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277" r:id="rId3"/>
    <p:sldId id="278" r:id="rId4"/>
    <p:sldId id="265" r:id="rId5"/>
    <p:sldId id="282" r:id="rId6"/>
    <p:sldId id="283" r:id="rId7"/>
    <p:sldId id="284" r:id="rId8"/>
    <p:sldId id="285" r:id="rId9"/>
    <p:sldId id="275" r:id="rId10"/>
    <p:sldId id="274" r:id="rId11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rblat, Flora (L&amp;W, Black Mountain)" initials="KF(BM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7" autoAdjust="0"/>
    <p:restoredTop sz="95043" autoAdjust="0"/>
  </p:normalViewPr>
  <p:slideViewPr>
    <p:cSldViewPr>
      <p:cViewPr>
        <p:scale>
          <a:sx n="121" d="100"/>
          <a:sy n="121" d="100"/>
        </p:scale>
        <p:origin x="144" y="-7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commentAuthors" Target="commentAuthors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2-28T16:31:55.523" idx="2">
    <p:pos x="10" y="10"/>
    <p:text>TO BE FINALISED BY GEO (Lawrence, Argie)</p:text>
    <p:extLst>
      <p:ext uri="{C676402C-5697-4E1C-873F-D02D1690AC5C}">
        <p15:threadingInfo xmlns:p15="http://schemas.microsoft.com/office/powerpoint/2012/main" timeZoneBias="-6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altLang="en-US" dirty="0">
                <a:latin typeface="Calibri" charset="0"/>
                <a:ea typeface="MS PGothic" charset="-128"/>
              </a:rPr>
              <a:t>HLPF = </a:t>
            </a:r>
            <a:r>
              <a:rPr lang="en-US" altLang="en-US" b="1" dirty="0">
                <a:latin typeface="Calibri" charset="0"/>
                <a:ea typeface="MS PGothic" charset="-128"/>
              </a:rPr>
              <a:t>UN central platform </a:t>
            </a:r>
            <a:r>
              <a:rPr lang="en-US" altLang="en-US" dirty="0">
                <a:latin typeface="Calibri" charset="0"/>
                <a:ea typeface="MS PGothic" charset="-128"/>
              </a:rPr>
              <a:t>for the </a:t>
            </a:r>
            <a:r>
              <a:rPr lang="en-US" altLang="en-US" b="1" dirty="0">
                <a:latin typeface="Calibri" charset="0"/>
                <a:ea typeface="MS PGothic" charset="-128"/>
              </a:rPr>
              <a:t>follow-up and review of the 2030 agenda for sustainable development </a:t>
            </a:r>
            <a:r>
              <a:rPr lang="en-US" altLang="en-US" dirty="0">
                <a:latin typeface="Calibri" charset="0"/>
                <a:ea typeface="MS PGothic" charset="-128"/>
              </a:rPr>
              <a:t>and the SDGs. </a:t>
            </a:r>
          </a:p>
          <a:p>
            <a:pPr>
              <a:defRPr/>
            </a:pPr>
            <a:r>
              <a:rPr lang="en-US" altLang="en-US" b="1" dirty="0">
                <a:latin typeface="Calibri" charset="0"/>
                <a:ea typeface="MS PGothic" charset="-128"/>
              </a:rPr>
              <a:t>Secretary-General's annual report</a:t>
            </a:r>
            <a:r>
              <a:rPr lang="en-US" altLang="en-US" dirty="0">
                <a:latin typeface="Calibri" charset="0"/>
                <a:ea typeface="MS PGothic" charset="-128"/>
              </a:rPr>
              <a:t> on "</a:t>
            </a:r>
            <a:r>
              <a:rPr lang="en-US" altLang="en-US" b="1" dirty="0">
                <a:latin typeface="Calibri" charset="0"/>
                <a:ea typeface="MS PGothic" charset="-128"/>
              </a:rPr>
              <a:t>Progress towards the Sustainable Development Goals</a:t>
            </a:r>
            <a:r>
              <a:rPr lang="en-US" altLang="en-US" dirty="0">
                <a:latin typeface="Calibri" charset="0"/>
                <a:ea typeface="MS PGothic" charset="-128"/>
              </a:rPr>
              <a:t>"</a:t>
            </a:r>
          </a:p>
          <a:p>
            <a:pPr>
              <a:defRPr/>
            </a:pPr>
            <a:endParaRPr lang="en-US" altLang="en-US" dirty="0">
              <a:latin typeface="Calibri" charset="0"/>
              <a:ea typeface="MS PGothic" charset="-128"/>
            </a:endParaRPr>
          </a:p>
          <a:p>
            <a:pPr>
              <a:defRPr/>
            </a:pPr>
            <a:r>
              <a:rPr lang="en-US" altLang="en-US" dirty="0">
                <a:latin typeface="Calibri" charset="0"/>
                <a:ea typeface="MS PGothic" charset="-128"/>
              </a:rPr>
              <a:t>The </a:t>
            </a:r>
            <a:r>
              <a:rPr lang="en-US" altLang="en-US" b="1" dirty="0">
                <a:latin typeface="Calibri" charset="0"/>
                <a:ea typeface="MS PGothic" charset="-128"/>
              </a:rPr>
              <a:t>United Nations Statistical </a:t>
            </a:r>
            <a:r>
              <a:rPr lang="en-US" altLang="en-US" b="1" dirty="0" smtClean="0">
                <a:latin typeface="Calibri" charset="0"/>
                <a:ea typeface="MS PGothic" charset="-128"/>
              </a:rPr>
              <a:t>Commission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en-US" altLang="en-US" dirty="0" smtClean="0">
                <a:latin typeface="Calibri" charset="0"/>
                <a:ea typeface="MS PGothic" charset="-128"/>
              </a:rPr>
              <a:t>established </a:t>
            </a:r>
            <a:r>
              <a:rPr lang="en-US" altLang="en-US" dirty="0">
                <a:latin typeface="Calibri" charset="0"/>
                <a:ea typeface="MS PGothic" charset="-128"/>
              </a:rPr>
              <a:t>in </a:t>
            </a:r>
            <a:r>
              <a:rPr lang="en-US" altLang="en-US" dirty="0" smtClean="0">
                <a:latin typeface="Calibri" charset="0"/>
                <a:ea typeface="MS PGothic" charset="-128"/>
              </a:rPr>
              <a:t>1947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en-US" altLang="en-US" b="1" dirty="0" smtClean="0">
                <a:latin typeface="Calibri" charset="0"/>
                <a:ea typeface="MS PGothic" charset="-128"/>
              </a:rPr>
              <a:t>highest </a:t>
            </a:r>
            <a:r>
              <a:rPr lang="en-US" altLang="en-US" b="1" dirty="0">
                <a:latin typeface="Calibri" charset="0"/>
                <a:ea typeface="MS PGothic" charset="-128"/>
              </a:rPr>
              <a:t>body of the global statistical system</a:t>
            </a:r>
            <a:r>
              <a:rPr lang="en-US" altLang="en-US" dirty="0">
                <a:latin typeface="Calibri" charset="0"/>
                <a:ea typeface="MS PGothic" charset="-128"/>
              </a:rPr>
              <a:t>. </a:t>
            </a:r>
            <a:endParaRPr lang="en-US" altLang="en-US" dirty="0" smtClean="0">
              <a:latin typeface="Calibri" charset="0"/>
              <a:ea typeface="MS PGothic" charset="-128"/>
            </a:endParaRPr>
          </a:p>
          <a:p>
            <a:pPr marL="171450" indent="-171450">
              <a:buFont typeface="Arial" charset="0"/>
              <a:buChar char="•"/>
              <a:defRPr/>
            </a:pPr>
            <a:r>
              <a:rPr lang="en-US" altLang="en-US" dirty="0" smtClean="0">
                <a:latin typeface="Calibri" charset="0"/>
                <a:ea typeface="MS PGothic" charset="-128"/>
              </a:rPr>
              <a:t>It </a:t>
            </a:r>
            <a:r>
              <a:rPr lang="en-US" altLang="en-US" dirty="0">
                <a:latin typeface="Calibri" charset="0"/>
                <a:ea typeface="MS PGothic" charset="-128"/>
              </a:rPr>
              <a:t>is is a </a:t>
            </a:r>
            <a:r>
              <a:rPr lang="en-US" altLang="en-US" b="1" dirty="0">
                <a:latin typeface="Calibri" charset="0"/>
                <a:ea typeface="MS PGothic" charset="-128"/>
              </a:rPr>
              <a:t>Functional Commission </a:t>
            </a:r>
            <a:r>
              <a:rPr lang="en-US" altLang="en-US" dirty="0">
                <a:latin typeface="Calibri" charset="0"/>
                <a:ea typeface="MS PGothic" charset="-128"/>
              </a:rPr>
              <a:t>of the </a:t>
            </a:r>
            <a:r>
              <a:rPr lang="en-US" altLang="en-US" b="1" dirty="0">
                <a:latin typeface="Calibri" charset="0"/>
                <a:ea typeface="MS PGothic" charset="-128"/>
              </a:rPr>
              <a:t>UN Economic and Social Council (ECOSOC). </a:t>
            </a:r>
            <a:endParaRPr lang="en-US" altLang="en-US" b="1" dirty="0" smtClean="0">
              <a:latin typeface="Calibri" charset="0"/>
              <a:ea typeface="MS PGothic" charset="-128"/>
            </a:endParaRPr>
          </a:p>
          <a:p>
            <a:pPr marL="171450" indent="-171450">
              <a:buFont typeface="Arial" charset="0"/>
              <a:buChar char="•"/>
              <a:defRPr/>
            </a:pPr>
            <a:r>
              <a:rPr lang="en-US" altLang="en-US" dirty="0" smtClean="0">
                <a:latin typeface="Calibri" charset="0"/>
                <a:ea typeface="MS PGothic" charset="-128"/>
              </a:rPr>
              <a:t>It </a:t>
            </a:r>
            <a:r>
              <a:rPr lang="en-US" altLang="en-US" dirty="0">
                <a:latin typeface="Calibri" charset="0"/>
                <a:ea typeface="MS PGothic" charset="-128"/>
              </a:rPr>
              <a:t>brings together the </a:t>
            </a:r>
            <a:r>
              <a:rPr lang="en-US" altLang="en-US" b="1" dirty="0">
                <a:latin typeface="Calibri" charset="0"/>
                <a:ea typeface="MS PGothic" charset="-128"/>
              </a:rPr>
              <a:t>Chief Statisticians from member states </a:t>
            </a:r>
            <a:r>
              <a:rPr lang="en-US" altLang="en-US" dirty="0">
                <a:latin typeface="Calibri" charset="0"/>
                <a:ea typeface="MS PGothic" charset="-128"/>
              </a:rPr>
              <a:t>from around the world.  </a:t>
            </a:r>
            <a:endParaRPr lang="en-US" altLang="en-US" dirty="0" smtClean="0">
              <a:latin typeface="Calibri" charset="0"/>
              <a:ea typeface="MS PGothic" charset="-128"/>
            </a:endParaRPr>
          </a:p>
          <a:p>
            <a:pPr marL="171450" indent="-171450">
              <a:buFont typeface="Arial" charset="0"/>
              <a:buChar char="•"/>
              <a:defRPr/>
            </a:pPr>
            <a:r>
              <a:rPr lang="en-US" altLang="en-US" dirty="0" smtClean="0">
                <a:latin typeface="Calibri" charset="0"/>
                <a:ea typeface="MS PGothic" charset="-128"/>
              </a:rPr>
              <a:t>It </a:t>
            </a:r>
            <a:r>
              <a:rPr lang="en-US" altLang="en-US" dirty="0">
                <a:latin typeface="Calibri" charset="0"/>
                <a:ea typeface="MS PGothic" charset="-128"/>
              </a:rPr>
              <a:t>is the </a:t>
            </a:r>
            <a:r>
              <a:rPr lang="en-US" altLang="en-US" b="1" dirty="0">
                <a:latin typeface="Calibri" charset="0"/>
                <a:ea typeface="MS PGothic" charset="-128"/>
              </a:rPr>
              <a:t>highest decision making body for international statistical </a:t>
            </a:r>
            <a:r>
              <a:rPr lang="en-US" altLang="en-US" dirty="0">
                <a:latin typeface="Calibri" charset="0"/>
                <a:ea typeface="MS PGothic" charset="-128"/>
              </a:rPr>
              <a:t>activities especially the setting of statistical standards, the development of concepts and methods and their implementation at the national and international level.</a:t>
            </a:r>
          </a:p>
          <a:p>
            <a:pPr>
              <a:defRPr/>
            </a:pPr>
            <a:endParaRPr lang="en-US" altLang="en-US" dirty="0">
              <a:latin typeface="Calibri" charset="0"/>
              <a:ea typeface="MS PGothic" charset="-128"/>
            </a:endParaRPr>
          </a:p>
          <a:p>
            <a:pPr>
              <a:defRPr/>
            </a:pPr>
            <a:r>
              <a:rPr lang="en-US" altLang="en-US" b="1" dirty="0">
                <a:latin typeface="Calibri" charset="0"/>
                <a:ea typeface="MS PGothic" charset="-128"/>
              </a:rPr>
              <a:t>The UN Statistical Commission (UNSC) </a:t>
            </a:r>
            <a:r>
              <a:rPr lang="en-US" altLang="en-US" dirty="0">
                <a:latin typeface="Calibri" charset="0"/>
                <a:ea typeface="MS PGothic" charset="-128"/>
              </a:rPr>
              <a:t>has the mandate for the development and and implementation of the Global Indicator Framework.</a:t>
            </a:r>
          </a:p>
          <a:p>
            <a:pPr>
              <a:defRPr/>
            </a:pPr>
            <a:r>
              <a:rPr lang="en-US" altLang="en-US" dirty="0">
                <a:latin typeface="Calibri" charset="0"/>
                <a:ea typeface="MS PGothic" charset="-128"/>
              </a:rPr>
              <a:t>The </a:t>
            </a:r>
            <a:r>
              <a:rPr lang="en-US" altLang="en-US" b="1" dirty="0">
                <a:latin typeface="Calibri" charset="0"/>
                <a:ea typeface="MS PGothic" charset="-128"/>
              </a:rPr>
              <a:t>Statistical Commission oversees the work of the United Nations Statistics Division (UNSD</a:t>
            </a:r>
            <a:r>
              <a:rPr lang="en-US" altLang="en-US" b="1" dirty="0" smtClean="0">
                <a:latin typeface="Calibri" charset="0"/>
                <a:ea typeface="MS PGothic" charset="-128"/>
              </a:rPr>
              <a:t>)</a:t>
            </a:r>
            <a:endParaRPr lang="en-US" altLang="en-US" dirty="0">
              <a:latin typeface="Calibri" charset="0"/>
              <a:ea typeface="MS PGothic" charset="-128"/>
            </a:endParaRPr>
          </a:p>
          <a:p>
            <a:pPr>
              <a:defRPr/>
            </a:pPr>
            <a:endParaRPr lang="en-US" altLang="en-US" dirty="0">
              <a:latin typeface="Calibri" charset="0"/>
              <a:ea typeface="MS PGothic" charset="-128"/>
            </a:endParaRPr>
          </a:p>
          <a:p>
            <a:pPr>
              <a:defRPr/>
            </a:pPr>
            <a:r>
              <a:rPr lang="en-US" altLang="en-US" dirty="0">
                <a:latin typeface="Calibri" charset="0"/>
                <a:ea typeface="MS PGothic" charset="-128"/>
              </a:rPr>
              <a:t>The </a:t>
            </a:r>
            <a:r>
              <a:rPr lang="en-US" altLang="en-US" b="1" dirty="0">
                <a:latin typeface="Calibri" charset="0"/>
                <a:ea typeface="MS PGothic" charset="-128"/>
              </a:rPr>
              <a:t>United Nations initiative on Global Geospatial Information Management (</a:t>
            </a:r>
            <a:r>
              <a:rPr lang="en-US" altLang="en-US" dirty="0">
                <a:latin typeface="Calibri" charset="0"/>
                <a:ea typeface="MS PGothic" charset="-128"/>
              </a:rPr>
              <a:t>UN-GGIM) </a:t>
            </a:r>
            <a:endParaRPr lang="en-US" altLang="en-US" dirty="0" smtClean="0">
              <a:latin typeface="Calibri" charset="0"/>
              <a:ea typeface="MS PGothic" charset="-128"/>
            </a:endParaRPr>
          </a:p>
          <a:p>
            <a:pPr marL="171450" indent="-171450">
              <a:buFont typeface="Arial" charset="0"/>
              <a:buChar char="•"/>
              <a:defRPr/>
            </a:pPr>
            <a:r>
              <a:rPr lang="en-US" altLang="en-US" dirty="0" smtClean="0">
                <a:latin typeface="Calibri" charset="0"/>
                <a:ea typeface="MS PGothic" charset="-128"/>
              </a:rPr>
              <a:t>aims </a:t>
            </a:r>
            <a:r>
              <a:rPr lang="en-US" altLang="en-US" dirty="0">
                <a:latin typeface="Calibri" charset="0"/>
                <a:ea typeface="MS PGothic" charset="-128"/>
              </a:rPr>
              <a:t>at playing a leading role in setting the agenda for the </a:t>
            </a:r>
            <a:r>
              <a:rPr lang="en-US" altLang="en-US" b="1" dirty="0">
                <a:latin typeface="Calibri" charset="0"/>
                <a:ea typeface="MS PGothic" charset="-128"/>
              </a:rPr>
              <a:t>development of global geospatial information and to promote its use to address key global challenges</a:t>
            </a:r>
            <a:r>
              <a:rPr lang="en-US" altLang="en-US" dirty="0">
                <a:latin typeface="Calibri" charset="0"/>
                <a:ea typeface="MS PGothic" charset="-128"/>
              </a:rPr>
              <a:t>. </a:t>
            </a:r>
            <a:endParaRPr lang="en-US" altLang="en-US" dirty="0" smtClean="0">
              <a:latin typeface="Calibri" charset="0"/>
              <a:ea typeface="MS PGothic" charset="-128"/>
            </a:endParaRPr>
          </a:p>
          <a:p>
            <a:pPr marL="171450" indent="-171450">
              <a:buFont typeface="Arial" charset="0"/>
              <a:buChar char="•"/>
              <a:defRPr/>
            </a:pPr>
            <a:r>
              <a:rPr lang="en-US" altLang="en-US" dirty="0" smtClean="0">
                <a:latin typeface="Calibri" charset="0"/>
                <a:ea typeface="MS PGothic" charset="-128"/>
              </a:rPr>
              <a:t>It </a:t>
            </a:r>
            <a:r>
              <a:rPr lang="en-US" altLang="en-US" dirty="0">
                <a:latin typeface="Calibri" charset="0"/>
                <a:ea typeface="MS PGothic" charset="-128"/>
              </a:rPr>
              <a:t>provides a forum to liaise and coordinate among Member States, and between Member States and international organizations. </a:t>
            </a:r>
            <a:endParaRPr lang="en-US" altLang="en-US" dirty="0" smtClean="0">
              <a:latin typeface="Calibri" charset="0"/>
              <a:ea typeface="MS PGothic" charset="-128"/>
            </a:endParaRPr>
          </a:p>
          <a:p>
            <a:pPr marL="171450" indent="-171450">
              <a:buFont typeface="Arial" charset="0"/>
              <a:buChar char="•"/>
              <a:defRPr/>
            </a:pPr>
            <a:r>
              <a:rPr lang="en-US" altLang="en-US" dirty="0" smtClean="0">
                <a:latin typeface="Calibri" charset="0"/>
                <a:ea typeface="MS PGothic" charset="-128"/>
              </a:rPr>
              <a:t>The </a:t>
            </a:r>
            <a:r>
              <a:rPr lang="en-US" altLang="en-US" dirty="0">
                <a:latin typeface="Calibri" charset="0"/>
                <a:ea typeface="MS PGothic" charset="-128"/>
              </a:rPr>
              <a:t>committee is mandated, among other tasks, to provide a </a:t>
            </a:r>
            <a:r>
              <a:rPr lang="en-US" altLang="en-US" b="1" dirty="0">
                <a:latin typeface="Calibri" charset="0"/>
                <a:ea typeface="MS PGothic" charset="-128"/>
              </a:rPr>
              <a:t>platform for the development of effective strategies on how to build and strengthen national capacity on geospatial information. </a:t>
            </a:r>
          </a:p>
          <a:p>
            <a:pPr>
              <a:defRPr/>
            </a:pPr>
            <a:endParaRPr lang="en-US" altLang="en-US" dirty="0">
              <a:latin typeface="Calibri" charset="0"/>
              <a:ea typeface="MS PGothic" charset="-128"/>
            </a:endParaRPr>
          </a:p>
          <a:p>
            <a:pPr>
              <a:defRPr/>
            </a:pPr>
            <a:r>
              <a:rPr lang="en-US" altLang="en-US" dirty="0">
                <a:latin typeface="Calibri" charset="0"/>
                <a:ea typeface="MS PGothic" charset="-128"/>
              </a:rPr>
              <a:t>In </a:t>
            </a:r>
            <a:r>
              <a:rPr lang="en-US" altLang="en-US" b="1" dirty="0">
                <a:latin typeface="Calibri" charset="0"/>
                <a:ea typeface="MS PGothic" charset="-128"/>
              </a:rPr>
              <a:t>March 2015 </a:t>
            </a:r>
            <a:r>
              <a:rPr lang="en-US" altLang="en-US" dirty="0">
                <a:latin typeface="Calibri" charset="0"/>
                <a:ea typeface="MS PGothic" charset="-128"/>
              </a:rPr>
              <a:t>at its forty-sixth session, the United Nations Statistical Commission created an </a:t>
            </a:r>
            <a:r>
              <a:rPr lang="en-US" altLang="en-US" b="1" dirty="0">
                <a:latin typeface="Calibri" charset="0"/>
                <a:ea typeface="MS PGothic" charset="-128"/>
              </a:rPr>
              <a:t>Inter-agency and Expert Group on SDG Indicators (IAEG-SDGs),</a:t>
            </a:r>
            <a:r>
              <a:rPr lang="en-US" altLang="en-US" dirty="0">
                <a:latin typeface="Calibri" charset="0"/>
                <a:ea typeface="MS PGothic" charset="-128"/>
              </a:rPr>
              <a:t> which is composed of representatives from a regionally-balanced group of Member States and includes regional and international agencies as observers </a:t>
            </a:r>
          </a:p>
          <a:p>
            <a:pPr>
              <a:defRPr/>
            </a:pPr>
            <a:endParaRPr lang="en-US" altLang="en-US" dirty="0">
              <a:latin typeface="Calibri" charset="0"/>
              <a:ea typeface="MS PGothic" charset="-128"/>
            </a:endParaRPr>
          </a:p>
          <a:p>
            <a:pPr>
              <a:defRPr/>
            </a:pPr>
            <a:r>
              <a:rPr lang="en-US" altLang="en-US" dirty="0">
                <a:latin typeface="Calibri" charset="0"/>
                <a:ea typeface="MS PGothic" charset="-128"/>
              </a:rPr>
              <a:t>Proposed </a:t>
            </a:r>
            <a:r>
              <a:rPr lang="en-US" altLang="en-US" b="1" dirty="0">
                <a:latin typeface="Calibri" charset="0"/>
                <a:ea typeface="MS PGothic" charset="-128"/>
              </a:rPr>
              <a:t>Global Indicator Framework </a:t>
            </a:r>
            <a:r>
              <a:rPr lang="en-US" altLang="en-US" dirty="0">
                <a:latin typeface="Calibri" charset="0"/>
                <a:ea typeface="MS PGothic" charset="-128"/>
              </a:rPr>
              <a:t>for the SDG Goals and Targets submitted to UNSC-47 on 8-11 March 2016 for approval by UNSC.</a:t>
            </a:r>
            <a:br>
              <a:rPr lang="en-US" altLang="en-US" dirty="0">
                <a:latin typeface="Calibri" charset="0"/>
                <a:ea typeface="MS PGothic" charset="-128"/>
              </a:rPr>
            </a:br>
            <a:endParaRPr lang="en-US" altLang="en-US" dirty="0">
              <a:latin typeface="Calibri" charset="0"/>
              <a:ea typeface="MS PGothic" charset="-128"/>
            </a:endParaRPr>
          </a:p>
          <a:p>
            <a:pPr>
              <a:defRPr/>
            </a:pPr>
            <a:endParaRPr lang="en-US" altLang="en-US" dirty="0">
              <a:latin typeface="Calibri" charset="0"/>
              <a:ea typeface="MS PGothic" charset="-128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5648325" y="6477000"/>
            <a:ext cx="4262438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 defTabSz="862013"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 defTabSz="862013"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 defTabSz="862013"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 defTabSz="862013"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9CF3E1EB-6E51-8046-BBA6-15C8D2BE5D0F}" type="slidenum">
              <a:rPr lang="en-US" altLang="en-US" sz="1100"/>
              <a:pPr/>
              <a:t>2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854267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Calibri" charset="0"/>
              <a:ea typeface="MS PGothic" charset="-128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5648325" y="6477000"/>
            <a:ext cx="4262438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 defTabSz="862013"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 defTabSz="862013"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 defTabSz="862013"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 defTabSz="862013"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91429A69-5176-FD4C-9EA7-098245FA486E}" type="slidenum">
              <a:rPr lang="en-US" altLang="en-US" sz="1100"/>
              <a:pPr/>
              <a:t>3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499373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89336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Calibri" charset="0"/>
              <a:ea typeface="MS PGothic" charset="-128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5648325" y="6477000"/>
            <a:ext cx="4262438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 defTabSz="862013"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 defTabSz="862013"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 defTabSz="862013"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 defTabSz="862013"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83EC7A86-FCE7-FF41-8775-3A38CEE185D9}" type="slidenum">
              <a:rPr lang="en-US" altLang="en-US" sz="1100"/>
              <a:pPr/>
              <a:t>5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1965895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269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850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69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9199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‹#›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hape 3"/>
          <p:cNvSpPr/>
          <p:nvPr userDrawn="1"/>
        </p:nvSpPr>
        <p:spPr>
          <a:xfrm>
            <a:off x="76200" y="6629400"/>
            <a:ext cx="21336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SIT-32,</a:t>
            </a:r>
            <a:r>
              <a:rPr lang="en-AU" sz="1100" i="1" baseline="0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</a:t>
            </a: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ESA HQ, 26-27 Apr 2017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The role of international EO organisations (CEOS and GEO) - Jan 2017</a:t>
            </a:r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85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38200"/>
            <a:ext cx="8352928" cy="71859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00808"/>
            <a:ext cx="8352928" cy="47525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5416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marie-josee.bourassa@canada.ca" TargetMode="External"/><Relationship Id="rId4" Type="http://schemas.openxmlformats.org/officeDocument/2006/relationships/hyperlink" Target="mailto:marc.Paganini@esa.int" TargetMode="External"/><Relationship Id="rId5" Type="http://schemas.openxmlformats.org/officeDocument/2006/relationships/hyperlink" Target="mailto:alex.held@csiro.au" TargetMode="External"/><Relationship Id="rId6" Type="http://schemas.openxmlformats.org/officeDocument/2006/relationships/hyperlink" Target="mailto:flora.kerblat@csiro.au" TargetMode="External"/><Relationship Id="rId7" Type="http://schemas.openxmlformats.org/officeDocument/2006/relationships/hyperlink" Target="http://ceos.org/ourwork/ad-hoc-teams/sustainable-development-goal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20" Type="http://schemas.openxmlformats.org/officeDocument/2006/relationships/image" Target="../media/image31.tiff"/><Relationship Id="rId10" Type="http://schemas.openxmlformats.org/officeDocument/2006/relationships/image" Target="../media/image4.png"/><Relationship Id="rId11" Type="http://schemas.openxmlformats.org/officeDocument/2006/relationships/image" Target="../media/image23.png"/><Relationship Id="rId12" Type="http://schemas.openxmlformats.org/officeDocument/2006/relationships/image" Target="../media/image24.jpeg"/><Relationship Id="rId13" Type="http://schemas.openxmlformats.org/officeDocument/2006/relationships/image" Target="../media/image25.tiff"/><Relationship Id="rId14" Type="http://schemas.openxmlformats.org/officeDocument/2006/relationships/image" Target="../media/image26.png"/><Relationship Id="rId15" Type="http://schemas.openxmlformats.org/officeDocument/2006/relationships/image" Target="../media/image27.png"/><Relationship Id="rId16" Type="http://schemas.openxmlformats.org/officeDocument/2006/relationships/image" Target="../media/image28.jpeg"/><Relationship Id="rId17" Type="http://schemas.microsoft.com/office/2007/relationships/hdphoto" Target="../media/hdphoto1.wdp"/><Relationship Id="rId18" Type="http://schemas.openxmlformats.org/officeDocument/2006/relationships/image" Target="../media/image29.tiff"/><Relationship Id="rId19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jpeg"/><Relationship Id="rId7" Type="http://schemas.openxmlformats.org/officeDocument/2006/relationships/image" Target="../media/image20.png"/><Relationship Id="rId8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04396" y="2054869"/>
            <a:ext cx="82926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AU" sz="4200" b="1" dirty="0" smtClean="0">
                <a:solidFill>
                  <a:srgbClr val="FFFFFF"/>
                </a:solidFill>
                <a:latin typeface="+mj-lt"/>
              </a:rPr>
              <a:t>Ad hoc team on the Sustainable Development Goals (AHT SDG)</a:t>
            </a:r>
            <a:endParaRPr sz="4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Co-leads (CSA, CSIRO and ESA)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SIT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-32 </a:t>
            </a: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Agenda </a:t>
            </a:r>
            <a:r>
              <a:rPr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Item </a:t>
            </a: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#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19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</a:t>
            </a: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Strategic 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Implementation Team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ESA Headquarters, Paris, France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26</a:t>
            </a:r>
            <a:r>
              <a:rPr lang="en-AU" baseline="300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th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-27</a:t>
            </a:r>
            <a:r>
              <a:rPr lang="en-AU" baseline="300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th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April 2017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396" y="64565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1771017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10</a:t>
            </a:fld>
            <a:r>
              <a:rPr lang="en-AU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l" rtl="0">
              <a:buNone/>
            </a:pPr>
            <a:r>
              <a:rPr lang="en-AU" sz="2500" b="1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THANK</a:t>
            </a:r>
            <a:r>
              <a:rPr lang="en-AU" sz="3000" b="1" dirty="0" smtClean="0">
                <a:solidFill>
                  <a:srgbClr val="00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500" b="1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YOU FOR YOUR ATTENTION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438400" y="342900"/>
            <a:ext cx="4648200" cy="533400"/>
          </a:xfrm>
        </p:spPr>
        <p:txBody>
          <a:bodyPr/>
          <a:lstStyle/>
          <a:p>
            <a:pPr marL="0" indent="0">
              <a:buNone/>
            </a:pPr>
            <a:r>
              <a:rPr lang="en-AU" sz="2500" b="1" dirty="0" smtClean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Next Steps until Plenary</a:t>
            </a:r>
            <a:endParaRPr lang="en-AU" sz="2500" b="1" dirty="0">
              <a:solidFill>
                <a:srgbClr val="FFFFF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360" y="4337255"/>
            <a:ext cx="8703727" cy="24006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 more information – CEOS contacts:</a:t>
            </a:r>
            <a:endParaRPr lang="en-A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0" latinLnBrk="1" hangingPunct="0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Marie-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Josee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Bourassa (CSA, co-lead of the AHT SDGs) 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marie-josee.bourassa@canada.ca</a:t>
            </a: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0" latinLnBrk="1" hangingPunct="0"/>
            <a:r>
              <a:rPr lang="en-A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Marc 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Paganini (ESA, co-lead of the AHT SDGs) 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marc.paganini@esa.int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 rtl="0" latinLnBrk="1" hangingPunct="0"/>
            <a:r>
              <a:rPr lang="en-A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Alex Held (CSIRO, CEOS Chair 2016 &amp; co-lead of the Ad hoc Team SDG) </a:t>
            </a:r>
            <a:r>
              <a:rPr lang="en-AU" sz="16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alex.held@csiro.au</a:t>
            </a:r>
            <a:r>
              <a:rPr lang="en-A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Flora Kerblat (CSIRO, AHT SDG) </a:t>
            </a:r>
            <a:r>
              <a:rPr lang="en-AU" sz="16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flora.kerblat@csiro.au</a:t>
            </a:r>
            <a:endParaRPr lang="en-A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CEOS WEBPAGE on SDGs:</a:t>
            </a:r>
          </a:p>
          <a:p>
            <a:pPr algn="r" rtl="0" latinLnBrk="1" hangingPunct="0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http://ceos.org/ourwork/ad-hoc-teams/sustainable-development-goals</a:t>
            </a:r>
            <a:r>
              <a:rPr lang="en-AU" sz="16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/</a:t>
            </a:r>
            <a:r>
              <a:rPr lang="en-A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indent="0" algn="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A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566210"/>
            <a:ext cx="8458200" cy="21698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4572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</a:pPr>
            <a:r>
              <a:rPr kumimoji="0" lang="en-CA" sz="20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Finalize a </a:t>
            </a:r>
            <a:r>
              <a:rPr kumimoji="0" lang="en-CA" sz="20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compendium</a:t>
            </a:r>
            <a:r>
              <a:rPr kumimoji="0" lang="en-CA" sz="20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of existing CEOS Agencies engagement and activities in the SDG framework.</a:t>
            </a:r>
          </a:p>
          <a:p>
            <a:pPr marL="342900" marR="0" indent="-342900" algn="l" defTabSz="4572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</a:pPr>
            <a:r>
              <a:rPr lang="en-CA" sz="2000" dirty="0" smtClean="0"/>
              <a:t>Organize a discussion at </a:t>
            </a:r>
            <a:r>
              <a:rPr lang="en-CA" sz="2000" b="1" dirty="0" smtClean="0"/>
              <a:t>SIT TW</a:t>
            </a:r>
            <a:r>
              <a:rPr lang="en-CA" sz="2000" dirty="0" smtClean="0"/>
              <a:t> to review CEOS current engagement and identify gaps and opportunities.</a:t>
            </a:r>
          </a:p>
          <a:p>
            <a:pPr marL="342900" marR="0" indent="-342900" algn="l" defTabSz="4572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</a:pPr>
            <a:r>
              <a:rPr kumimoji="0" lang="en-CA" sz="20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Identify </a:t>
            </a:r>
            <a:r>
              <a:rPr kumimoji="0" lang="en-CA" sz="2000" b="1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key components of an implementation plan </a:t>
            </a:r>
            <a:r>
              <a:rPr kumimoji="0" lang="en-CA" sz="20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to present at </a:t>
            </a:r>
            <a:br>
              <a:rPr kumimoji="0" lang="en-CA" sz="20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</a:br>
            <a:r>
              <a:rPr kumimoji="0" lang="en-CA" sz="20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CEOS 31 Plenary </a:t>
            </a:r>
          </a:p>
        </p:txBody>
      </p:sp>
    </p:spTree>
    <p:extLst>
      <p:ext uri="{BB962C8B-B14F-4D97-AF65-F5344CB8AC3E}">
        <p14:creationId xmlns:p14="http://schemas.microsoft.com/office/powerpoint/2010/main" val="36937314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30392"/>
            <a:ext cx="9144000" cy="2218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414713" y="4089395"/>
            <a:ext cx="5683250" cy="530228"/>
            <a:chOff x="3601025" y="2694270"/>
            <a:chExt cx="5683826" cy="529035"/>
          </a:xfrm>
        </p:grpSpPr>
        <p:sp>
          <p:nvSpPr>
            <p:cNvPr id="21" name="Line Callout 1 20"/>
            <p:cNvSpPr/>
            <p:nvPr/>
          </p:nvSpPr>
          <p:spPr>
            <a:xfrm>
              <a:off x="3601025" y="2819400"/>
              <a:ext cx="3256292" cy="285107"/>
            </a:xfrm>
            <a:prstGeom prst="borderCallout1">
              <a:avLst>
                <a:gd name="adj1" fmla="val 52083"/>
                <a:gd name="adj2" fmla="val 1"/>
                <a:gd name="adj3" fmla="val 54116"/>
                <a:gd name="adj4" fmla="val -29807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National Statistical Offices</a:t>
              </a:r>
            </a:p>
          </p:txBody>
        </p:sp>
        <p:sp>
          <p:nvSpPr>
            <p:cNvPr id="4" name="Line Callout 1 3"/>
            <p:cNvSpPr/>
            <p:nvPr/>
          </p:nvSpPr>
          <p:spPr>
            <a:xfrm>
              <a:off x="7052600" y="2694270"/>
              <a:ext cx="2232251" cy="529035"/>
            </a:xfrm>
            <a:prstGeom prst="borderCallout1">
              <a:avLst>
                <a:gd name="adj1" fmla="val 48595"/>
                <a:gd name="adj2" fmla="val 408"/>
                <a:gd name="adj3" fmla="val 48507"/>
                <a:gd name="adj4" fmla="val -10977"/>
              </a:avLst>
            </a:prstGeom>
            <a:solidFill>
              <a:schemeClr val="accent1">
                <a:lumMod val="75000"/>
                <a:alpha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US" sz="1400" dirty="0"/>
                <a:t>National governments </a:t>
              </a:r>
              <a:r>
                <a:rPr lang="en-US" sz="1400" dirty="0" smtClean="0"/>
                <a:t/>
              </a:r>
              <a:br>
                <a:rPr lang="en-US" sz="1400" dirty="0" smtClean="0"/>
              </a:br>
              <a:r>
                <a:rPr lang="en-US" sz="1400" dirty="0" smtClean="0"/>
                <a:t>and </a:t>
              </a:r>
              <a:r>
                <a:rPr lang="en-US" sz="1400" dirty="0"/>
                <a:t>agencies 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0" y="1295400"/>
            <a:ext cx="9144000" cy="108612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2421192"/>
            <a:ext cx="9144000" cy="1571623"/>
          </a:xfrm>
          <a:prstGeom prst="rect">
            <a:avLst/>
          </a:prstGeom>
          <a:solidFill>
            <a:schemeClr val="accent5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560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738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36588" y="4851400"/>
            <a:ext cx="3969986" cy="1016000"/>
            <a:chOff x="636588" y="3455988"/>
            <a:chExt cx="3969986" cy="1016000"/>
          </a:xfrm>
        </p:grpSpPr>
        <p:sp>
          <p:nvSpPr>
            <p:cNvPr id="11" name="TextBox 10"/>
            <p:cNvSpPr txBox="1"/>
            <p:nvPr/>
          </p:nvSpPr>
          <p:spPr>
            <a:xfrm>
              <a:off x="790574" y="3576638"/>
              <a:ext cx="3816000" cy="266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dirty="0">
                  <a:solidFill>
                    <a:schemeClr val="bg1"/>
                  </a:solidFill>
                </a:rPr>
                <a:t>Working Group on Geo-spatial Information (WGGI)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90575" y="3892550"/>
              <a:ext cx="3813175" cy="26193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100" dirty="0">
                  <a:solidFill>
                    <a:schemeClr val="bg1"/>
                  </a:solidFill>
                </a:rPr>
                <a:t>Working Group on Inter-linkages of SDGs             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0575" y="4210050"/>
              <a:ext cx="3813175" cy="26193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100" dirty="0">
                  <a:solidFill>
                    <a:schemeClr val="bg1"/>
                  </a:solidFill>
                </a:rPr>
                <a:t>Working Group on SDMX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44525" y="3455988"/>
              <a:ext cx="0" cy="906462"/>
            </a:xfrm>
            <a:prstGeom prst="line">
              <a:avLst/>
            </a:prstGeom>
            <a:ln w="317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636588" y="4024313"/>
              <a:ext cx="153987" cy="0"/>
            </a:xfrm>
            <a:prstGeom prst="line">
              <a:avLst/>
            </a:prstGeom>
            <a:ln w="317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636588" y="4359275"/>
              <a:ext cx="153987" cy="0"/>
            </a:xfrm>
            <a:prstGeom prst="line">
              <a:avLst/>
            </a:prstGeom>
            <a:ln w="317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Line Callout 1 21"/>
          <p:cNvSpPr/>
          <p:nvPr/>
        </p:nvSpPr>
        <p:spPr>
          <a:xfrm>
            <a:off x="3414713" y="4568825"/>
            <a:ext cx="3255962" cy="328612"/>
          </a:xfrm>
          <a:prstGeom prst="borderCallout1">
            <a:avLst>
              <a:gd name="adj1" fmla="val 52489"/>
              <a:gd name="adj2" fmla="val -197"/>
              <a:gd name="adj3" fmla="val 53858"/>
              <a:gd name="adj4" fmla="val -29956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UN Custodian Agencies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181600" y="4648200"/>
            <a:ext cx="3586163" cy="1509713"/>
            <a:chOff x="5448300" y="3159125"/>
            <a:chExt cx="3586163" cy="1509713"/>
          </a:xfrm>
        </p:grpSpPr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7642225" y="3159125"/>
              <a:ext cx="647700" cy="647700"/>
            </a:xfrm>
            <a:prstGeom prst="ellipse">
              <a:avLst/>
            </a:prstGeom>
            <a:solidFill>
              <a:schemeClr val="accent5">
                <a:lumMod val="50000"/>
                <a:alpha val="63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000" dirty="0"/>
                <a:t>UNEP</a:t>
              </a:r>
            </a:p>
          </p:txBody>
        </p:sp>
        <p:grpSp>
          <p:nvGrpSpPr>
            <p:cNvPr id="25622" name="Group 13"/>
            <p:cNvGrpSpPr>
              <a:grpSpLocks/>
            </p:cNvGrpSpPr>
            <p:nvPr/>
          </p:nvGrpSpPr>
          <p:grpSpPr bwMode="auto">
            <a:xfrm>
              <a:off x="5448300" y="3286125"/>
              <a:ext cx="3586163" cy="1382713"/>
              <a:chOff x="5448300" y="3286125"/>
              <a:chExt cx="3586163" cy="1382713"/>
            </a:xfrm>
          </p:grpSpPr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>
                <a:off x="7115175" y="3390900"/>
                <a:ext cx="649288" cy="647700"/>
              </a:xfrm>
              <a:prstGeom prst="ellipse">
                <a:avLst/>
              </a:prstGeom>
              <a:solidFill>
                <a:schemeClr val="accent5">
                  <a:lumMod val="50000"/>
                  <a:alpha val="63000"/>
                </a:scheme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1000"/>
                  <a:t>FAO</a:t>
                </a:r>
              </a:p>
            </p:txBody>
          </p:sp>
          <p:sp>
            <p:nvSpPr>
              <p:cNvPr id="29" name="Oval 28"/>
              <p:cNvSpPr>
                <a:spLocks noChangeAspect="1"/>
              </p:cNvSpPr>
              <p:nvPr/>
            </p:nvSpPr>
            <p:spPr>
              <a:xfrm>
                <a:off x="8220075" y="3286125"/>
                <a:ext cx="719138" cy="720725"/>
              </a:xfrm>
              <a:prstGeom prst="ellipse">
                <a:avLst/>
              </a:prstGeom>
              <a:solidFill>
                <a:schemeClr val="accent5">
                  <a:lumMod val="50000"/>
                  <a:alpha val="63000"/>
                </a:scheme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1000" dirty="0"/>
                  <a:t>UN Habitat</a:t>
                </a:r>
              </a:p>
            </p:txBody>
          </p:sp>
          <p:sp>
            <p:nvSpPr>
              <p:cNvPr id="31" name="Oval 30"/>
              <p:cNvSpPr>
                <a:spLocks noChangeAspect="1"/>
              </p:cNvSpPr>
              <p:nvPr/>
            </p:nvSpPr>
            <p:spPr>
              <a:xfrm>
                <a:off x="7737475" y="3714750"/>
                <a:ext cx="719138" cy="720725"/>
              </a:xfrm>
              <a:prstGeom prst="ellipse">
                <a:avLst/>
              </a:prstGeom>
              <a:solidFill>
                <a:schemeClr val="accent5">
                  <a:lumMod val="50000"/>
                  <a:alpha val="63000"/>
                </a:scheme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1000" dirty="0"/>
                  <a:t>UNCCD</a:t>
                </a:r>
              </a:p>
            </p:txBody>
          </p:sp>
          <p:sp>
            <p:nvSpPr>
              <p:cNvPr id="32" name="Oval 31"/>
              <p:cNvSpPr>
                <a:spLocks noChangeAspect="1"/>
              </p:cNvSpPr>
              <p:nvPr/>
            </p:nvSpPr>
            <p:spPr>
              <a:xfrm>
                <a:off x="7165975" y="3879850"/>
                <a:ext cx="649288" cy="647700"/>
              </a:xfrm>
              <a:prstGeom prst="ellipse">
                <a:avLst/>
              </a:prstGeom>
              <a:solidFill>
                <a:schemeClr val="accent5">
                  <a:lumMod val="50000"/>
                  <a:alpha val="63000"/>
                </a:scheme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1000" dirty="0"/>
                  <a:t>WB</a:t>
                </a:r>
              </a:p>
            </p:txBody>
          </p:sp>
          <p:sp>
            <p:nvSpPr>
              <p:cNvPr id="33" name="Oval 32"/>
              <p:cNvSpPr>
                <a:spLocks noChangeAspect="1"/>
              </p:cNvSpPr>
              <p:nvPr/>
            </p:nvSpPr>
            <p:spPr>
              <a:xfrm>
                <a:off x="6546850" y="3582988"/>
                <a:ext cx="755650" cy="757237"/>
              </a:xfrm>
              <a:prstGeom prst="ellipse">
                <a:avLst/>
              </a:prstGeom>
              <a:solidFill>
                <a:schemeClr val="accent5">
                  <a:lumMod val="50000"/>
                  <a:alpha val="63000"/>
                </a:scheme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1000"/>
                  <a:t>UNISDR</a:t>
                </a:r>
                <a:endParaRPr lang="en-US" sz="1000" dirty="0"/>
              </a:p>
            </p:txBody>
          </p:sp>
          <p:sp>
            <p:nvSpPr>
              <p:cNvPr id="35" name="Oval 34"/>
              <p:cNvSpPr>
                <a:spLocks noChangeAspect="1"/>
              </p:cNvSpPr>
              <p:nvPr/>
            </p:nvSpPr>
            <p:spPr>
              <a:xfrm>
                <a:off x="6002338" y="3516313"/>
                <a:ext cx="647700" cy="647700"/>
              </a:xfrm>
              <a:prstGeom prst="ellipse">
                <a:avLst/>
              </a:prstGeom>
              <a:solidFill>
                <a:schemeClr val="accent5">
                  <a:lumMod val="50000"/>
                  <a:alpha val="63000"/>
                </a:scheme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1000"/>
                  <a:t>WHO</a:t>
                </a:r>
                <a:endParaRPr lang="en-US" sz="1000" dirty="0"/>
              </a:p>
            </p:txBody>
          </p:sp>
          <p:sp>
            <p:nvSpPr>
              <p:cNvPr id="36" name="Oval 35"/>
              <p:cNvSpPr>
                <a:spLocks noChangeAspect="1"/>
              </p:cNvSpPr>
              <p:nvPr/>
            </p:nvSpPr>
            <p:spPr>
              <a:xfrm>
                <a:off x="8386763" y="3910013"/>
                <a:ext cx="647700" cy="647700"/>
              </a:xfrm>
              <a:prstGeom prst="ellipse">
                <a:avLst/>
              </a:prstGeom>
              <a:solidFill>
                <a:schemeClr val="accent5">
                  <a:lumMod val="50000"/>
                  <a:alpha val="63000"/>
                </a:scheme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1000" dirty="0"/>
                  <a:t>OECD</a:t>
                </a:r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5448300" y="3838575"/>
                <a:ext cx="755650" cy="755650"/>
              </a:xfrm>
              <a:prstGeom prst="ellipse">
                <a:avLst/>
              </a:prstGeom>
              <a:solidFill>
                <a:schemeClr val="accent5">
                  <a:lumMod val="50000"/>
                  <a:alpha val="63000"/>
                </a:scheme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1000" dirty="0"/>
                  <a:t>UNICEF</a:t>
                </a:r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>
              <a:xfrm>
                <a:off x="6211888" y="4021138"/>
                <a:ext cx="647700" cy="647700"/>
              </a:xfrm>
              <a:prstGeom prst="ellipse">
                <a:avLst/>
              </a:prstGeom>
              <a:solidFill>
                <a:schemeClr val="accent5">
                  <a:lumMod val="50000"/>
                  <a:alpha val="63000"/>
                </a:scheme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1000" dirty="0"/>
                  <a:t>UNSD</a:t>
                </a:r>
              </a:p>
            </p:txBody>
          </p:sp>
        </p:grp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983"/>
          <a:stretch/>
        </p:blipFill>
        <p:spPr>
          <a:xfrm>
            <a:off x="617539" y="4294188"/>
            <a:ext cx="2486025" cy="557213"/>
          </a:xfrm>
          <a:prstGeom prst="rect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069686" y="1163637"/>
            <a:ext cx="8074314" cy="2087290"/>
            <a:chOff x="1529890" y="288284"/>
            <a:chExt cx="8075319" cy="2087589"/>
          </a:xfrm>
        </p:grpSpPr>
        <p:pic>
          <p:nvPicPr>
            <p:cNvPr id="25618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9890" y="672394"/>
              <a:ext cx="4208429" cy="62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57692" y="288284"/>
              <a:ext cx="1647517" cy="2087589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  <a:scene3d>
              <a:camera prst="isometricOffAxis2Left">
                <a:rot lat="1080000" lon="1560001" rev="0"/>
              </a:camera>
              <a:lightRig rig="threePt" dir="t"/>
            </a:scene3d>
          </p:spPr>
        </p:pic>
        <p:sp>
          <p:nvSpPr>
            <p:cNvPr id="25620" name="Rectangle 2"/>
            <p:cNvSpPr>
              <a:spLocks noChangeArrowheads="1"/>
            </p:cNvSpPr>
            <p:nvPr/>
          </p:nvSpPr>
          <p:spPr bwMode="auto">
            <a:xfrm>
              <a:off x="5721353" y="628605"/>
              <a:ext cx="2175423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algn="r"/>
              <a:r>
                <a:rPr lang="en-US" altLang="en-US" sz="1100" i="1" dirty="0" smtClean="0">
                  <a:latin typeface="Calibri" charset="0"/>
                </a:rPr>
                <a:t>UNSG </a:t>
              </a:r>
              <a:r>
                <a:rPr lang="en-US" altLang="en-US" sz="1100" i="1" dirty="0">
                  <a:latin typeface="Calibri" charset="0"/>
                </a:rPr>
                <a:t>annual report on "Progress towards the Sustainable Development Goals"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44525" y="2578101"/>
            <a:ext cx="5010150" cy="1330325"/>
            <a:chOff x="645176" y="1295674"/>
            <a:chExt cx="5009319" cy="1330051"/>
          </a:xfrm>
        </p:grpSpPr>
        <p:sp>
          <p:nvSpPr>
            <p:cNvPr id="6" name="TextBox 5"/>
            <p:cNvSpPr txBox="1"/>
            <p:nvPr/>
          </p:nvSpPr>
          <p:spPr>
            <a:xfrm>
              <a:off x="1529267" y="2347970"/>
              <a:ext cx="4125228" cy="277755"/>
            </a:xfrm>
            <a:prstGeom prst="rect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chemeClr val="accent1">
                      <a:lumMod val="50000"/>
                    </a:schemeClr>
                  </a:solidFill>
                </a:rPr>
                <a:t>UNDESA - UN Statistics Division (UNSD)</a:t>
              </a:r>
            </a:p>
          </p:txBody>
        </p:sp>
        <p:pic>
          <p:nvPicPr>
            <p:cNvPr id="25615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9853" y="1308100"/>
              <a:ext cx="2463800" cy="106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6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176" y="1295674"/>
              <a:ext cx="835436" cy="1072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7" name="Picture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58" t="7532" r="5087" b="10564"/>
            <a:stretch>
              <a:fillRect/>
            </a:stretch>
          </p:blipFill>
          <p:spPr bwMode="auto">
            <a:xfrm>
              <a:off x="4075658" y="1598468"/>
              <a:ext cx="1578837" cy="748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Shape 11"/>
          <p:cNvSpPr/>
          <p:nvPr/>
        </p:nvSpPr>
        <p:spPr>
          <a:xfrm>
            <a:off x="2016614" y="321257"/>
            <a:ext cx="59436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/>
            <a:r>
              <a:rPr lang="en-US" altLang="en-US" sz="2600" dirty="0">
                <a:solidFill>
                  <a:srgbClr val="FFFFFF"/>
                </a:solidFill>
                <a:latin typeface="Arial Bold" panose="020B0704020202020204" pitchFamily="34" charset="0"/>
                <a:ea typeface="Arial Bold"/>
                <a:cs typeface="Arial Bold" panose="020B0704020202020204" pitchFamily="34" charset="0"/>
              </a:rPr>
              <a:t>Key Stakeholders of UN SDGs</a:t>
            </a:r>
            <a:endParaRPr lang="en-AU" sz="2600" dirty="0">
              <a:solidFill>
                <a:srgbClr val="FFFFFF"/>
              </a:solidFill>
              <a:latin typeface="Arial Bold" panose="020B0704020202020204" pitchFamily="34" charset="0"/>
              <a:ea typeface="Arial Bold"/>
              <a:cs typeface="Arial Bold" panose="020B0704020202020204" pitchFamily="34" charset="0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99195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4767824"/>
            <a:ext cx="9144000" cy="14043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746250" y="5534024"/>
            <a:ext cx="579438" cy="0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5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1637" y="1236405"/>
            <a:ext cx="1674812" cy="97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5362" y="1259464"/>
            <a:ext cx="2132806" cy="84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570412" y="3124200"/>
            <a:ext cx="2880000" cy="828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sysDot"/>
          </a:ln>
        </p:spPr>
        <p:txBody>
          <a:bodyPr lIns="72000">
            <a:spAutoFit/>
          </a:bodyPr>
          <a:lstStyle/>
          <a:p>
            <a:pPr>
              <a:defRPr/>
            </a:pPr>
            <a:r>
              <a:rPr lang="en-US" sz="1050" dirty="0" smtClean="0"/>
              <a:t>CEOS SEO, NASA</a:t>
            </a:r>
            <a:r>
              <a:rPr lang="en-US" sz="1050" dirty="0"/>
              <a:t>, USGS, NOAA, ISRO, </a:t>
            </a:r>
            <a:r>
              <a:rPr lang="en-US" sz="1050" dirty="0" smtClean="0"/>
              <a:t>JAXA, GEO Sec </a:t>
            </a:r>
            <a:r>
              <a:rPr lang="mr-IN" sz="1050" dirty="0" smtClean="0"/>
              <a:t>…</a:t>
            </a:r>
            <a:r>
              <a:rPr lang="en-US" sz="1050" dirty="0" smtClean="0"/>
              <a:t> </a:t>
            </a:r>
            <a:br>
              <a:rPr lang="en-US" sz="1050" dirty="0" smtClean="0"/>
            </a:br>
            <a:r>
              <a:rPr lang="en-US" sz="1050" dirty="0" smtClean="0"/>
              <a:t>              </a:t>
            </a:r>
            <a:endParaRPr lang="en-US" sz="105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914400" y="3223736"/>
            <a:ext cx="2880000" cy="73866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sysDot"/>
          </a:ln>
        </p:spPr>
        <p:txBody>
          <a:bodyPr lIns="72000">
            <a:spAutoFit/>
          </a:bodyPr>
          <a:lstStyle/>
          <a:p>
            <a:pPr>
              <a:defRPr/>
            </a:pPr>
            <a:r>
              <a:rPr lang="en-US" sz="1050" dirty="0" smtClean="0"/>
              <a:t>GEO WP elements, UN-GGIM</a:t>
            </a:r>
            <a:r>
              <a:rPr lang="en-US" sz="1050" dirty="0"/>
              <a:t>, </a:t>
            </a:r>
            <a:r>
              <a:rPr lang="en-US" sz="1050" dirty="0" smtClean="0"/>
              <a:t>GPSDD, WHO</a:t>
            </a:r>
            <a:r>
              <a:rPr lang="en-US" sz="1050" dirty="0"/>
              <a:t>, </a:t>
            </a:r>
            <a:r>
              <a:rPr lang="en-US" sz="1050" dirty="0" smtClean="0"/>
              <a:t>UNOOSA, ISPRS, ESA, CSA, CSIRO, NOAA, </a:t>
            </a:r>
            <a:r>
              <a:rPr lang="en-US" sz="1050" dirty="0"/>
              <a:t>US </a:t>
            </a:r>
            <a:r>
              <a:rPr lang="en-US" sz="1050" dirty="0" smtClean="0"/>
              <a:t>EPA, DK GST, SE SHMI, </a:t>
            </a:r>
            <a:r>
              <a:rPr lang="en-US" sz="1050" dirty="0"/>
              <a:t>EARSC </a:t>
            </a:r>
            <a:r>
              <a:rPr lang="mr-IN" sz="1050" dirty="0" smtClean="0"/>
              <a:t>…</a:t>
            </a:r>
            <a:endParaRPr lang="en-US" sz="1050" b="1" dirty="0"/>
          </a:p>
        </p:txBody>
      </p:sp>
      <p:cxnSp>
        <p:nvCxnSpPr>
          <p:cNvPr id="26652" name="Straight Connector 26651"/>
          <p:cNvCxnSpPr/>
          <p:nvPr/>
        </p:nvCxnSpPr>
        <p:spPr>
          <a:xfrm flipV="1">
            <a:off x="403225" y="4038600"/>
            <a:ext cx="827405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1071563" y="4049711"/>
            <a:ext cx="6991350" cy="1260001"/>
            <a:chOff x="1072345" y="2743204"/>
            <a:chExt cx="6990737" cy="1259479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1072345" y="2743204"/>
              <a:ext cx="0" cy="1115538"/>
            </a:xfrm>
            <a:prstGeom prst="line">
              <a:avLst/>
            </a:prstGeom>
            <a:ln w="50800">
              <a:solidFill>
                <a:srgbClr val="188B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450174" y="2743205"/>
              <a:ext cx="6349" cy="1259478"/>
            </a:xfrm>
            <a:prstGeom prst="line">
              <a:avLst/>
            </a:prstGeom>
            <a:ln w="101600">
              <a:solidFill>
                <a:srgbClr val="188B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54" name="Straight Connector 26653"/>
            <p:cNvCxnSpPr/>
            <p:nvPr/>
          </p:nvCxnSpPr>
          <p:spPr>
            <a:xfrm>
              <a:off x="5867762" y="2743204"/>
              <a:ext cx="0" cy="1259478"/>
            </a:xfrm>
            <a:prstGeom prst="line">
              <a:avLst/>
            </a:prstGeom>
            <a:ln w="12700">
              <a:solidFill>
                <a:srgbClr val="188B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8063082" y="2743205"/>
              <a:ext cx="0" cy="1259478"/>
            </a:xfrm>
            <a:prstGeom prst="line">
              <a:avLst/>
            </a:prstGeom>
            <a:ln w="152400">
              <a:solidFill>
                <a:srgbClr val="188B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347070" y="2743204"/>
              <a:ext cx="0" cy="1043567"/>
            </a:xfrm>
            <a:prstGeom prst="line">
              <a:avLst/>
            </a:prstGeom>
            <a:ln w="177800">
              <a:solidFill>
                <a:srgbClr val="188B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Line Callout 1 4"/>
          <p:cNvSpPr/>
          <p:nvPr/>
        </p:nvSpPr>
        <p:spPr>
          <a:xfrm>
            <a:off x="5811839" y="5099050"/>
            <a:ext cx="1476375" cy="885825"/>
          </a:xfrm>
          <a:prstGeom prst="borderCallout1">
            <a:avLst>
              <a:gd name="adj1" fmla="val 53675"/>
              <a:gd name="adj2" fmla="val -1621"/>
              <a:gd name="adj3" fmla="val 53858"/>
              <a:gd name="adj4" fmla="val -29956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/>
              <a:t>UN Custodian Agencies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983"/>
          <a:stretch/>
        </p:blipFill>
        <p:spPr>
          <a:xfrm>
            <a:off x="2178050" y="5246686"/>
            <a:ext cx="3346450" cy="750888"/>
          </a:xfrm>
          <a:prstGeom prst="rect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80" name="Straight Connector 79"/>
          <p:cNvCxnSpPr/>
          <p:nvPr/>
        </p:nvCxnSpPr>
        <p:spPr>
          <a:xfrm>
            <a:off x="3724276" y="3107401"/>
            <a:ext cx="0" cy="854999"/>
          </a:xfrm>
          <a:prstGeom prst="line">
            <a:avLst/>
          </a:prstGeom>
          <a:ln w="127000">
            <a:solidFill>
              <a:srgbClr val="188B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7391400" y="3107401"/>
            <a:ext cx="0" cy="864000"/>
          </a:xfrm>
          <a:prstGeom prst="line">
            <a:avLst/>
          </a:prstGeom>
          <a:ln w="1270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70412" y="2819400"/>
            <a:ext cx="2880000" cy="2880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  <a:prstDash val="solid"/>
          </a:ln>
        </p:spPr>
        <p:txBody>
          <a:bodyPr lIns="72000">
            <a:spAutoFit/>
          </a:bodyPr>
          <a:lstStyle/>
          <a:p>
            <a:pPr>
              <a:defRPr/>
            </a:pPr>
            <a:r>
              <a:rPr lang="en-US" sz="1050" dirty="0"/>
              <a:t>Leads: CSIRO, CSA, ESA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14400" y="2819400"/>
            <a:ext cx="2880000" cy="380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  <a:prstDash val="solid"/>
          </a:ln>
        </p:spPr>
        <p:txBody>
          <a:bodyPr lIns="72000" rIns="0"/>
          <a:lstStyle/>
          <a:p>
            <a:pPr>
              <a:defRPr/>
            </a:pPr>
            <a:r>
              <a:rPr lang="en-US" sz="1050" dirty="0"/>
              <a:t>Leads: </a:t>
            </a:r>
            <a:r>
              <a:rPr lang="en-US" sz="1050" dirty="0" smtClean="0"/>
              <a:t>US (NASA), Japan (JAXA), Mexico (INEGI), CEOS*</a:t>
            </a:r>
            <a:endParaRPr lang="en-US" sz="1050" dirty="0"/>
          </a:p>
        </p:txBody>
      </p:sp>
      <p:sp>
        <p:nvSpPr>
          <p:cNvPr id="17" name="Line Callout 1 (Border and Accent Bar) 16"/>
          <p:cNvSpPr/>
          <p:nvPr/>
        </p:nvSpPr>
        <p:spPr>
          <a:xfrm rot="5400000">
            <a:off x="5757187" y="1040213"/>
            <a:ext cx="540825" cy="2880000"/>
          </a:xfrm>
          <a:prstGeom prst="accentBorderCallout1">
            <a:avLst>
              <a:gd name="adj1" fmla="val 49338"/>
              <a:gd name="adj2" fmla="val -7190"/>
              <a:gd name="adj3" fmla="val 49173"/>
              <a:gd name="adj4" fmla="val -60598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sz="1400" dirty="0"/>
              <a:t>CEOS Ad-hoc team on SDGs</a:t>
            </a:r>
          </a:p>
        </p:txBody>
      </p:sp>
      <p:sp>
        <p:nvSpPr>
          <p:cNvPr id="20" name="Line Callout 1 (Border and Accent Bar) 19"/>
          <p:cNvSpPr/>
          <p:nvPr/>
        </p:nvSpPr>
        <p:spPr>
          <a:xfrm rot="5400000">
            <a:off x="2098746" y="1039800"/>
            <a:ext cx="540000" cy="2880000"/>
          </a:xfrm>
          <a:prstGeom prst="accentBorderCallout1">
            <a:avLst>
              <a:gd name="adj1" fmla="val 49338"/>
              <a:gd name="adj2" fmla="val -7190"/>
              <a:gd name="adj3" fmla="val 49173"/>
              <a:gd name="adj4" fmla="val -60598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sz="1400" dirty="0" smtClean="0"/>
              <a:t>Initiative </a:t>
            </a:r>
            <a:r>
              <a:rPr lang="en-US" sz="1400" dirty="0"/>
              <a:t>on SDGs</a:t>
            </a:r>
            <a:br>
              <a:rPr lang="en-US" sz="1400" dirty="0"/>
            </a:br>
            <a:r>
              <a:rPr lang="en-US" sz="1400" dirty="0"/>
              <a:t>(EO4SDGs)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1308613"/>
            <a:ext cx="9144000" cy="837688"/>
          </a:xfrm>
          <a:prstGeom prst="rect">
            <a:avLst/>
          </a:prstGeom>
          <a:solidFill>
            <a:schemeClr val="accent5">
              <a:lumMod val="60000"/>
              <a:lumOff val="4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40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1" y="5238750"/>
            <a:ext cx="17637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0501" y="5011737"/>
            <a:ext cx="1763713" cy="2460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accent1">
                    <a:lumMod val="50000"/>
                  </a:schemeClr>
                </a:solidFill>
              </a:rPr>
              <a:t>UN Statistical Division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521201" y="4049713"/>
            <a:ext cx="3713163" cy="1116000"/>
            <a:chOff x="4521488" y="2743199"/>
            <a:chExt cx="3713029" cy="1116839"/>
          </a:xfrm>
        </p:grpSpPr>
        <p:cxnSp>
          <p:nvCxnSpPr>
            <p:cNvPr id="106" name="Straight Connector 105"/>
            <p:cNvCxnSpPr/>
            <p:nvPr/>
          </p:nvCxnSpPr>
          <p:spPr bwMode="auto">
            <a:xfrm>
              <a:off x="6659774" y="2743200"/>
              <a:ext cx="0" cy="936704"/>
            </a:xfrm>
            <a:prstGeom prst="line">
              <a:avLst/>
            </a:prstGeom>
            <a:ln w="1778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 bwMode="auto">
            <a:xfrm>
              <a:off x="8234517" y="2743199"/>
              <a:ext cx="0" cy="1116839"/>
            </a:xfrm>
            <a:prstGeom prst="line">
              <a:avLst/>
            </a:prstGeom>
            <a:ln w="889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 bwMode="auto">
            <a:xfrm>
              <a:off x="7075684" y="2743200"/>
              <a:ext cx="0" cy="972731"/>
            </a:xfrm>
            <a:prstGeom prst="line">
              <a:avLst/>
            </a:prstGeom>
            <a:ln w="152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auto">
            <a:xfrm>
              <a:off x="6353397" y="2743200"/>
              <a:ext cx="0" cy="936704"/>
            </a:xfrm>
            <a:prstGeom prst="line">
              <a:avLst/>
            </a:prstGeom>
            <a:ln w="508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 bwMode="auto">
            <a:xfrm>
              <a:off x="4521488" y="2743200"/>
              <a:ext cx="0" cy="1008758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3657600" y="5022849"/>
            <a:ext cx="1606552" cy="431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chemeClr val="bg1"/>
                </a:solidFill>
              </a:rPr>
              <a:t>WG on Geo-spatial Information (WGGI)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859589" y="4913539"/>
            <a:ext cx="427037" cy="21544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txBody>
          <a:bodyPr lIns="0" rIns="0" anchor="ctr">
            <a:spAutoFit/>
          </a:bodyPr>
          <a:lstStyle/>
          <a:p>
            <a:pPr algn="ctr">
              <a:defRPr/>
            </a:pPr>
            <a:r>
              <a:rPr lang="en-US" sz="800">
                <a:solidFill>
                  <a:schemeClr val="bg1"/>
                </a:solidFill>
              </a:rPr>
              <a:t>UNEP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438900" y="4913539"/>
            <a:ext cx="427038" cy="21544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txBody>
          <a:bodyPr lIns="0" rIns="0" anchor="ctr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bg1"/>
                </a:solidFill>
              </a:rPr>
              <a:t>UNCCD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906920" y="4913539"/>
            <a:ext cx="540000" cy="219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txBody>
          <a:bodyPr wrap="square" lIns="0" rIns="0" anchor="ctr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bg1"/>
                </a:solidFill>
              </a:rPr>
              <a:t>UN Habitat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7480301" y="5099050"/>
            <a:ext cx="1565275" cy="885825"/>
          </a:xfrm>
          <a:prstGeom prst="borderCallout1">
            <a:avLst>
              <a:gd name="adj1" fmla="val 55741"/>
              <a:gd name="adj2" fmla="val 43579"/>
              <a:gd name="adj3" fmla="val 54116"/>
              <a:gd name="adj4" fmla="val -2980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National Statistical Offices</a:t>
            </a:r>
          </a:p>
        </p:txBody>
      </p:sp>
      <p:pic>
        <p:nvPicPr>
          <p:cNvPr id="41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738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Shape 11"/>
          <p:cNvSpPr/>
          <p:nvPr/>
        </p:nvSpPr>
        <p:spPr>
          <a:xfrm>
            <a:off x="1943100" y="177800"/>
            <a:ext cx="5943600" cy="966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AU" sz="2600" dirty="0" smtClean="0">
                <a:solidFill>
                  <a:srgbClr val="FFFFFF"/>
                </a:solidFill>
                <a:latin typeface="Arial Bold" panose="020B0704020202020204" pitchFamily="34" charset="0"/>
                <a:ea typeface="Arial Bold"/>
                <a:cs typeface="Arial Bold" panose="020B0704020202020204" pitchFamily="34" charset="0"/>
                <a:sym typeface="Arial Bold"/>
              </a:rPr>
              <a:t>GEO/CEOS involvement in </a:t>
            </a:r>
            <a:r>
              <a:rPr lang="en-AU" sz="2600" smtClean="0">
                <a:solidFill>
                  <a:srgbClr val="FFFFFF"/>
                </a:solidFill>
                <a:latin typeface="Arial Bold" panose="020B0704020202020204" pitchFamily="34" charset="0"/>
                <a:ea typeface="Arial Bold"/>
                <a:cs typeface="Arial Bold" panose="020B0704020202020204" pitchFamily="34" charset="0"/>
                <a:sym typeface="Arial Bold"/>
              </a:rPr>
              <a:t>the </a:t>
            </a:r>
            <a:br>
              <a:rPr lang="en-AU" sz="2600" smtClean="0">
                <a:solidFill>
                  <a:srgbClr val="FFFFFF"/>
                </a:solidFill>
                <a:latin typeface="Arial Bold" panose="020B0704020202020204" pitchFamily="34" charset="0"/>
                <a:ea typeface="Arial Bold"/>
                <a:cs typeface="Arial Bold" panose="020B0704020202020204" pitchFamily="34" charset="0"/>
                <a:sym typeface="Arial Bold"/>
              </a:rPr>
            </a:br>
            <a:r>
              <a:rPr lang="en-AU" sz="2600" smtClean="0">
                <a:solidFill>
                  <a:srgbClr val="FFFFFF"/>
                </a:solidFill>
                <a:latin typeface="Arial Bold" panose="020B0704020202020204" pitchFamily="34" charset="0"/>
                <a:ea typeface="Arial Bold"/>
                <a:cs typeface="Arial Bold" panose="020B0704020202020204" pitchFamily="34" charset="0"/>
                <a:sym typeface="Arial Bold"/>
              </a:rPr>
              <a:t>SDG </a:t>
            </a:r>
            <a:r>
              <a:rPr lang="en-AU" sz="2600" dirty="0" smtClean="0">
                <a:solidFill>
                  <a:srgbClr val="FFFFFF"/>
                </a:solidFill>
                <a:latin typeface="Arial Bold" panose="020B0704020202020204" pitchFamily="34" charset="0"/>
                <a:ea typeface="Arial Bold"/>
                <a:cs typeface="Arial Bold" panose="020B0704020202020204" pitchFamily="34" charset="0"/>
                <a:sym typeface="Arial Bold"/>
              </a:rPr>
              <a:t>process</a:t>
            </a:r>
            <a:endParaRPr lang="en-AU" sz="2600" dirty="0">
              <a:solidFill>
                <a:srgbClr val="FFFFFF"/>
              </a:solidFill>
              <a:latin typeface="Arial Bold" panose="020B0704020202020204" pitchFamily="34" charset="0"/>
              <a:ea typeface="Arial Bold"/>
              <a:cs typeface="Arial Bold" panose="020B0704020202020204" pitchFamily="34" charset="0"/>
              <a:sym typeface="Arial Bold"/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3832975" y="2286000"/>
            <a:ext cx="720000" cy="432000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>
                <a:lumMod val="75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8387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3065244"/>
            <a:ext cx="5688000" cy="968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cap="flat">
            <a:solidFill>
              <a:schemeClr val="accent1">
                <a:lumMod val="50000"/>
                <a:alpha val="30000"/>
              </a:schemeClr>
            </a:solidFill>
            <a:prstDash val="solid"/>
            <a:beve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1255" y="1315103"/>
            <a:ext cx="6832945" cy="47244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AU" sz="2000" b="1" dirty="0" smtClean="0">
                <a:latin typeface="+mj-lt"/>
                <a:cs typeface="Arial" panose="020B0604020202020204" pitchFamily="34" charset="0"/>
              </a:rPr>
              <a:t>GEO Initiative </a:t>
            </a:r>
            <a:r>
              <a:rPr lang="en-AU" sz="2000" b="1" dirty="0">
                <a:latin typeface="+mj-lt"/>
                <a:cs typeface="Arial" panose="020B0604020202020204" pitchFamily="34" charset="0"/>
              </a:rPr>
              <a:t>on the SDGs “</a:t>
            </a:r>
            <a:r>
              <a:rPr lang="en-AU" sz="2000" b="1" i="1" dirty="0">
                <a:latin typeface="+mj-lt"/>
                <a:cs typeface="Arial" panose="020B0604020202020204" pitchFamily="34" charset="0"/>
              </a:rPr>
              <a:t>Earth Observations in Service of the 2030 Agenda for Sustainable Development</a:t>
            </a:r>
            <a:r>
              <a:rPr lang="en-AU" sz="2000" b="1" dirty="0">
                <a:latin typeface="+mj-lt"/>
                <a:cs typeface="Arial" panose="020B0604020202020204" pitchFamily="34" charset="0"/>
              </a:rPr>
              <a:t>” (</a:t>
            </a:r>
            <a:r>
              <a:rPr lang="en-AU" sz="2000" b="1" dirty="0" smtClean="0">
                <a:latin typeface="+mj-lt"/>
                <a:cs typeface="Arial" panose="020B0604020202020204" pitchFamily="34" charset="0"/>
              </a:rPr>
              <a:t>EO4SDGs)</a:t>
            </a:r>
            <a:r>
              <a:rPr lang="en-AU" sz="2000" dirty="0" smtClean="0">
                <a:latin typeface="+mj-lt"/>
                <a:cs typeface="Arial" panose="020B0604020202020204" pitchFamily="34" charset="0"/>
              </a:rPr>
              <a:t>:</a:t>
            </a:r>
            <a:endParaRPr lang="en-AU" sz="2000" dirty="0">
              <a:latin typeface="+mj-lt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Font typeface="Wingdings" charset="2"/>
              <a:buChar char="§"/>
            </a:pPr>
            <a:r>
              <a:rPr lang="en-AU" sz="1800" dirty="0">
                <a:latin typeface="+mj-lt"/>
                <a:cs typeface="Arial" panose="020B0604020202020204" pitchFamily="34" charset="0"/>
              </a:rPr>
              <a:t>Elaborate case studies </a:t>
            </a:r>
            <a:r>
              <a:rPr lang="en-AU" sz="1800" dirty="0" smtClean="0">
                <a:latin typeface="+mj-lt"/>
                <a:cs typeface="Arial" panose="020B0604020202020204" pitchFamily="34" charset="0"/>
              </a:rPr>
              <a:t>(mainly at country level) </a:t>
            </a:r>
            <a:r>
              <a:rPr lang="en-AU" sz="1800" dirty="0">
                <a:latin typeface="+mj-lt"/>
                <a:cs typeface="Arial" panose="020B0604020202020204" pitchFamily="34" charset="0"/>
              </a:rPr>
              <a:t>to showcase the value of </a:t>
            </a:r>
            <a:r>
              <a:rPr lang="en-AU" sz="1800" dirty="0" smtClean="0">
                <a:latin typeface="+mj-lt"/>
                <a:cs typeface="Arial" panose="020B0604020202020204" pitchFamily="34" charset="0"/>
              </a:rPr>
              <a:t>Earth Observations fo</a:t>
            </a:r>
            <a:r>
              <a:rPr lang="en-AU" sz="1800" dirty="0" smtClean="0"/>
              <a:t>r the SDGs</a:t>
            </a:r>
            <a:r>
              <a:rPr lang="en-AU" sz="1800" dirty="0" smtClean="0">
                <a:latin typeface="+mj-lt"/>
                <a:cs typeface="Arial" panose="020B0604020202020204" pitchFamily="34" charset="0"/>
              </a:rPr>
              <a:t>: </a:t>
            </a:r>
          </a:p>
          <a:p>
            <a:pPr marL="492125" lvl="2" indent="0">
              <a:spcBef>
                <a:spcPts val="1200"/>
              </a:spcBef>
              <a:buNone/>
            </a:pPr>
            <a:r>
              <a:rPr lang="en-AU" sz="1800" dirty="0" smtClean="0"/>
              <a:t>Report on “</a:t>
            </a:r>
            <a:r>
              <a:rPr lang="en-AU" sz="1800" i="1" dirty="0" smtClean="0"/>
              <a:t>EO in support of the SDGs</a:t>
            </a:r>
            <a:r>
              <a:rPr lang="en-AU" sz="1800" dirty="0" smtClean="0"/>
              <a:t>” </a:t>
            </a:r>
            <a:r>
              <a:rPr lang="en-AU" sz="1800" dirty="0"/>
              <a:t>co-written </a:t>
            </a:r>
            <a:r>
              <a:rPr lang="en-AU" sz="1800" dirty="0" smtClean="0"/>
              <a:t/>
            </a:r>
            <a:br>
              <a:rPr lang="en-AU" sz="1800" dirty="0" smtClean="0"/>
            </a:br>
            <a:r>
              <a:rPr lang="en-AU" sz="1800" dirty="0" smtClean="0"/>
              <a:t>with CEOS and </a:t>
            </a:r>
            <a:r>
              <a:rPr lang="en-AU" sz="1800" dirty="0" smtClean="0">
                <a:latin typeface="+mj-lt"/>
                <a:cs typeface="Arial" panose="020B0604020202020204" pitchFamily="34" charset="0"/>
              </a:rPr>
              <a:t>distributed at </a:t>
            </a:r>
            <a:r>
              <a:rPr lang="en-AU" sz="1800" dirty="0">
                <a:latin typeface="+mj-lt"/>
                <a:cs typeface="Arial" panose="020B0604020202020204" pitchFamily="34" charset="0"/>
              </a:rPr>
              <a:t>the </a:t>
            </a:r>
            <a:r>
              <a:rPr lang="en-AU" sz="1800" dirty="0" smtClean="0">
                <a:latin typeface="+mj-lt"/>
                <a:cs typeface="Arial" panose="020B0604020202020204" pitchFamily="34" charset="0"/>
              </a:rPr>
              <a:t>48</a:t>
            </a:r>
            <a:r>
              <a:rPr lang="en-AU" sz="1800" baseline="30000" dirty="0" smtClean="0">
                <a:latin typeface="+mj-lt"/>
                <a:cs typeface="Arial" panose="020B0604020202020204" pitchFamily="34" charset="0"/>
              </a:rPr>
              <a:t>th</a:t>
            </a:r>
            <a:r>
              <a:rPr lang="en-AU" sz="1800" dirty="0" smtClean="0">
                <a:latin typeface="+mj-lt"/>
                <a:cs typeface="Arial" panose="020B0604020202020204" pitchFamily="34" charset="0"/>
              </a:rPr>
              <a:t> UN </a:t>
            </a:r>
            <a:r>
              <a:rPr lang="en-AU" sz="1800" dirty="0">
                <a:latin typeface="+mj-lt"/>
                <a:cs typeface="Arial" panose="020B0604020202020204" pitchFamily="34" charset="0"/>
              </a:rPr>
              <a:t>Statistical </a:t>
            </a:r>
            <a:r>
              <a:rPr lang="en-AU" sz="1800" dirty="0" smtClean="0">
                <a:latin typeface="+mj-lt"/>
                <a:cs typeface="Arial" panose="020B0604020202020204" pitchFamily="34" charset="0"/>
              </a:rPr>
              <a:t>Commission (available on CEOS page under SDGs)</a:t>
            </a:r>
            <a:endParaRPr lang="en-AU" sz="1800" dirty="0">
              <a:latin typeface="+mj-lt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buFont typeface="Wingdings" charset="2"/>
              <a:buChar char="§"/>
            </a:pPr>
            <a:r>
              <a:rPr lang="en-AU" sz="1800" dirty="0">
                <a:latin typeface="+mj-lt"/>
                <a:cs typeface="Arial" panose="020B0604020202020204" pitchFamily="34" charset="0"/>
              </a:rPr>
              <a:t>Participate in the new “Working Group on Geospatial Information” (WGGI) within IAEG-SDG (Inter-Agency Expert Group on SDGs</a:t>
            </a:r>
            <a:r>
              <a:rPr lang="en-AU" sz="1800" dirty="0" smtClean="0">
                <a:latin typeface="+mj-lt"/>
                <a:cs typeface="Arial" panose="020B0604020202020204" pitchFamily="34" charset="0"/>
              </a:rPr>
              <a:t>):</a:t>
            </a:r>
          </a:p>
          <a:p>
            <a:pPr>
              <a:spcBef>
                <a:spcPts val="1200"/>
              </a:spcBef>
              <a:buFont typeface="Wingdings" charset="2"/>
              <a:buChar char="§"/>
            </a:pPr>
            <a:r>
              <a:rPr lang="en-AU" sz="1800" dirty="0" smtClean="0">
                <a:latin typeface="+mj-lt"/>
                <a:cs typeface="Arial" panose="020B0604020202020204" pitchFamily="34" charset="0"/>
              </a:rPr>
              <a:t>Explore </a:t>
            </a:r>
            <a:r>
              <a:rPr lang="en-AU" sz="1800" dirty="0">
                <a:latin typeface="+mj-lt"/>
                <a:cs typeface="Arial" panose="020B0604020202020204" pitchFamily="34" charset="0"/>
              </a:rPr>
              <a:t>further partnerships with </a:t>
            </a:r>
            <a:r>
              <a:rPr lang="en-AU" sz="1800" dirty="0" smtClean="0">
                <a:latin typeface="+mj-lt"/>
                <a:cs typeface="Arial" panose="020B0604020202020204" pitchFamily="34" charset="0"/>
              </a:rPr>
              <a:t>SDGs stakeholders </a:t>
            </a:r>
            <a:br>
              <a:rPr lang="en-AU" sz="1800" dirty="0" smtClean="0">
                <a:latin typeface="+mj-lt"/>
                <a:cs typeface="Arial" panose="020B0604020202020204" pitchFamily="34" charset="0"/>
              </a:rPr>
            </a:br>
            <a:r>
              <a:rPr lang="en-AU" sz="1800" dirty="0" smtClean="0">
                <a:latin typeface="+mj-lt"/>
                <a:cs typeface="Arial" panose="020B0604020202020204" pitchFamily="34" charset="0"/>
              </a:rPr>
              <a:t>(e.g. GPSDD Data4SDGs toolbox)</a:t>
            </a:r>
            <a:endParaRPr lang="en-AU" sz="1800" dirty="0">
              <a:latin typeface="+mj-lt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Font typeface="Wingdings" charset="2"/>
              <a:buChar char="§"/>
            </a:pPr>
            <a:r>
              <a:rPr lang="en-AU" sz="1800" dirty="0"/>
              <a:t>C</a:t>
            </a:r>
            <a:r>
              <a:rPr lang="en-AU" sz="1800" dirty="0" smtClean="0">
                <a:latin typeface="+mj-lt"/>
                <a:cs typeface="Arial" panose="020B0604020202020204" pitchFamily="34" charset="0"/>
              </a:rPr>
              <a:t>apacity </a:t>
            </a:r>
            <a:r>
              <a:rPr lang="en-AU" sz="1800" dirty="0">
                <a:latin typeface="+mj-lt"/>
                <a:cs typeface="Arial" panose="020B0604020202020204" pitchFamily="34" charset="0"/>
              </a:rPr>
              <a:t>building activities</a:t>
            </a:r>
          </a:p>
          <a:p>
            <a:pPr marL="357188" lvl="1" indent="0">
              <a:buNone/>
            </a:pPr>
            <a:endParaRPr lang="en-AU" sz="1600" i="1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05000" y="304800"/>
            <a:ext cx="8353425" cy="71913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AU" sz="2600" dirty="0" smtClean="0"/>
              <a:t>EO4SDGs: GEO initiative on SDGs</a:t>
            </a:r>
            <a:endParaRPr lang="en-AU" sz="2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81" r="3442" b="1279"/>
          <a:stretch/>
        </p:blipFill>
        <p:spPr>
          <a:xfrm>
            <a:off x="6934200" y="1335547"/>
            <a:ext cx="2024183" cy="27376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14800" y="5867400"/>
            <a:ext cx="4919783" cy="68254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cap="flat">
            <a:solidFill>
              <a:schemeClr val="accent1">
                <a:lumMod val="50000"/>
              </a:schemeClr>
            </a:solidFill>
            <a:prstDash val="solid"/>
            <a:beve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5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CEOS Agencies are active members of </a:t>
            </a:r>
            <a:br>
              <a:rPr lang="en-AU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EO4SDGs</a:t>
            </a:r>
            <a:endParaRPr lang="en-AU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5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401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563" y="1295400"/>
            <a:ext cx="1358900" cy="900113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/>
              <a:t>Global Datasets</a:t>
            </a:r>
          </a:p>
        </p:txBody>
      </p:sp>
      <p:sp>
        <p:nvSpPr>
          <p:cNvPr id="4" name="Rectangle 3"/>
          <p:cNvSpPr/>
          <p:nvPr/>
        </p:nvSpPr>
        <p:spPr>
          <a:xfrm>
            <a:off x="1585913" y="1295400"/>
            <a:ext cx="1358900" cy="900113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err="1" smtClean="0"/>
              <a:t>Methodo</a:t>
            </a:r>
            <a:r>
              <a:rPr lang="en-US" sz="1600" b="1" dirty="0" smtClean="0"/>
              <a:t>. </a:t>
            </a:r>
            <a:r>
              <a:rPr lang="en-US" sz="1600" b="1" dirty="0"/>
              <a:t>Guidelines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6963" y="1295400"/>
            <a:ext cx="1358900" cy="900113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/>
              <a:t>EO 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Software</a:t>
            </a:r>
            <a:endParaRPr lang="en-US" sz="1600" b="1" dirty="0"/>
          </a:p>
          <a:p>
            <a:pPr algn="ctr">
              <a:defRPr/>
            </a:pPr>
            <a:r>
              <a:rPr lang="en-US" sz="1600" b="1" dirty="0"/>
              <a:t>Toolboxes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116263" y="1295400"/>
            <a:ext cx="1358900" cy="900113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/>
              <a:t>Country Support</a:t>
            </a:r>
          </a:p>
        </p:txBody>
      </p:sp>
      <p:sp>
        <p:nvSpPr>
          <p:cNvPr id="7" name="Rectangle 6"/>
          <p:cNvSpPr/>
          <p:nvPr/>
        </p:nvSpPr>
        <p:spPr>
          <a:xfrm>
            <a:off x="4646613" y="1295400"/>
            <a:ext cx="1358900" cy="900113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/>
              <a:t>Capacity</a:t>
            </a:r>
            <a:br>
              <a:rPr lang="en-US" sz="1600" b="1" dirty="0"/>
            </a:br>
            <a:r>
              <a:rPr lang="en-US" sz="1600" b="1" dirty="0"/>
              <a:t>Building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7707313" y="1295400"/>
            <a:ext cx="1358900" cy="900113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n-US" sz="1600" b="1" dirty="0"/>
              <a:t>EO </a:t>
            </a:r>
            <a:r>
              <a:rPr lang="en-US" sz="1600" b="1" dirty="0" smtClean="0"/>
              <a:t>Knowledge Hub</a:t>
            </a:r>
            <a:endParaRPr lang="en-US" sz="1600" b="1" dirty="0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7640638" y="2301874"/>
            <a:ext cx="0" cy="396000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122988" y="2312987"/>
            <a:ext cx="0" cy="396000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054350" y="2312987"/>
            <a:ext cx="0" cy="396000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164571" y="2951162"/>
            <a:ext cx="1686573" cy="3092391"/>
            <a:chOff x="6164846" y="2158837"/>
            <a:chExt cx="1685652" cy="3092851"/>
          </a:xfrm>
        </p:grpSpPr>
        <p:pic>
          <p:nvPicPr>
            <p:cNvPr id="420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846" y="4739101"/>
              <a:ext cx="603506" cy="401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2026" name="Group 18"/>
            <p:cNvGrpSpPr>
              <a:grpSpLocks/>
            </p:cNvGrpSpPr>
            <p:nvPr/>
          </p:nvGrpSpPr>
          <p:grpSpPr bwMode="auto">
            <a:xfrm>
              <a:off x="6786813" y="4307595"/>
              <a:ext cx="1063685" cy="512841"/>
              <a:chOff x="6509795" y="3816021"/>
              <a:chExt cx="1096941" cy="509349"/>
            </a:xfrm>
          </p:grpSpPr>
          <p:pic>
            <p:nvPicPr>
              <p:cNvPr id="42029" name="Picture 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9795" y="3816021"/>
                <a:ext cx="827619" cy="438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030" name="TextBox 17"/>
              <p:cNvSpPr txBox="1">
                <a:spLocks noChangeArrowheads="1"/>
              </p:cNvSpPr>
              <p:nvPr/>
            </p:nvSpPr>
            <p:spPr bwMode="auto">
              <a:xfrm>
                <a:off x="6853378" y="4140682"/>
                <a:ext cx="753358" cy="184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r>
                  <a:rPr lang="en-US" altLang="en-US" sz="600" b="1" dirty="0">
                    <a:solidFill>
                      <a:srgbClr val="177468"/>
                    </a:solidFill>
                  </a:rPr>
                  <a:t>Toolbox</a:t>
                </a:r>
              </a:p>
            </p:txBody>
          </p:sp>
        </p:grpSp>
        <p:pic>
          <p:nvPicPr>
            <p:cNvPr id="42027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784" y="4937407"/>
              <a:ext cx="805530" cy="314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/>
            <p:nvPr/>
          </p:nvSpPr>
          <p:spPr bwMode="auto">
            <a:xfrm>
              <a:off x="6199450" y="2158837"/>
              <a:ext cx="1448597" cy="1262072"/>
            </a:xfrm>
            <a:prstGeom prst="rect">
              <a:avLst/>
            </a:prstGeom>
            <a:noFill/>
          </p:spPr>
          <p:txBody>
            <a:bodyPr lIns="0" rIns="0">
              <a:spAutoFit/>
            </a:bodyPr>
            <a:lstStyle/>
            <a:p>
              <a:pPr marL="133350" indent="-133350">
                <a:spcBef>
                  <a:spcPts val="300"/>
                </a:spcBef>
                <a:buFont typeface="Wingdings" charset="2"/>
                <a:buChar char="§"/>
                <a:defRPr/>
              </a:pPr>
              <a:r>
                <a:rPr lang="en-US" sz="1100" dirty="0">
                  <a:solidFill>
                    <a:schemeClr val="accent1">
                      <a:lumMod val="50000"/>
                    </a:schemeClr>
                  </a:solidFill>
                </a:rPr>
                <a:t>Free of charge</a:t>
              </a:r>
            </a:p>
            <a:p>
              <a:pPr marL="133350" indent="-133350">
                <a:spcBef>
                  <a:spcPts val="300"/>
                </a:spcBef>
                <a:buFont typeface="Wingdings" charset="2"/>
                <a:buChar char="§"/>
                <a:defRPr/>
              </a:pPr>
              <a:r>
                <a:rPr lang="en-US" sz="1100" dirty="0">
                  <a:solidFill>
                    <a:schemeClr val="accent1">
                      <a:lumMod val="50000"/>
                    </a:schemeClr>
                  </a:solidFill>
                </a:rPr>
                <a:t>Open source</a:t>
              </a:r>
            </a:p>
            <a:p>
              <a:pPr marL="133350" indent="-133350">
                <a:spcBef>
                  <a:spcPts val="300"/>
                </a:spcBef>
                <a:buFont typeface="Wingdings" charset="2"/>
                <a:buChar char="§"/>
                <a:defRPr/>
              </a:pPr>
              <a:r>
                <a:rPr lang="en-US" sz="1100" dirty="0">
                  <a:solidFill>
                    <a:schemeClr val="accent1">
                      <a:lumMod val="50000"/>
                    </a:schemeClr>
                  </a:solidFill>
                </a:rPr>
                <a:t>Easy to use</a:t>
              </a:r>
            </a:p>
            <a:p>
              <a:pPr marL="133350" indent="-133350">
                <a:spcBef>
                  <a:spcPts val="300"/>
                </a:spcBef>
                <a:buFont typeface="Wingdings" charset="2"/>
                <a:buChar char="§"/>
                <a:defRPr/>
              </a:pPr>
              <a:r>
                <a:rPr lang="en-US" sz="1100" dirty="0">
                  <a:solidFill>
                    <a:schemeClr val="accent1">
                      <a:lumMod val="50000"/>
                    </a:schemeClr>
                  </a:solidFill>
                </a:rPr>
                <a:t>EO Processing Toolboxes </a:t>
              </a:r>
            </a:p>
            <a:p>
              <a:pPr marL="133350" indent="-133350">
                <a:spcBef>
                  <a:spcPts val="300"/>
                </a:spcBef>
                <a:buFont typeface="Wingdings" charset="2"/>
                <a:buChar char="§"/>
                <a:defRPr/>
              </a:pPr>
              <a:r>
                <a:rPr lang="en-US" sz="1100" dirty="0">
                  <a:solidFill>
                    <a:schemeClr val="accent1">
                      <a:lumMod val="50000"/>
                    </a:schemeClr>
                  </a:solidFill>
                </a:rPr>
                <a:t>Thematic Toolboxes</a:t>
              </a:r>
            </a:p>
          </p:txBody>
        </p:sp>
      </p:grpSp>
      <p:cxnSp>
        <p:nvCxnSpPr>
          <p:cNvPr id="27" name="Straight Connector 26"/>
          <p:cNvCxnSpPr/>
          <p:nvPr/>
        </p:nvCxnSpPr>
        <p:spPr>
          <a:xfrm flipH="1">
            <a:off x="1509713" y="2301874"/>
            <a:ext cx="0" cy="396000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56126" y="2487612"/>
            <a:ext cx="3175" cy="396000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124201" y="2951163"/>
            <a:ext cx="1414463" cy="3078886"/>
            <a:chOff x="3124200" y="2158837"/>
            <a:chExt cx="1414463" cy="3079127"/>
          </a:xfrm>
        </p:grpSpPr>
        <p:pic>
          <p:nvPicPr>
            <p:cNvPr id="42019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769" y="4721115"/>
              <a:ext cx="821582" cy="516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/>
            <p:cNvSpPr txBox="1"/>
            <p:nvPr/>
          </p:nvSpPr>
          <p:spPr bwMode="auto">
            <a:xfrm>
              <a:off x="3124200" y="2158837"/>
              <a:ext cx="1414463" cy="1654428"/>
            </a:xfrm>
            <a:prstGeom prst="rect">
              <a:avLst/>
            </a:prstGeom>
            <a:noFill/>
          </p:spPr>
          <p:txBody>
            <a:bodyPr lIns="0" rIns="0">
              <a:spAutoFit/>
            </a:bodyPr>
            <a:lstStyle/>
            <a:p>
              <a:pPr marL="133350" indent="-133350">
                <a:spcBef>
                  <a:spcPts val="300"/>
                </a:spcBef>
                <a:buFont typeface="Wingdings" charset="2"/>
                <a:buChar char="§"/>
                <a:defRPr/>
              </a:pPr>
              <a:r>
                <a:rPr lang="en-US" sz="1100" dirty="0">
                  <a:solidFill>
                    <a:schemeClr val="accent1">
                      <a:lumMod val="50000"/>
                    </a:schemeClr>
                  </a:solidFill>
                </a:rPr>
                <a:t>Targeted activities to support NSOs and ministries to report on SDG indicators. </a:t>
              </a:r>
            </a:p>
            <a:p>
              <a:pPr marL="133350" indent="-133350">
                <a:spcBef>
                  <a:spcPts val="300"/>
                </a:spcBef>
                <a:buFont typeface="Wingdings" charset="2"/>
                <a:buChar char="§"/>
                <a:defRPr/>
              </a:pPr>
              <a:r>
                <a:rPr lang="en-US" sz="1100" dirty="0">
                  <a:solidFill>
                    <a:schemeClr val="accent1">
                      <a:lumMod val="50000"/>
                    </a:schemeClr>
                  </a:solidFill>
                </a:rPr>
                <a:t>Support country level efforts to apply EO to track, monitor and achieve SDGs.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552575" y="2951163"/>
            <a:ext cx="1450975" cy="3148340"/>
            <a:chOff x="1552575" y="2158837"/>
            <a:chExt cx="1451255" cy="3149113"/>
          </a:xfrm>
        </p:grpSpPr>
        <p:sp>
          <p:nvSpPr>
            <p:cNvPr id="36" name="TextBox 35"/>
            <p:cNvSpPr txBox="1"/>
            <p:nvPr/>
          </p:nvSpPr>
          <p:spPr bwMode="auto">
            <a:xfrm>
              <a:off x="1552575" y="2158837"/>
              <a:ext cx="1451255" cy="1770150"/>
            </a:xfrm>
            <a:prstGeom prst="rect">
              <a:avLst/>
            </a:prstGeom>
            <a:noFill/>
          </p:spPr>
          <p:txBody>
            <a:bodyPr lIns="0" rIns="0">
              <a:spAutoFit/>
            </a:bodyPr>
            <a:lstStyle/>
            <a:p>
              <a:pPr marL="133350" indent="-133350">
                <a:spcBef>
                  <a:spcPts val="300"/>
                </a:spcBef>
                <a:buFont typeface="Wingdings" charset="2"/>
                <a:buChar char="§"/>
                <a:defRPr/>
              </a:pPr>
              <a:r>
                <a:rPr lang="en-US" sz="1100" dirty="0">
                  <a:solidFill>
                    <a:schemeClr val="accent1">
                      <a:lumMod val="50000"/>
                    </a:schemeClr>
                  </a:solidFill>
                </a:rPr>
                <a:t>Support custodian agencies to develop method. </a:t>
              </a:r>
              <a:r>
                <a:rPr lang="en-US" sz="1100" dirty="0" smtClean="0">
                  <a:solidFill>
                    <a:schemeClr val="accent1">
                      <a:lumMod val="50000"/>
                    </a:schemeClr>
                  </a:solidFill>
                </a:rPr>
                <a:t>Guidelines for </a:t>
              </a:r>
              <a:r>
                <a:rPr lang="en-US" sz="1100" dirty="0">
                  <a:solidFill>
                    <a:schemeClr val="accent1">
                      <a:lumMod val="50000"/>
                    </a:schemeClr>
                  </a:solidFill>
                </a:rPr>
                <a:t>countries.</a:t>
              </a:r>
            </a:p>
            <a:p>
              <a:pPr marL="133350" indent="-133350">
                <a:spcBef>
                  <a:spcPts val="300"/>
                </a:spcBef>
                <a:buFont typeface="Wingdings" charset="2"/>
                <a:buChar char="§"/>
                <a:defRPr/>
              </a:pPr>
              <a:r>
                <a:rPr lang="en-US" sz="1100" dirty="0">
                  <a:solidFill>
                    <a:schemeClr val="accent1">
                      <a:lumMod val="50000"/>
                    </a:schemeClr>
                  </a:solidFill>
                </a:rPr>
                <a:t>EO Best Practices.</a:t>
              </a:r>
            </a:p>
            <a:p>
              <a:pPr marL="133350" indent="-133350">
                <a:spcBef>
                  <a:spcPts val="300"/>
                </a:spcBef>
                <a:buFont typeface="Wingdings" charset="2"/>
                <a:buChar char="§"/>
                <a:defRPr/>
              </a:pPr>
              <a:r>
                <a:rPr lang="en-US" sz="1100" dirty="0">
                  <a:solidFill>
                    <a:schemeClr val="accent1">
                      <a:lumMod val="50000"/>
                    </a:schemeClr>
                  </a:solidFill>
                </a:rPr>
                <a:t>Scientifically sound approaches.</a:t>
              </a:r>
            </a:p>
            <a:p>
              <a:pPr marL="133350" indent="-133350">
                <a:spcBef>
                  <a:spcPts val="300"/>
                </a:spcBef>
                <a:buFont typeface="Wingdings" charset="2"/>
                <a:buChar char="§"/>
                <a:defRPr/>
              </a:pPr>
              <a:r>
                <a:rPr lang="en-US" sz="1100" dirty="0">
                  <a:solidFill>
                    <a:schemeClr val="accent1">
                      <a:lumMod val="50000"/>
                    </a:schemeClr>
                  </a:solidFill>
                </a:rPr>
                <a:t>Product validation.</a:t>
              </a:r>
            </a:p>
            <a:p>
              <a:pPr marL="133350" indent="-133350">
                <a:spcBef>
                  <a:spcPts val="300"/>
                </a:spcBef>
                <a:buFont typeface="Wingdings" charset="2"/>
                <a:buChar char="§"/>
                <a:defRPr/>
              </a:pPr>
              <a:r>
                <a:rPr lang="en-US" sz="1100" dirty="0">
                  <a:solidFill>
                    <a:schemeClr val="accent1">
                      <a:lumMod val="50000"/>
                    </a:schemeClr>
                  </a:solidFill>
                </a:rPr>
                <a:t>Show Cases.</a:t>
              </a:r>
            </a:p>
          </p:txBody>
        </p:sp>
        <p:pic>
          <p:nvPicPr>
            <p:cNvPr id="42014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333" y="4984037"/>
              <a:ext cx="611234" cy="3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5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9728" y="4595388"/>
              <a:ext cx="760428" cy="287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6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179" y="4765308"/>
              <a:ext cx="440110" cy="437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69850" y="2292349"/>
            <a:ext cx="9012238" cy="540000"/>
            <a:chOff x="69349" y="1785037"/>
            <a:chExt cx="9012389" cy="324000"/>
          </a:xfrm>
        </p:grpSpPr>
        <p:sp>
          <p:nvSpPr>
            <p:cNvPr id="44" name="Rounded Rectangle 43"/>
            <p:cNvSpPr/>
            <p:nvPr/>
          </p:nvSpPr>
          <p:spPr bwMode="auto">
            <a:xfrm>
              <a:off x="69349" y="1785037"/>
              <a:ext cx="2879773" cy="320839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/>
                <a:t>Custodian Agencies</a:t>
              </a: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3134863" y="1785037"/>
              <a:ext cx="2881360" cy="3240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 smtClean="0"/>
                <a:t>National Statistical Offices </a:t>
              </a:r>
              <a:br>
                <a:rPr lang="en-US" sz="1600" dirty="0" smtClean="0"/>
              </a:br>
              <a:r>
                <a:rPr lang="en-US" sz="1600" dirty="0" smtClean="0"/>
                <a:t>Governments / </a:t>
              </a:r>
              <a:r>
                <a:rPr lang="en-US" sz="1600" dirty="0"/>
                <a:t>A</a:t>
              </a:r>
              <a:r>
                <a:rPr lang="en-US" sz="1600" dirty="0" smtClean="0"/>
                <a:t>gencies</a:t>
              </a:r>
              <a:endParaRPr lang="en-US" sz="1600" dirty="0"/>
            </a:p>
          </p:txBody>
        </p:sp>
        <p:sp>
          <p:nvSpPr>
            <p:cNvPr id="46" name="Rounded Rectangle 45"/>
            <p:cNvSpPr/>
            <p:nvPr/>
          </p:nvSpPr>
          <p:spPr bwMode="auto">
            <a:xfrm>
              <a:off x="6201965" y="1785037"/>
              <a:ext cx="2879773" cy="3240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/>
                <a:t>Key Stakeholders</a:t>
              </a:r>
            </a:p>
          </p:txBody>
        </p:sp>
      </p:grpSp>
      <p:sp>
        <p:nvSpPr>
          <p:cNvPr id="49" name="Title 1"/>
          <p:cNvSpPr>
            <a:spLocks noGrp="1"/>
          </p:cNvSpPr>
          <p:nvPr>
            <p:ph type="title" idx="4294967295"/>
          </p:nvPr>
        </p:nvSpPr>
        <p:spPr>
          <a:xfrm>
            <a:off x="1845279" y="239705"/>
            <a:ext cx="9267825" cy="71755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2600" dirty="0" smtClean="0"/>
              <a:t>EO support to SDG implementation</a:t>
            </a:r>
            <a:endParaRPr lang="en-US" sz="2600" dirty="0"/>
          </a:p>
        </p:txBody>
      </p:sp>
      <p:pic>
        <p:nvPicPr>
          <p:cNvPr id="50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738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7707313" y="2895600"/>
            <a:ext cx="1449387" cy="3504335"/>
            <a:chOff x="7707313" y="2743200"/>
            <a:chExt cx="1449387" cy="3504335"/>
          </a:xfrm>
        </p:grpSpPr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7707313" y="2743200"/>
              <a:ext cx="1449387" cy="3258507"/>
              <a:chOff x="7706607" y="2103082"/>
              <a:chExt cx="1450094" cy="3259164"/>
            </a:xfrm>
          </p:grpSpPr>
          <p:sp>
            <p:nvSpPr>
              <p:cNvPr id="28" name="TextBox 27"/>
              <p:cNvSpPr txBox="1"/>
              <p:nvPr/>
            </p:nvSpPr>
            <p:spPr bwMode="auto">
              <a:xfrm>
                <a:off x="7706607" y="2103082"/>
                <a:ext cx="1450094" cy="2393445"/>
              </a:xfrm>
              <a:prstGeom prst="rect">
                <a:avLst/>
              </a:prstGeom>
              <a:noFill/>
            </p:spPr>
            <p:txBody>
              <a:bodyPr lIns="0" rIns="0">
                <a:spAutoFit/>
              </a:bodyPr>
              <a:lstStyle/>
              <a:p>
                <a:pPr marL="133350" indent="-133350">
                  <a:spcBef>
                    <a:spcPts val="300"/>
                  </a:spcBef>
                  <a:buFont typeface="Wingdings" charset="2"/>
                  <a:buChar char="§"/>
                  <a:defRPr/>
                </a:pPr>
                <a:r>
                  <a:rPr lang="en-US" sz="1100" dirty="0">
                    <a:solidFill>
                      <a:schemeClr val="accent1">
                        <a:lumMod val="50000"/>
                      </a:schemeClr>
                    </a:solidFill>
                  </a:rPr>
                  <a:t>Knowledge sharing</a:t>
                </a:r>
              </a:p>
              <a:p>
                <a:pPr marL="133350" indent="-133350">
                  <a:spcBef>
                    <a:spcPts val="300"/>
                  </a:spcBef>
                  <a:buFont typeface="Wingdings" charset="2"/>
                  <a:buChar char="§"/>
                  <a:defRPr/>
                </a:pPr>
                <a:r>
                  <a:rPr lang="en-US" sz="1100" dirty="0">
                    <a:solidFill>
                      <a:schemeClr val="accent1">
                        <a:lumMod val="50000"/>
                      </a:schemeClr>
                    </a:solidFill>
                  </a:rPr>
                  <a:t>Facilitate access to satellite data</a:t>
                </a:r>
              </a:p>
              <a:p>
                <a:pPr marL="133350" indent="-133350">
                  <a:spcBef>
                    <a:spcPts val="300"/>
                  </a:spcBef>
                  <a:buFont typeface="Wingdings" charset="2"/>
                  <a:buChar char="§"/>
                  <a:defRPr/>
                </a:pPr>
                <a:r>
                  <a:rPr lang="en-US" sz="1100" dirty="0">
                    <a:solidFill>
                      <a:schemeClr val="accent1">
                        <a:lumMod val="50000"/>
                      </a:schemeClr>
                    </a:solidFill>
                  </a:rPr>
                  <a:t>Access to global / regional datasets</a:t>
                </a:r>
              </a:p>
              <a:p>
                <a:pPr marL="133350" indent="-133350">
                  <a:spcBef>
                    <a:spcPts val="300"/>
                  </a:spcBef>
                  <a:buFont typeface="Wingdings" charset="2"/>
                  <a:buChar char="§"/>
                  <a:defRPr/>
                </a:pPr>
                <a:r>
                  <a:rPr lang="en-US" sz="1100" dirty="0">
                    <a:solidFill>
                      <a:schemeClr val="accent1">
                        <a:lumMod val="50000"/>
                      </a:schemeClr>
                    </a:solidFill>
                  </a:rPr>
                  <a:t>EO Best practices</a:t>
                </a:r>
              </a:p>
              <a:p>
                <a:pPr marL="133350" indent="-133350">
                  <a:spcBef>
                    <a:spcPts val="300"/>
                  </a:spcBef>
                  <a:buFont typeface="Wingdings" charset="2"/>
                  <a:buChar char="§"/>
                  <a:defRPr/>
                </a:pPr>
                <a:r>
                  <a:rPr lang="en-US" sz="1100" dirty="0">
                    <a:solidFill>
                      <a:schemeClr val="accent1">
                        <a:lumMod val="50000"/>
                      </a:schemeClr>
                    </a:solidFill>
                  </a:rPr>
                  <a:t>Method. guidelines</a:t>
                </a:r>
              </a:p>
              <a:p>
                <a:pPr marL="133350" indent="-133350">
                  <a:spcBef>
                    <a:spcPts val="300"/>
                  </a:spcBef>
                  <a:buFont typeface="Wingdings" charset="2"/>
                  <a:buChar char="§"/>
                  <a:defRPr/>
                </a:pPr>
                <a:r>
                  <a:rPr lang="en-US" sz="1100" dirty="0" err="1">
                    <a:solidFill>
                      <a:schemeClr val="accent1">
                        <a:lumMod val="50000"/>
                      </a:schemeClr>
                    </a:solidFill>
                  </a:rPr>
                  <a:t>Visualisation</a:t>
                </a:r>
                <a:r>
                  <a:rPr lang="en-US" sz="1100" dirty="0">
                    <a:solidFill>
                      <a:schemeClr val="accent1">
                        <a:lumMod val="50000"/>
                      </a:schemeClr>
                    </a:solidFill>
                  </a:rPr>
                  <a:t> and Analysis tools</a:t>
                </a:r>
              </a:p>
              <a:p>
                <a:pPr marL="133350" indent="-133350">
                  <a:spcBef>
                    <a:spcPts val="300"/>
                  </a:spcBef>
                  <a:buFont typeface="Wingdings" charset="2"/>
                  <a:buChar char="§"/>
                  <a:defRPr/>
                </a:pPr>
                <a:r>
                  <a:rPr lang="en-US" sz="1100" dirty="0">
                    <a:solidFill>
                      <a:schemeClr val="accent1">
                        <a:lumMod val="50000"/>
                      </a:schemeClr>
                    </a:solidFill>
                  </a:rPr>
                  <a:t>On-line processing</a:t>
                </a:r>
              </a:p>
              <a:p>
                <a:pPr marL="133350" indent="-133350">
                  <a:spcBef>
                    <a:spcPts val="300"/>
                  </a:spcBef>
                  <a:buFont typeface="Wingdings" charset="2"/>
                  <a:buChar char="§"/>
                  <a:defRPr/>
                </a:pPr>
                <a:r>
                  <a:rPr lang="en-US" sz="11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Toolboxes (e.g. Data Cube)</a:t>
                </a:r>
                <a:endParaRPr lang="en-US" sz="11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42011" name="Picture 4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33832" y="4875825"/>
                <a:ext cx="671016" cy="486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012" name="Picture 1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6607" y="4507942"/>
                <a:ext cx="754436" cy="415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90066" y="5562600"/>
              <a:ext cx="536599" cy="684935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-10333" y="2951163"/>
            <a:ext cx="1752655" cy="3328817"/>
            <a:chOff x="-10333" y="2951163"/>
            <a:chExt cx="1752655" cy="3328817"/>
          </a:xfrm>
        </p:grpSpPr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21817" y="2951163"/>
              <a:ext cx="1720505" cy="3098344"/>
              <a:chOff x="22115" y="2158837"/>
              <a:chExt cx="1720828" cy="3098647"/>
            </a:xfrm>
          </p:grpSpPr>
          <p:sp>
            <p:nvSpPr>
              <p:cNvPr id="29" name="TextBox 28"/>
              <p:cNvSpPr txBox="1"/>
              <p:nvPr/>
            </p:nvSpPr>
            <p:spPr bwMode="auto">
              <a:xfrm>
                <a:off x="47928" y="2158837"/>
                <a:ext cx="1449660" cy="1862230"/>
              </a:xfrm>
              <a:prstGeom prst="rect">
                <a:avLst/>
              </a:prstGeom>
              <a:noFill/>
            </p:spPr>
            <p:txBody>
              <a:bodyPr lIns="0" rIns="0">
                <a:spAutoFit/>
              </a:bodyPr>
              <a:lstStyle/>
              <a:p>
                <a:pPr marL="133350" indent="-133350">
                  <a:spcBef>
                    <a:spcPts val="300"/>
                  </a:spcBef>
                  <a:buFont typeface="Wingdings" charset="2"/>
                  <a:buChar char="§"/>
                  <a:defRPr/>
                </a:pPr>
                <a:r>
                  <a:rPr lang="en-US" sz="1100" dirty="0">
                    <a:solidFill>
                      <a:schemeClr val="accent1">
                        <a:lumMod val="50000"/>
                      </a:schemeClr>
                    </a:solidFill>
                  </a:rPr>
                  <a:t>Access to global / regional datasets.</a:t>
                </a:r>
              </a:p>
              <a:p>
                <a:pPr marL="133350" indent="-133350">
                  <a:spcBef>
                    <a:spcPts val="300"/>
                  </a:spcBef>
                  <a:buFont typeface="Wingdings" charset="2"/>
                  <a:buChar char="§"/>
                  <a:defRPr/>
                </a:pPr>
                <a:r>
                  <a:rPr lang="en-US" sz="1100" dirty="0">
                    <a:solidFill>
                      <a:schemeClr val="accent1">
                        <a:lumMod val="50000"/>
                      </a:schemeClr>
                    </a:solidFill>
                  </a:rPr>
                  <a:t>in the absence of or to complement and enhance, national data sources.</a:t>
                </a:r>
              </a:p>
              <a:p>
                <a:pPr marL="133350" indent="-133350">
                  <a:spcBef>
                    <a:spcPts val="300"/>
                  </a:spcBef>
                  <a:buFont typeface="Wingdings" charset="2"/>
                  <a:buChar char="§"/>
                  <a:defRPr/>
                </a:pPr>
                <a:r>
                  <a:rPr lang="en-US" sz="1100" dirty="0">
                    <a:solidFill>
                      <a:schemeClr val="accent1">
                        <a:lumMod val="50000"/>
                      </a:schemeClr>
                    </a:solidFill>
                  </a:rPr>
                  <a:t>countries which face major difficulties in collecting national data </a:t>
                </a:r>
              </a:p>
            </p:txBody>
          </p:sp>
          <p:pic>
            <p:nvPicPr>
              <p:cNvPr id="42022" name="Picture 29695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15" y="4749574"/>
                <a:ext cx="919599" cy="369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023" name="Picture 29697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2285" y="4786543"/>
                <a:ext cx="495303" cy="4709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699" name="TextBox 29698"/>
              <p:cNvSpPr txBox="1"/>
              <p:nvPr/>
            </p:nvSpPr>
            <p:spPr bwMode="auto">
              <a:xfrm>
                <a:off x="1104648" y="4727328"/>
                <a:ext cx="638295" cy="2619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100" dirty="0">
                    <a:solidFill>
                      <a:schemeClr val="tx2">
                        <a:lumMod val="50000"/>
                      </a:schemeClr>
                    </a:solidFill>
                  </a:rPr>
                  <a:t>GUF</a:t>
                </a:r>
              </a:p>
            </p:txBody>
          </p:sp>
        </p:grpSp>
        <p:pic>
          <p:nvPicPr>
            <p:cNvPr id="48" name="Immagine 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857" y="4669919"/>
              <a:ext cx="501458" cy="608039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36" y="4799497"/>
              <a:ext cx="665393" cy="37428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0" y="5188438"/>
              <a:ext cx="754871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Global Forest </a:t>
              </a:r>
              <a:br>
                <a:rPr kumimoji="0" lang="en-US" sz="700" b="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</a:br>
              <a:r>
                <a:rPr kumimoji="0" lang="en-US" sz="700" b="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Change, UMD</a:t>
              </a:r>
              <a:endParaRPr kumimoji="0" lang="en-US" sz="7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47175" y="5240060"/>
              <a:ext cx="776825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Global Surface Waters, JRC</a:t>
              </a:r>
              <a:endParaRPr kumimoji="0" lang="en-US" sz="7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0333" y="5882624"/>
              <a:ext cx="871717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Global Land Cover, </a:t>
              </a:r>
              <a:br>
                <a:rPr kumimoji="0" lang="en-US" sz="600" b="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</a:br>
              <a:r>
                <a:rPr kumimoji="0" lang="en-US" sz="600" b="0" i="0" u="none" strike="noStrike" cap="none" spc="0" normalizeH="0" baseline="0" dirty="0" err="1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Timeseries</a:t>
              </a:r>
              <a:r>
                <a:rPr kumimoji="0" lang="en-US" sz="600" b="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, ESA</a:t>
              </a:r>
              <a:endParaRPr kumimoji="0" lang="en-US" sz="6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56868" y="6002983"/>
              <a:ext cx="846592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Global Urban </a:t>
              </a:r>
              <a:br>
                <a:rPr kumimoji="0" lang="en-US" sz="600" b="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</a:br>
              <a:r>
                <a:rPr kumimoji="0" lang="en-US" sz="600" b="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Foot</a:t>
              </a:r>
              <a:r>
                <a:rPr lang="en-US" sz="600" dirty="0"/>
                <a:t>p</a:t>
              </a:r>
              <a:r>
                <a:rPr kumimoji="0" lang="en-US" sz="600" b="0" i="0" u="none" strike="noStrike" cap="none" spc="0" normalizeH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rint, DLR</a:t>
              </a:r>
              <a:endParaRPr kumimoji="0" lang="en-US" sz="6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627564" y="2951162"/>
            <a:ext cx="1546225" cy="3144198"/>
            <a:chOff x="4627564" y="2951162"/>
            <a:chExt cx="1546225" cy="3144198"/>
          </a:xfrm>
        </p:grpSpPr>
        <p:grpSp>
          <p:nvGrpSpPr>
            <p:cNvPr id="21" name="Group 20"/>
            <p:cNvGrpSpPr/>
            <p:nvPr/>
          </p:nvGrpSpPr>
          <p:grpSpPr>
            <a:xfrm>
              <a:off x="4627564" y="2951162"/>
              <a:ext cx="1546225" cy="3078886"/>
              <a:chOff x="4627564" y="2951162"/>
              <a:chExt cx="1546225" cy="3078886"/>
            </a:xfrm>
          </p:grpSpPr>
          <p:grpSp>
            <p:nvGrpSpPr>
              <p:cNvPr id="14" name="Group 13"/>
              <p:cNvGrpSpPr>
                <a:grpSpLocks/>
              </p:cNvGrpSpPr>
              <p:nvPr/>
            </p:nvGrpSpPr>
            <p:grpSpPr bwMode="auto">
              <a:xfrm>
                <a:off x="4627564" y="2951162"/>
                <a:ext cx="1546225" cy="3078886"/>
                <a:chOff x="4627563" y="2158837"/>
                <a:chExt cx="1546225" cy="3079293"/>
              </a:xfrm>
            </p:grpSpPr>
            <p:pic>
              <p:nvPicPr>
                <p:cNvPr id="42017" name="Picture 20"/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0308" y="4719879"/>
                  <a:ext cx="291569" cy="5182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" name="TextBox 39"/>
                <p:cNvSpPr txBox="1"/>
                <p:nvPr/>
              </p:nvSpPr>
              <p:spPr bwMode="auto">
                <a:xfrm>
                  <a:off x="4627563" y="2158837"/>
                  <a:ext cx="1546225" cy="1939248"/>
                </a:xfrm>
                <a:prstGeom prst="rect">
                  <a:avLst/>
                </a:prstGeom>
                <a:noFill/>
              </p:spPr>
              <p:txBody>
                <a:bodyPr lIns="0" rIns="0">
                  <a:spAutoFit/>
                </a:bodyPr>
                <a:lstStyle/>
                <a:p>
                  <a:pPr marL="133350" indent="-133350">
                    <a:spcBef>
                      <a:spcPts val="300"/>
                    </a:spcBef>
                    <a:buFont typeface="Wingdings" charset="2"/>
                    <a:buChar char="§"/>
                    <a:defRPr/>
                  </a:pPr>
                  <a:r>
                    <a:rPr lang="en-US" sz="11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Build capacity to exploit EO</a:t>
                  </a:r>
                </a:p>
                <a:p>
                  <a:pPr marL="133350" indent="-133350">
                    <a:spcBef>
                      <a:spcPts val="300"/>
                    </a:spcBef>
                    <a:buFont typeface="Wingdings" charset="2"/>
                    <a:buChar char="§"/>
                    <a:defRPr/>
                  </a:pPr>
                  <a:r>
                    <a:rPr lang="en-US" sz="11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Training courses</a:t>
                  </a:r>
                </a:p>
                <a:p>
                  <a:pPr marL="133350" indent="-133350">
                    <a:spcBef>
                      <a:spcPts val="300"/>
                    </a:spcBef>
                    <a:buFont typeface="Wingdings" charset="2"/>
                    <a:buChar char="§"/>
                    <a:defRPr/>
                  </a:pPr>
                  <a:r>
                    <a:rPr lang="en-US" sz="11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Training material on EO best practices</a:t>
                  </a:r>
                </a:p>
                <a:p>
                  <a:pPr marL="133350" indent="-133350">
                    <a:spcBef>
                      <a:spcPts val="300"/>
                    </a:spcBef>
                    <a:buFont typeface="Wingdings" charset="2"/>
                    <a:buChar char="§"/>
                    <a:defRPr/>
                  </a:pPr>
                  <a:r>
                    <a:rPr lang="en-US" sz="11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Mainly in developing and emerging economies</a:t>
                  </a:r>
                </a:p>
                <a:p>
                  <a:pPr marL="133350" indent="-133350">
                    <a:spcBef>
                      <a:spcPts val="300"/>
                    </a:spcBef>
                    <a:buFont typeface="Wingdings" charset="2"/>
                    <a:buChar char="§"/>
                    <a:defRPr/>
                  </a:pPr>
                  <a:r>
                    <a:rPr lang="en-US" sz="11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Critical mass of technical centers</a:t>
                  </a:r>
                </a:p>
              </p:txBody>
            </p:sp>
          </p:grp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60119" y="5486400"/>
                <a:ext cx="900957" cy="353947"/>
              </a:xfrm>
              <a:prstGeom prst="rect">
                <a:avLst/>
              </a:prstGeom>
            </p:spPr>
          </p:pic>
        </p:grpSp>
        <p:sp>
          <p:nvSpPr>
            <p:cNvPr id="55" name="TextBox 54"/>
            <p:cNvSpPr txBox="1"/>
            <p:nvPr/>
          </p:nvSpPr>
          <p:spPr>
            <a:xfrm>
              <a:off x="5160119" y="5849141"/>
              <a:ext cx="754871" cy="2462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 err="1" smtClean="0"/>
                <a:t>WGCapD</a:t>
              </a:r>
              <a:endPara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058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8763000" y="6400800"/>
            <a:ext cx="304800" cy="187285"/>
          </a:xfrm>
        </p:spPr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6</a:t>
            </a:fld>
            <a:endParaRPr lang="uk-UA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57400" y="152400"/>
            <a:ext cx="5638800" cy="787549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914400"/>
            <a:r>
              <a:rPr lang="en-AU" sz="2600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CEOS AHT SDGs: </a:t>
            </a:r>
            <a:br>
              <a:rPr lang="en-AU" sz="2600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</a:br>
            <a:r>
              <a:rPr lang="en-AU" sz="2600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Terms of Reference (</a:t>
            </a:r>
            <a:r>
              <a:rPr lang="en-AU" sz="2600" b="1" dirty="0" err="1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ToR</a:t>
            </a:r>
            <a:r>
              <a:rPr lang="en-AU" sz="2600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)</a:t>
            </a:r>
            <a:endParaRPr lang="en-AU" sz="2600" b="1" dirty="0"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738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495300" y="1260314"/>
            <a:ext cx="8153400" cy="316682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1750" cap="flat">
            <a:solidFill>
              <a:schemeClr val="accent5">
                <a:lumMod val="50000"/>
              </a:schemeClr>
            </a:solidFill>
            <a:prstDash val="solid"/>
            <a:beve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CA" sz="2000" dirty="0">
                <a:latin typeface="+mj-ea"/>
                <a:ea typeface="+mj-ea"/>
                <a:cs typeface="Calibri" charset="0"/>
              </a:rPr>
              <a:t>In </a:t>
            </a:r>
            <a:r>
              <a:rPr lang="en-CA" sz="2000" dirty="0" smtClean="0">
                <a:latin typeface="+mj-ea"/>
                <a:ea typeface="+mj-ea"/>
                <a:cs typeface="Calibri" charset="0"/>
              </a:rPr>
              <a:t>the </a:t>
            </a:r>
            <a:r>
              <a:rPr lang="en-CA" sz="2000" dirty="0">
                <a:latin typeface="+mj-ea"/>
                <a:ea typeface="+mj-ea"/>
                <a:cs typeface="Calibri" charset="0"/>
              </a:rPr>
              <a:t>complex and evolving </a:t>
            </a:r>
            <a:r>
              <a:rPr lang="en-CA" sz="2000" dirty="0" smtClean="0">
                <a:latin typeface="+mj-ea"/>
                <a:ea typeface="+mj-ea"/>
                <a:cs typeface="Calibri" charset="0"/>
              </a:rPr>
              <a:t>SDG environment</a:t>
            </a:r>
            <a:r>
              <a:rPr lang="en-CA" sz="2000" dirty="0">
                <a:latin typeface="+mj-ea"/>
                <a:ea typeface="+mj-ea"/>
                <a:cs typeface="Calibri" charset="0"/>
              </a:rPr>
              <a:t>, </a:t>
            </a:r>
            <a:endParaRPr lang="en-CA" sz="2000" dirty="0" smtClean="0">
              <a:latin typeface="+mj-ea"/>
              <a:ea typeface="+mj-ea"/>
              <a:cs typeface="Calibri" charset="0"/>
            </a:endParaRPr>
          </a:p>
          <a:p>
            <a:pPr algn="ctr">
              <a:spcBef>
                <a:spcPts val="600"/>
              </a:spcBef>
            </a:pPr>
            <a:r>
              <a:rPr lang="en-CA" sz="2000" b="1" dirty="0" smtClean="0">
                <a:latin typeface="+mj-ea"/>
                <a:ea typeface="+mj-ea"/>
                <a:cs typeface="Calibri" charset="0"/>
              </a:rPr>
              <a:t>the </a:t>
            </a:r>
            <a:r>
              <a:rPr lang="en-CA" sz="2000" b="1" dirty="0">
                <a:latin typeface="+mj-ea"/>
                <a:ea typeface="+mj-ea"/>
                <a:cs typeface="Calibri" charset="0"/>
              </a:rPr>
              <a:t>AHT SDG must </a:t>
            </a:r>
            <a:endParaRPr lang="en-CA" sz="2000" b="1" dirty="0" smtClean="0">
              <a:latin typeface="+mj-ea"/>
              <a:ea typeface="+mj-ea"/>
              <a:cs typeface="Calibri" charset="0"/>
            </a:endParaRP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CA" sz="2000" b="1" dirty="0" smtClean="0">
                <a:latin typeface="+mj-ea"/>
                <a:ea typeface="+mj-ea"/>
                <a:cs typeface="Calibri" charset="0"/>
              </a:rPr>
              <a:t>take </a:t>
            </a:r>
            <a:r>
              <a:rPr lang="en-CA" sz="2000" b="1" dirty="0">
                <a:latin typeface="+mj-ea"/>
                <a:ea typeface="+mj-ea"/>
                <a:cs typeface="Calibri" charset="0"/>
              </a:rPr>
              <a:t>stock of the UN processes </a:t>
            </a:r>
            <a:r>
              <a:rPr lang="en-CA" sz="2000" dirty="0">
                <a:latin typeface="+mj-ea"/>
                <a:ea typeface="+mj-ea"/>
                <a:cs typeface="Calibri" charset="0"/>
              </a:rPr>
              <a:t>in place for the SDG implementation and of the existing participants and stakeholders, 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CA" sz="2000" dirty="0" smtClean="0">
                <a:latin typeface="+mj-ea"/>
                <a:ea typeface="+mj-ea"/>
                <a:cs typeface="Calibri" charset="0"/>
              </a:rPr>
              <a:t>focus </a:t>
            </a:r>
            <a:r>
              <a:rPr lang="en-CA" sz="2000" dirty="0">
                <a:latin typeface="+mj-ea"/>
                <a:ea typeface="+mj-ea"/>
                <a:cs typeface="Calibri" charset="0"/>
              </a:rPr>
              <a:t>its activities around the </a:t>
            </a:r>
            <a:r>
              <a:rPr lang="en-CA" sz="2000" b="1" dirty="0">
                <a:latin typeface="+mj-ea"/>
                <a:ea typeface="+mj-ea"/>
                <a:cs typeface="Calibri" charset="0"/>
              </a:rPr>
              <a:t>unique role that CEOS should play </a:t>
            </a:r>
            <a:r>
              <a:rPr lang="en-CA" sz="2000" dirty="0">
                <a:latin typeface="+mj-ea"/>
                <a:ea typeface="+mj-ea"/>
                <a:cs typeface="Calibri" charset="0"/>
              </a:rPr>
              <a:t>as a </a:t>
            </a:r>
            <a:r>
              <a:rPr lang="en-CA" sz="2000" u="sng" dirty="0">
                <a:latin typeface="+mj-ea"/>
                <a:ea typeface="+mj-ea"/>
                <a:cs typeface="Calibri" charset="0"/>
              </a:rPr>
              <a:t>coordination body </a:t>
            </a:r>
            <a:r>
              <a:rPr lang="en-CA" sz="2000" u="sng" dirty="0" smtClean="0">
                <a:latin typeface="+mj-ea"/>
                <a:ea typeface="+mj-ea"/>
                <a:cs typeface="Calibri" charset="0"/>
              </a:rPr>
              <a:t>of the Space community efforts </a:t>
            </a:r>
            <a:r>
              <a:rPr lang="en-CA" sz="2000" dirty="0" smtClean="0">
                <a:latin typeface="+mj-ea"/>
                <a:ea typeface="+mj-ea"/>
                <a:cs typeface="Calibri" charset="0"/>
              </a:rPr>
              <a:t>to support the integration of satellite </a:t>
            </a:r>
            <a:r>
              <a:rPr lang="en-CA" sz="2000" dirty="0">
                <a:latin typeface="+mj-ea"/>
                <a:ea typeface="+mj-ea"/>
                <a:cs typeface="Calibri" charset="0"/>
              </a:rPr>
              <a:t>EO </a:t>
            </a:r>
            <a:r>
              <a:rPr lang="en-CA" sz="2000" dirty="0" smtClean="0">
                <a:latin typeface="+mj-ea"/>
                <a:ea typeface="+mj-ea"/>
                <a:cs typeface="Calibri" charset="0"/>
              </a:rPr>
              <a:t>in </a:t>
            </a:r>
            <a:r>
              <a:rPr lang="en-CA" sz="2000" dirty="0">
                <a:latin typeface="+mj-ea"/>
                <a:ea typeface="+mj-ea"/>
                <a:cs typeface="Calibri" charset="0"/>
              </a:rPr>
              <a:t>support </a:t>
            </a:r>
            <a:r>
              <a:rPr lang="en-CA" sz="2000" dirty="0" smtClean="0">
                <a:latin typeface="+mj-ea"/>
                <a:ea typeface="+mj-ea"/>
                <a:cs typeface="Calibri" charset="0"/>
              </a:rPr>
              <a:t>to the </a:t>
            </a:r>
            <a:r>
              <a:rPr lang="en-CA" sz="2000" dirty="0">
                <a:latin typeface="+mj-ea"/>
                <a:ea typeface="+mj-ea"/>
                <a:cs typeface="Calibri" charset="0"/>
              </a:rPr>
              <a:t>full realisation of the SDGs.</a:t>
            </a:r>
            <a:endParaRPr lang="en-US" sz="2000" dirty="0">
              <a:latin typeface="+mj-ea"/>
              <a:ea typeface="+mj-ea"/>
              <a:cs typeface="Calibri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4673251"/>
            <a:ext cx="91440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CA" dirty="0">
                <a:solidFill>
                  <a:srgbClr val="000000"/>
                </a:solidFill>
                <a:latin typeface="+mj-ea"/>
                <a:ea typeface="+mj-ea"/>
                <a:cs typeface="Calibri" charset="0"/>
              </a:rPr>
              <a:t>CEOS </a:t>
            </a:r>
            <a:r>
              <a:rPr lang="en-CA" dirty="0" smtClean="0">
                <a:solidFill>
                  <a:srgbClr val="000000"/>
                </a:solidFill>
                <a:latin typeface="+mj-ea"/>
                <a:ea typeface="+mj-ea"/>
                <a:cs typeface="Calibri" charset="0"/>
              </a:rPr>
              <a:t>AHT will </a:t>
            </a:r>
            <a:r>
              <a:rPr lang="en-CA" b="1" dirty="0">
                <a:solidFill>
                  <a:srgbClr val="000000"/>
                </a:solidFill>
                <a:latin typeface="+mj-ea"/>
                <a:ea typeface="+mj-ea"/>
                <a:cs typeface="Calibri" charset="0"/>
              </a:rPr>
              <a:t>align its engagement with the </a:t>
            </a:r>
            <a:r>
              <a:rPr lang="en-CA" b="1" dirty="0" smtClean="0">
                <a:solidFill>
                  <a:srgbClr val="000000"/>
                </a:solidFill>
                <a:latin typeface="+mj-ea"/>
                <a:ea typeface="+mj-ea"/>
                <a:cs typeface="Calibri" charset="0"/>
              </a:rPr>
              <a:t>UN SDG </a:t>
            </a:r>
            <a:r>
              <a:rPr lang="en-CA" b="1" dirty="0">
                <a:solidFill>
                  <a:srgbClr val="000000"/>
                </a:solidFill>
                <a:latin typeface="+mj-ea"/>
                <a:ea typeface="+mj-ea"/>
                <a:cs typeface="Calibri" charset="0"/>
              </a:rPr>
              <a:t>agenda </a:t>
            </a:r>
            <a:r>
              <a:rPr lang="en-CA" dirty="0" smtClean="0">
                <a:solidFill>
                  <a:srgbClr val="000000"/>
                </a:solidFill>
                <a:latin typeface="+mj-ea"/>
                <a:ea typeface="+mj-ea"/>
                <a:cs typeface="Calibri" charset="0"/>
              </a:rPr>
              <a:t>in the context of </a:t>
            </a:r>
            <a:r>
              <a:rPr lang="en-CA" b="1" dirty="0" smtClean="0">
                <a:solidFill>
                  <a:srgbClr val="000000"/>
                </a:solidFill>
                <a:latin typeface="+mj-ea"/>
                <a:ea typeface="+mj-ea"/>
                <a:cs typeface="Calibri" charset="0"/>
              </a:rPr>
              <a:t>GEO</a:t>
            </a:r>
            <a:r>
              <a:rPr lang="en-CA" dirty="0" smtClean="0">
                <a:solidFill>
                  <a:srgbClr val="000000"/>
                </a:solidFill>
                <a:latin typeface="+mj-ea"/>
                <a:ea typeface="+mj-ea"/>
                <a:cs typeface="Calibri" charset="0"/>
              </a:rPr>
              <a:t> </a:t>
            </a:r>
            <a:br>
              <a:rPr lang="en-CA" dirty="0" smtClean="0">
                <a:solidFill>
                  <a:srgbClr val="000000"/>
                </a:solidFill>
                <a:latin typeface="+mj-ea"/>
                <a:ea typeface="+mj-ea"/>
                <a:cs typeface="Calibri" charset="0"/>
              </a:rPr>
            </a:br>
            <a:r>
              <a:rPr lang="en-CA" dirty="0" smtClean="0">
                <a:solidFill>
                  <a:srgbClr val="000000"/>
                </a:solidFill>
                <a:latin typeface="+mj-ea"/>
                <a:ea typeface="+mj-ea"/>
                <a:cs typeface="Calibri" charset="0"/>
              </a:rPr>
              <a:t>(GEO Programme Board, GEO Engagement Strategy, GEO initiative EO4SDGs)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CA" dirty="0" smtClean="0">
                <a:solidFill>
                  <a:srgbClr val="000000"/>
                </a:solidFill>
                <a:latin typeface="+mj-ea"/>
                <a:ea typeface="+mj-ea"/>
                <a:cs typeface="Calibri" charset="0"/>
              </a:rPr>
              <a:t>and build on established relationships the CEOS Agencies have </a:t>
            </a:r>
            <a:br>
              <a:rPr lang="en-CA" dirty="0" smtClean="0">
                <a:solidFill>
                  <a:srgbClr val="000000"/>
                </a:solidFill>
                <a:latin typeface="+mj-ea"/>
                <a:ea typeface="+mj-ea"/>
                <a:cs typeface="Calibri" charset="0"/>
              </a:rPr>
            </a:br>
            <a:r>
              <a:rPr lang="en-CA" dirty="0" smtClean="0">
                <a:solidFill>
                  <a:srgbClr val="000000"/>
                </a:solidFill>
                <a:latin typeface="+mj-ea"/>
                <a:ea typeface="+mj-ea"/>
                <a:cs typeface="Calibri" charset="0"/>
              </a:rPr>
              <a:t>with </a:t>
            </a:r>
            <a:r>
              <a:rPr lang="en-CA" dirty="0">
                <a:solidFill>
                  <a:srgbClr val="000000"/>
                </a:solidFill>
                <a:latin typeface="+mj-ea"/>
                <a:ea typeface="+mj-ea"/>
                <a:cs typeface="Calibri" charset="0"/>
              </a:rPr>
              <a:t>the </a:t>
            </a:r>
            <a:r>
              <a:rPr lang="en-CA" b="1" dirty="0" smtClean="0">
                <a:solidFill>
                  <a:srgbClr val="000000"/>
                </a:solidFill>
                <a:latin typeface="+mj-ea"/>
                <a:ea typeface="+mj-ea"/>
                <a:cs typeface="Calibri" charset="0"/>
              </a:rPr>
              <a:t>custodian agencies </a:t>
            </a:r>
            <a:r>
              <a:rPr lang="en-CA" dirty="0" smtClean="0">
                <a:solidFill>
                  <a:srgbClr val="000000"/>
                </a:solidFill>
                <a:latin typeface="+mj-ea"/>
                <a:ea typeface="+mj-ea"/>
                <a:cs typeface="Calibri" charset="0"/>
              </a:rPr>
              <a:t>and </a:t>
            </a:r>
            <a:r>
              <a:rPr lang="en-CA" b="1" dirty="0" smtClean="0">
                <a:solidFill>
                  <a:srgbClr val="000000"/>
                </a:solidFill>
                <a:latin typeface="+mj-ea"/>
                <a:ea typeface="+mj-ea"/>
                <a:cs typeface="Calibri" charset="0"/>
              </a:rPr>
              <a:t>individual countries</a:t>
            </a:r>
            <a:r>
              <a:rPr lang="en-CA" dirty="0" smtClean="0">
                <a:solidFill>
                  <a:srgbClr val="000000"/>
                </a:solidFill>
                <a:latin typeface="+mj-ea"/>
                <a:ea typeface="+mj-ea"/>
                <a:cs typeface="Calibri" charset="0"/>
              </a:rPr>
              <a:t>.</a:t>
            </a:r>
            <a:endParaRPr lang="en-US" dirty="0">
              <a:solidFill>
                <a:srgbClr val="000000"/>
              </a:solidFill>
              <a:effectLst/>
              <a:latin typeface="+mj-ea"/>
              <a:ea typeface="+mj-ea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407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8763000" y="6400800"/>
            <a:ext cx="304800" cy="187285"/>
          </a:xfrm>
        </p:spPr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7</a:t>
            </a:fld>
            <a:endParaRPr lang="uk-UA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57400" y="152400"/>
            <a:ext cx="5638800" cy="787549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914400"/>
            <a:r>
              <a:rPr lang="en-AU" sz="2600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CEOS AHT SDGs: </a:t>
            </a:r>
            <a:br>
              <a:rPr lang="en-AU" sz="2600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</a:br>
            <a:r>
              <a:rPr lang="en-AU" sz="2600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Terms of Reference (</a:t>
            </a:r>
            <a:r>
              <a:rPr lang="en-AU" sz="2600" b="1" dirty="0" err="1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ToR</a:t>
            </a:r>
            <a:r>
              <a:rPr lang="en-AU" sz="2600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)</a:t>
            </a:r>
            <a:endParaRPr lang="en-AU" sz="2600" b="1" dirty="0"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 txBox="1">
            <a:spLocks noGrp="1"/>
          </p:cNvSpPr>
          <p:nvPr>
            <p:ph sz="quarter" idx="10"/>
          </p:nvPr>
        </p:nvSpPr>
        <p:spPr>
          <a:xfrm>
            <a:off x="381000" y="1219200"/>
            <a:ext cx="8382000" cy="707886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298450" indent="-285750">
              <a:tabLst>
                <a:tab pos="29845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tabLst>
                <a:tab pos="29845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tabLst>
                <a:tab pos="29845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tabLst>
                <a:tab pos="29845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tabLst>
                <a:tab pos="29845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845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845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845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8450" algn="l"/>
              </a:tabLs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marL="12700" indent="0" algn="ctr">
              <a:spcBef>
                <a:spcPts val="400"/>
              </a:spcBef>
              <a:buClr>
                <a:srgbClr val="2865A2"/>
              </a:buClr>
              <a:buSzPct val="120000"/>
              <a:buNone/>
              <a:defRPr/>
            </a:pPr>
            <a:r>
              <a:rPr lang="en-US" altLang="en-US" sz="2000" dirty="0" smtClean="0">
                <a:solidFill>
                  <a:schemeClr val="bg1"/>
                </a:solidFill>
                <a:latin typeface="+mj-lt"/>
              </a:rPr>
              <a:t>The </a:t>
            </a: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AHT SDG will assess, showcase and promote EO contribution </a:t>
            </a:r>
            <a:r>
              <a:rPr lang="en-US" altLang="en-US" sz="20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altLang="en-US" sz="2000" dirty="0" smtClean="0">
                <a:solidFill>
                  <a:schemeClr val="bg1"/>
                </a:solidFill>
                <a:latin typeface="+mj-lt"/>
              </a:rPr>
            </a:br>
            <a:r>
              <a:rPr lang="en-US" altLang="en-US" sz="2000" dirty="0" smtClean="0">
                <a:solidFill>
                  <a:schemeClr val="bg1"/>
                </a:solidFill>
                <a:latin typeface="+mj-lt"/>
              </a:rPr>
              <a:t>to SDG </a:t>
            </a: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targets and indicators</a:t>
            </a:r>
            <a:r>
              <a:rPr lang="en-US" altLang="en-US" sz="2000" b="1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alt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Document 6"/>
          <p:cNvSpPr/>
          <p:nvPr/>
        </p:nvSpPr>
        <p:spPr>
          <a:xfrm>
            <a:off x="381000" y="2057399"/>
            <a:ext cx="8382000" cy="4530685"/>
          </a:xfrm>
          <a:prstGeom prst="flowChartDocumen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/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CEOS AHT SDGs - 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ToR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+mj-lt"/>
              <a:ea typeface="Calibri" charset="0"/>
              <a:cs typeface="Calibri" charset="0"/>
            </a:endParaRP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  <a:defRPr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Coordinate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the efforts of CEOS agencies and communicate CEOS support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to the SDG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processes (use cases, communication materials, etc.).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Provide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a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forum for sharing/communicating EO best practices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in support to the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SDGs.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  <a:defRPr/>
            </a:pPr>
            <a:r>
              <a:rPr lang="en-AU" dirty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Analyse </a:t>
            </a:r>
            <a:r>
              <a:rPr lang="en-AU" b="1" dirty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new opportunities for satellite-based EO to support SDGs </a:t>
            </a:r>
            <a:r>
              <a:rPr lang="en-AU" dirty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Targets and </a:t>
            </a:r>
            <a:r>
              <a:rPr lang="en-AU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Indicators.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  <a:defRPr/>
            </a:pPr>
            <a:r>
              <a:rPr lang="en-CA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Engage with relevant </a:t>
            </a:r>
            <a:r>
              <a:rPr lang="en-CA" b="1" dirty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authoritative </a:t>
            </a:r>
            <a:r>
              <a:rPr lang="en-CA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SDG stakeholders </a:t>
            </a:r>
            <a:r>
              <a:rPr lang="en-CA" u="sng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inside</a:t>
            </a:r>
            <a:r>
              <a:rPr lang="en-CA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 (IAEG-SDGs, WGGI, UN Custodians) and </a:t>
            </a:r>
            <a:r>
              <a:rPr lang="en-CA" u="sng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outside</a:t>
            </a:r>
            <a:r>
              <a:rPr lang="en-CA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 </a:t>
            </a:r>
            <a:r>
              <a:rPr lang="en-CA" dirty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the UN </a:t>
            </a:r>
            <a:r>
              <a:rPr lang="en-CA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system (GPSDD, IISD, WBG, Foundations, etc.).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  <a:defRPr/>
            </a:pPr>
            <a:r>
              <a:rPr lang="en-CA" dirty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Use </a:t>
            </a:r>
            <a:r>
              <a:rPr lang="en-CA" b="1" dirty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CEOS assets </a:t>
            </a:r>
            <a:r>
              <a:rPr lang="en-CA" b="1" dirty="0">
                <a:solidFill>
                  <a:schemeClr val="tx2">
                    <a:lumMod val="50000"/>
                  </a:schemeClr>
                </a:solidFill>
                <a:ea typeface="Calibri" charset="0"/>
                <a:cs typeface="Calibri" charset="0"/>
              </a:rPr>
              <a:t>and bodies </a:t>
            </a:r>
            <a:r>
              <a:rPr lang="en-CA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(</a:t>
            </a:r>
            <a:r>
              <a:rPr lang="en-CA" dirty="0" err="1" smtClean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WGCapD</a:t>
            </a:r>
            <a:r>
              <a:rPr lang="en-CA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, AHT FDA, etc.) to </a:t>
            </a:r>
            <a:r>
              <a:rPr lang="en-CA" b="1" dirty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build </a:t>
            </a:r>
            <a:r>
              <a:rPr lang="en-CA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and strengthen EO capacities </a:t>
            </a:r>
            <a:r>
              <a:rPr lang="en-CA" dirty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at all levels of the </a:t>
            </a:r>
            <a:r>
              <a:rPr lang="en-CA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/>
            </a:r>
            <a:br>
              <a:rPr lang="en-CA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</a:br>
            <a:r>
              <a:rPr lang="en-CA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UN SDGs implementation.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rPr>
              <a:t> 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j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0886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8</a:t>
            </a:fld>
            <a:endParaRPr lang="uk-UA" dirty="0"/>
          </a:p>
        </p:txBody>
      </p:sp>
      <p:sp>
        <p:nvSpPr>
          <p:cNvPr id="5" name="Rounded Rectangle 4"/>
          <p:cNvSpPr/>
          <p:nvPr/>
        </p:nvSpPr>
        <p:spPr>
          <a:xfrm>
            <a:off x="167033" y="1433513"/>
            <a:ext cx="8786812" cy="957262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Support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GEO, CEOS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ESA/EC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and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their Member States, </a:t>
            </a:r>
            <a:br>
              <a:rPr lang="en-US" dirty="0" smtClean="0">
                <a:solidFill>
                  <a:schemeClr val="bg1"/>
                </a:solidFill>
                <a:latin typeface="+mj-lt"/>
              </a:rPr>
            </a:br>
            <a:r>
              <a:rPr lang="en-US" dirty="0" smtClean="0">
                <a:solidFill>
                  <a:schemeClr val="bg1"/>
                </a:solidFill>
                <a:latin typeface="+mj-lt"/>
              </a:rPr>
              <a:t>and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the EO community at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large, to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play a leading role </a:t>
            </a:r>
          </a:p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in the full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realisation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of Earth Observations in the 2030 agenda for SD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545" y="2490788"/>
            <a:ext cx="8786813" cy="39241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5">
                  <a:lumMod val="50000"/>
                </a:schemeClr>
              </a:buClr>
              <a:buSzPct val="120000"/>
              <a:buFont typeface="Wingdings" charset="2"/>
              <a:buChar char="§"/>
              <a:defRPr/>
            </a:pPr>
            <a:r>
              <a:rPr lang="en-US" dirty="0" err="1">
                <a:latin typeface="+mj-lt"/>
              </a:rPr>
              <a:t>Analyse</a:t>
            </a:r>
            <a:r>
              <a:rPr lang="en-US" dirty="0">
                <a:latin typeface="+mj-lt"/>
              </a:rPr>
              <a:t> in depth the </a:t>
            </a:r>
            <a:r>
              <a:rPr lang="en-US" b="1" dirty="0">
                <a:latin typeface="+mj-lt"/>
              </a:rPr>
              <a:t>Metadata Repository </a:t>
            </a:r>
            <a:r>
              <a:rPr lang="en-US" dirty="0">
                <a:latin typeface="+mj-lt"/>
              </a:rPr>
              <a:t>of all SDG indicators </a:t>
            </a:r>
            <a:r>
              <a:rPr lang="en-US" dirty="0" smtClean="0">
                <a:latin typeface="+mj-lt"/>
              </a:rPr>
              <a:t>(169 </a:t>
            </a:r>
            <a:r>
              <a:rPr lang="en-US" dirty="0">
                <a:latin typeface="+mj-lt"/>
              </a:rPr>
              <a:t>targets, 230 indicators) and assess the </a:t>
            </a:r>
            <a:r>
              <a:rPr lang="en-US" b="1" dirty="0">
                <a:latin typeface="+mj-lt"/>
              </a:rPr>
              <a:t>current and potential contribution of EO </a:t>
            </a:r>
            <a:r>
              <a:rPr lang="en-US" dirty="0">
                <a:latin typeface="+mj-lt"/>
              </a:rPr>
              <a:t>to the SDG indicators’ implementation.</a:t>
            </a:r>
          </a:p>
          <a:p>
            <a:pPr marL="342900" indent="-342900">
              <a:spcBef>
                <a:spcPts val="600"/>
              </a:spcBef>
              <a:buClr>
                <a:schemeClr val="accent5">
                  <a:lumMod val="50000"/>
                </a:schemeClr>
              </a:buClr>
              <a:buSzPct val="120000"/>
              <a:buFont typeface="Wingdings" charset="2"/>
              <a:buChar char="§"/>
              <a:defRPr/>
            </a:pPr>
            <a:r>
              <a:rPr lang="en-US" dirty="0">
                <a:latin typeface="+mj-lt"/>
              </a:rPr>
              <a:t>Review the </a:t>
            </a:r>
            <a:r>
              <a:rPr lang="en-US" b="1" dirty="0">
                <a:latin typeface="+mj-lt"/>
              </a:rPr>
              <a:t>Tier 2 and 3 monitoring guidelines </a:t>
            </a:r>
            <a:r>
              <a:rPr lang="en-US" dirty="0">
                <a:latin typeface="+mj-lt"/>
              </a:rPr>
              <a:t>produced by the custodian agencies for a number of key SDG indicators </a:t>
            </a:r>
            <a:r>
              <a:rPr lang="en-US" dirty="0" smtClean="0">
                <a:latin typeface="+mj-lt"/>
              </a:rPr>
              <a:t>and </a:t>
            </a:r>
            <a:r>
              <a:rPr lang="en-US" dirty="0">
                <a:latin typeface="+mj-lt"/>
              </a:rPr>
              <a:t>propose areas of EO improvements.</a:t>
            </a:r>
          </a:p>
          <a:p>
            <a:pPr marL="342900" indent="-342900">
              <a:spcBef>
                <a:spcPts val="600"/>
              </a:spcBef>
              <a:buClr>
                <a:schemeClr val="accent5">
                  <a:lumMod val="50000"/>
                </a:schemeClr>
              </a:buClr>
              <a:buSzPct val="120000"/>
              <a:buFont typeface="Wingdings" charset="2"/>
              <a:buChar char="§"/>
              <a:defRPr/>
            </a:pPr>
            <a:r>
              <a:rPr lang="en-US" dirty="0">
                <a:latin typeface="+mj-lt"/>
              </a:rPr>
              <a:t>Perform </a:t>
            </a:r>
            <a:r>
              <a:rPr lang="en-US" b="1" dirty="0">
                <a:latin typeface="+mj-lt"/>
              </a:rPr>
              <a:t>one country demonstration</a:t>
            </a:r>
            <a:r>
              <a:rPr lang="en-US" dirty="0">
                <a:latin typeface="+mj-lt"/>
              </a:rPr>
              <a:t>, by partnering with the NSO and the relevant national governmental authorities (for the indicators selected) </a:t>
            </a:r>
            <a:r>
              <a:rPr lang="en-US" dirty="0" smtClean="0">
                <a:latin typeface="+mj-lt"/>
              </a:rPr>
              <a:t>to </a:t>
            </a:r>
            <a:r>
              <a:rPr lang="en-US" dirty="0">
                <a:latin typeface="+mj-lt"/>
              </a:rPr>
              <a:t>support implementation of a number of SDG indicators (</a:t>
            </a:r>
            <a:r>
              <a:rPr lang="en-US" b="1" dirty="0">
                <a:latin typeface="+mj-lt"/>
              </a:rPr>
              <a:t>at least two</a:t>
            </a:r>
            <a:r>
              <a:rPr lang="en-US" dirty="0">
                <a:latin typeface="+mj-lt"/>
              </a:rPr>
              <a:t>) </a:t>
            </a:r>
          </a:p>
          <a:p>
            <a:pPr marL="342900" indent="-342900">
              <a:spcBef>
                <a:spcPts val="600"/>
              </a:spcBef>
              <a:buClr>
                <a:schemeClr val="accent5">
                  <a:lumMod val="50000"/>
                </a:schemeClr>
              </a:buClr>
              <a:buSzPct val="120000"/>
              <a:buFont typeface="Wingdings" charset="2"/>
              <a:buChar char="§"/>
              <a:defRPr/>
            </a:pPr>
            <a:r>
              <a:rPr lang="en-US" dirty="0">
                <a:latin typeface="+mj-lt"/>
              </a:rPr>
              <a:t>Study how the </a:t>
            </a:r>
            <a:r>
              <a:rPr lang="en-US" b="1" dirty="0" smtClean="0">
                <a:latin typeface="+mj-lt"/>
              </a:rPr>
              <a:t>GEO/CEOS/EC/ESA/MS </a:t>
            </a:r>
            <a:r>
              <a:rPr lang="en-US" b="1" dirty="0">
                <a:latin typeface="+mj-lt"/>
              </a:rPr>
              <a:t>developed </a:t>
            </a:r>
            <a:r>
              <a:rPr lang="en-US" b="1" dirty="0" smtClean="0">
                <a:latin typeface="+mj-lt"/>
              </a:rPr>
              <a:t>EO collaborative platforms </a:t>
            </a:r>
            <a:r>
              <a:rPr lang="en-US" b="1" dirty="0">
                <a:latin typeface="+mj-lt"/>
              </a:rPr>
              <a:t>and big data initiatives (</a:t>
            </a:r>
            <a:r>
              <a:rPr lang="en-US" b="1" dirty="0" err="1">
                <a:latin typeface="+mj-lt"/>
              </a:rPr>
              <a:t>Datacube</a:t>
            </a:r>
            <a:r>
              <a:rPr lang="en-US" b="1" dirty="0">
                <a:latin typeface="+mj-lt"/>
              </a:rPr>
              <a:t>) </a:t>
            </a:r>
            <a:r>
              <a:rPr lang="en-US" dirty="0">
                <a:latin typeface="+mj-lt"/>
              </a:rPr>
              <a:t>can serve the data and information needs of the large community of SDG stakeholders (UN-GGIM, Custodian Agencies, National Statistical Offices, etc.).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03862" y="6401628"/>
            <a:ext cx="3411538" cy="2476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 smtClean="0">
                <a:solidFill>
                  <a:schemeClr val="bg1"/>
                </a:solidFill>
              </a:rPr>
              <a:t>400 </a:t>
            </a:r>
            <a:r>
              <a:rPr lang="en-US" sz="1000" dirty="0">
                <a:solidFill>
                  <a:schemeClr val="bg1"/>
                </a:solidFill>
              </a:rPr>
              <a:t>KEUR, 18 months, ITT in 2017 </a:t>
            </a:r>
            <a:r>
              <a:rPr lang="en-US" sz="1000" dirty="0" smtClean="0">
                <a:solidFill>
                  <a:schemeClr val="bg1"/>
                </a:solidFill>
              </a:rPr>
              <a:t>Q2 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57400" y="152400"/>
            <a:ext cx="5638800" cy="78754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914400"/>
            <a:r>
              <a:rPr lang="en-AU" sz="2600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ESA contribution to ADH SDGSs</a:t>
            </a:r>
            <a:endParaRPr lang="en-AU" sz="2600" b="1" dirty="0"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694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9</a:t>
            </a:fld>
            <a:endParaRPr lang="uk-UA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424600"/>
            <a:ext cx="8839200" cy="505240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en-AU" sz="1700" b="1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CEOS Plenary </a:t>
            </a:r>
            <a:r>
              <a:rPr lang="en-AU" sz="1700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(Brisbane, 2016) decided the creation of an Ad </a:t>
            </a:r>
            <a:r>
              <a:rPr lang="en-AU" sz="1700" dirty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H</a:t>
            </a:r>
            <a:r>
              <a:rPr lang="en-AU" sz="1700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oc Team on SDGs </a:t>
            </a:r>
            <a:br>
              <a:rPr lang="en-AU" sz="1700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</a:br>
            <a:r>
              <a:rPr lang="en-AU" sz="1700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(AHT SDG) – today ~30 </a:t>
            </a:r>
            <a:r>
              <a:rPr lang="en-AU" sz="1700" dirty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members (mailing </a:t>
            </a:r>
            <a:r>
              <a:rPr lang="en-AU" sz="1700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list)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en-AU" sz="1700" b="1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3 co-leads</a:t>
            </a:r>
            <a:r>
              <a:rPr lang="en-AU" sz="1700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 until next Plenary: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AU" sz="1700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Marie-Jos</a:t>
            </a:r>
            <a:r>
              <a:rPr lang="en-US" sz="1700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é</a:t>
            </a:r>
            <a:r>
              <a:rPr lang="en-AU" sz="1700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e Bourassa (CSA) until SIT-32, then Satya Kalluri (NOAA)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AU" sz="1700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Marc Paganini (ESA)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AU" sz="1700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Alex Held (CSIRO)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en-AU" sz="1700" b="1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First meeting of the AHT SDG </a:t>
            </a:r>
            <a:r>
              <a:rPr lang="en-AU" sz="1700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in Washington DC, 8-9 March</a:t>
            </a:r>
            <a:endParaRPr lang="en-AU" sz="1700" b="1" dirty="0" smtClean="0">
              <a:solidFill>
                <a:srgbClr val="002569"/>
              </a:solidFill>
              <a:latin typeface="+mj-lt"/>
              <a:ea typeface="Arial Bold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en-AU" sz="1700" b="1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AHT SDG Terms of Reference </a:t>
            </a:r>
            <a:r>
              <a:rPr lang="en-AU" sz="1700" dirty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produced for noting at SIT-32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en-CA" sz="1700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In 2017, the team will </a:t>
            </a:r>
            <a:r>
              <a:rPr lang="en-CA" sz="1700" dirty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develop </a:t>
            </a:r>
            <a:r>
              <a:rPr lang="en-CA" sz="1700" b="1" dirty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recommendations for CEOS Principals </a:t>
            </a:r>
            <a:r>
              <a:rPr lang="en-CA" sz="1700" u="sng" dirty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on how CEOS should organise itself beyond 2017</a:t>
            </a:r>
            <a:r>
              <a:rPr lang="en-CA" sz="1700" dirty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 to support its ongoing engagement with the SDG agenda, including through its relationship with GEO.</a:t>
            </a:r>
            <a:endParaRPr lang="en-AU" sz="1700" dirty="0" smtClean="0">
              <a:solidFill>
                <a:srgbClr val="002569"/>
              </a:solidFill>
              <a:latin typeface="+mj-lt"/>
              <a:ea typeface="Arial Bold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en-AU" sz="1700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Identify key elements of an </a:t>
            </a:r>
            <a:r>
              <a:rPr lang="en-AU" sz="1700" b="1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Implementation Plan</a:t>
            </a:r>
            <a:r>
              <a:rPr lang="en-AU" sz="1700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, </a:t>
            </a:r>
            <a:r>
              <a:rPr lang="en-AU" sz="1700" u="sng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building on ongoing key activities</a:t>
            </a:r>
            <a:r>
              <a:rPr lang="en-AU" sz="1700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: </a:t>
            </a:r>
            <a:endParaRPr lang="en-AU" sz="1700" dirty="0">
              <a:solidFill>
                <a:srgbClr val="002569"/>
              </a:solidFill>
              <a:latin typeface="+mj-lt"/>
              <a:ea typeface="Arial Bold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AU" sz="1700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Support to </a:t>
            </a:r>
            <a:r>
              <a:rPr lang="en-AU" sz="1700" dirty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GEO and its EO4SDG initiative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AU" sz="1700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Direct discussions with stakeholders </a:t>
            </a:r>
            <a:r>
              <a:rPr lang="en-AU" sz="1700" dirty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especially C</a:t>
            </a:r>
            <a:r>
              <a:rPr lang="en-AU" sz="1700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ustodian </a:t>
            </a:r>
            <a:r>
              <a:rPr lang="en-AU" sz="1700" dirty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A</a:t>
            </a:r>
            <a:r>
              <a:rPr lang="en-AU" sz="1700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gencies </a:t>
            </a:r>
            <a:r>
              <a:rPr lang="en-AU" sz="1700" dirty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and National Statistical Offices (</a:t>
            </a:r>
            <a:r>
              <a:rPr lang="en-AU" sz="1700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bilateral)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AU" sz="1700" dirty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Communications and Capacity Building </a:t>
            </a:r>
            <a:r>
              <a:rPr lang="en-AU" sz="1700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activities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AU" sz="1700" dirty="0" smtClean="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</a:rPr>
              <a:t>Ongoing case studies and initiatives at agency-level</a:t>
            </a:r>
            <a:endParaRPr lang="en-AU" sz="2000" dirty="0">
              <a:solidFill>
                <a:srgbClr val="002569"/>
              </a:solidFill>
              <a:latin typeface="+mj-lt"/>
              <a:ea typeface="Arial Bold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endParaRPr lang="en-AU" sz="2000" dirty="0">
              <a:solidFill>
                <a:srgbClr val="002569"/>
              </a:solidFill>
              <a:latin typeface="+mj-lt"/>
              <a:ea typeface="Arial Bold"/>
              <a:cs typeface="Arial" panose="020B0604020202020204" pitchFamily="34" charset="0"/>
            </a:endParaRPr>
          </a:p>
          <a:p>
            <a:endParaRPr lang="en-AU" sz="2000" dirty="0">
              <a:solidFill>
                <a:srgbClr val="002569"/>
              </a:solidFill>
              <a:latin typeface="+mj-lt"/>
              <a:ea typeface="Arial Bold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57400" y="152400"/>
            <a:ext cx="5638800" cy="787549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914400"/>
            <a:r>
              <a:rPr lang="en-AU" sz="2600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CEOS AHT SDGs: </a:t>
            </a:r>
            <a:br>
              <a:rPr lang="en-AU" sz="2600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</a:br>
            <a:r>
              <a:rPr lang="en-AU" sz="2600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update &amp; the way forward</a:t>
            </a:r>
            <a:endParaRPr lang="en-AU" sz="2600" b="1" dirty="0"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1170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9761</TotalTime>
  <Words>1300</Words>
  <Application>Microsoft Macintosh PowerPoint</Application>
  <PresentationFormat>On-screen Show (4:3)</PresentationFormat>
  <Paragraphs>174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 Bold</vt:lpstr>
      <vt:lpstr>Avenir Roman</vt:lpstr>
      <vt:lpstr>Courier New</vt:lpstr>
      <vt:lpstr>Droid Serif</vt:lpstr>
      <vt:lpstr>MS PGothic</vt:lpstr>
      <vt:lpstr>Proxima Nova Regular</vt:lpstr>
      <vt:lpstr>Arial</vt:lpstr>
      <vt:lpstr>Calibri</vt:lpstr>
      <vt:lpstr>Helvetica</vt:lpstr>
      <vt:lpstr>Verdana</vt:lpstr>
      <vt:lpstr>Wingdings</vt:lpstr>
      <vt:lpstr>Default</vt:lpstr>
      <vt:lpstr>Ad hoc team on the Sustainable Development Goals (AHT SDG)</vt:lpstr>
      <vt:lpstr>PowerPoint Presentation</vt:lpstr>
      <vt:lpstr>PowerPoint Presentation</vt:lpstr>
      <vt:lpstr>EO4SDGs: GEO initiative on SDGs</vt:lpstr>
      <vt:lpstr>EO support to SDG implementation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Marc Paganini</cp:lastModifiedBy>
  <cp:revision>205</cp:revision>
  <dcterms:modified xsi:type="dcterms:W3CDTF">2017-04-26T09:15:19Z</dcterms:modified>
</cp:coreProperties>
</file>