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7" r:id="rId2"/>
    <p:sldId id="334" r:id="rId3"/>
    <p:sldId id="335" r:id="rId4"/>
    <p:sldId id="336" r:id="rId5"/>
    <p:sldId id="322" r:id="rId6"/>
    <p:sldId id="323" r:id="rId7"/>
    <p:sldId id="337" r:id="rId8"/>
    <p:sldId id="325" r:id="rId9"/>
    <p:sldId id="326" r:id="rId10"/>
    <p:sldId id="327" r:id="rId11"/>
    <p:sldId id="330" r:id="rId12"/>
    <p:sldId id="333" r:id="rId13"/>
    <p:sldId id="338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94845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-960" y="-104"/>
      </p:cViewPr>
      <p:guideLst>
        <p:guide orient="horz" pos="1602"/>
        <p:guide pos="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256F-CE19-B045-966B-849EA7F16953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1BCD-6F5B-C84D-8005-0C8CF2D2B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579057" y="693"/>
            <a:ext cx="201174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0" y="0"/>
            <a:ext cx="201174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9716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009" y="1601258"/>
            <a:ext cx="6060191" cy="845932"/>
          </a:xfrm>
          <a:ln>
            <a:noFill/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2729257"/>
            <a:ext cx="5634665" cy="18592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918AAF-CE24-3542-9ED6-E4EE86624496}" type="datetimeFigureOut">
              <a:rPr lang="en-US" smtClean="0"/>
              <a:pPr/>
              <a:t>25/04/17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ceos_logo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93009" y="23478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0"/>
          <p:cNvSpPr txBox="1">
            <a:spLocks/>
          </p:cNvSpPr>
          <p:nvPr userDrawn="1"/>
        </p:nvSpPr>
        <p:spPr>
          <a:xfrm>
            <a:off x="493009" y="126401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089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5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7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4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7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6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2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9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88521" y="1"/>
            <a:ext cx="6155478" cy="1097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1"/>
            <a:ext cx="6155483" cy="10970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098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8AAF-CE24-3542-9ED6-E4EE86624496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56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56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56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56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56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smtClean="0"/>
              <a:t>Status of the </a:t>
            </a:r>
            <a:r>
              <a:rPr lang="en-GB" noProof="0"/>
              <a:t>ECV Inventory</a:t>
            </a:r>
            <a:br>
              <a:rPr lang="en-GB" noProof="0"/>
            </a:br>
            <a:r>
              <a:rPr lang="en-GB" sz="2800" noProof="0"/>
              <a:t>Cycle #2 </a:t>
            </a:r>
            <a:r>
              <a:rPr lang="en-GB" sz="2800" noProof="0" smtClean="0"/>
              <a:t>Gap </a:t>
            </a:r>
            <a:r>
              <a:rPr lang="en-GB" sz="2800" noProof="0"/>
              <a:t>Analysis &amp; Action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3032096"/>
            <a:ext cx="5634665" cy="1859222"/>
          </a:xfrm>
        </p:spPr>
        <p:txBody>
          <a:bodyPr>
            <a:normAutofit fontScale="92500" lnSpcReduction="20000"/>
          </a:bodyPr>
          <a:lstStyle/>
          <a:p>
            <a:r>
              <a:rPr lang="en-GB" sz="2200" noProof="0" dirty="0" smtClean="0"/>
              <a:t>Pascal Lecomte - </a:t>
            </a:r>
            <a:r>
              <a:rPr lang="en-GB" sz="2200" noProof="0" dirty="0" err="1" smtClean="0"/>
              <a:t>WGClimate</a:t>
            </a:r>
            <a:r>
              <a:rPr lang="en-GB" sz="2200" noProof="0" dirty="0" smtClean="0"/>
              <a:t> Chair</a:t>
            </a:r>
          </a:p>
          <a:p>
            <a:r>
              <a:rPr lang="en-GB" sz="2200" noProof="0" dirty="0" smtClean="0"/>
              <a:t>April 27</a:t>
            </a:r>
            <a:r>
              <a:rPr lang="en-GB" sz="2200" baseline="30000" noProof="0" dirty="0" smtClean="0"/>
              <a:t>th</a:t>
            </a:r>
            <a:r>
              <a:rPr lang="en-GB" sz="2200" noProof="0" dirty="0" smtClean="0"/>
              <a:t>, 2017</a:t>
            </a:r>
          </a:p>
          <a:p>
            <a:r>
              <a:rPr lang="en-GB" sz="2200" noProof="0" dirty="0" smtClean="0"/>
              <a:t>SIT-32 Agenda Item 28b</a:t>
            </a:r>
          </a:p>
          <a:p>
            <a:endParaRPr lang="en-GB" sz="2200" noProof="0" dirty="0" smtClean="0"/>
          </a:p>
          <a:p>
            <a:pPr lvl="0"/>
            <a:endParaRPr lang="en-GB" sz="1600" noProof="0" dirty="0" smtClean="0"/>
          </a:p>
          <a:p>
            <a:pPr lvl="0"/>
            <a:r>
              <a:rPr lang="en-GB" sz="1600" noProof="0" dirty="0" err="1" smtClean="0"/>
              <a:t>Jörg</a:t>
            </a:r>
            <a:r>
              <a:rPr lang="en-GB" sz="1600" noProof="0" dirty="0" smtClean="0"/>
              <a:t> Schulz, Alexandra L. </a:t>
            </a:r>
            <a:r>
              <a:rPr lang="en-GB" sz="1600" noProof="0" dirty="0" err="1" smtClean="0"/>
              <a:t>Nunes</a:t>
            </a:r>
            <a:r>
              <a:rPr lang="en-GB" sz="1600" noProof="0" dirty="0" smtClean="0"/>
              <a:t>, Peter Albert </a:t>
            </a:r>
            <a:r>
              <a:rPr lang="en-GB" sz="1050" noProof="0" dirty="0" smtClean="0"/>
              <a:t>(EUMETSAT)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476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Organisation of the gap </a:t>
            </a:r>
            <a:r>
              <a:rPr lang="en-GB" noProof="0" smtClean="0"/>
              <a:t>analysis</a:t>
            </a:r>
            <a:r>
              <a:rPr lang="en-GB" noProof="0"/>
              <a:t/>
            </a:r>
            <a:br>
              <a:rPr lang="en-GB" noProof="0"/>
            </a:br>
            <a:r>
              <a:rPr lang="en-GB" noProof="0"/>
              <a:t>Actors &amp; Roles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3044" y="1298093"/>
            <a:ext cx="8244916" cy="3618402"/>
            <a:chOff x="179512" y="897564"/>
            <a:chExt cx="8244916" cy="3618402"/>
          </a:xfrm>
        </p:grpSpPr>
        <p:sp>
          <p:nvSpPr>
            <p:cNvPr id="4" name="Rounded Rectangle 3"/>
            <p:cNvSpPr/>
            <p:nvPr/>
          </p:nvSpPr>
          <p:spPr>
            <a:xfrm>
              <a:off x="179512" y="951570"/>
              <a:ext cx="2808312" cy="35643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779912" y="2342225"/>
              <a:ext cx="2016224" cy="86409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Gap Analysis Coordinator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336196" y="2396231"/>
              <a:ext cx="2088232" cy="7560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WGClimate</a:t>
              </a:r>
              <a:r>
                <a:rPr lang="en-GB" dirty="0" smtClean="0"/>
                <a:t> Chairs</a:t>
              </a:r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11560" y="1113588"/>
              <a:ext cx="2016224" cy="81009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Atmosphere Team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83568" y="2369228"/>
              <a:ext cx="2016224" cy="810090"/>
            </a:xfrm>
            <a:prstGeom prst="ellipse">
              <a:avLst/>
            </a:prstGeom>
            <a:solidFill>
              <a:srgbClr val="000099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Ocean Team</a:t>
              </a:r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11560" y="3543858"/>
              <a:ext cx="2016224" cy="810090"/>
            </a:xfrm>
            <a:prstGeom prst="ellips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Terrestrial Team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779912" y="897564"/>
              <a:ext cx="2016224" cy="86409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EUMETSAT Support Team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336196" y="3651870"/>
              <a:ext cx="2088232" cy="7560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WGClimate</a:t>
              </a:r>
              <a:endParaRPr lang="en-GB" dirty="0"/>
            </a:p>
          </p:txBody>
        </p:sp>
        <p:cxnSp>
          <p:nvCxnSpPr>
            <p:cNvPr id="12" name="Straight Arrow Connector 11"/>
            <p:cNvCxnSpPr>
              <a:stCxn id="6" idx="4"/>
              <a:endCxn id="11" idx="0"/>
            </p:cNvCxnSpPr>
            <p:nvPr/>
          </p:nvCxnSpPr>
          <p:spPr>
            <a:xfrm>
              <a:off x="7380312" y="3152314"/>
              <a:ext cx="0" cy="4995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4"/>
              <a:endCxn id="5" idx="0"/>
            </p:cNvCxnSpPr>
            <p:nvPr/>
          </p:nvCxnSpPr>
          <p:spPr>
            <a:xfrm>
              <a:off x="4788024" y="1761660"/>
              <a:ext cx="0" cy="58056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6"/>
              <a:endCxn id="5" idx="2"/>
            </p:cNvCxnSpPr>
            <p:nvPr/>
          </p:nvCxnSpPr>
          <p:spPr>
            <a:xfrm>
              <a:off x="2699792" y="2774273"/>
              <a:ext cx="10801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7"/>
              <a:endCxn id="5" idx="3"/>
            </p:cNvCxnSpPr>
            <p:nvPr/>
          </p:nvCxnSpPr>
          <p:spPr>
            <a:xfrm flipV="1">
              <a:off x="2332515" y="3079777"/>
              <a:ext cx="1742666" cy="5827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5"/>
              <a:endCxn id="5" idx="1"/>
            </p:cNvCxnSpPr>
            <p:nvPr/>
          </p:nvCxnSpPr>
          <p:spPr>
            <a:xfrm>
              <a:off x="2332515" y="1805044"/>
              <a:ext cx="1742666" cy="6637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2"/>
            </p:cNvCxnSpPr>
            <p:nvPr/>
          </p:nvCxnSpPr>
          <p:spPr>
            <a:xfrm flipH="1">
              <a:off x="2987824" y="1329612"/>
              <a:ext cx="79208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2"/>
              <a:endCxn id="5" idx="6"/>
            </p:cNvCxnSpPr>
            <p:nvPr/>
          </p:nvCxnSpPr>
          <p:spPr>
            <a:xfrm flipH="1">
              <a:off x="5796136" y="2774273"/>
              <a:ext cx="5400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431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Gap Analysis Report and Action Plan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52091"/>
              </p:ext>
            </p:extLst>
          </p:nvPr>
        </p:nvGraphicFramePr>
        <p:xfrm>
          <a:off x="316280" y="1161327"/>
          <a:ext cx="8573718" cy="3952873"/>
        </p:xfrm>
        <a:graphic>
          <a:graphicData uri="http://schemas.openxmlformats.org/drawingml/2006/table">
            <a:tbl>
              <a:tblPr/>
              <a:tblGrid>
                <a:gridCol w="889054"/>
                <a:gridCol w="1490862"/>
                <a:gridCol w="6193802"/>
              </a:tblGrid>
              <a:tr h="1371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b="1" dirty="0">
                          <a:latin typeface="Gill Sans Light"/>
                          <a:ea typeface="ＭＳ 明朝"/>
                          <a:cs typeface="Times New Roman"/>
                        </a:rPr>
                        <a:t>Section</a:t>
                      </a:r>
                      <a:endParaRPr lang="en-GB" sz="900" dirty="0">
                        <a:latin typeface="Gill Sans Light"/>
                        <a:ea typeface="ＭＳ 明朝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b="1" dirty="0">
                          <a:latin typeface="Gill Sans Light"/>
                          <a:ea typeface="ＭＳ 明朝"/>
                          <a:cs typeface="Times New Roman"/>
                        </a:rPr>
                        <a:t>Title</a:t>
                      </a:r>
                      <a:endParaRPr lang="en-GB" sz="900" dirty="0">
                        <a:latin typeface="Gill Sans Light"/>
                        <a:ea typeface="ＭＳ 明朝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b="1">
                          <a:latin typeface="Gill Sans Light"/>
                          <a:ea typeface="ＭＳ 明朝"/>
                          <a:cs typeface="Times New Roman"/>
                        </a:rPr>
                        <a:t>Contents</a:t>
                      </a:r>
                      <a:endParaRPr lang="en-GB" sz="900">
                        <a:latin typeface="Gill Sans Light"/>
                        <a:ea typeface="ＭＳ 明朝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latin typeface="Gill Sans Light"/>
                          <a:ea typeface="ＭＳ 明朝"/>
                          <a:cs typeface="Times New Roman"/>
                        </a:rPr>
                        <a:t>1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Introduction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>
                          <a:latin typeface="Gill Sans Light"/>
                          <a:ea typeface="ＭＳ 明朝"/>
                          <a:cs typeface="Times New Roman"/>
                        </a:rPr>
                        <a:t>Purpose and Scope, Applicable Documents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latin typeface="Gill Sans Light"/>
                          <a:ea typeface="ＭＳ 明朝"/>
                          <a:cs typeface="Times New Roman"/>
                        </a:rPr>
                        <a:t>2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Implementation Approach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Describes the approach adopted for implementing the Gap Analysis, including schedule of activities and allocation of work to teams (see section 3.1.4)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5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latin typeface="Gill Sans Light"/>
                          <a:ea typeface="ＭＳ 明朝"/>
                          <a:cs typeface="Times New Roman"/>
                        </a:rPr>
                        <a:t>3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>
                          <a:latin typeface="Gill Sans Light"/>
                          <a:ea typeface="ＭＳ 明朝"/>
                          <a:cs typeface="Times New Roman"/>
                        </a:rPr>
                        <a:t>Generic Gap Analysis 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Generic Gap Analysis Statistics (separated into current and future - see section 3.2)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Percentage of Records Produced as a Result of International Coordination (separated into current and future - see section 3.2)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08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4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>
                          <a:latin typeface="Gill Sans Light"/>
                          <a:ea typeface="ＭＳ 明朝"/>
                          <a:cs typeface="Times New Roman"/>
                        </a:rPr>
                        <a:t>Gap Analysis per ECV Product 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Gap analysis summary results for each ECV product, with one sub-section for each ECV product and separated between current and future components - see sections 3.3.3 and 3.4.3 for the required content of the sub-sections.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Note: the detailed gap analysis results shall be included in appendices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5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Improvement Suggestions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As described in section 3.1.2, this section shall include a consolidated list of improvement suggestions, covering at least: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The content and formulation of the requirements baseline {e.g. as reflected in [RD-1] and [RD-2]};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The structure/content of the ECV Inventory and Questionnaires (e.g. possible need for a better backwards link from TCDRs to FCDRs);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The completeness and consistency checking of the ECV Inventory entries;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The gap analysis process (as described in this document);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en-US" sz="900" dirty="0">
                          <a:latin typeface="Gill Sans Light"/>
                          <a:ea typeface="ＭＳ 明朝"/>
                          <a:cs typeface="Times New Roman"/>
                        </a:rPr>
                        <a:t>The selected implementation approach (e.g. the breakdown of the gap analysis activities into thematic areas and allocation to teams).</a:t>
                      </a:r>
                      <a:endParaRPr lang="en-GB" sz="900" dirty="0">
                        <a:latin typeface="Gill Sans Light"/>
                        <a:ea typeface="ＭＳ 明朝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latin typeface="Gill Sans Light"/>
                          <a:ea typeface="ＭＳ 明朝"/>
                          <a:cs typeface="Times New Roman"/>
                        </a:rPr>
                        <a:t>Appendix A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>
                          <a:latin typeface="Gill Sans Light"/>
                          <a:ea typeface="ＭＳ 明朝"/>
                          <a:cs typeface="Times New Roman"/>
                        </a:rPr>
                        <a:t>Detailed Gap Analysis Results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Detailed gap analysis results for each ECV product, with one sub-section for each ECV product and separated between current and future components - see sections 3.3.2 and 0 for the required content of the sub-sections.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Appendix B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Recommendations for Coordinated Actions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This section shall include an extract of all recommendations for coordinated actions from the main body of the report (for potential inclusion in a coordinated action plan) to address gaps, shortfalls and improvement opportunities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61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GB" noProof="0" dirty="0"/>
              <a:t>First brush through the Inventory shows how many ECVs, ECV products and physical quantities are addressed by space agencies – many!</a:t>
            </a:r>
          </a:p>
          <a:p>
            <a:r>
              <a:rPr lang="en-GB" noProof="0" dirty="0"/>
              <a:t>Need to address in the gap analysis report the inherent uncertainty of the gap </a:t>
            </a:r>
            <a:r>
              <a:rPr lang="en-GB" noProof="0" dirty="0" smtClean="0"/>
              <a:t>analysis;</a:t>
            </a:r>
            <a:endParaRPr lang="en-GB" noProof="0" dirty="0"/>
          </a:p>
          <a:p>
            <a:r>
              <a:rPr lang="en-GB" noProof="0" dirty="0" smtClean="0"/>
              <a:t>The Gap Analysis Coordinator has started, need </a:t>
            </a:r>
            <a:r>
              <a:rPr lang="en-GB" noProof="0" dirty="0"/>
              <a:t>to complete domain </a:t>
            </a:r>
            <a:r>
              <a:rPr lang="en-GB" noProof="0" dirty="0" smtClean="0"/>
              <a:t>teams;</a:t>
            </a:r>
            <a:endParaRPr lang="en-GB" noProof="0" dirty="0"/>
          </a:p>
          <a:p>
            <a:r>
              <a:rPr lang="en-GB" noProof="0" dirty="0"/>
              <a:t>Tool development for analysis is rapid and helps with verification process as well;</a:t>
            </a:r>
          </a:p>
          <a:p>
            <a:r>
              <a:rPr lang="en-GB" noProof="0" dirty="0"/>
              <a:t>Will prototype the action plan to get an understanding for the end-to-end </a:t>
            </a:r>
            <a:r>
              <a:rPr lang="en-GB" noProof="0" dirty="0" smtClean="0"/>
              <a:t>chain and to test </a:t>
            </a:r>
            <a:r>
              <a:rPr lang="en-GB" noProof="0" smtClean="0"/>
              <a:t>the Analysis tools.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777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 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55000" lnSpcReduction="20000"/>
          </a:bodyPr>
          <a:lstStyle/>
          <a:p>
            <a:r>
              <a:rPr lang="en-GB" dirty="0" smtClean="0"/>
              <a:t>ECV Inventory release					</a:t>
            </a:r>
            <a:r>
              <a:rPr lang="en-GB" sz="2700" dirty="0"/>
              <a:t>0</a:t>
            </a:r>
            <a:r>
              <a:rPr lang="en-GB" sz="2700" dirty="0" smtClean="0"/>
              <a:t>5/06/2017</a:t>
            </a:r>
          </a:p>
          <a:p>
            <a:endParaRPr lang="en-GB" dirty="0" smtClean="0"/>
          </a:p>
          <a:p>
            <a:r>
              <a:rPr lang="en-GB" dirty="0" smtClean="0"/>
              <a:t>Gap Analysis Report</a:t>
            </a:r>
          </a:p>
          <a:p>
            <a:pPr lvl="1"/>
            <a:r>
              <a:rPr lang="en-GB" dirty="0" smtClean="0"/>
              <a:t>First Draft							31/07/2017</a:t>
            </a:r>
          </a:p>
          <a:p>
            <a:pPr lvl="1"/>
            <a:r>
              <a:rPr lang="en-GB" dirty="0" smtClean="0"/>
              <a:t>Final Draft							31/08/2017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Coordinated Action Plan</a:t>
            </a:r>
          </a:p>
          <a:p>
            <a:pPr lvl="1"/>
            <a:r>
              <a:rPr lang="en-GB" dirty="0" smtClean="0"/>
              <a:t>First Draft							15/08/2017</a:t>
            </a:r>
          </a:p>
          <a:p>
            <a:pPr lvl="1"/>
            <a:r>
              <a:rPr lang="en-GB" dirty="0" smtClean="0"/>
              <a:t>Final Draft							15/09/2017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Space Agency Response to the GCOS IP</a:t>
            </a:r>
          </a:p>
          <a:p>
            <a:pPr lvl="1"/>
            <a:r>
              <a:rPr lang="en-GB" dirty="0" smtClean="0"/>
              <a:t>First Draft							11/09/2017</a:t>
            </a:r>
          </a:p>
          <a:p>
            <a:pPr lvl="1"/>
            <a:r>
              <a:rPr lang="en-GB" dirty="0" smtClean="0"/>
              <a:t>Final Draft							06/10/2017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14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The ECV Inventory in </a:t>
            </a:r>
            <a:r>
              <a:rPr lang="en-GB" noProof="0" smtClean="0"/>
              <a:t>numbers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GB" noProof="0" dirty="0" smtClean="0"/>
              <a:t>Number </a:t>
            </a:r>
            <a:r>
              <a:rPr lang="en-GB" noProof="0" dirty="0"/>
              <a:t>of people contacted (</a:t>
            </a:r>
            <a:r>
              <a:rPr lang="en-GB" noProof="0" dirty="0" err="1"/>
              <a:t>WGClimate</a:t>
            </a:r>
            <a:r>
              <a:rPr lang="en-GB" noProof="0" dirty="0"/>
              <a:t> members from all listed CEOS/CGMS agencies + Focal Points + other effective/potential Responders): ~160. </a:t>
            </a:r>
          </a:p>
          <a:p>
            <a:r>
              <a:rPr lang="en-GB" noProof="0" dirty="0" smtClean="0"/>
              <a:t>Explicit </a:t>
            </a:r>
            <a:r>
              <a:rPr lang="en-GB" noProof="0" dirty="0"/>
              <a:t>feedback received from </a:t>
            </a:r>
            <a:r>
              <a:rPr lang="en-GB" noProof="0" dirty="0" smtClean="0"/>
              <a:t>most of the Space Agencies contacted. </a:t>
            </a:r>
            <a:endParaRPr lang="en-GB" noProof="0" dirty="0"/>
          </a:p>
          <a:p>
            <a:r>
              <a:rPr lang="en-GB" noProof="0" dirty="0" smtClean="0"/>
              <a:t>Input </a:t>
            </a:r>
            <a:r>
              <a:rPr lang="en-GB" noProof="0" dirty="0"/>
              <a:t>received from </a:t>
            </a:r>
            <a:r>
              <a:rPr lang="en-GB" noProof="0" dirty="0" smtClean="0"/>
              <a:t>all the major Space Agencies</a:t>
            </a:r>
            <a:endParaRPr lang="en-GB" noProof="0" dirty="0"/>
          </a:p>
          <a:p>
            <a:r>
              <a:rPr lang="en-GB" noProof="0" dirty="0" smtClean="0"/>
              <a:t>150 </a:t>
            </a:r>
            <a:r>
              <a:rPr lang="en-GB" noProof="0" dirty="0"/>
              <a:t>registered Responders, of which 90 are/were active</a:t>
            </a:r>
            <a:r>
              <a:rPr lang="en-GB" noProof="0" dirty="0" smtClean="0"/>
              <a:t>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636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The ECV Inventory in </a:t>
            </a:r>
            <a:r>
              <a:rPr lang="en-GB" noProof="0" smtClean="0"/>
              <a:t>numbers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GB" noProof="0" dirty="0" smtClean="0"/>
              <a:t>893 </a:t>
            </a:r>
            <a:r>
              <a:rPr lang="en-GB" noProof="0" dirty="0"/>
              <a:t>entries </a:t>
            </a:r>
            <a:r>
              <a:rPr lang="en-GB" noProof="0" dirty="0" smtClean="0"/>
              <a:t>(435 </a:t>
            </a:r>
            <a:r>
              <a:rPr lang="en-GB" noProof="0" dirty="0"/>
              <a:t>existing data records + </a:t>
            </a:r>
            <a:r>
              <a:rPr lang="en-GB" noProof="0" dirty="0" smtClean="0"/>
              <a:t>458 </a:t>
            </a:r>
            <a:r>
              <a:rPr lang="en-GB" noProof="0" dirty="0"/>
              <a:t>planned data records</a:t>
            </a:r>
            <a:r>
              <a:rPr lang="en-GB" noProof="0" dirty="0" smtClean="0"/>
              <a:t>)</a:t>
            </a:r>
          </a:p>
          <a:p>
            <a:pPr lvl="1"/>
            <a:r>
              <a:rPr lang="en-GB" dirty="0"/>
              <a:t>Spanning across 27 of the 29 ECVs in GCOS-</a:t>
            </a:r>
            <a:r>
              <a:rPr lang="en-GB" dirty="0" smtClean="0"/>
              <a:t>154.</a:t>
            </a:r>
            <a:endParaRPr lang="en-GB" dirty="0"/>
          </a:p>
          <a:p>
            <a:pPr lvl="1"/>
            <a:r>
              <a:rPr lang="en-GB" noProof="0" dirty="0" smtClean="0"/>
              <a:t>~</a:t>
            </a:r>
            <a:r>
              <a:rPr lang="en-GB" noProof="0" dirty="0"/>
              <a:t>80% of the listed physical quantities </a:t>
            </a:r>
            <a:endParaRPr lang="en-GB" noProof="0" dirty="0" smtClean="0"/>
          </a:p>
          <a:p>
            <a:pPr lvl="1"/>
            <a:r>
              <a:rPr lang="en-GB" noProof="0" dirty="0" smtClean="0"/>
              <a:t>74% </a:t>
            </a:r>
            <a:r>
              <a:rPr lang="en-GB" noProof="0" dirty="0"/>
              <a:t>Atmosphere, </a:t>
            </a:r>
            <a:r>
              <a:rPr lang="en-GB" noProof="0" dirty="0" smtClean="0"/>
              <a:t>15% </a:t>
            </a:r>
            <a:r>
              <a:rPr lang="en-GB" noProof="0" dirty="0"/>
              <a:t>Land, </a:t>
            </a:r>
            <a:r>
              <a:rPr lang="en-GB" noProof="0" dirty="0" smtClean="0"/>
              <a:t>11% Ocean</a:t>
            </a:r>
            <a:endParaRPr lang="en-GB" noProof="0" dirty="0" smtClean="0"/>
          </a:p>
          <a:p>
            <a:endParaRPr lang="en-GB" noProof="0" dirty="0" smtClean="0"/>
          </a:p>
          <a:p>
            <a:r>
              <a:rPr lang="en-GB" noProof="0" dirty="0" smtClean="0"/>
              <a:t>Verification </a:t>
            </a:r>
            <a:r>
              <a:rPr lang="en-GB" noProof="0" dirty="0"/>
              <a:t>process </a:t>
            </a:r>
            <a:r>
              <a:rPr lang="en-GB" noProof="0" dirty="0" smtClean="0"/>
              <a:t>on-</a:t>
            </a:r>
            <a:r>
              <a:rPr lang="en-GB" noProof="0" dirty="0" smtClean="0"/>
              <a:t>going</a:t>
            </a:r>
          </a:p>
          <a:p>
            <a:pPr lvl="1"/>
            <a:r>
              <a:rPr lang="en-GB" noProof="0" dirty="0" smtClean="0"/>
              <a:t>80% </a:t>
            </a:r>
            <a:r>
              <a:rPr lang="en-GB" noProof="0" dirty="0"/>
              <a:t>finalised, </a:t>
            </a:r>
            <a:r>
              <a:rPr lang="en-GB" noProof="0" dirty="0" smtClean="0"/>
              <a:t>20% </a:t>
            </a:r>
            <a:r>
              <a:rPr lang="en-GB" noProof="0" dirty="0"/>
              <a:t>being iterated with </a:t>
            </a:r>
            <a:r>
              <a:rPr lang="en-GB" noProof="0" dirty="0" smtClean="0"/>
              <a:t>Responders.</a:t>
            </a:r>
            <a:endParaRPr lang="en-GB" noProof="0" dirty="0" smtClean="0"/>
          </a:p>
          <a:p>
            <a:pPr lvl="1"/>
            <a:r>
              <a:rPr lang="en-GB" noProof="0" dirty="0" smtClean="0"/>
              <a:t>&gt; </a:t>
            </a:r>
            <a:r>
              <a:rPr lang="en-GB" noProof="0" dirty="0"/>
              <a:t>90% “Verified” for Gap Analysis Process [there will be cases of non responsiveness to the verification process, so the final count will never reach 100%] </a:t>
            </a:r>
          </a:p>
        </p:txBody>
      </p:sp>
    </p:spTree>
    <p:extLst>
      <p:ext uri="{BB962C8B-B14F-4D97-AF65-F5344CB8AC3E}">
        <p14:creationId xmlns:p14="http://schemas.microsoft.com/office/powerpoint/2010/main" val="425294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The ECV Inventory in </a:t>
            </a:r>
            <a:r>
              <a:rPr lang="en-GB" noProof="0" smtClean="0"/>
              <a:t>numbers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noProof="0" dirty="0" smtClean="0"/>
              <a:t>GCOS</a:t>
            </a:r>
            <a:r>
              <a:rPr lang="en-GB" noProof="0" dirty="0"/>
              <a:t>-</a:t>
            </a:r>
            <a:r>
              <a:rPr lang="en-GB" noProof="0" dirty="0" smtClean="0"/>
              <a:t>154 (2011)</a:t>
            </a:r>
            <a:endParaRPr lang="en-GB" noProof="0" dirty="0" smtClean="0"/>
          </a:p>
          <a:p>
            <a:pPr lvl="1"/>
            <a:r>
              <a:rPr lang="en-GB" dirty="0"/>
              <a:t>27/29, or ~93% of the ECVs are covered.</a:t>
            </a:r>
          </a:p>
          <a:p>
            <a:pPr lvl="1"/>
            <a:r>
              <a:rPr lang="en-GB" noProof="0" dirty="0" smtClean="0"/>
              <a:t>11</a:t>
            </a:r>
            <a:r>
              <a:rPr lang="en-GB" noProof="0" dirty="0"/>
              <a:t>/11 for Atmosphere</a:t>
            </a:r>
            <a:r>
              <a:rPr lang="en-GB" noProof="0" dirty="0" smtClean="0"/>
              <a:t>,</a:t>
            </a:r>
          </a:p>
          <a:p>
            <a:pPr lvl="1"/>
            <a:r>
              <a:rPr lang="en-GB" noProof="0" dirty="0" smtClean="0"/>
              <a:t>5</a:t>
            </a:r>
            <a:r>
              <a:rPr lang="en-GB" noProof="0" dirty="0"/>
              <a:t>/6 for Ocean </a:t>
            </a:r>
            <a:r>
              <a:rPr lang="en-GB" noProof="0" dirty="0" smtClean="0"/>
              <a:t>					Sea</a:t>
            </a:r>
            <a:r>
              <a:rPr lang="en-GB" noProof="0" dirty="0"/>
              <a:t>-surface salinity </a:t>
            </a:r>
            <a:r>
              <a:rPr lang="en-GB" noProof="0" dirty="0" smtClean="0"/>
              <a:t>missing</a:t>
            </a:r>
            <a:endParaRPr lang="en-GB" noProof="0" dirty="0" smtClean="0"/>
          </a:p>
          <a:p>
            <a:pPr lvl="1"/>
            <a:r>
              <a:rPr lang="en-GB" noProof="0" dirty="0" smtClean="0"/>
              <a:t>11</a:t>
            </a:r>
            <a:r>
              <a:rPr lang="en-GB" noProof="0" dirty="0"/>
              <a:t>/12 for </a:t>
            </a:r>
            <a:r>
              <a:rPr lang="en-GB" noProof="0" dirty="0" smtClean="0"/>
              <a:t>Land 					Above</a:t>
            </a:r>
            <a:r>
              <a:rPr lang="en-GB" noProof="0" dirty="0"/>
              <a:t>-ground biomass </a:t>
            </a:r>
            <a:r>
              <a:rPr lang="en-GB" noProof="0" dirty="0" smtClean="0"/>
              <a:t>missing</a:t>
            </a:r>
            <a:endParaRPr lang="en-GB" noProof="0" dirty="0" smtClean="0"/>
          </a:p>
          <a:p>
            <a:pPr lvl="1"/>
            <a:endParaRPr lang="en-GB" noProof="0" dirty="0"/>
          </a:p>
          <a:p>
            <a:r>
              <a:rPr lang="en-GB" noProof="0" dirty="0" smtClean="0"/>
              <a:t>GCOS</a:t>
            </a:r>
            <a:r>
              <a:rPr lang="en-GB" noProof="0" dirty="0"/>
              <a:t>-200 </a:t>
            </a:r>
            <a:r>
              <a:rPr lang="en-GB" noProof="0" dirty="0" smtClean="0"/>
              <a:t>(</a:t>
            </a:r>
            <a:r>
              <a:rPr lang="en-GB" dirty="0" smtClean="0"/>
              <a:t>2016</a:t>
            </a:r>
            <a:r>
              <a:rPr lang="en-GB" noProof="0" dirty="0" smtClean="0"/>
              <a:t>)</a:t>
            </a:r>
            <a:endParaRPr lang="en-GB" noProof="0" dirty="0" smtClean="0"/>
          </a:p>
          <a:p>
            <a:pPr lvl="1"/>
            <a:r>
              <a:rPr lang="en-GB" dirty="0"/>
              <a:t>30/35, or ~86% of the ECVs are covered.</a:t>
            </a:r>
          </a:p>
          <a:p>
            <a:pPr lvl="1"/>
            <a:r>
              <a:rPr lang="en-GB" noProof="0" dirty="0" smtClean="0"/>
              <a:t>(</a:t>
            </a:r>
            <a:r>
              <a:rPr lang="en-GB" noProof="0" dirty="0"/>
              <a:t>11+0)/12 for Atmosphere </a:t>
            </a:r>
            <a:r>
              <a:rPr lang="en-GB" noProof="0" dirty="0" smtClean="0"/>
              <a:t>		new </a:t>
            </a:r>
            <a:r>
              <a:rPr lang="en-GB" noProof="0" dirty="0"/>
              <a:t>ECV Lightning [0 entries</a:t>
            </a:r>
            <a:r>
              <a:rPr lang="en-GB" noProof="0" dirty="0" smtClean="0"/>
              <a:t>]</a:t>
            </a:r>
            <a:endParaRPr lang="en-GB" noProof="0" dirty="0" smtClean="0"/>
          </a:p>
          <a:p>
            <a:pPr lvl="1"/>
            <a:r>
              <a:rPr lang="en-GB" noProof="0" dirty="0" smtClean="0"/>
              <a:t>(</a:t>
            </a:r>
            <a:r>
              <a:rPr lang="en-GB" noProof="0" dirty="0"/>
              <a:t>5+2)/9 for Ocean </a:t>
            </a:r>
            <a:r>
              <a:rPr lang="en-GB" noProof="0" dirty="0" smtClean="0"/>
              <a:t>				new </a:t>
            </a:r>
            <a:r>
              <a:rPr lang="en-GB" noProof="0" dirty="0"/>
              <a:t>ECVs </a:t>
            </a:r>
            <a:r>
              <a:rPr lang="en-GB" dirty="0"/>
              <a:t>Ocean Surface Heat Flux [x</a:t>
            </a:r>
            <a:r>
              <a:rPr lang="en-GB" dirty="0" smtClean="0"/>
              <a:t>],</a:t>
            </a:r>
            <a:endParaRPr lang="en-GB" dirty="0"/>
          </a:p>
          <a:p>
            <a:pPr marL="457200" lvl="1" indent="0">
              <a:buNone/>
            </a:pPr>
            <a:r>
              <a:rPr lang="en-GB" noProof="0" dirty="0" smtClean="0"/>
              <a:t>								Surface </a:t>
            </a:r>
            <a:r>
              <a:rPr lang="en-GB" noProof="0" dirty="0"/>
              <a:t>Currents [0], </a:t>
            </a:r>
            <a:r>
              <a:rPr lang="en-GB" noProof="0" dirty="0" smtClean="0"/>
              <a:t>Surface Stress </a:t>
            </a:r>
            <a:r>
              <a:rPr lang="en-GB" noProof="0" dirty="0"/>
              <a:t>[x]</a:t>
            </a:r>
            <a:r>
              <a:rPr lang="en-GB" noProof="0" dirty="0" smtClean="0"/>
              <a:t>,</a:t>
            </a:r>
          </a:p>
          <a:p>
            <a:pPr lvl="1"/>
            <a:r>
              <a:rPr lang="en-GB" noProof="0" dirty="0" smtClean="0"/>
              <a:t>(</a:t>
            </a:r>
            <a:r>
              <a:rPr lang="en-GB" noProof="0" dirty="0"/>
              <a:t>11+1)/14 for </a:t>
            </a:r>
            <a:r>
              <a:rPr lang="en-GB" noProof="0" dirty="0" smtClean="0"/>
              <a:t>Land				new </a:t>
            </a:r>
            <a:r>
              <a:rPr lang="en-GB" noProof="0" dirty="0"/>
              <a:t>ECVs GHG fluxes [0], Groundwater [x</a:t>
            </a:r>
            <a:r>
              <a:rPr lang="en-GB" noProof="0" dirty="0" smtClean="0"/>
              <a:t>]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4930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>
                <a:sym typeface="Arial Bold"/>
              </a:rPr>
              <a:t>Contents of gap analysis guidelines Current ECV Entries</a:t>
            </a:r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282" r="12072"/>
          <a:stretch/>
        </p:blipFill>
        <p:spPr>
          <a:xfrm>
            <a:off x="1914744" y="1225102"/>
            <a:ext cx="5336188" cy="35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3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>
                <a:sym typeface="Arial Bold"/>
              </a:rPr>
              <a:t>Contents of gap analysis guidelines Future ECV Entries</a:t>
            </a:r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993" r="13301"/>
          <a:stretch/>
        </p:blipFill>
        <p:spPr>
          <a:xfrm>
            <a:off x="2178506" y="1205565"/>
            <a:ext cx="4796917" cy="375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5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ym typeface="Arial Bold"/>
              </a:rPr>
              <a:t>Contents of gap analysis guidelines - </a:t>
            </a:r>
            <a:r>
              <a:rPr lang="en-GB" dirty="0" err="1">
                <a:sym typeface="Arial Bold"/>
              </a:rPr>
              <a:t>Ctd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748081"/>
              </p:ext>
            </p:extLst>
          </p:nvPr>
        </p:nvGraphicFramePr>
        <p:xfrm>
          <a:off x="877282" y="1709613"/>
          <a:ext cx="7455872" cy="26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031"/>
                <a:gridCol w="6398841"/>
              </a:tblGrid>
              <a:tr h="43898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LEGEND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389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Symbol</a:t>
                      </a:r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Denotes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8980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“No information Provided”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89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“Information provided but not compliant with Requirements”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89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“Information provided and partially compliant with Requirements”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89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“Information provided and fully compliant with Requirements”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292225" y="3132505"/>
            <a:ext cx="234462" cy="205154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86119" y="3590924"/>
            <a:ext cx="234462" cy="205154"/>
          </a:xfrm>
          <a:prstGeom prst="ellipse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292225" y="4022479"/>
            <a:ext cx="234462" cy="20515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292225" y="2728792"/>
            <a:ext cx="234462" cy="205154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>
            <a:stCxn id="9" idx="1"/>
            <a:endCxn id="9" idx="5"/>
          </p:cNvCxnSpPr>
          <p:nvPr/>
        </p:nvCxnSpPr>
        <p:spPr>
          <a:xfrm>
            <a:off x="1326561" y="2758836"/>
            <a:ext cx="165790" cy="145066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54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smtClean="0"/>
              <a:t>Inherent Uncertainty</a:t>
            </a:r>
            <a:br>
              <a:rPr lang="en-GB" noProof="0" smtClean="0"/>
            </a:br>
            <a:r>
              <a:rPr lang="en-GB" noProof="0" smtClean="0"/>
              <a:t>“Rumsfeld contingency matrix”</a:t>
            </a:r>
            <a:br>
              <a:rPr lang="en-GB" noProof="0" smtClean="0"/>
            </a:br>
            <a:r>
              <a:rPr lang="en-GB" noProof="0" smtClean="0"/>
              <a:t>(GCOS ECVs) </a:t>
            </a:r>
            <a:endParaRPr lang="en-GB" noProof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7380"/>
              </p:ext>
            </p:extLst>
          </p:nvPr>
        </p:nvGraphicFramePr>
        <p:xfrm>
          <a:off x="415077" y="1327953"/>
          <a:ext cx="6336703" cy="268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  <a:gridCol w="2396710"/>
                <a:gridCol w="2715858"/>
              </a:tblGrid>
              <a:tr h="551892"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marT="34290" marB="34290" anchor="ctr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2"/>
                          </a:solidFill>
                        </a:rPr>
                        <a:t>Known</a:t>
                      </a:r>
                      <a:endParaRPr lang="en-GB" sz="1400" noProof="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rgbClr val="C00000"/>
                          </a:solidFill>
                        </a:rPr>
                        <a:t>Unknown</a:t>
                      </a:r>
                      <a:endParaRPr lang="en-GB" sz="1400" noProof="0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>
                        <a:alpha val="24000"/>
                      </a:srgbClr>
                    </a:solidFill>
                  </a:tcPr>
                </a:tc>
              </a:tr>
              <a:tr h="1066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chemeClr val="tx2"/>
                          </a:solidFill>
                        </a:rPr>
                        <a:t>Known</a:t>
                      </a:r>
                      <a:endParaRPr lang="en-GB" sz="1400" noProof="0" dirty="0"/>
                    </a:p>
                  </a:txBody>
                  <a:tcPr marT="34290" marB="34290" anchor="ctr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CDRs</a:t>
                      </a:r>
                      <a:r>
                        <a:rPr lang="en-GB" sz="1200" baseline="0" noProof="0" dirty="0" smtClean="0"/>
                        <a:t> within ECV Inventory: fully characterised </a:t>
                      </a:r>
                      <a:endParaRPr lang="en-GB" sz="1200" noProof="0" dirty="0"/>
                    </a:p>
                  </a:txBody>
                  <a:tcPr marT="34290" marB="34290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2"/>
                          </a:solidFill>
                        </a:rPr>
                        <a:t>(Known) CDRs not</a:t>
                      </a:r>
                      <a:r>
                        <a:rPr lang="en-GB" sz="1200" baseline="0" noProof="0" dirty="0" smtClean="0">
                          <a:solidFill>
                            <a:schemeClr val="tx2"/>
                          </a:solidFill>
                        </a:rPr>
                        <a:t> captured by ECV Inventory</a:t>
                      </a:r>
                      <a:endParaRPr lang="en-GB" sz="1200" noProof="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1066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rgbClr val="C00000"/>
                          </a:solidFill>
                        </a:rPr>
                        <a:t>Unknown</a:t>
                      </a:r>
                      <a:endParaRPr lang="en-GB" sz="1400" noProof="0" dirty="0"/>
                    </a:p>
                  </a:txBody>
                  <a:tcPr marT="34290" marB="34290" anchor="ctr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2"/>
                          </a:solidFill>
                        </a:rPr>
                        <a:t>potential CDRs</a:t>
                      </a:r>
                      <a:r>
                        <a:rPr lang="en-GB" sz="1200" baseline="0" noProof="0" dirty="0" smtClean="0">
                          <a:solidFill>
                            <a:schemeClr val="tx2"/>
                          </a:solidFill>
                        </a:rPr>
                        <a:t> within ECV Inventory: insufficient information</a:t>
                      </a:r>
                      <a:endParaRPr lang="en-GB" sz="1200" noProof="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noProof="0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en-GB" sz="3600" noProof="0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>
                        <a:alpha val="2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Up Arrow 4"/>
          <p:cNvSpPr/>
          <p:nvPr/>
        </p:nvSpPr>
        <p:spPr>
          <a:xfrm rot="10800000">
            <a:off x="2719330" y="4067017"/>
            <a:ext cx="268608" cy="285274"/>
          </a:xfrm>
          <a:prstGeom prst="up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11218" y="4377113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U</a:t>
            </a:r>
            <a:r>
              <a:rPr lang="en-US" sz="1400" b="1" dirty="0" smtClean="0">
                <a:solidFill>
                  <a:schemeClr val="tx2"/>
                </a:solidFill>
              </a:rPr>
              <a:t>K</a:t>
            </a:r>
            <a:r>
              <a:rPr lang="en-US" sz="1400" dirty="0" smtClean="0">
                <a:solidFill>
                  <a:schemeClr val="accent1"/>
                </a:solidFill>
              </a:rPr>
              <a:t>: Not documented / fully assessed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 rot="5400000">
            <a:off x="6913241" y="2225175"/>
            <a:ext cx="201456" cy="380365"/>
          </a:xfrm>
          <a:prstGeom prst="up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327843" y="2070537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K</a:t>
            </a:r>
            <a:r>
              <a:rPr lang="en-US" sz="1400" b="1" dirty="0" smtClean="0">
                <a:solidFill>
                  <a:srgbClr val="C00000"/>
                </a:solidFill>
              </a:rPr>
              <a:t>U</a:t>
            </a:r>
            <a:r>
              <a:rPr lang="en-US" sz="1400" dirty="0" smtClean="0">
                <a:solidFill>
                  <a:schemeClr val="accent1"/>
                </a:solidFill>
              </a:rPr>
              <a:t>: e.g. </a:t>
            </a:r>
            <a:r>
              <a:rPr lang="en-US" sz="1400" dirty="0" smtClean="0">
                <a:solidFill>
                  <a:schemeClr val="tx2"/>
                </a:solidFill>
              </a:rPr>
              <a:t>Non-responsiveness within reach of CEOS/CGMS</a:t>
            </a:r>
            <a:endParaRPr lang="en-GB" sz="1400" dirty="0" smtClean="0">
              <a:solidFill>
                <a:schemeClr val="tx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3627" y="3380181"/>
            <a:ext cx="2736304" cy="12421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b="1" dirty="0">
                <a:solidFill>
                  <a:srgbClr val="C00000"/>
                </a:solidFill>
              </a:rPr>
              <a:t>Widen reach of data call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Cross-compare </a:t>
            </a:r>
            <a:r>
              <a:rPr lang="en-US" sz="1400" b="1" dirty="0" smtClean="0">
                <a:solidFill>
                  <a:srgbClr val="C00000"/>
                </a:solidFill>
              </a:rPr>
              <a:t>with other </a:t>
            </a:r>
            <a:r>
              <a:rPr lang="en-US" sz="1400" b="1" dirty="0">
                <a:solidFill>
                  <a:srgbClr val="C00000"/>
                </a:solidFill>
              </a:rPr>
              <a:t>sources </a:t>
            </a:r>
            <a:r>
              <a:rPr lang="en-US" sz="1400" b="1" dirty="0" smtClean="0">
                <a:solidFill>
                  <a:srgbClr val="C00000"/>
                </a:solidFill>
              </a:rPr>
              <a:t>of information …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8247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Organisation of the gap </a:t>
            </a:r>
            <a:r>
              <a:rPr lang="en-GB" noProof="0" smtClean="0"/>
              <a:t>analysis</a:t>
            </a:r>
            <a:r>
              <a:rPr lang="en-GB" noProof="0"/>
              <a:t/>
            </a:r>
            <a:br>
              <a:rPr lang="en-GB" noProof="0"/>
            </a:br>
            <a:r>
              <a:rPr lang="en-GB" noProof="0"/>
              <a:t>Actors &amp;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40000" lnSpcReduction="20000"/>
          </a:bodyPr>
          <a:lstStyle/>
          <a:p>
            <a:r>
              <a:rPr lang="en-GB" b="1" u="sng" noProof="0"/>
              <a:t>Gap analysis coordinator </a:t>
            </a:r>
            <a:r>
              <a:rPr lang="en-GB" noProof="0" smtClean="0"/>
              <a:t>(EUMETSAT) </a:t>
            </a:r>
            <a:r>
              <a:rPr lang="en-GB" noProof="0"/>
              <a:t>– reports to the WG Chairs</a:t>
            </a:r>
          </a:p>
          <a:p>
            <a:pPr lvl="1"/>
            <a:r>
              <a:rPr lang="en-GB" noProof="0"/>
              <a:t>Oversees the whole gap analysis process, ensures consistency of approach and outcome across domain teams (i.e. as per  #3.1.5 of the guidelines), integrates team outputs into an overall Gap Analysis Report (i.e. as per #4 of Guidelines)</a:t>
            </a:r>
          </a:p>
          <a:p>
            <a:r>
              <a:rPr lang="en-GB" b="1" u="sng" noProof="0"/>
              <a:t>Domain specific gap analysis teams</a:t>
            </a:r>
            <a:r>
              <a:rPr lang="en-GB" noProof="0"/>
              <a:t> – report to the Gap Analysis Coordinator</a:t>
            </a:r>
          </a:p>
          <a:p>
            <a:pPr lvl="1"/>
            <a:r>
              <a:rPr lang="en-GB" noProof="0"/>
              <a:t>Implement the gap analysis following the final gap analysis guide;</a:t>
            </a:r>
          </a:p>
          <a:p>
            <a:pPr lvl="1"/>
            <a:r>
              <a:rPr lang="en-GB" noProof="0"/>
              <a:t>Report per ECV data record following the structure explained by Alexandra.</a:t>
            </a:r>
          </a:p>
          <a:p>
            <a:r>
              <a:rPr lang="en-GB" b="1" u="sng" noProof="0"/>
              <a:t>EUMETSAT SupportTeam </a:t>
            </a:r>
            <a:r>
              <a:rPr lang="en-GB" noProof="0"/>
              <a:t>– report to Gap Analysis Coordinator;</a:t>
            </a:r>
          </a:p>
          <a:p>
            <a:pPr lvl="1"/>
            <a:r>
              <a:rPr lang="en-GB" noProof="0"/>
              <a:t>Develops the gap analysis to be used with the ECV Inventory</a:t>
            </a:r>
          </a:p>
          <a:p>
            <a:pPr lvl="1"/>
            <a:r>
              <a:rPr lang="en-GB" noProof="0"/>
              <a:t>Supports gap analysis teams with rapid developments of graphical representations of Inventory contents and helps clarifying ECV Inventory content with responders if needed</a:t>
            </a:r>
          </a:p>
          <a:p>
            <a:r>
              <a:rPr lang="en-GB" b="1" u="sng" noProof="0"/>
              <a:t>WGClimate Chairs </a:t>
            </a:r>
            <a:r>
              <a:rPr lang="en-GB" noProof="0"/>
              <a:t>– report to WGClimate and to bodies</a:t>
            </a:r>
          </a:p>
          <a:p>
            <a:pPr lvl="1"/>
            <a:r>
              <a:rPr lang="en-GB" noProof="0"/>
              <a:t>Support the gap analysis coordinator during prototyping, report structuring and domain team establishment; </a:t>
            </a:r>
          </a:p>
          <a:p>
            <a:pPr lvl="1"/>
            <a:r>
              <a:rPr lang="en-GB" noProof="0"/>
              <a:t>Report to all bodies (CEOS SIT, CGMS Plenary, CEOS Plenary, SBSTA) as outlined in overall schedule</a:t>
            </a:r>
          </a:p>
          <a:p>
            <a:pPr lvl="1"/>
            <a:r>
              <a:rPr lang="en-GB" noProof="0"/>
              <a:t>Take final decisions on inclusions or exclusions of ECV Inventory content for gap analysis</a:t>
            </a:r>
          </a:p>
          <a:p>
            <a:r>
              <a:rPr lang="en-GB" b="1" u="sng" noProof="0"/>
              <a:t>WGClimate Members</a:t>
            </a:r>
          </a:p>
          <a:p>
            <a:pPr lvl="1"/>
            <a:r>
              <a:rPr lang="en-GB" noProof="0"/>
              <a:t>Endorse gap analysis report and coordinated action </a:t>
            </a:r>
            <a:r>
              <a:rPr lang="en-GB" noProof="0" smtClean="0"/>
              <a:t>plan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9293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11294</TotalTime>
  <Words>1038</Words>
  <Application>Microsoft Macintosh PowerPoint</Application>
  <PresentationFormat>On-screen Show (16:9)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Status of the ECV Inventory Cycle #2 Gap Analysis &amp; Action Plan</vt:lpstr>
      <vt:lpstr>The ECV Inventory in numbers</vt:lpstr>
      <vt:lpstr>The ECV Inventory in numbers</vt:lpstr>
      <vt:lpstr>The ECV Inventory in numbers</vt:lpstr>
      <vt:lpstr>Contents of gap analysis guidelines Current ECV Entries</vt:lpstr>
      <vt:lpstr>Contents of gap analysis guidelines Future ECV Entries</vt:lpstr>
      <vt:lpstr>Contents of gap analysis guidelines - Ctd</vt:lpstr>
      <vt:lpstr>Inherent Uncertainty “Rumsfeld contingency matrix” (GCOS ECVs) </vt:lpstr>
      <vt:lpstr>Organisation of the gap analysis Actors &amp; Roles</vt:lpstr>
      <vt:lpstr>Organisation of the gap analysis Actors &amp; Roles</vt:lpstr>
      <vt:lpstr>Gap Analysis Report and Action Plan</vt:lpstr>
      <vt:lpstr>Summary</vt:lpstr>
      <vt:lpstr>Overall Schedule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Lecomte</dc:creator>
  <cp:lastModifiedBy>Pascal Lecomte</cp:lastModifiedBy>
  <cp:revision>92</cp:revision>
  <cp:lastPrinted>2016-11-11T13:57:01Z</cp:lastPrinted>
  <dcterms:created xsi:type="dcterms:W3CDTF">2016-11-10T19:18:14Z</dcterms:created>
  <dcterms:modified xsi:type="dcterms:W3CDTF">2017-04-26T11:51:59Z</dcterms:modified>
</cp:coreProperties>
</file>