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61" r:id="rId2"/>
    <p:sldId id="281" r:id="rId3"/>
    <p:sldId id="282" r:id="rId4"/>
    <p:sldId id="262" r:id="rId5"/>
    <p:sldId id="263" r:id="rId6"/>
    <p:sldId id="274" r:id="rId7"/>
    <p:sldId id="286" r:id="rId8"/>
    <p:sldId id="265" r:id="rId9"/>
    <p:sldId id="273" r:id="rId10"/>
    <p:sldId id="289" r:id="rId11"/>
    <p:sldId id="284" r:id="rId12"/>
    <p:sldId id="283" r:id="rId13"/>
    <p:sldId id="264" r:id="rId14"/>
    <p:sldId id="279" r:id="rId15"/>
    <p:sldId id="266" r:id="rId16"/>
    <p:sldId id="290" r:id="rId17"/>
    <p:sldId id="271" r:id="rId18"/>
    <p:sldId id="293" r:id="rId19"/>
    <p:sldId id="287" r:id="rId20"/>
    <p:sldId id="285" r:id="rId21"/>
    <p:sldId id="294" r:id="rId22"/>
    <p:sldId id="267" r:id="rId23"/>
    <p:sldId id="272" r:id="rId24"/>
    <p:sldId id="269" r:id="rId25"/>
    <p:sldId id="268" r:id="rId26"/>
    <p:sldId id="277" r:id="rId27"/>
    <p:sldId id="275" r:id="rId28"/>
    <p:sldId id="292" r:id="rId29"/>
    <p:sldId id="260" r:id="rId3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9"/>
    <p:restoredTop sz="94706"/>
  </p:normalViewPr>
  <p:slideViewPr>
    <p:cSldViewPr>
      <p:cViewPr varScale="1">
        <p:scale>
          <a:sx n="99" d="100"/>
          <a:sy n="99" d="100"/>
        </p:scale>
        <p:origin x="1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6821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emf"/><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3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jpeg"/><Relationship Id="rId16" Type="http://schemas.openxmlformats.org/officeDocument/2006/relationships/image" Target="../media/image20.emf"/><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5306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AC-VC – GHG Constellation</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Report to CEOS SIT</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April 2017</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
            </a:r>
            <a:br>
              <a:rPr lang="en-AU" dirty="0" smtClean="0">
                <a:solidFill>
                  <a:srgbClr val="FFFFFF"/>
                </a:solidFill>
                <a:latin typeface="+mj-lt"/>
                <a:ea typeface="Arial Bold"/>
                <a:cs typeface="Arial Bold"/>
                <a:sym typeface="Arial Bold"/>
              </a:rPr>
            </a:br>
            <a:r>
              <a:rPr lang="en-AU" dirty="0" smtClean="0">
                <a:solidFill>
                  <a:srgbClr val="FFFFFF"/>
                </a:solidFill>
                <a:latin typeface="+mj-lt"/>
                <a:ea typeface="Arial Bold"/>
                <a:cs typeface="Arial Bold"/>
                <a:sym typeface="Arial Bold"/>
              </a:rPr>
              <a:t>David Crisp (JPL/Caltech)</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AC-VC GHG Lead</a:t>
            </a:r>
            <a:endParaRPr dirty="0">
              <a:solidFill>
                <a:srgbClr val="FFFFFF"/>
              </a:solidFill>
              <a:latin typeface="+mj-lt"/>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val="115471391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dirty="0" smtClean="0"/>
              <a:t>A multi-satellite GHG constellation could</a:t>
            </a:r>
            <a:endParaRPr lang="en-US" dirty="0"/>
          </a:p>
          <a:p>
            <a:r>
              <a:rPr lang="en-US" dirty="0"/>
              <a:t>Exploit the benefits of </a:t>
            </a:r>
            <a:r>
              <a:rPr lang="en-US" dirty="0" smtClean="0"/>
              <a:t>observations from low Earth orbit (LEO), </a:t>
            </a:r>
            <a:r>
              <a:rPr lang="en-US" dirty="0"/>
              <a:t>geostationary orbits (GEO), and Highly Elliptical Orbits (HEO) </a:t>
            </a:r>
            <a:r>
              <a:rPr lang="en-US" dirty="0" smtClean="0"/>
              <a:t>vantage points</a:t>
            </a:r>
          </a:p>
          <a:p>
            <a:r>
              <a:rPr lang="en-US" dirty="0"/>
              <a:t>Reduce revisit times in the presence of clouds </a:t>
            </a:r>
            <a:endParaRPr lang="en-US" dirty="0" smtClean="0"/>
          </a:p>
          <a:p>
            <a:r>
              <a:rPr lang="en-US" dirty="0" smtClean="0"/>
              <a:t>Improve spatial coverage without requiring very broad swaths that</a:t>
            </a:r>
          </a:p>
          <a:p>
            <a:pPr lvl="1"/>
            <a:r>
              <a:rPr lang="en-US" sz="1800" dirty="0" smtClean="0"/>
              <a:t>are technically difficult </a:t>
            </a:r>
            <a:r>
              <a:rPr lang="en-US" sz="1800" dirty="0"/>
              <a:t>and expensive to implement, and will limit sensitivity (spectral resolution, SNR, low scattered light …)</a:t>
            </a:r>
          </a:p>
          <a:p>
            <a:pPr lvl="1"/>
            <a:r>
              <a:rPr lang="en-US" sz="1800" dirty="0" smtClean="0"/>
              <a:t>Introduce larger </a:t>
            </a:r>
            <a:r>
              <a:rPr lang="en-US" sz="1800" dirty="0"/>
              <a:t>atmospheric path lengths at the edges </a:t>
            </a:r>
            <a:r>
              <a:rPr lang="en-US" sz="1800" dirty="0" smtClean="0"/>
              <a:t>the swath that are </a:t>
            </a:r>
            <a:r>
              <a:rPr lang="en-US" sz="1800" dirty="0"/>
              <a:t>more likely to be contaminated by clouds </a:t>
            </a:r>
            <a:endParaRPr lang="en-US" dirty="0" smtClean="0"/>
          </a:p>
          <a:p>
            <a:r>
              <a:rPr lang="en-US" dirty="0" smtClean="0"/>
              <a:t>Collect coincident observations of proxies (CO, NO</a:t>
            </a:r>
            <a:r>
              <a:rPr lang="en-US" baseline="-25000" dirty="0" smtClean="0"/>
              <a:t>2</a:t>
            </a:r>
            <a:r>
              <a:rPr lang="en-US" dirty="0" smtClean="0"/>
              <a:t>, SIF) to facilitate the interpretation of the measurements</a:t>
            </a:r>
          </a:p>
          <a:p>
            <a:r>
              <a:rPr lang="en-US" dirty="0" smtClean="0"/>
              <a:t>Provide </a:t>
            </a:r>
            <a:r>
              <a:rPr lang="en-US" dirty="0"/>
              <a:t>redundancy in the case of </a:t>
            </a:r>
            <a:r>
              <a:rPr lang="en-US" dirty="0" smtClean="0"/>
              <a:t>the loss of a single satellite</a:t>
            </a:r>
            <a:endParaRPr lang="en-US" dirty="0"/>
          </a:p>
          <a:p>
            <a:r>
              <a:rPr lang="en-US" dirty="0"/>
              <a:t>Provide opportunities for cross calibration and cross validation</a:t>
            </a:r>
          </a:p>
          <a:p>
            <a:pPr marL="0" indent="0">
              <a:buNone/>
            </a:pPr>
            <a:r>
              <a:rPr lang="en-US" dirty="0"/>
              <a:t>Partnerships will help realize this </a:t>
            </a:r>
            <a:r>
              <a:rPr lang="en-US" dirty="0" smtClean="0"/>
              <a:t>objective</a:t>
            </a:r>
            <a:endParaRPr lang="en-US" dirty="0"/>
          </a:p>
        </p:txBody>
      </p:sp>
      <p:sp>
        <p:nvSpPr>
          <p:cNvPr id="3" name="Content Placeholder 2"/>
          <p:cNvSpPr>
            <a:spLocks noGrp="1"/>
          </p:cNvSpPr>
          <p:nvPr>
            <p:ph sz="quarter" idx="11"/>
          </p:nvPr>
        </p:nvSpPr>
        <p:spPr/>
        <p:txBody>
          <a:bodyPr/>
          <a:lstStyle/>
          <a:p>
            <a:r>
              <a:rPr lang="en-US" dirty="0"/>
              <a:t>Advantages of GHG Constellations</a:t>
            </a:r>
          </a:p>
        </p:txBody>
      </p:sp>
    </p:spTree>
    <p:extLst>
      <p:ext uri="{BB962C8B-B14F-4D97-AF65-F5344CB8AC3E}">
        <p14:creationId xmlns:p14="http://schemas.microsoft.com/office/powerpoint/2010/main" val="41284792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4724400"/>
          </a:xfrm>
        </p:spPr>
        <p:txBody>
          <a:bodyPr/>
          <a:lstStyle/>
          <a:p>
            <a:pPr marL="0" indent="0">
              <a:buNone/>
            </a:pPr>
            <a:r>
              <a:rPr lang="en-US" dirty="0" smtClean="0"/>
              <a:t>High spatial resolution imaging observations from broad-swath instruments on LEO platforms</a:t>
            </a:r>
          </a:p>
          <a:p>
            <a:r>
              <a:rPr lang="en-US" sz="1800" dirty="0" smtClean="0"/>
              <a:t>Can collect measurements over nearly the entire globe at high spatial resolution at weekly to monthly intervals</a:t>
            </a:r>
          </a:p>
          <a:p>
            <a:r>
              <a:rPr lang="en-US" sz="1800" dirty="0" smtClean="0"/>
              <a:t>Use a single sensor, reducing sensor-to-sensor calibration biases</a:t>
            </a:r>
          </a:p>
          <a:p>
            <a:r>
              <a:rPr lang="en-US" sz="1800" dirty="0" smtClean="0"/>
              <a:t>Allows “glint” observations for adequate signal over ocean</a:t>
            </a:r>
          </a:p>
          <a:p>
            <a:pPr marL="0" indent="0">
              <a:buNone/>
            </a:pPr>
            <a:r>
              <a:rPr lang="en-US" dirty="0" smtClean="0"/>
              <a:t>Platforms in LEO orbits facilitate the combined use of passive spectrometers and active LIDAR measurements</a:t>
            </a:r>
          </a:p>
          <a:p>
            <a:r>
              <a:rPr lang="en-US" sz="1800" dirty="0" smtClean="0"/>
              <a:t>Passive sensors provide high spatial resolution and coverage across the sunlit hemisphere</a:t>
            </a:r>
          </a:p>
          <a:p>
            <a:r>
              <a:rPr lang="en-US" sz="1800" dirty="0" smtClean="0"/>
              <a:t>Active sensors complement these measurements with sampling of high latitudes and the night side</a:t>
            </a:r>
          </a:p>
          <a:p>
            <a:r>
              <a:rPr lang="en-US" sz="1800" dirty="0" smtClean="0"/>
              <a:t>A combination of passive and active LEO sensors can reduce bias spatially-coherent biases, which affect the sensors differently </a:t>
            </a:r>
          </a:p>
          <a:p>
            <a:pPr marL="0" indent="0">
              <a:buNone/>
            </a:pPr>
            <a:r>
              <a:rPr lang="en-US" dirty="0" smtClean="0"/>
              <a:t>Principal disadvantage of LEO platforms</a:t>
            </a:r>
          </a:p>
          <a:p>
            <a:r>
              <a:rPr lang="en-US" dirty="0" smtClean="0"/>
              <a:t>relatively </a:t>
            </a:r>
            <a:r>
              <a:rPr lang="en-US" dirty="0"/>
              <a:t>long repeat cycles (weeks)</a:t>
            </a:r>
          </a:p>
          <a:p>
            <a:endParaRPr lang="en-US" dirty="0"/>
          </a:p>
        </p:txBody>
      </p:sp>
      <p:sp>
        <p:nvSpPr>
          <p:cNvPr id="3" name="Content Placeholder 2"/>
          <p:cNvSpPr>
            <a:spLocks noGrp="1"/>
          </p:cNvSpPr>
          <p:nvPr>
            <p:ph sz="quarter" idx="11"/>
          </p:nvPr>
        </p:nvSpPr>
        <p:spPr/>
        <p:txBody>
          <a:bodyPr/>
          <a:lstStyle/>
          <a:p>
            <a:r>
              <a:rPr lang="en-US" dirty="0"/>
              <a:t>Benefits of L</a:t>
            </a:r>
            <a:r>
              <a:rPr lang="en-US" dirty="0" smtClean="0"/>
              <a:t>EO </a:t>
            </a:r>
            <a:r>
              <a:rPr lang="en-US" dirty="0"/>
              <a:t>Observations</a:t>
            </a:r>
          </a:p>
          <a:p>
            <a:endParaRPr lang="en-US" dirty="0"/>
          </a:p>
        </p:txBody>
      </p:sp>
    </p:spTree>
    <p:extLst>
      <p:ext uri="{BB962C8B-B14F-4D97-AF65-F5344CB8AC3E}">
        <p14:creationId xmlns:p14="http://schemas.microsoft.com/office/powerpoint/2010/main" val="173757593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763000" cy="5105400"/>
          </a:xfrm>
        </p:spPr>
        <p:txBody>
          <a:bodyPr/>
          <a:lstStyle/>
          <a:p>
            <a:pPr marL="0" indent="0">
              <a:buNone/>
            </a:pPr>
            <a:r>
              <a:rPr lang="en-US" dirty="0" smtClean="0"/>
              <a:t>Continuous imaging of X</a:t>
            </a:r>
            <a:r>
              <a:rPr lang="en-US" baseline="-25000" dirty="0" smtClean="0"/>
              <a:t>CO2</a:t>
            </a:r>
            <a:r>
              <a:rPr lang="en-US" dirty="0" smtClean="0"/>
              <a:t> and X</a:t>
            </a:r>
            <a:r>
              <a:rPr lang="en-US" baseline="-25000" dirty="0" smtClean="0"/>
              <a:t>CH4</a:t>
            </a:r>
            <a:r>
              <a:rPr lang="en-US" dirty="0" smtClean="0"/>
              <a:t> from GEO platforms</a:t>
            </a:r>
          </a:p>
          <a:p>
            <a:r>
              <a:rPr lang="en-US" sz="1800" dirty="0" smtClean="0"/>
              <a:t>Captures spatial and temporal context, resolving transport</a:t>
            </a:r>
            <a:r>
              <a:rPr lang="en-US" sz="1800" dirty="0"/>
              <a:t>, </a:t>
            </a:r>
            <a:r>
              <a:rPr lang="en-US" sz="1800" dirty="0" smtClean="0"/>
              <a:t>boundary conditions and local sources and sinks</a:t>
            </a:r>
            <a:endParaRPr lang="en-US" sz="1800" dirty="0"/>
          </a:p>
          <a:p>
            <a:r>
              <a:rPr lang="en-US" sz="1800" dirty="0" smtClean="0"/>
              <a:t>Resolves emissions from localized sources in the context of CO</a:t>
            </a:r>
            <a:r>
              <a:rPr lang="en-US" sz="1800" baseline="-25000" dirty="0" smtClean="0"/>
              <a:t>2</a:t>
            </a:r>
            <a:r>
              <a:rPr lang="en-US" sz="1800" dirty="0" smtClean="0"/>
              <a:t>/CH</a:t>
            </a:r>
            <a:r>
              <a:rPr lang="en-US" sz="1800" baseline="-25000" dirty="0" smtClean="0"/>
              <a:t>4</a:t>
            </a:r>
            <a:r>
              <a:rPr lang="en-US" sz="1800" dirty="0" smtClean="0"/>
              <a:t> “weather”</a:t>
            </a:r>
            <a:r>
              <a:rPr lang="en-US" sz="1800" dirty="0"/>
              <a:t> </a:t>
            </a:r>
            <a:r>
              <a:rPr lang="en-US" sz="1800" dirty="0" smtClean="0"/>
              <a:t>and synoptic variability (clouds, fronts)</a:t>
            </a:r>
            <a:endParaRPr lang="en-US" sz="1800" dirty="0"/>
          </a:p>
          <a:p>
            <a:r>
              <a:rPr lang="en-US" sz="1800" dirty="0" smtClean="0"/>
              <a:t>Explicitly resolves variations in X</a:t>
            </a:r>
            <a:r>
              <a:rPr lang="en-US" sz="1800" baseline="-25000" dirty="0" smtClean="0"/>
              <a:t>CO2</a:t>
            </a:r>
            <a:r>
              <a:rPr lang="en-US" sz="1800" dirty="0" smtClean="0"/>
              <a:t>, X</a:t>
            </a:r>
            <a:r>
              <a:rPr lang="en-US" sz="1800" baseline="-25000" dirty="0" smtClean="0"/>
              <a:t>CH4</a:t>
            </a:r>
            <a:r>
              <a:rPr lang="en-US" sz="1800" dirty="0" smtClean="0"/>
              <a:t>, SIF from dawn to dusk</a:t>
            </a:r>
          </a:p>
          <a:p>
            <a:r>
              <a:rPr lang="en-US" sz="1800" dirty="0" smtClean="0"/>
              <a:t>Reduces temporal sampling bias – does not miss flux events</a:t>
            </a:r>
          </a:p>
          <a:p>
            <a:pPr marL="0" indent="0">
              <a:buNone/>
            </a:pPr>
            <a:endParaRPr lang="en-US" sz="1800" dirty="0" smtClean="0"/>
          </a:p>
          <a:p>
            <a:pPr marL="0" indent="0">
              <a:buNone/>
            </a:pPr>
            <a:r>
              <a:rPr lang="en-US" dirty="0" smtClean="0"/>
              <a:t>GEO platform disadvantages: </a:t>
            </a:r>
          </a:p>
          <a:p>
            <a:r>
              <a:rPr lang="en-US" sz="1800" dirty="0" smtClean="0"/>
              <a:t>Clouds </a:t>
            </a:r>
            <a:r>
              <a:rPr lang="en-US" sz="1800" dirty="0"/>
              <a:t>limit coverage beyond ± </a:t>
            </a:r>
            <a:r>
              <a:rPr lang="en-US" sz="1800" dirty="0" smtClean="0"/>
              <a:t>50</a:t>
            </a:r>
            <a:r>
              <a:rPr lang="en-US" sz="1800" dirty="0" smtClean="0">
                <a:sym typeface="Symbol" panose="05050102010706020507" pitchFamily="18" charset="2"/>
              </a:rPr>
              <a:t></a:t>
            </a:r>
            <a:r>
              <a:rPr lang="en-US" sz="1800" dirty="0" smtClean="0"/>
              <a:t> </a:t>
            </a:r>
            <a:r>
              <a:rPr lang="en-US" sz="1800" dirty="0"/>
              <a:t>of sub-satellite point</a:t>
            </a:r>
          </a:p>
          <a:p>
            <a:pPr lvl="1"/>
            <a:r>
              <a:rPr lang="en-US" sz="1800" dirty="0"/>
              <a:t>Observations from satellites in Highly Elliptical Orbits (HEO) would provide high time resolution coverage of high latitudes</a:t>
            </a:r>
          </a:p>
          <a:p>
            <a:r>
              <a:rPr lang="en-US" sz="1800" dirty="0" smtClean="0"/>
              <a:t>Glint observations extremely limited, precluding observations over oceans</a:t>
            </a:r>
          </a:p>
          <a:p>
            <a:r>
              <a:rPr lang="en-US" sz="1800" dirty="0" smtClean="0"/>
              <a:t>Multiple </a:t>
            </a:r>
            <a:r>
              <a:rPr lang="en-US" sz="1800" dirty="0"/>
              <a:t>satellites needed to cover major continents</a:t>
            </a:r>
          </a:p>
          <a:p>
            <a:pPr lvl="1"/>
            <a:r>
              <a:rPr lang="en-US" sz="1800" dirty="0" smtClean="0"/>
              <a:t>Places additional demands </a:t>
            </a:r>
            <a:r>
              <a:rPr lang="en-US" sz="1800" dirty="0"/>
              <a:t>calibration and </a:t>
            </a:r>
            <a:r>
              <a:rPr lang="en-US" sz="1800" dirty="0" smtClean="0"/>
              <a:t>validation capabilities</a:t>
            </a:r>
            <a:endParaRPr lang="en-US" sz="1800" dirty="0"/>
          </a:p>
          <a:p>
            <a:pPr marL="0" indent="0">
              <a:buNone/>
            </a:pPr>
            <a:endParaRPr lang="en-US" sz="1800" dirty="0"/>
          </a:p>
        </p:txBody>
      </p:sp>
      <p:sp>
        <p:nvSpPr>
          <p:cNvPr id="3" name="Content Placeholder 2"/>
          <p:cNvSpPr>
            <a:spLocks noGrp="1"/>
          </p:cNvSpPr>
          <p:nvPr>
            <p:ph sz="quarter" idx="11"/>
          </p:nvPr>
        </p:nvSpPr>
        <p:spPr/>
        <p:txBody>
          <a:bodyPr/>
          <a:lstStyle/>
          <a:p>
            <a:r>
              <a:rPr lang="en-US" dirty="0" smtClean="0"/>
              <a:t>Benefits of GEO Observations</a:t>
            </a:r>
          </a:p>
        </p:txBody>
      </p:sp>
    </p:spTree>
    <p:extLst>
      <p:ext uri="{BB962C8B-B14F-4D97-AF65-F5344CB8AC3E}">
        <p14:creationId xmlns:p14="http://schemas.microsoft.com/office/powerpoint/2010/main" val="29796181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Existing GHG satellites: GOSAT, OCO-2, and </a:t>
            </a:r>
            <a:r>
              <a:rPr lang="en-US" dirty="0" err="1" smtClean="0"/>
              <a:t>TanSat</a:t>
            </a:r>
            <a:endParaRPr lang="en-US" dirty="0" smtClean="0"/>
          </a:p>
          <a:p>
            <a:pPr lvl="1"/>
            <a:r>
              <a:rPr lang="en-US" sz="1800" dirty="0" smtClean="0"/>
              <a:t>Evolution of measurement capabilities: precision</a:t>
            </a:r>
            <a:r>
              <a:rPr lang="en-US" sz="1800" dirty="0"/>
              <a:t>, accuracy, resolution, </a:t>
            </a:r>
            <a:r>
              <a:rPr lang="en-US" sz="1800" dirty="0" smtClean="0"/>
              <a:t>coverage, data availability</a:t>
            </a:r>
            <a:endParaRPr lang="en-US" sz="1800" dirty="0"/>
          </a:p>
          <a:p>
            <a:pPr lvl="1"/>
            <a:r>
              <a:rPr lang="en-US" sz="1800" dirty="0" smtClean="0"/>
              <a:t>Progress toward a constellation: cross calibration of measurements and cross validation of products against internationally recognized standards</a:t>
            </a:r>
          </a:p>
          <a:p>
            <a:r>
              <a:rPr lang="en-US" dirty="0" smtClean="0"/>
              <a:t>Near-term Missions: S5P, </a:t>
            </a:r>
            <a:r>
              <a:rPr lang="en-US" dirty="0" err="1" smtClean="0"/>
              <a:t>Gaofen</a:t>
            </a:r>
            <a:r>
              <a:rPr lang="en-US" dirty="0" smtClean="0"/>
              <a:t> 5, </a:t>
            </a:r>
            <a:r>
              <a:rPr lang="en-US" dirty="0"/>
              <a:t>Feng-Yun </a:t>
            </a:r>
            <a:r>
              <a:rPr lang="en-US" dirty="0" smtClean="0"/>
              <a:t>3D, GOSAT-2, OCO-3, MERLIN</a:t>
            </a:r>
          </a:p>
          <a:p>
            <a:pPr lvl="1"/>
            <a:r>
              <a:rPr lang="en-US" sz="1800" dirty="0" smtClean="0"/>
              <a:t>Launch schedules, prime mission durations, orbits, sampling times</a:t>
            </a:r>
          </a:p>
          <a:p>
            <a:pPr lvl="1"/>
            <a:r>
              <a:rPr lang="en-US" sz="1800" dirty="0" smtClean="0"/>
              <a:t>New measurement capabilities and challenges </a:t>
            </a:r>
          </a:p>
          <a:p>
            <a:r>
              <a:rPr lang="en-US" dirty="0" smtClean="0"/>
              <a:t>Missions in formulation: </a:t>
            </a:r>
            <a:r>
              <a:rPr lang="en-US" dirty="0" err="1" smtClean="0"/>
              <a:t>MicroCarb</a:t>
            </a:r>
            <a:r>
              <a:rPr lang="en-US" dirty="0" smtClean="0"/>
              <a:t>, GeoCarb, GOSAT-3, Sentinels</a:t>
            </a:r>
          </a:p>
          <a:p>
            <a:pPr lvl="1"/>
            <a:r>
              <a:rPr lang="en-US" sz="1800" dirty="0" smtClean="0"/>
              <a:t>Launch schedules</a:t>
            </a:r>
          </a:p>
          <a:p>
            <a:pPr lvl="1"/>
            <a:r>
              <a:rPr lang="en-US" sz="1800" dirty="0" smtClean="0"/>
              <a:t>New measurement capabilities and challenges</a:t>
            </a:r>
          </a:p>
          <a:p>
            <a:r>
              <a:rPr lang="en-US" dirty="0" smtClean="0"/>
              <a:t>All of these are “science” missions, designed to assess how to  best measure CO</a:t>
            </a:r>
            <a:r>
              <a:rPr lang="en-US" baseline="-25000" dirty="0" smtClean="0"/>
              <a:t>2</a:t>
            </a:r>
            <a:r>
              <a:rPr lang="en-US" dirty="0" smtClean="0"/>
              <a:t> and CH</a:t>
            </a:r>
            <a:r>
              <a:rPr lang="en-US" baseline="-25000" dirty="0" smtClean="0"/>
              <a:t>4</a:t>
            </a:r>
            <a:r>
              <a:rPr lang="en-US" dirty="0" smtClean="0"/>
              <a:t>, not “operational” missions designed to deliver policy relevant products</a:t>
            </a:r>
          </a:p>
        </p:txBody>
      </p:sp>
      <p:sp>
        <p:nvSpPr>
          <p:cNvPr id="3" name="Content Placeholder 2"/>
          <p:cNvSpPr>
            <a:spLocks noGrp="1"/>
          </p:cNvSpPr>
          <p:nvPr>
            <p:ph sz="quarter" idx="11"/>
          </p:nvPr>
        </p:nvSpPr>
        <p:spPr/>
        <p:txBody>
          <a:bodyPr/>
          <a:lstStyle/>
          <a:p>
            <a:r>
              <a:rPr lang="en-US" dirty="0" smtClean="0"/>
              <a:t>Existing </a:t>
            </a:r>
            <a:r>
              <a:rPr lang="en-US" dirty="0"/>
              <a:t>space-base GHG Satellites and near term plans</a:t>
            </a:r>
          </a:p>
          <a:p>
            <a:endParaRPr lang="en-US" dirty="0"/>
          </a:p>
        </p:txBody>
      </p:sp>
    </p:spTree>
    <p:extLst>
      <p:ext uri="{BB962C8B-B14F-4D97-AF65-F5344CB8AC3E}">
        <p14:creationId xmlns:p14="http://schemas.microsoft.com/office/powerpoint/2010/main" val="1493008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057400" y="304800"/>
            <a:ext cx="5486400" cy="533400"/>
          </a:xfrm>
        </p:spPr>
        <p:txBody>
          <a:bodyPr/>
          <a:lstStyle/>
          <a:p>
            <a:r>
              <a:rPr lang="en-US" dirty="0"/>
              <a:t>Evolving Carbon Measurement Capabilities</a:t>
            </a:r>
          </a:p>
        </p:txBody>
      </p:sp>
      <p:grpSp>
        <p:nvGrpSpPr>
          <p:cNvPr id="5" name="Group 4"/>
          <p:cNvGrpSpPr/>
          <p:nvPr/>
        </p:nvGrpSpPr>
        <p:grpSpPr>
          <a:xfrm>
            <a:off x="443882" y="1267915"/>
            <a:ext cx="2481770" cy="1330742"/>
            <a:chOff x="588678" y="348734"/>
            <a:chExt cx="6784926" cy="3638124"/>
          </a:xfrm>
        </p:grpSpPr>
        <p:pic>
          <p:nvPicPr>
            <p:cNvPr id="6" name="Picture 10"/>
            <p:cNvPicPr>
              <a:picLocks noChangeAspect="1" noChangeArrowheads="1"/>
            </p:cNvPicPr>
            <p:nvPr/>
          </p:nvPicPr>
          <p:blipFill>
            <a:blip r:embed="rId2" cstate="print"/>
            <a:srcRect/>
            <a:stretch>
              <a:fillRect/>
            </a:stretch>
          </p:blipFill>
          <p:spPr bwMode="auto">
            <a:xfrm>
              <a:off x="811920" y="514440"/>
              <a:ext cx="6509187" cy="3271301"/>
            </a:xfrm>
            <a:prstGeom prst="rect">
              <a:avLst/>
            </a:prstGeom>
            <a:noFill/>
            <a:ln w="9525">
              <a:noFill/>
              <a:miter lim="800000"/>
              <a:headEnd/>
              <a:tailEnd/>
            </a:ln>
          </p:spPr>
        </p:pic>
        <p:sp>
          <p:nvSpPr>
            <p:cNvPr id="7" name="TextBox 6"/>
            <p:cNvSpPr txBox="1"/>
            <p:nvPr/>
          </p:nvSpPr>
          <p:spPr>
            <a:xfrm>
              <a:off x="588678" y="348734"/>
              <a:ext cx="6784926" cy="948715"/>
            </a:xfrm>
            <a:prstGeom prst="rect">
              <a:avLst/>
            </a:prstGeom>
            <a:noFill/>
          </p:spPr>
          <p:txBody>
            <a:bodyPr wrap="none" rtlCol="0">
              <a:spAutoFit/>
            </a:bodyPr>
            <a:lstStyle/>
            <a:p>
              <a:r>
                <a:rPr lang="en-US" sz="1655"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EnviSat</a:t>
              </a:r>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SCHIAMACHY</a:t>
              </a:r>
            </a:p>
          </p:txBody>
        </p:sp>
        <p:sp>
          <p:nvSpPr>
            <p:cNvPr id="8" name="TextBox 7"/>
            <p:cNvSpPr txBox="1"/>
            <p:nvPr/>
          </p:nvSpPr>
          <p:spPr>
            <a:xfrm>
              <a:off x="3981420" y="3038143"/>
              <a:ext cx="3292104" cy="948715"/>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2002-2012</a:t>
              </a:r>
            </a:p>
          </p:txBody>
        </p:sp>
      </p:grpSp>
      <p:grpSp>
        <p:nvGrpSpPr>
          <p:cNvPr id="9" name="Group 8"/>
          <p:cNvGrpSpPr/>
          <p:nvPr/>
        </p:nvGrpSpPr>
        <p:grpSpPr>
          <a:xfrm>
            <a:off x="536623" y="2546440"/>
            <a:ext cx="6623761" cy="1398814"/>
            <a:chOff x="441332" y="1997195"/>
            <a:chExt cx="6404941" cy="1352603"/>
          </a:xfrm>
        </p:grpSpPr>
        <p:grpSp>
          <p:nvGrpSpPr>
            <p:cNvPr id="10" name="Group 9"/>
            <p:cNvGrpSpPr/>
            <p:nvPr/>
          </p:nvGrpSpPr>
          <p:grpSpPr>
            <a:xfrm>
              <a:off x="5133609" y="2019354"/>
              <a:ext cx="1712664" cy="1313446"/>
              <a:chOff x="8906658" y="4063983"/>
              <a:chExt cx="4749386" cy="3642318"/>
            </a:xfrm>
          </p:grpSpPr>
          <p:pic>
            <p:nvPicPr>
              <p:cNvPr id="21" name="Picture 3" descr="D:\CO2\文档\会议\AGU_2011_FALL_MEETING\ppt\2011-11-08上海会议材料\碳卫星展板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14638" y="4063983"/>
                <a:ext cx="4541406" cy="355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9187592" y="4063983"/>
                <a:ext cx="2678782" cy="930525"/>
              </a:xfrm>
              <a:prstGeom prst="rect">
                <a:avLst/>
              </a:prstGeom>
              <a:noFill/>
            </p:spPr>
            <p:txBody>
              <a:bodyPr wrap="none" rtlCol="0">
                <a:spAutoFit/>
              </a:bodyPr>
              <a:lstStyle/>
              <a:p>
                <a:r>
                  <a:rPr lang="en-US" sz="1655"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TanSAT</a:t>
                </a:r>
                <a:endPar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TextBox 22"/>
              <p:cNvSpPr txBox="1"/>
              <p:nvPr/>
            </p:nvSpPr>
            <p:spPr>
              <a:xfrm>
                <a:off x="8906658" y="6775776"/>
                <a:ext cx="2562727" cy="930525"/>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a:t>
                </a:r>
              </a:p>
            </p:txBody>
          </p:sp>
        </p:grpSp>
        <p:grpSp>
          <p:nvGrpSpPr>
            <p:cNvPr id="11" name="Group 10"/>
            <p:cNvGrpSpPr/>
            <p:nvPr/>
          </p:nvGrpSpPr>
          <p:grpSpPr>
            <a:xfrm>
              <a:off x="441332" y="1997195"/>
              <a:ext cx="2299363" cy="1352603"/>
              <a:chOff x="509060" y="2322642"/>
              <a:chExt cx="2463603" cy="1449218"/>
            </a:xfrm>
          </p:grpSpPr>
          <p:grpSp>
            <p:nvGrpSpPr>
              <p:cNvPr id="17" name="Group 16"/>
              <p:cNvGrpSpPr/>
              <p:nvPr/>
            </p:nvGrpSpPr>
            <p:grpSpPr>
              <a:xfrm>
                <a:off x="509060" y="2322642"/>
                <a:ext cx="2463603" cy="1429823"/>
                <a:chOff x="1461614" y="3616580"/>
                <a:chExt cx="6295950" cy="3654036"/>
              </a:xfrm>
            </p:grpSpPr>
            <p:pic>
              <p:nvPicPr>
                <p:cNvPr id="19" name="Picture 18" descr="C:\dcrisp\OCO\Internaltional_Affairs\GOSAT\GOSAT_Information\GOSAT_ART.jpg"/>
                <p:cNvPicPr>
                  <a:picLocks noChangeAspect="1" noChangeArrowheads="1"/>
                </p:cNvPicPr>
                <p:nvPr/>
              </p:nvPicPr>
              <p:blipFill>
                <a:blip r:embed="rId4" cstate="print"/>
                <a:srcRect/>
                <a:stretch>
                  <a:fillRect/>
                </a:stretch>
              </p:blipFill>
              <p:spPr bwMode="auto">
                <a:xfrm>
                  <a:off x="1461614" y="3626636"/>
                  <a:ext cx="6295950" cy="3643980"/>
                </a:xfrm>
                <a:prstGeom prst="rect">
                  <a:avLst/>
                </a:prstGeom>
                <a:noFill/>
                <a:ln w="9525">
                  <a:noFill/>
                  <a:miter lim="800000"/>
                  <a:headEnd/>
                  <a:tailEnd/>
                </a:ln>
              </p:spPr>
            </p:pic>
            <p:sp>
              <p:nvSpPr>
                <p:cNvPr id="20" name="TextBox 19"/>
                <p:cNvSpPr txBox="1"/>
                <p:nvPr/>
              </p:nvSpPr>
              <p:spPr>
                <a:xfrm>
                  <a:off x="5099796" y="3616580"/>
                  <a:ext cx="2509186" cy="918790"/>
                </a:xfrm>
                <a:prstGeom prst="rect">
                  <a:avLst/>
                </a:prstGeom>
                <a:noFill/>
              </p:spPr>
              <p:txBody>
                <a:bodyPr wrap="none" rtlCol="0">
                  <a:spAutoFit/>
                </a:bodyPr>
                <a:lstStyle/>
                <a:p>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GOSAT</a:t>
                  </a:r>
                </a:p>
              </p:txBody>
            </p:sp>
          </p:grpSp>
          <p:sp>
            <p:nvSpPr>
              <p:cNvPr id="18" name="TextBox 17"/>
              <p:cNvSpPr txBox="1"/>
              <p:nvPr/>
            </p:nvSpPr>
            <p:spPr>
              <a:xfrm>
                <a:off x="571875" y="3412338"/>
                <a:ext cx="990148" cy="359522"/>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2009 …</a:t>
                </a:r>
              </a:p>
            </p:txBody>
          </p:sp>
        </p:grpSp>
        <p:grpSp>
          <p:nvGrpSpPr>
            <p:cNvPr id="12" name="Group 11"/>
            <p:cNvGrpSpPr/>
            <p:nvPr/>
          </p:nvGrpSpPr>
          <p:grpSpPr>
            <a:xfrm>
              <a:off x="2729142" y="2015692"/>
              <a:ext cx="2457659" cy="1334106"/>
              <a:chOff x="3056521" y="2326224"/>
              <a:chExt cx="2633206" cy="1429399"/>
            </a:xfrm>
          </p:grpSpPr>
          <p:grpSp>
            <p:nvGrpSpPr>
              <p:cNvPr id="13" name="Group 12"/>
              <p:cNvGrpSpPr/>
              <p:nvPr/>
            </p:nvGrpSpPr>
            <p:grpSpPr>
              <a:xfrm>
                <a:off x="3086377" y="2326224"/>
                <a:ext cx="2603350" cy="1398770"/>
                <a:chOff x="9702304" y="4044690"/>
                <a:chExt cx="6653084" cy="3574677"/>
              </a:xfrm>
            </p:grpSpPr>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02304" y="4045590"/>
                  <a:ext cx="6653084" cy="3573777"/>
                </a:xfrm>
                <a:prstGeom prst="rect">
                  <a:avLst/>
                </a:prstGeom>
              </p:spPr>
            </p:pic>
            <p:sp>
              <p:nvSpPr>
                <p:cNvPr id="16" name="TextBox 15"/>
                <p:cNvSpPr txBox="1"/>
                <p:nvPr/>
              </p:nvSpPr>
              <p:spPr>
                <a:xfrm>
                  <a:off x="10177590" y="4044690"/>
                  <a:ext cx="2318199" cy="918790"/>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OCO-2</a:t>
                  </a:r>
                </a:p>
              </p:txBody>
            </p:sp>
          </p:grpSp>
          <p:sp>
            <p:nvSpPr>
              <p:cNvPr id="14" name="TextBox 13"/>
              <p:cNvSpPr txBox="1"/>
              <p:nvPr/>
            </p:nvSpPr>
            <p:spPr>
              <a:xfrm>
                <a:off x="3056521" y="3396101"/>
                <a:ext cx="990148" cy="359522"/>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 …</a:t>
                </a:r>
              </a:p>
            </p:txBody>
          </p:sp>
        </p:grpSp>
      </p:grpSp>
      <p:sp>
        <p:nvSpPr>
          <p:cNvPr id="24" name="TextBox 23"/>
          <p:cNvSpPr txBox="1"/>
          <p:nvPr/>
        </p:nvSpPr>
        <p:spPr>
          <a:xfrm rot="16200000">
            <a:off x="17726" y="1804457"/>
            <a:ext cx="668773" cy="315151"/>
          </a:xfrm>
          <a:prstGeom prst="rect">
            <a:avLst/>
          </a:prstGeom>
          <a:noFill/>
        </p:spPr>
        <p:txBody>
          <a:bodyPr wrap="none" rtlCol="0">
            <a:spAutoFit/>
          </a:bodyPr>
          <a:lstStyle/>
          <a:p>
            <a:r>
              <a:rPr lang="en-US" sz="1448" dirty="0">
                <a:latin typeface="Arial" panose="020B0604020202020204" pitchFamily="34" charset="0"/>
                <a:cs typeface="Arial" panose="020B0604020202020204" pitchFamily="34" charset="0"/>
              </a:rPr>
              <a:t>PAST</a:t>
            </a:r>
          </a:p>
        </p:txBody>
      </p:sp>
      <p:sp>
        <p:nvSpPr>
          <p:cNvPr id="25" name="TextBox 24"/>
          <p:cNvSpPr txBox="1"/>
          <p:nvPr/>
        </p:nvSpPr>
        <p:spPr>
          <a:xfrm rot="16200000">
            <a:off x="-166926" y="3070516"/>
            <a:ext cx="1061509" cy="315151"/>
          </a:xfrm>
          <a:prstGeom prst="rect">
            <a:avLst/>
          </a:prstGeom>
          <a:noFill/>
        </p:spPr>
        <p:txBody>
          <a:bodyPr wrap="none" rtlCol="0">
            <a:spAutoFit/>
          </a:bodyPr>
          <a:lstStyle/>
          <a:p>
            <a:r>
              <a:rPr lang="en-US" sz="1448" dirty="0">
                <a:latin typeface="Arial" panose="020B0604020202020204" pitchFamily="34" charset="0"/>
                <a:cs typeface="Arial" panose="020B0604020202020204" pitchFamily="34" charset="0"/>
              </a:rPr>
              <a:t>PRESENT</a:t>
            </a:r>
          </a:p>
        </p:txBody>
      </p:sp>
      <p:sp>
        <p:nvSpPr>
          <p:cNvPr id="26" name="TextBox 25"/>
          <p:cNvSpPr txBox="1"/>
          <p:nvPr/>
        </p:nvSpPr>
        <p:spPr>
          <a:xfrm>
            <a:off x="2986934" y="1440096"/>
            <a:ext cx="5976018" cy="951992"/>
          </a:xfrm>
          <a:prstGeom prst="rect">
            <a:avLst/>
          </a:prstGeom>
          <a:noFill/>
        </p:spPr>
        <p:txBody>
          <a:bodyPr wrap="square" rtlCol="0">
            <a:spAutoFit/>
          </a:bodyPr>
          <a:lstStyle/>
          <a:p>
            <a:pPr marL="336863" indent="-336863">
              <a:buFont typeface="Arial" panose="020B0604020202020204" pitchFamily="34" charset="0"/>
              <a:buChar char="•"/>
            </a:pPr>
            <a:r>
              <a:rPr lang="en-US" sz="1862" dirty="0" err="1">
                <a:latin typeface="Arial" panose="020B0604020202020204" pitchFamily="34" charset="0"/>
                <a:cs typeface="Arial" panose="020B0604020202020204" pitchFamily="34" charset="0"/>
              </a:rPr>
              <a:t>TanSat</a:t>
            </a:r>
            <a:r>
              <a:rPr lang="en-US" sz="1862" dirty="0">
                <a:latin typeface="Arial" panose="020B0604020202020204" pitchFamily="34" charset="0"/>
                <a:cs typeface="Arial" panose="020B0604020202020204" pitchFamily="34" charset="0"/>
              </a:rPr>
              <a:t> Successfully Launched on 22 Dec 2016</a:t>
            </a:r>
          </a:p>
          <a:p>
            <a:pPr marL="354582" indent="-354582">
              <a:buFont typeface="Arial" panose="020B0604020202020204" pitchFamily="34" charset="0"/>
              <a:buChar char="•"/>
            </a:pPr>
            <a:r>
              <a:rPr lang="en-US" sz="1862" dirty="0">
                <a:latin typeface="Arial" panose="020B0604020202020204" pitchFamily="34" charset="0"/>
                <a:cs typeface="Arial" panose="020B0604020202020204" pitchFamily="34" charset="0"/>
              </a:rPr>
              <a:t>NASA Earth Ventures </a:t>
            </a:r>
            <a:r>
              <a:rPr lang="en-US" sz="1862" dirty="0" err="1">
                <a:latin typeface="Arial" panose="020B0604020202020204" pitchFamily="34" charset="0"/>
                <a:cs typeface="Arial" panose="020B0604020202020204" pitchFamily="34" charset="0"/>
              </a:rPr>
              <a:t>GeoCarb</a:t>
            </a:r>
            <a:r>
              <a:rPr lang="en-US" sz="1862" dirty="0">
                <a:latin typeface="Arial" panose="020B0604020202020204" pitchFamily="34" charset="0"/>
                <a:cs typeface="Arial" panose="020B0604020202020204" pitchFamily="34" charset="0"/>
              </a:rPr>
              <a:t> Selected</a:t>
            </a:r>
          </a:p>
          <a:p>
            <a:pPr marL="354582" indent="-354582">
              <a:buFont typeface="Arial" panose="020B0604020202020204" pitchFamily="34" charset="0"/>
              <a:buChar char="•"/>
            </a:pPr>
            <a:r>
              <a:rPr lang="en-US" sz="1862" dirty="0">
                <a:latin typeface="Arial" panose="020B0604020202020204" pitchFamily="34" charset="0"/>
                <a:cs typeface="Arial" panose="020B0604020202020204" pitchFamily="34" charset="0"/>
              </a:rPr>
              <a:t>CNES </a:t>
            </a:r>
            <a:r>
              <a:rPr lang="en-US" sz="1862" dirty="0" err="1">
                <a:latin typeface="Arial" panose="020B0604020202020204" pitchFamily="34" charset="0"/>
                <a:cs typeface="Arial" panose="020B0604020202020204" pitchFamily="34" charset="0"/>
              </a:rPr>
              <a:t>MicroCarb</a:t>
            </a:r>
            <a:r>
              <a:rPr lang="en-US" sz="1862" dirty="0">
                <a:latin typeface="Arial" panose="020B0604020202020204" pitchFamily="34" charset="0"/>
                <a:cs typeface="Arial" panose="020B0604020202020204" pitchFamily="34" charset="0"/>
              </a:rPr>
              <a:t> Approved  for Implementation</a:t>
            </a:r>
          </a:p>
        </p:txBody>
      </p:sp>
      <p:grpSp>
        <p:nvGrpSpPr>
          <p:cNvPr id="27" name="Group 26"/>
          <p:cNvGrpSpPr/>
          <p:nvPr/>
        </p:nvGrpSpPr>
        <p:grpSpPr>
          <a:xfrm>
            <a:off x="219740" y="5343562"/>
            <a:ext cx="8732368" cy="1285838"/>
            <a:chOff x="158626" y="4681232"/>
            <a:chExt cx="8443888" cy="1243359"/>
          </a:xfrm>
        </p:grpSpPr>
        <p:pic>
          <p:nvPicPr>
            <p:cNvPr id="28" name="Picture 27"/>
            <p:cNvPicPr>
              <a:picLocks noChangeAspect="1"/>
            </p:cNvPicPr>
            <p:nvPr/>
          </p:nvPicPr>
          <p:blipFill rotWithShape="1">
            <a:blip r:embed="rId6" cstate="screen">
              <a:extLst>
                <a:ext uri="{28A0092B-C50C-407E-A947-70E740481C1C}">
                  <a14:useLocalDpi xmlns:a14="http://schemas.microsoft.com/office/drawing/2010/main"/>
                </a:ext>
              </a:extLst>
            </a:blip>
            <a:srcRect b="3351"/>
            <a:stretch/>
          </p:blipFill>
          <p:spPr>
            <a:xfrm>
              <a:off x="2590799" y="4724399"/>
              <a:ext cx="1545490" cy="1155563"/>
            </a:xfrm>
            <a:prstGeom prst="rect">
              <a:avLst/>
            </a:prstGeom>
          </p:spPr>
        </p:pic>
        <p:grpSp>
          <p:nvGrpSpPr>
            <p:cNvPr id="29" name="Group 28"/>
            <p:cNvGrpSpPr/>
            <p:nvPr/>
          </p:nvGrpSpPr>
          <p:grpSpPr>
            <a:xfrm>
              <a:off x="158626" y="4681232"/>
              <a:ext cx="8443888" cy="1243359"/>
              <a:chOff x="158626" y="4681232"/>
              <a:chExt cx="8443888" cy="1243359"/>
            </a:xfrm>
          </p:grpSpPr>
          <p:grpSp>
            <p:nvGrpSpPr>
              <p:cNvPr id="30" name="Group 29"/>
              <p:cNvGrpSpPr/>
              <p:nvPr/>
            </p:nvGrpSpPr>
            <p:grpSpPr>
              <a:xfrm>
                <a:off x="2720820" y="4681232"/>
                <a:ext cx="1018608" cy="1214723"/>
                <a:chOff x="6963890" y="4652033"/>
                <a:chExt cx="1018608" cy="1214723"/>
              </a:xfrm>
            </p:grpSpPr>
            <p:sp>
              <p:nvSpPr>
                <p:cNvPr id="51" name="TextBox 50"/>
                <p:cNvSpPr txBox="1"/>
                <p:nvPr/>
              </p:nvSpPr>
              <p:spPr>
                <a:xfrm>
                  <a:off x="6963890" y="5531202"/>
                  <a:ext cx="970358"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a:t>
                  </a:r>
                </a:p>
              </p:txBody>
            </p:sp>
            <p:sp>
              <p:nvSpPr>
                <p:cNvPr id="52" name="TextBox 51"/>
                <p:cNvSpPr txBox="1"/>
                <p:nvPr/>
              </p:nvSpPr>
              <p:spPr>
                <a:xfrm>
                  <a:off x="6968457" y="4652033"/>
                  <a:ext cx="1014041" cy="335554"/>
                </a:xfrm>
                <a:prstGeom prst="rect">
                  <a:avLst/>
                </a:prstGeom>
                <a:noFill/>
              </p:spPr>
              <p:txBody>
                <a:bodyPr wrap="none" rtlCol="0">
                  <a:spAutoFit/>
                </a:bodyPr>
                <a:lstStyle/>
                <a:p>
                  <a:r>
                    <a:rPr lang="en-US" sz="1655"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GeoCarb</a:t>
                  </a:r>
                  <a:endPar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1" name="Group 30"/>
              <p:cNvGrpSpPr/>
              <p:nvPr/>
            </p:nvGrpSpPr>
            <p:grpSpPr>
              <a:xfrm>
                <a:off x="1484197" y="4693064"/>
                <a:ext cx="1259005" cy="1216763"/>
                <a:chOff x="8211613" y="3561891"/>
                <a:chExt cx="1491980" cy="1441918"/>
              </a:xfrm>
            </p:grpSpPr>
            <p:pic>
              <p:nvPicPr>
                <p:cNvPr id="47" name="Picture 4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11613" y="3593544"/>
                  <a:ext cx="1491980" cy="1374874"/>
                </a:xfrm>
                <a:prstGeom prst="rect">
                  <a:avLst/>
                </a:prstGeom>
              </p:spPr>
            </p:pic>
            <p:grpSp>
              <p:nvGrpSpPr>
                <p:cNvPr id="48" name="Group 47"/>
                <p:cNvGrpSpPr/>
                <p:nvPr/>
              </p:nvGrpSpPr>
              <p:grpSpPr>
                <a:xfrm>
                  <a:off x="8267841" y="3561891"/>
                  <a:ext cx="1157602" cy="1441918"/>
                  <a:chOff x="21103803" y="7740053"/>
                  <a:chExt cx="2958351" cy="3684952"/>
                </a:xfrm>
              </p:grpSpPr>
              <p:sp>
                <p:nvSpPr>
                  <p:cNvPr id="49" name="TextBox 48"/>
                  <p:cNvSpPr txBox="1"/>
                  <p:nvPr/>
                </p:nvSpPr>
                <p:spPr>
                  <a:xfrm>
                    <a:off x="21103803" y="7740053"/>
                    <a:ext cx="2958351" cy="1016221"/>
                  </a:xfrm>
                  <a:prstGeom prst="rect">
                    <a:avLst/>
                  </a:prstGeom>
                  <a:noFill/>
                </p:spPr>
                <p:txBody>
                  <a:bodyPr wrap="none" rtlCol="0">
                    <a:spAutoFit/>
                  </a:bodyPr>
                  <a:lstStyle/>
                  <a:p>
                    <a:r>
                      <a:rPr lang="en-US" sz="1655"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MERLIN</a:t>
                    </a:r>
                  </a:p>
                </p:txBody>
              </p:sp>
              <p:sp>
                <p:nvSpPr>
                  <p:cNvPr id="50" name="TextBox 49"/>
                  <p:cNvSpPr txBox="1"/>
                  <p:nvPr/>
                </p:nvSpPr>
                <p:spPr>
                  <a:xfrm>
                    <a:off x="21122513" y="10408784"/>
                    <a:ext cx="1930296" cy="1016221"/>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a:t>
                    </a:r>
                  </a:p>
                </p:txBody>
              </p:sp>
            </p:grpSp>
          </p:grpSp>
          <p:pic>
            <p:nvPicPr>
              <p:cNvPr id="32" name="Picture 3" descr="Vue réaliste MicroCarb avec copyright en overlay"/>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57199" y="4716362"/>
                <a:ext cx="1160129" cy="11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410200" y="4738382"/>
                <a:ext cx="1176304" cy="116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5444002" y="4776652"/>
                <a:ext cx="1178969" cy="335554"/>
              </a:xfrm>
              <a:prstGeom prst="rect">
                <a:avLst/>
              </a:prstGeom>
              <a:noFill/>
            </p:spPr>
            <p:txBody>
              <a:bodyPr wrap="square" rtlCol="0">
                <a:spAutoFit/>
              </a:bodyPr>
              <a:lstStyle/>
              <a:p>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Sentinel #</a:t>
                </a:r>
              </a:p>
            </p:txBody>
          </p:sp>
          <p:sp>
            <p:nvSpPr>
              <p:cNvPr id="35" name="TextBox 34"/>
              <p:cNvSpPr txBox="1"/>
              <p:nvPr/>
            </p:nvSpPr>
            <p:spPr>
              <a:xfrm>
                <a:off x="5410200" y="5573674"/>
                <a:ext cx="697298"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2025</a:t>
                </a:r>
              </a:p>
            </p:txBody>
          </p:sp>
          <p:sp>
            <p:nvSpPr>
              <p:cNvPr id="36" name="TextBox 35"/>
              <p:cNvSpPr txBox="1"/>
              <p:nvPr/>
            </p:nvSpPr>
            <p:spPr>
              <a:xfrm>
                <a:off x="381000" y="4690646"/>
                <a:ext cx="1233007"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MicroCarb</a:t>
                </a:r>
              </a:p>
            </p:txBody>
          </p:sp>
          <p:sp>
            <p:nvSpPr>
              <p:cNvPr id="37" name="TextBox 36"/>
              <p:cNvSpPr txBox="1"/>
              <p:nvPr/>
            </p:nvSpPr>
            <p:spPr>
              <a:xfrm>
                <a:off x="394807" y="5560401"/>
                <a:ext cx="697298"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a:t>
                </a:r>
              </a:p>
            </p:txBody>
          </p:sp>
          <p:pic>
            <p:nvPicPr>
              <p:cNvPr id="38" name="Picture 3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6200000">
                <a:off x="6724759" y="4569324"/>
                <a:ext cx="1161288" cy="1499019"/>
              </a:xfrm>
              <a:prstGeom prst="rect">
                <a:avLst/>
              </a:prstGeom>
            </p:spPr>
          </p:pic>
          <p:sp>
            <p:nvSpPr>
              <p:cNvPr id="39" name="TextBox 38"/>
              <p:cNvSpPr txBox="1"/>
              <p:nvPr/>
            </p:nvSpPr>
            <p:spPr>
              <a:xfrm>
                <a:off x="6657286" y="4774004"/>
                <a:ext cx="1343714"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ASCENDS</a:t>
                </a:r>
              </a:p>
            </p:txBody>
          </p:sp>
          <p:sp>
            <p:nvSpPr>
              <p:cNvPr id="40" name="TextBox 39"/>
              <p:cNvSpPr txBox="1"/>
              <p:nvPr/>
            </p:nvSpPr>
            <p:spPr>
              <a:xfrm>
                <a:off x="6639689" y="5564085"/>
                <a:ext cx="1011227"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202X…</a:t>
                </a:r>
              </a:p>
            </p:txBody>
          </p:sp>
          <p:sp>
            <p:nvSpPr>
              <p:cNvPr id="41" name="TextBox 40"/>
              <p:cNvSpPr txBox="1"/>
              <p:nvPr/>
            </p:nvSpPr>
            <p:spPr>
              <a:xfrm rot="16200000">
                <a:off x="-67371" y="5118944"/>
                <a:ext cx="756734" cy="304740"/>
              </a:xfrm>
              <a:prstGeom prst="rect">
                <a:avLst/>
              </a:prstGeom>
              <a:noFill/>
            </p:spPr>
            <p:txBody>
              <a:bodyPr wrap="none" rtlCol="0">
                <a:spAutoFit/>
              </a:bodyPr>
              <a:lstStyle/>
              <a:p>
                <a:r>
                  <a:rPr lang="en-US" sz="1448" dirty="0">
                    <a:latin typeface="Arial" panose="020B0604020202020204" pitchFamily="34" charset="0"/>
                    <a:cs typeface="Arial" panose="020B0604020202020204" pitchFamily="34" charset="0"/>
                  </a:rPr>
                  <a:t>LATER</a:t>
                </a:r>
              </a:p>
            </p:txBody>
          </p:sp>
          <p:grpSp>
            <p:nvGrpSpPr>
              <p:cNvPr id="42" name="Group 41"/>
              <p:cNvGrpSpPr/>
              <p:nvPr/>
            </p:nvGrpSpPr>
            <p:grpSpPr>
              <a:xfrm>
                <a:off x="3809999" y="4725545"/>
                <a:ext cx="1669806" cy="1199046"/>
                <a:chOff x="2751506" y="4720621"/>
                <a:chExt cx="1648319" cy="1183616"/>
              </a:xfrm>
            </p:grpSpPr>
            <p:pic>
              <p:nvPicPr>
                <p:cNvPr id="44" name="Picture 4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766624" y="4720621"/>
                  <a:ext cx="1633201" cy="1146344"/>
                </a:xfrm>
                <a:prstGeom prst="rect">
                  <a:avLst/>
                </a:prstGeom>
              </p:spPr>
            </p:pic>
            <p:sp>
              <p:nvSpPr>
                <p:cNvPr id="45" name="TextBox 44"/>
                <p:cNvSpPr txBox="1"/>
                <p:nvPr/>
              </p:nvSpPr>
              <p:spPr>
                <a:xfrm>
                  <a:off x="2751506" y="4729755"/>
                  <a:ext cx="1092798" cy="331236"/>
                </a:xfrm>
                <a:prstGeom prst="rect">
                  <a:avLst/>
                </a:prstGeom>
                <a:noFill/>
              </p:spPr>
              <p:txBody>
                <a:bodyPr wrap="none" rtlCol="0">
                  <a:spAutoFit/>
                </a:bodyPr>
                <a:lstStyle/>
                <a:p>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GOSAT-3</a:t>
                  </a:r>
                </a:p>
              </p:txBody>
            </p:sp>
            <p:sp>
              <p:nvSpPr>
                <p:cNvPr id="46" name="TextBox 45"/>
                <p:cNvSpPr txBox="1"/>
                <p:nvPr/>
              </p:nvSpPr>
              <p:spPr>
                <a:xfrm>
                  <a:off x="2751506" y="5573001"/>
                  <a:ext cx="629178" cy="331236"/>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2023</a:t>
                  </a:r>
                </a:p>
              </p:txBody>
            </p:sp>
          </p:grpSp>
          <p:sp>
            <p:nvSpPr>
              <p:cNvPr id="43" name="Pentagon 42"/>
              <p:cNvSpPr/>
              <p:nvPr/>
            </p:nvSpPr>
            <p:spPr>
              <a:xfrm>
                <a:off x="3844675" y="4723496"/>
                <a:ext cx="4757839" cy="1161288"/>
              </a:xfrm>
              <a:prstGeom prst="homePlate">
                <a:avLst/>
              </a:prstGeom>
              <a:solidFill>
                <a:srgbClr val="FFFFFF">
                  <a:alpha val="40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2">
                  <a:latin typeface="Arial" panose="020B0604020202020204" pitchFamily="34" charset="0"/>
                  <a:cs typeface="Arial" panose="020B0604020202020204" pitchFamily="34" charset="0"/>
                </a:endParaRPr>
              </a:p>
            </p:txBody>
          </p:sp>
        </p:grpSp>
      </p:grpSp>
      <p:grpSp>
        <p:nvGrpSpPr>
          <p:cNvPr id="53" name="Group 52"/>
          <p:cNvGrpSpPr/>
          <p:nvPr/>
        </p:nvGrpSpPr>
        <p:grpSpPr>
          <a:xfrm>
            <a:off x="219737" y="3895938"/>
            <a:ext cx="6954510" cy="1507144"/>
            <a:chOff x="142018" y="3536070"/>
            <a:chExt cx="7078698" cy="1534058"/>
          </a:xfrm>
        </p:grpSpPr>
        <p:grpSp>
          <p:nvGrpSpPr>
            <p:cNvPr id="54" name="Group 53"/>
            <p:cNvGrpSpPr/>
            <p:nvPr/>
          </p:nvGrpSpPr>
          <p:grpSpPr>
            <a:xfrm>
              <a:off x="3051241" y="3616376"/>
              <a:ext cx="2026752" cy="1431029"/>
              <a:chOff x="2320428" y="3591708"/>
              <a:chExt cx="2089291" cy="1475185"/>
            </a:xfrm>
          </p:grpSpPr>
          <p:pic>
            <p:nvPicPr>
              <p:cNvPr id="69" name="Picture 6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425266" y="3602837"/>
                <a:ext cx="1984453" cy="1392888"/>
              </a:xfrm>
              <a:prstGeom prst="rect">
                <a:avLst/>
              </a:prstGeom>
            </p:spPr>
          </p:pic>
          <p:sp>
            <p:nvSpPr>
              <p:cNvPr id="70" name="TextBox 69"/>
              <p:cNvSpPr txBox="1"/>
              <p:nvPr/>
            </p:nvSpPr>
            <p:spPr>
              <a:xfrm>
                <a:off x="2320428" y="3591708"/>
                <a:ext cx="1201267" cy="364114"/>
              </a:xfrm>
              <a:prstGeom prst="rect">
                <a:avLst/>
              </a:prstGeom>
              <a:noFill/>
            </p:spPr>
            <p:txBody>
              <a:bodyPr wrap="none" rtlCol="0">
                <a:spAutoFit/>
              </a:bodyPr>
              <a:lstStyle/>
              <a:p>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GOSAT-2</a:t>
                </a:r>
              </a:p>
            </p:txBody>
          </p:sp>
          <p:sp>
            <p:nvSpPr>
              <p:cNvPr id="71" name="TextBox 70"/>
              <p:cNvSpPr txBox="1"/>
              <p:nvPr/>
            </p:nvSpPr>
            <p:spPr>
              <a:xfrm>
                <a:off x="2395542" y="4702779"/>
                <a:ext cx="691628" cy="364114"/>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a:t>
                </a:r>
              </a:p>
            </p:txBody>
          </p:sp>
        </p:grpSp>
        <p:grpSp>
          <p:nvGrpSpPr>
            <p:cNvPr id="55" name="Group 54"/>
            <p:cNvGrpSpPr/>
            <p:nvPr/>
          </p:nvGrpSpPr>
          <p:grpSpPr>
            <a:xfrm>
              <a:off x="5106933" y="3623011"/>
              <a:ext cx="2113783" cy="1383089"/>
              <a:chOff x="11094075" y="7496828"/>
              <a:chExt cx="6121200" cy="4005218"/>
            </a:xfrm>
          </p:grpSpPr>
          <p:grpSp>
            <p:nvGrpSpPr>
              <p:cNvPr id="64" name="Group 63"/>
              <p:cNvGrpSpPr/>
              <p:nvPr/>
            </p:nvGrpSpPr>
            <p:grpSpPr>
              <a:xfrm>
                <a:off x="11094075" y="7507276"/>
                <a:ext cx="6121200" cy="3902267"/>
                <a:chOff x="1091288" y="1578265"/>
                <a:chExt cx="7447796" cy="4747971"/>
              </a:xfrm>
            </p:grpSpPr>
            <p:pic>
              <p:nvPicPr>
                <p:cNvPr id="67" name="Picture 2" descr="C:\Users\nsiegler\AppData\Local\Temp\msohtmlclip1\01\clip_image001.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91288" y="1578265"/>
                  <a:ext cx="7447796" cy="4747971"/>
                </a:xfrm>
                <a:prstGeom prst="rect">
                  <a:avLst/>
                </a:prstGeom>
                <a:noFill/>
                <a:ln w="9525">
                  <a:noFill/>
                  <a:miter lim="800000"/>
                  <a:headEnd/>
                  <a:tailEnd/>
                </a:ln>
              </p:spPr>
            </p:pic>
            <p:sp>
              <p:nvSpPr>
                <p:cNvPr id="68" name="Oval 3"/>
                <p:cNvSpPr>
                  <a:spLocks noChangeArrowheads="1"/>
                </p:cNvSpPr>
                <p:nvPr/>
              </p:nvSpPr>
              <p:spPr bwMode="auto">
                <a:xfrm>
                  <a:off x="5472283" y="4251904"/>
                  <a:ext cx="793281" cy="1944838"/>
                </a:xfrm>
                <a:prstGeom prst="ellipse">
                  <a:avLst/>
                </a:prstGeom>
                <a:noFill/>
                <a:ln w="28575" algn="ctr">
                  <a:solidFill>
                    <a:srgbClr val="FF0000"/>
                  </a:solidFill>
                  <a:round/>
                  <a:headEnd/>
                  <a:tailEnd/>
                </a:ln>
              </p:spPr>
              <p:txBody>
                <a:bodyPr wrap="square" lIns="83196" tIns="41598" rIns="83196" bIns="41598">
                  <a:spAutoFit/>
                </a:bodyPr>
                <a:lstStyle/>
                <a:p>
                  <a:pPr defTabSz="830391"/>
                  <a:endParaRPr lang="en-US" sz="1862" b="1">
                    <a:latin typeface="Arial" panose="020B0604020202020204" pitchFamily="34" charset="0"/>
                    <a:cs typeface="Arial" panose="020B0604020202020204" pitchFamily="34" charset="0"/>
                  </a:endParaRPr>
                </a:p>
              </p:txBody>
            </p:sp>
          </p:grpSp>
          <p:sp>
            <p:nvSpPr>
              <p:cNvPr id="65" name="TextBox 64"/>
              <p:cNvSpPr txBox="1"/>
              <p:nvPr/>
            </p:nvSpPr>
            <p:spPr>
              <a:xfrm>
                <a:off x="12612771" y="10479189"/>
                <a:ext cx="1942901" cy="1022857"/>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a:t>
                </a:r>
              </a:p>
            </p:txBody>
          </p:sp>
          <p:sp>
            <p:nvSpPr>
              <p:cNvPr id="66" name="TextBox 65"/>
              <p:cNvSpPr txBox="1"/>
              <p:nvPr/>
            </p:nvSpPr>
            <p:spPr>
              <a:xfrm>
                <a:off x="11967420" y="7496828"/>
                <a:ext cx="4240985" cy="1022857"/>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OCO-3/ISS</a:t>
                </a:r>
              </a:p>
            </p:txBody>
          </p:sp>
        </p:grpSp>
        <p:sp>
          <p:nvSpPr>
            <p:cNvPr id="56" name="TextBox 55"/>
            <p:cNvSpPr txBox="1"/>
            <p:nvPr/>
          </p:nvSpPr>
          <p:spPr>
            <a:xfrm rot="16200000">
              <a:off x="-464621" y="4142709"/>
              <a:ext cx="1534058" cy="320779"/>
            </a:xfrm>
            <a:prstGeom prst="rect">
              <a:avLst/>
            </a:prstGeom>
            <a:noFill/>
          </p:spPr>
          <p:txBody>
            <a:bodyPr wrap="none" rtlCol="0">
              <a:spAutoFit/>
            </a:bodyPr>
            <a:lstStyle/>
            <a:p>
              <a:r>
                <a:rPr lang="en-US" sz="1448" dirty="0">
                  <a:latin typeface="Arial" panose="020B0604020202020204" pitchFamily="34" charset="0"/>
                  <a:cs typeface="Arial" panose="020B0604020202020204" pitchFamily="34" charset="0"/>
                </a:rPr>
                <a:t>NEAR FUTURE</a:t>
              </a:r>
            </a:p>
          </p:txBody>
        </p:sp>
        <p:grpSp>
          <p:nvGrpSpPr>
            <p:cNvPr id="57" name="Group 56"/>
            <p:cNvGrpSpPr/>
            <p:nvPr/>
          </p:nvGrpSpPr>
          <p:grpSpPr>
            <a:xfrm>
              <a:off x="1452970" y="3631028"/>
              <a:ext cx="1657205" cy="1399028"/>
              <a:chOff x="6966100" y="2262381"/>
              <a:chExt cx="1708341" cy="1442196"/>
            </a:xfrm>
          </p:grpSpPr>
          <p:pic>
            <p:nvPicPr>
              <p:cNvPr id="61" name="Picture 60"/>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996366" y="2263652"/>
                <a:ext cx="1678075" cy="1396132"/>
              </a:xfrm>
              <a:prstGeom prst="rect">
                <a:avLst/>
              </a:prstGeom>
            </p:spPr>
          </p:pic>
          <p:sp>
            <p:nvSpPr>
              <p:cNvPr id="62" name="TextBox 61"/>
              <p:cNvSpPr txBox="1"/>
              <p:nvPr/>
            </p:nvSpPr>
            <p:spPr>
              <a:xfrm>
                <a:off x="6966100" y="2262381"/>
                <a:ext cx="1310595" cy="364114"/>
              </a:xfrm>
              <a:prstGeom prst="rect">
                <a:avLst/>
              </a:prstGeom>
              <a:noFill/>
            </p:spPr>
            <p:txBody>
              <a:bodyPr wrap="none" rtlCol="0">
                <a:spAutoFit/>
              </a:bodyPr>
              <a:lstStyle/>
              <a:p>
                <a:r>
                  <a:rPr lang="en-US" sz="1655"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Sentinel 5p</a:t>
                </a:r>
              </a:p>
            </p:txBody>
          </p:sp>
          <p:sp>
            <p:nvSpPr>
              <p:cNvPr id="63" name="TextBox 62"/>
              <p:cNvSpPr txBox="1"/>
              <p:nvPr/>
            </p:nvSpPr>
            <p:spPr>
              <a:xfrm>
                <a:off x="6983214" y="3340463"/>
                <a:ext cx="691628" cy="364114"/>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2017</a:t>
                </a:r>
              </a:p>
            </p:txBody>
          </p:sp>
        </p:grpSp>
        <p:pic>
          <p:nvPicPr>
            <p:cNvPr id="58" name="Picture 5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8948" y="3650061"/>
              <a:ext cx="996709" cy="1335453"/>
            </a:xfrm>
            <a:prstGeom prst="rect">
              <a:avLst/>
            </a:prstGeom>
          </p:spPr>
        </p:pic>
        <p:sp>
          <p:nvSpPr>
            <p:cNvPr id="59" name="TextBox 58"/>
            <p:cNvSpPr txBox="1"/>
            <p:nvPr/>
          </p:nvSpPr>
          <p:spPr>
            <a:xfrm>
              <a:off x="384277" y="3639350"/>
              <a:ext cx="1080465" cy="353215"/>
            </a:xfrm>
            <a:prstGeom prst="rect">
              <a:avLst/>
            </a:prstGeom>
            <a:noFill/>
          </p:spPr>
          <p:txBody>
            <a:bodyPr wrap="none" rtlCol="0">
              <a:spAutoFit/>
            </a:bodyPr>
            <a:lstStyle/>
            <a:p>
              <a:r>
                <a:rPr lang="en-US" sz="1655"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Gaofen</a:t>
              </a:r>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5</a:t>
              </a:r>
            </a:p>
          </p:txBody>
        </p:sp>
        <p:sp>
          <p:nvSpPr>
            <p:cNvPr id="60" name="TextBox 59"/>
            <p:cNvSpPr txBox="1"/>
            <p:nvPr/>
          </p:nvSpPr>
          <p:spPr>
            <a:xfrm>
              <a:off x="557726" y="4675127"/>
              <a:ext cx="670926" cy="353215"/>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2017</a:t>
              </a:r>
            </a:p>
          </p:txBody>
        </p:sp>
      </p:grpSp>
    </p:spTree>
    <p:extLst>
      <p:ext uri="{BB962C8B-B14F-4D97-AF65-F5344CB8AC3E}">
        <p14:creationId xmlns:p14="http://schemas.microsoft.com/office/powerpoint/2010/main" val="37914405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Even for the existing GHG science missions, there are numerous benefits of integrating data across the constellation</a:t>
            </a:r>
          </a:p>
          <a:p>
            <a:pPr lvl="1"/>
            <a:r>
              <a:rPr lang="en-US" sz="1800" dirty="0" smtClean="0"/>
              <a:t>Improving coverage in the presence of clouds</a:t>
            </a:r>
          </a:p>
          <a:p>
            <a:pPr lvl="1"/>
            <a:r>
              <a:rPr lang="en-US" sz="1800" dirty="0" smtClean="0"/>
              <a:t>Covering more of the day-lit portion of the diurnal cycle</a:t>
            </a:r>
          </a:p>
          <a:p>
            <a:pPr lvl="1"/>
            <a:r>
              <a:rPr lang="en-US" sz="1800" dirty="0" smtClean="0"/>
              <a:t>Maintaining data continuity if one satellite is lost</a:t>
            </a:r>
          </a:p>
          <a:p>
            <a:r>
              <a:rPr lang="en-US" dirty="0" smtClean="0"/>
              <a:t>Coordinating measurement capabilities during mission formulation</a:t>
            </a:r>
          </a:p>
          <a:p>
            <a:pPr lvl="1"/>
            <a:r>
              <a:rPr lang="en-US" sz="1800" dirty="0" smtClean="0"/>
              <a:t>Trade-offs in precision, accuracy, resolution, coverage</a:t>
            </a:r>
          </a:p>
          <a:p>
            <a:pPr lvl="1"/>
            <a:r>
              <a:rPr lang="en-US" sz="1800" dirty="0" smtClean="0"/>
              <a:t>Maximizing benefits of LEO, GEO, and HEO vantage points</a:t>
            </a:r>
          </a:p>
          <a:p>
            <a:r>
              <a:rPr lang="en-US" dirty="0" smtClean="0"/>
              <a:t>Cross calibration of measurements</a:t>
            </a:r>
          </a:p>
          <a:p>
            <a:pPr lvl="1"/>
            <a:r>
              <a:rPr lang="en-US" sz="1800" dirty="0" smtClean="0"/>
              <a:t>Pre-launch calibration measurements using common standards</a:t>
            </a:r>
          </a:p>
          <a:p>
            <a:pPr lvl="1"/>
            <a:r>
              <a:rPr lang="en-US" sz="1800" dirty="0"/>
              <a:t>O</a:t>
            </a:r>
            <a:r>
              <a:rPr lang="en-US" sz="1800" dirty="0" smtClean="0"/>
              <a:t>n orbit </a:t>
            </a:r>
            <a:r>
              <a:rPr lang="en-US" sz="1800" dirty="0"/>
              <a:t>calibration </a:t>
            </a:r>
            <a:r>
              <a:rPr lang="en-US" sz="1800" dirty="0" smtClean="0"/>
              <a:t>(on-board, astronomical, and vicarious)</a:t>
            </a:r>
          </a:p>
          <a:p>
            <a:r>
              <a:rPr lang="en-US" dirty="0" smtClean="0"/>
              <a:t>Cross validation of retrieved CO</a:t>
            </a:r>
            <a:r>
              <a:rPr lang="en-US" baseline="-25000" dirty="0" smtClean="0"/>
              <a:t>2</a:t>
            </a:r>
            <a:r>
              <a:rPr lang="en-US" dirty="0" smtClean="0"/>
              <a:t> and CH</a:t>
            </a:r>
            <a:r>
              <a:rPr lang="en-US" baseline="-25000" dirty="0" smtClean="0"/>
              <a:t>4</a:t>
            </a:r>
            <a:r>
              <a:rPr lang="en-US" dirty="0" smtClean="0"/>
              <a:t> concentrations</a:t>
            </a:r>
          </a:p>
          <a:p>
            <a:pPr lvl="1"/>
            <a:r>
              <a:rPr lang="en-US" sz="1800" dirty="0" smtClean="0"/>
              <a:t>Current role of TCCON and aircraft</a:t>
            </a:r>
          </a:p>
          <a:p>
            <a:pPr lvl="1"/>
            <a:r>
              <a:rPr lang="en-US" sz="1800" dirty="0" smtClean="0"/>
              <a:t>Future needs</a:t>
            </a:r>
          </a:p>
          <a:p>
            <a:pPr marL="0" indent="0">
              <a:buNone/>
            </a:pPr>
            <a:endParaRPr lang="en-US" dirty="0"/>
          </a:p>
        </p:txBody>
      </p:sp>
      <p:sp>
        <p:nvSpPr>
          <p:cNvPr id="3" name="Content Placeholder 2"/>
          <p:cNvSpPr>
            <a:spLocks noGrp="1"/>
          </p:cNvSpPr>
          <p:nvPr>
            <p:ph sz="quarter" idx="11"/>
          </p:nvPr>
        </p:nvSpPr>
        <p:spPr>
          <a:xfrm>
            <a:off x="2057400" y="304800"/>
            <a:ext cx="5867400" cy="533400"/>
          </a:xfrm>
        </p:spPr>
        <p:txBody>
          <a:bodyPr/>
          <a:lstStyle/>
          <a:p>
            <a:r>
              <a:rPr lang="en-US" dirty="0" smtClean="0"/>
              <a:t>Benefits of integrating </a:t>
            </a:r>
            <a:r>
              <a:rPr lang="en-US" dirty="0"/>
              <a:t>d</a:t>
            </a:r>
            <a:r>
              <a:rPr lang="en-US" dirty="0" smtClean="0"/>
              <a:t>ata </a:t>
            </a:r>
            <a:r>
              <a:rPr lang="en-US" dirty="0"/>
              <a:t>a</a:t>
            </a:r>
            <a:r>
              <a:rPr lang="en-US" dirty="0" smtClean="0"/>
              <a:t>cross the </a:t>
            </a:r>
            <a:r>
              <a:rPr lang="en-US" dirty="0"/>
              <a:t>c</a:t>
            </a:r>
            <a:r>
              <a:rPr lang="en-US" dirty="0" smtClean="0"/>
              <a:t>onstellation</a:t>
            </a:r>
            <a:endParaRPr lang="en-US" dirty="0"/>
          </a:p>
        </p:txBody>
      </p:sp>
    </p:spTree>
    <p:extLst>
      <p:ext uri="{BB962C8B-B14F-4D97-AF65-F5344CB8AC3E}">
        <p14:creationId xmlns:p14="http://schemas.microsoft.com/office/powerpoint/2010/main" val="2905778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Pre Launch:</a:t>
            </a:r>
          </a:p>
          <a:p>
            <a:pPr lvl="1"/>
            <a:r>
              <a:rPr lang="en-US" sz="1800" dirty="0"/>
              <a:t>Cross calibration of pre-launch radiometric standards</a:t>
            </a:r>
          </a:p>
          <a:p>
            <a:pPr lvl="1"/>
            <a:r>
              <a:rPr lang="en-US" sz="1800" dirty="0"/>
              <a:t>Exchange of gas absorption coefficient and solar databases</a:t>
            </a:r>
          </a:p>
          <a:p>
            <a:pPr lvl="1"/>
            <a:r>
              <a:rPr lang="en-US" sz="1800" dirty="0"/>
              <a:t>Retrieval algorithm development/intercomparison</a:t>
            </a:r>
          </a:p>
          <a:p>
            <a:pPr lvl="1"/>
            <a:r>
              <a:rPr lang="en-US" sz="1800" dirty="0"/>
              <a:t>Validation system development (TCCON + Tsukuba FTS?)</a:t>
            </a:r>
          </a:p>
          <a:p>
            <a:pPr lvl="1"/>
            <a:r>
              <a:rPr lang="en-US" sz="1800" dirty="0"/>
              <a:t>Dual/multi-Satellite OSSE’s – what do you gain with truly coordinated observations</a:t>
            </a:r>
          </a:p>
          <a:p>
            <a:endParaRPr lang="en-US" dirty="0"/>
          </a:p>
          <a:p>
            <a:r>
              <a:rPr lang="en-US" dirty="0"/>
              <a:t>Post Launch:</a:t>
            </a:r>
          </a:p>
          <a:p>
            <a:pPr lvl="1"/>
            <a:r>
              <a:rPr lang="en-US" sz="1800" dirty="0"/>
              <a:t>Cross calibration of solar/lunar/Earth(vicarious: RRV+?) observations</a:t>
            </a:r>
          </a:p>
          <a:p>
            <a:pPr lvl="1"/>
            <a:r>
              <a:rPr lang="en-US" sz="1800" dirty="0"/>
              <a:t>Including exchange of solar and lunar (ROLO) standards</a:t>
            </a:r>
          </a:p>
          <a:p>
            <a:pPr lvl="1"/>
            <a:r>
              <a:rPr lang="en-US" sz="1800" dirty="0"/>
              <a:t>Cross validation: </a:t>
            </a:r>
            <a:r>
              <a:rPr lang="en-US" sz="1800" dirty="0" smtClean="0"/>
              <a:t>TCCON, validation campaigns</a:t>
            </a:r>
            <a:endParaRPr lang="en-US" sz="1800" dirty="0"/>
          </a:p>
          <a:p>
            <a:pPr lvl="1"/>
            <a:r>
              <a:rPr lang="en-US" sz="1800" dirty="0"/>
              <a:t>Continued retrieval algorithm development/intercomparisons</a:t>
            </a:r>
          </a:p>
          <a:p>
            <a:pPr lvl="1"/>
            <a:r>
              <a:rPr lang="en-US" sz="1800" dirty="0"/>
              <a:t>Intercomparisons of flux inversions</a:t>
            </a:r>
          </a:p>
          <a:p>
            <a:endParaRPr lang="en-US" dirty="0"/>
          </a:p>
        </p:txBody>
      </p:sp>
      <p:sp>
        <p:nvSpPr>
          <p:cNvPr id="3" name="Content Placeholder 2"/>
          <p:cNvSpPr>
            <a:spLocks noGrp="1"/>
          </p:cNvSpPr>
          <p:nvPr>
            <p:ph sz="quarter" idx="11"/>
          </p:nvPr>
        </p:nvSpPr>
        <p:spPr>
          <a:xfrm>
            <a:off x="2057400" y="304800"/>
            <a:ext cx="5562600" cy="533400"/>
          </a:xfrm>
        </p:spPr>
        <p:txBody>
          <a:bodyPr/>
          <a:lstStyle/>
          <a:p>
            <a:r>
              <a:rPr lang="en-US" dirty="0"/>
              <a:t>Examples of </a:t>
            </a:r>
            <a:r>
              <a:rPr lang="en-US" dirty="0" smtClean="0"/>
              <a:t>collaborative activities needed </a:t>
            </a:r>
            <a:r>
              <a:rPr lang="en-US" dirty="0"/>
              <a:t>to </a:t>
            </a:r>
            <a:r>
              <a:rPr lang="en-US" dirty="0" smtClean="0"/>
              <a:t>exploit combined data sets</a:t>
            </a:r>
            <a:endParaRPr lang="en-US" dirty="0"/>
          </a:p>
        </p:txBody>
      </p:sp>
    </p:spTree>
    <p:extLst>
      <p:ext uri="{BB962C8B-B14F-4D97-AF65-F5344CB8AC3E}">
        <p14:creationId xmlns:p14="http://schemas.microsoft.com/office/powerpoint/2010/main" val="130273128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95400"/>
            <a:ext cx="6820722" cy="4724400"/>
          </a:xfrm>
        </p:spPr>
        <p:txBody>
          <a:bodyPr/>
          <a:lstStyle/>
          <a:p>
            <a:r>
              <a:rPr lang="en-US" dirty="0" smtClean="0"/>
              <a:t>High spatial resolution </a:t>
            </a:r>
            <a:r>
              <a:rPr lang="en-US" dirty="0"/>
              <a:t>(footprint area &lt; 4 km</a:t>
            </a:r>
            <a:r>
              <a:rPr lang="en-US" baseline="30000" dirty="0"/>
              <a:t>2</a:t>
            </a:r>
            <a:r>
              <a:rPr lang="en-US" dirty="0"/>
              <a:t>) </a:t>
            </a:r>
          </a:p>
          <a:p>
            <a:pPr lvl="1"/>
            <a:r>
              <a:rPr lang="en-US" sz="1800" dirty="0"/>
              <a:t>C</a:t>
            </a:r>
            <a:r>
              <a:rPr lang="en-US" sz="1800" dirty="0" smtClean="0"/>
              <a:t>ritical for quantifying emissions from compact sources </a:t>
            </a:r>
            <a:endParaRPr lang="en-US" sz="1800" dirty="0"/>
          </a:p>
          <a:p>
            <a:pPr lvl="2"/>
            <a:r>
              <a:rPr lang="en-US" sz="1800" dirty="0" smtClean="0"/>
              <a:t>X</a:t>
            </a:r>
            <a:r>
              <a:rPr lang="en-US" sz="1800" baseline="-25000" dirty="0" smtClean="0"/>
              <a:t>CO2</a:t>
            </a:r>
            <a:r>
              <a:rPr lang="en-US" sz="1800" dirty="0" smtClean="0"/>
              <a:t> anomaly associated with a given CO</a:t>
            </a:r>
            <a:r>
              <a:rPr lang="en-US" sz="1800" baseline="-25000" dirty="0" smtClean="0"/>
              <a:t>2</a:t>
            </a:r>
            <a:r>
              <a:rPr lang="en-US" sz="1800" dirty="0" smtClean="0"/>
              <a:t> injection is inversely proportional to the area of the footprint</a:t>
            </a:r>
            <a:endParaRPr lang="en-US" dirty="0" smtClean="0"/>
          </a:p>
          <a:p>
            <a:pPr lvl="1"/>
            <a:r>
              <a:rPr lang="en-US" dirty="0"/>
              <a:t>C</a:t>
            </a:r>
            <a:r>
              <a:rPr lang="en-US" dirty="0" smtClean="0"/>
              <a:t>ritical for gathering data in the presence of patchy clouds</a:t>
            </a:r>
          </a:p>
          <a:p>
            <a:r>
              <a:rPr lang="en-US" dirty="0" smtClean="0"/>
              <a:t>Imaging rather than sampling </a:t>
            </a:r>
            <a:r>
              <a:rPr lang="en-US" dirty="0"/>
              <a:t>the CO</a:t>
            </a:r>
            <a:r>
              <a:rPr lang="en-US" baseline="-25000" dirty="0"/>
              <a:t>2</a:t>
            </a:r>
            <a:r>
              <a:rPr lang="en-US" dirty="0"/>
              <a:t> and CH</a:t>
            </a:r>
            <a:r>
              <a:rPr lang="en-US" baseline="-25000" dirty="0"/>
              <a:t>4</a:t>
            </a:r>
            <a:r>
              <a:rPr lang="en-US" dirty="0"/>
              <a:t> </a:t>
            </a:r>
            <a:r>
              <a:rPr lang="en-US" dirty="0" smtClean="0"/>
              <a:t>field</a:t>
            </a:r>
          </a:p>
          <a:p>
            <a:pPr lvl="1"/>
            <a:r>
              <a:rPr lang="en-US" sz="1800" dirty="0"/>
              <a:t>C</a:t>
            </a:r>
            <a:r>
              <a:rPr lang="en-US" sz="1800" dirty="0" smtClean="0"/>
              <a:t>ritical for tracking emission plumes and </a:t>
            </a:r>
            <a:r>
              <a:rPr lang="en-US" sz="1800" dirty="0"/>
              <a:t>resolving anthropogenic </a:t>
            </a:r>
            <a:r>
              <a:rPr lang="en-US" sz="1800" dirty="0" smtClean="0"/>
              <a:t>emission sources </a:t>
            </a:r>
            <a:r>
              <a:rPr lang="en-US" sz="1800" dirty="0"/>
              <a:t>from the </a:t>
            </a:r>
            <a:r>
              <a:rPr lang="en-US" sz="1800" dirty="0" smtClean="0"/>
              <a:t>natural background</a:t>
            </a:r>
            <a:endParaRPr lang="en-US" sz="1800" dirty="0"/>
          </a:p>
          <a:p>
            <a:r>
              <a:rPr lang="en-US" dirty="0" smtClean="0"/>
              <a:t>High </a:t>
            </a:r>
            <a:r>
              <a:rPr lang="en-US" dirty="0"/>
              <a:t>resolution transport models </a:t>
            </a:r>
            <a:r>
              <a:rPr lang="en-US" dirty="0" smtClean="0"/>
              <a:t>for flux inversion</a:t>
            </a:r>
            <a:endParaRPr lang="en-US" dirty="0"/>
          </a:p>
          <a:p>
            <a:pPr lvl="1"/>
            <a:r>
              <a:rPr lang="en-US" sz="1800" dirty="0" smtClean="0"/>
              <a:t>Critical </a:t>
            </a:r>
            <a:r>
              <a:rPr lang="en-US" sz="1800" dirty="0"/>
              <a:t>for </a:t>
            </a:r>
            <a:r>
              <a:rPr lang="en-US" sz="1800" dirty="0" smtClean="0"/>
              <a:t>quantifying </a:t>
            </a:r>
            <a:r>
              <a:rPr lang="en-US" sz="1800" dirty="0"/>
              <a:t>at the scale of </a:t>
            </a:r>
            <a:r>
              <a:rPr lang="en-US" sz="1800" dirty="0" smtClean="0"/>
              <a:t>cities</a:t>
            </a:r>
          </a:p>
          <a:p>
            <a:pPr lvl="1"/>
            <a:r>
              <a:rPr lang="en-US" sz="1800" dirty="0" smtClean="0"/>
              <a:t>Needed for resolving anomalies associated with CO</a:t>
            </a:r>
            <a:r>
              <a:rPr lang="en-US" sz="1800" baseline="-25000" dirty="0" smtClean="0"/>
              <a:t>2</a:t>
            </a:r>
            <a:r>
              <a:rPr lang="en-US" sz="1800" dirty="0" smtClean="0"/>
              <a:t>/CH</a:t>
            </a:r>
            <a:r>
              <a:rPr lang="en-US" sz="1800" baseline="-25000" dirty="0" smtClean="0"/>
              <a:t>4</a:t>
            </a:r>
            <a:r>
              <a:rPr lang="en-US" sz="1800" dirty="0" smtClean="0"/>
              <a:t> “weather” from local sources and sinks</a:t>
            </a:r>
            <a:endParaRPr lang="en-US" sz="1800" dirty="0"/>
          </a:p>
          <a:p>
            <a:r>
              <a:rPr lang="en-US" dirty="0"/>
              <a:t>Proxies such  as SIF, CO, and NO</a:t>
            </a:r>
            <a:r>
              <a:rPr lang="en-US" baseline="-25000" dirty="0"/>
              <a:t>2</a:t>
            </a:r>
            <a:r>
              <a:rPr lang="en-US" dirty="0"/>
              <a:t> may </a:t>
            </a:r>
            <a:r>
              <a:rPr lang="en-US" dirty="0" smtClean="0"/>
              <a:t>be needed </a:t>
            </a:r>
            <a:r>
              <a:rPr lang="en-US" dirty="0"/>
              <a:t>for attribution</a:t>
            </a:r>
          </a:p>
          <a:p>
            <a:endParaRPr lang="en-US" dirty="0"/>
          </a:p>
        </p:txBody>
      </p:sp>
      <p:sp>
        <p:nvSpPr>
          <p:cNvPr id="3" name="Content Placeholder 2"/>
          <p:cNvSpPr>
            <a:spLocks noGrp="1"/>
          </p:cNvSpPr>
          <p:nvPr>
            <p:ph sz="quarter" idx="11"/>
          </p:nvPr>
        </p:nvSpPr>
        <p:spPr>
          <a:xfrm>
            <a:off x="2057400" y="228600"/>
            <a:ext cx="5486400" cy="838200"/>
          </a:xfrm>
        </p:spPr>
        <p:txBody>
          <a:bodyPr/>
          <a:lstStyle/>
          <a:p>
            <a:r>
              <a:rPr lang="en-US" dirty="0" smtClean="0"/>
              <a:t>Lessons learned from GOSAT and OCO-2 CO</a:t>
            </a:r>
            <a:r>
              <a:rPr lang="en-US" baseline="-25000" dirty="0" smtClean="0"/>
              <a:t>2</a:t>
            </a:r>
            <a:r>
              <a:rPr lang="en-US" dirty="0" smtClean="0"/>
              <a:t> and CH</a:t>
            </a:r>
            <a:r>
              <a:rPr lang="en-US" baseline="-25000" dirty="0" smtClean="0"/>
              <a:t>4</a:t>
            </a:r>
            <a:r>
              <a:rPr lang="en-US" dirty="0" smtClean="0"/>
              <a:t> Measurements</a:t>
            </a:r>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6249" y="5097210"/>
            <a:ext cx="2250801" cy="1303589"/>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8509" y="1191938"/>
            <a:ext cx="2162776" cy="3780133"/>
          </a:xfrm>
          <a:prstGeom prst="rect">
            <a:avLst/>
          </a:prstGeom>
        </p:spPr>
      </p:pic>
      <p:sp>
        <p:nvSpPr>
          <p:cNvPr id="9" name="TextBox 8"/>
          <p:cNvSpPr txBox="1"/>
          <p:nvPr/>
        </p:nvSpPr>
        <p:spPr>
          <a:xfrm>
            <a:off x="7181766" y="4635546"/>
            <a:ext cx="1887319"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200" dirty="0" smtClean="0"/>
              <a:t>OCO-2 track through patchy clouds in NE U.S.</a:t>
            </a:r>
            <a:endParaRPr kumimoji="0" lang="en-US" sz="1200" b="0" i="0" u="none" strike="noStrike" cap="none" spc="0" normalizeH="0" baseline="0" dirty="0">
              <a:ln>
                <a:noFill/>
              </a:ln>
              <a:solidFill>
                <a:srgbClr val="002569"/>
              </a:solidFill>
              <a:effectLst/>
              <a:uFillTx/>
            </a:endParaRPr>
          </a:p>
        </p:txBody>
      </p:sp>
      <p:sp>
        <p:nvSpPr>
          <p:cNvPr id="10" name="TextBox 9"/>
          <p:cNvSpPr txBox="1"/>
          <p:nvPr/>
        </p:nvSpPr>
        <p:spPr>
          <a:xfrm>
            <a:off x="7036237" y="6400799"/>
            <a:ext cx="188731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200" dirty="0" smtClean="0"/>
              <a:t>GEOS-5 XCO2 Weather</a:t>
            </a:r>
            <a:endParaRPr kumimoji="0" lang="en-US" sz="12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6628569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008451" y="286198"/>
            <a:ext cx="5459149" cy="810367"/>
          </a:xfrm>
        </p:spPr>
        <p:txBody>
          <a:bodyPr/>
          <a:lstStyle/>
          <a:p>
            <a:r>
              <a:rPr lang="en-US" dirty="0" smtClean="0"/>
              <a:t>High precision and coverage needed to characterize compact sources</a:t>
            </a:r>
            <a:endParaRPr lang="en-US" dirty="0"/>
          </a:p>
        </p:txBody>
      </p:sp>
      <p:grpSp>
        <p:nvGrpSpPr>
          <p:cNvPr id="11" name="Group 10"/>
          <p:cNvGrpSpPr/>
          <p:nvPr/>
        </p:nvGrpSpPr>
        <p:grpSpPr>
          <a:xfrm>
            <a:off x="126197" y="1164071"/>
            <a:ext cx="5392492" cy="4955978"/>
            <a:chOff x="126197" y="858811"/>
            <a:chExt cx="5392492" cy="4955978"/>
          </a:xfrm>
        </p:grpSpPr>
        <p:grpSp>
          <p:nvGrpSpPr>
            <p:cNvPr id="12" name="Group 11"/>
            <p:cNvGrpSpPr/>
            <p:nvPr/>
          </p:nvGrpSpPr>
          <p:grpSpPr>
            <a:xfrm>
              <a:off x="126197" y="858811"/>
              <a:ext cx="5392492" cy="4932389"/>
              <a:chOff x="152400" y="1066800"/>
              <a:chExt cx="4996638" cy="4570310"/>
            </a:xfrm>
          </p:grpSpPr>
          <p:grpSp>
            <p:nvGrpSpPr>
              <p:cNvPr id="14" name="Group 13"/>
              <p:cNvGrpSpPr/>
              <p:nvPr/>
            </p:nvGrpSpPr>
            <p:grpSpPr>
              <a:xfrm>
                <a:off x="2206682" y="1066800"/>
                <a:ext cx="2912438" cy="4570310"/>
                <a:chOff x="2509069" y="1032774"/>
                <a:chExt cx="3537326" cy="5550906"/>
              </a:xfrm>
            </p:grpSpPr>
            <p:pic>
              <p:nvPicPr>
                <p:cNvPr id="38" name="Picture 3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3174" y="1032774"/>
                  <a:ext cx="3403221" cy="5550906"/>
                </a:xfrm>
                <a:prstGeom prst="rect">
                  <a:avLst/>
                </a:prstGeom>
              </p:spPr>
            </p:pic>
            <p:grpSp>
              <p:nvGrpSpPr>
                <p:cNvPr id="39" name="Group 38"/>
                <p:cNvGrpSpPr/>
                <p:nvPr/>
              </p:nvGrpSpPr>
              <p:grpSpPr>
                <a:xfrm>
                  <a:off x="2509069" y="1070771"/>
                  <a:ext cx="381000" cy="5314022"/>
                  <a:chOff x="2509069" y="1070771"/>
                  <a:chExt cx="381000" cy="5314022"/>
                </a:xfrm>
              </p:grpSpPr>
              <p:sp>
                <p:nvSpPr>
                  <p:cNvPr id="40" name="Rectangle 39"/>
                  <p:cNvSpPr/>
                  <p:nvPr/>
                </p:nvSpPr>
                <p:spPr>
                  <a:xfrm>
                    <a:off x="2509069" y="1070771"/>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1" name="Rectangle 40"/>
                  <p:cNvSpPr/>
                  <p:nvPr/>
                </p:nvSpPr>
                <p:spPr>
                  <a:xfrm>
                    <a:off x="2509069" y="6156193"/>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grpSp>
          <p:grpSp>
            <p:nvGrpSpPr>
              <p:cNvPr id="15" name="Group 14"/>
              <p:cNvGrpSpPr/>
              <p:nvPr/>
            </p:nvGrpSpPr>
            <p:grpSpPr>
              <a:xfrm>
                <a:off x="152400" y="1134968"/>
                <a:ext cx="4996638" cy="4309147"/>
                <a:chOff x="14025" y="1115568"/>
                <a:chExt cx="6068706" cy="5233709"/>
              </a:xfrm>
            </p:grpSpPr>
            <p:grpSp>
              <p:nvGrpSpPr>
                <p:cNvPr id="16" name="Group 15"/>
                <p:cNvGrpSpPr/>
                <p:nvPr/>
              </p:nvGrpSpPr>
              <p:grpSpPr>
                <a:xfrm>
                  <a:off x="2927209" y="3149418"/>
                  <a:ext cx="3155522" cy="2322181"/>
                  <a:chOff x="2901083" y="3149418"/>
                  <a:chExt cx="3155522" cy="2322181"/>
                </a:xfrm>
              </p:grpSpPr>
              <p:grpSp>
                <p:nvGrpSpPr>
                  <p:cNvPr id="26" name="Group 25"/>
                  <p:cNvGrpSpPr/>
                  <p:nvPr/>
                </p:nvGrpSpPr>
                <p:grpSpPr>
                  <a:xfrm>
                    <a:off x="3445376" y="3407855"/>
                    <a:ext cx="2611229" cy="539583"/>
                    <a:chOff x="3445376" y="3407855"/>
                    <a:chExt cx="2611229" cy="539583"/>
                  </a:xfrm>
                </p:grpSpPr>
                <p:sp>
                  <p:nvSpPr>
                    <p:cNvPr id="31" name="Right Arrow 30"/>
                    <p:cNvSpPr/>
                    <p:nvPr/>
                  </p:nvSpPr>
                  <p:spPr>
                    <a:xfrm flipH="1">
                      <a:off x="5101070" y="3484053"/>
                      <a:ext cx="84797" cy="164995"/>
                    </a:xfrm>
                    <a:prstGeom prst="rightArrow">
                      <a:avLst>
                        <a:gd name="adj1" fmla="val 50000"/>
                        <a:gd name="adj2" fmla="val 52985"/>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rgbClr val="FF0000"/>
                        </a:solidFill>
                        <a:latin typeface="Arial" panose="020B0604020202020204" pitchFamily="34" charset="0"/>
                        <a:cs typeface="Arial" panose="020B0604020202020204" pitchFamily="34" charset="0"/>
                      </a:endParaRPr>
                    </a:p>
                  </p:txBody>
                </p:sp>
                <p:sp>
                  <p:nvSpPr>
                    <p:cNvPr id="32" name="TextBox 31"/>
                    <p:cNvSpPr txBox="1"/>
                    <p:nvPr/>
                  </p:nvSpPr>
                  <p:spPr>
                    <a:xfrm>
                      <a:off x="5075698" y="3427880"/>
                      <a:ext cx="980907" cy="519558"/>
                    </a:xfrm>
                    <a:prstGeom prst="rect">
                      <a:avLst/>
                    </a:prstGeom>
                    <a:noFill/>
                  </p:spPr>
                  <p:txBody>
                    <a:bodyPr wrap="square" lIns="0" tIns="0" rIns="0" bIns="0" rtlCol="0">
                      <a:spAutoFit/>
                    </a:bodyPr>
                    <a:lstStyle/>
                    <a:p>
                      <a:pPr algn="ctr"/>
                      <a:r>
                        <a:rPr lang="en-US" sz="1000" dirty="0">
                          <a:solidFill>
                            <a:srgbClr val="00682F"/>
                          </a:solidFill>
                          <a:latin typeface="Arial" panose="020B0604020202020204" pitchFamily="34" charset="0"/>
                          <a:cs typeface="Arial" panose="020B0604020202020204" pitchFamily="34" charset="0"/>
                        </a:rPr>
                        <a:t>d</a:t>
                      </a:r>
                      <a:r>
                        <a:rPr lang="en-US" sz="1000" dirty="0" smtClean="0">
                          <a:solidFill>
                            <a:srgbClr val="00682F"/>
                          </a:solidFill>
                          <a:latin typeface="Arial" panose="020B0604020202020204" pitchFamily="34" charset="0"/>
                          <a:cs typeface="Arial" panose="020B0604020202020204" pitchFamily="34" charset="0"/>
                        </a:rPr>
                        <a:t>rawdown counters emissions</a:t>
                      </a:r>
                      <a:endParaRPr lang="en-US" sz="1000" dirty="0">
                        <a:solidFill>
                          <a:srgbClr val="00682F"/>
                        </a:solidFill>
                        <a:latin typeface="Arial" panose="020B0604020202020204" pitchFamily="34" charset="0"/>
                        <a:cs typeface="Arial" panose="020B0604020202020204" pitchFamily="34" charset="0"/>
                      </a:endParaRPr>
                    </a:p>
                  </p:txBody>
                </p:sp>
                <p:cxnSp>
                  <p:nvCxnSpPr>
                    <p:cNvPr id="33" name="Straight Connector 32"/>
                    <p:cNvCxnSpPr/>
                    <p:nvPr/>
                  </p:nvCxnSpPr>
                  <p:spPr>
                    <a:xfrm flipV="1">
                      <a:off x="5188816" y="3407855"/>
                      <a:ext cx="0" cy="53707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a:off x="3445376" y="3636453"/>
                      <a:ext cx="317803" cy="254759"/>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rgbClr val="FF0000"/>
                        </a:solidFill>
                        <a:latin typeface="Arial" panose="020B0604020202020204" pitchFamily="34" charset="0"/>
                        <a:cs typeface="Arial" panose="020B0604020202020204" pitchFamily="34" charset="0"/>
                      </a:endParaRPr>
                    </a:p>
                  </p:txBody>
                </p:sp>
                <p:sp>
                  <p:nvSpPr>
                    <p:cNvPr id="35" name="Right Arrow 34"/>
                    <p:cNvSpPr/>
                    <p:nvPr/>
                  </p:nvSpPr>
                  <p:spPr>
                    <a:xfrm>
                      <a:off x="4856079" y="3636453"/>
                      <a:ext cx="317803" cy="254759"/>
                    </a:xfrm>
                    <a:prstGeom prst="rightArrow">
                      <a:avLst/>
                    </a:prstGeom>
                    <a:solidFill>
                      <a:srgbClr val="FFC000">
                        <a:alpha val="32000"/>
                      </a:srgb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rgbClr val="FF0000"/>
                        </a:solidFill>
                        <a:latin typeface="Arial" panose="020B0604020202020204" pitchFamily="34" charset="0"/>
                        <a:cs typeface="Arial" panose="020B0604020202020204" pitchFamily="34" charset="0"/>
                      </a:endParaRPr>
                    </a:p>
                  </p:txBody>
                </p:sp>
                <p:sp>
                  <p:nvSpPr>
                    <p:cNvPr id="36" name="Right Arrow 35"/>
                    <p:cNvSpPr/>
                    <p:nvPr/>
                  </p:nvSpPr>
                  <p:spPr>
                    <a:xfrm>
                      <a:off x="4856079" y="3484053"/>
                      <a:ext cx="233006" cy="164995"/>
                    </a:xfrm>
                    <a:prstGeom prst="rightArrow">
                      <a:avLst>
                        <a:gd name="adj1" fmla="val 50000"/>
                        <a:gd name="adj2" fmla="val 5298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rgbClr val="FF0000"/>
                        </a:solidFill>
                        <a:latin typeface="Arial" panose="020B0604020202020204" pitchFamily="34" charset="0"/>
                        <a:cs typeface="Arial" panose="020B0604020202020204" pitchFamily="34" charset="0"/>
                      </a:endParaRPr>
                    </a:p>
                  </p:txBody>
                </p:sp>
                <p:cxnSp>
                  <p:nvCxnSpPr>
                    <p:cNvPr id="37" name="Straight Connector 36"/>
                    <p:cNvCxnSpPr/>
                    <p:nvPr/>
                  </p:nvCxnSpPr>
                  <p:spPr>
                    <a:xfrm flipV="1">
                      <a:off x="3780461" y="3411527"/>
                      <a:ext cx="0" cy="5333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901083" y="3149418"/>
                    <a:ext cx="2994638" cy="2322181"/>
                    <a:chOff x="2901083" y="3149418"/>
                    <a:chExt cx="2994638" cy="2322181"/>
                  </a:xfrm>
                </p:grpSpPr>
                <p:cxnSp>
                  <p:nvCxnSpPr>
                    <p:cNvPr id="28" name="Straight Connector 27"/>
                    <p:cNvCxnSpPr/>
                    <p:nvPr/>
                  </p:nvCxnSpPr>
                  <p:spPr>
                    <a:xfrm>
                      <a:off x="2901083" y="4021058"/>
                      <a:ext cx="2994638"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01083" y="3149418"/>
                      <a:ext cx="2994638"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01083" y="5471599"/>
                      <a:ext cx="2994638" cy="0"/>
                    </a:xfrm>
                    <a:prstGeom prst="line">
                      <a:avLst/>
                    </a:prstGeom>
                    <a:ln w="6350"/>
                  </p:spPr>
                  <p:style>
                    <a:lnRef idx="1">
                      <a:schemeClr val="accent1"/>
                    </a:lnRef>
                    <a:fillRef idx="0">
                      <a:schemeClr val="accent1"/>
                    </a:fillRef>
                    <a:effectRef idx="0">
                      <a:schemeClr val="accent1"/>
                    </a:effectRef>
                    <a:fontRef idx="minor">
                      <a:schemeClr val="tx1"/>
                    </a:fontRef>
                  </p:style>
                </p:cxnSp>
              </p:grpSp>
            </p:grpSp>
            <p:grpSp>
              <p:nvGrpSpPr>
                <p:cNvPr id="17" name="Group 16"/>
                <p:cNvGrpSpPr/>
                <p:nvPr/>
              </p:nvGrpSpPr>
              <p:grpSpPr>
                <a:xfrm>
                  <a:off x="14025" y="1115568"/>
                  <a:ext cx="2838903" cy="5233709"/>
                  <a:chOff x="14025" y="1115568"/>
                  <a:chExt cx="2838903" cy="5233709"/>
                </a:xfrm>
              </p:grpSpPr>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88" y="1115568"/>
                    <a:ext cx="2834640" cy="5221224"/>
                  </a:xfrm>
                  <a:prstGeom prst="rect">
                    <a:avLst/>
                  </a:prstGeom>
                  <a:ln w="19050">
                    <a:solidFill>
                      <a:schemeClr val="tx1"/>
                    </a:solidFill>
                  </a:ln>
                </p:spPr>
              </p:pic>
              <p:sp>
                <p:nvSpPr>
                  <p:cNvPr id="19" name="Oval 18"/>
                  <p:cNvSpPr/>
                  <p:nvPr/>
                </p:nvSpPr>
                <p:spPr>
                  <a:xfrm>
                    <a:off x="1818117" y="1750926"/>
                    <a:ext cx="98979" cy="9897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0" name="Oval 19"/>
                  <p:cNvSpPr/>
                  <p:nvPr/>
                </p:nvSpPr>
                <p:spPr>
                  <a:xfrm>
                    <a:off x="1288873" y="4125686"/>
                    <a:ext cx="98979" cy="9897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nvGrpSpPr>
                  <p:cNvPr id="21" name="Group 20"/>
                  <p:cNvGrpSpPr/>
                  <p:nvPr/>
                </p:nvGrpSpPr>
                <p:grpSpPr>
                  <a:xfrm>
                    <a:off x="14025" y="3343583"/>
                    <a:ext cx="1773109" cy="3005694"/>
                    <a:chOff x="467544" y="3184136"/>
                    <a:chExt cx="1900946" cy="3262610"/>
                  </a:xfrm>
                </p:grpSpPr>
                <p:grpSp>
                  <p:nvGrpSpPr>
                    <p:cNvPr id="22" name="Group 21"/>
                    <p:cNvGrpSpPr/>
                    <p:nvPr/>
                  </p:nvGrpSpPr>
                  <p:grpSpPr>
                    <a:xfrm>
                      <a:off x="1036460" y="6017030"/>
                      <a:ext cx="1332030" cy="375979"/>
                      <a:chOff x="3608031" y="7547895"/>
                      <a:chExt cx="817200" cy="230663"/>
                    </a:xfrm>
                  </p:grpSpPr>
                  <p:sp>
                    <p:nvSpPr>
                      <p:cNvPr id="24" name="Rectangle 23"/>
                      <p:cNvSpPr/>
                      <p:nvPr/>
                    </p:nvSpPr>
                    <p:spPr>
                      <a:xfrm>
                        <a:off x="3608031" y="7703247"/>
                        <a:ext cx="817200" cy="457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5" name="TextBox 24"/>
                      <p:cNvSpPr txBox="1"/>
                      <p:nvPr/>
                    </p:nvSpPr>
                    <p:spPr>
                      <a:xfrm>
                        <a:off x="3828624" y="7547895"/>
                        <a:ext cx="476048" cy="230663"/>
                      </a:xfrm>
                      <a:prstGeom prst="rect">
                        <a:avLst/>
                      </a:prstGeom>
                      <a:noFill/>
                    </p:spPr>
                    <p:txBody>
                      <a:bodyPr wrap="none" rtlCol="0">
                        <a:spAutoFit/>
                      </a:bodyPr>
                      <a:lstStyle/>
                      <a:p>
                        <a:r>
                          <a:rPr lang="en-US" sz="1400" b="1" dirty="0" smtClean="0">
                            <a:solidFill>
                              <a:schemeClr val="bg1"/>
                            </a:solidFill>
                            <a:latin typeface="Arial" panose="020B0604020202020204" pitchFamily="34" charset="0"/>
                            <a:cs typeface="Arial" panose="020B0604020202020204" pitchFamily="34" charset="0"/>
                          </a:rPr>
                          <a:t>50km</a:t>
                        </a:r>
                        <a:endParaRPr lang="en-US" sz="1400" b="1" dirty="0">
                          <a:solidFill>
                            <a:schemeClr val="bg1"/>
                          </a:solidFill>
                          <a:latin typeface="Arial" panose="020B0604020202020204" pitchFamily="34" charset="0"/>
                          <a:cs typeface="Arial" panose="020B0604020202020204" pitchFamily="34" charset="0"/>
                        </a:endParaRPr>
                      </a:p>
                    </p:txBody>
                  </p:sp>
                </p:grpSp>
                <p:pic>
                  <p:nvPicPr>
                    <p:cNvPr id="23"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544" y="3184136"/>
                      <a:ext cx="481418" cy="326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sp>
          <p:nvSpPr>
            <p:cNvPr id="13" name="TextBox 12"/>
            <p:cNvSpPr txBox="1"/>
            <p:nvPr/>
          </p:nvSpPr>
          <p:spPr>
            <a:xfrm>
              <a:off x="305707" y="5507012"/>
              <a:ext cx="1669047"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Los Angeles Basin</a:t>
              </a:r>
              <a:endParaRPr lang="en-US" sz="1400" dirty="0">
                <a:latin typeface="Arial" panose="020B0604020202020204" pitchFamily="34" charset="0"/>
                <a:cs typeface="Arial" panose="020B0604020202020204" pitchFamily="34" charset="0"/>
              </a:endParaRPr>
            </a:p>
          </p:txBody>
        </p:sp>
      </p:grpSp>
      <p:sp>
        <p:nvSpPr>
          <p:cNvPr id="42" name="TextBox 41"/>
          <p:cNvSpPr txBox="1"/>
          <p:nvPr/>
        </p:nvSpPr>
        <p:spPr>
          <a:xfrm>
            <a:off x="2628" y="6135469"/>
            <a:ext cx="5712372" cy="646331"/>
          </a:xfrm>
          <a:prstGeom prst="rect">
            <a:avLst/>
          </a:prstGeom>
          <a:noFill/>
        </p:spPr>
        <p:txBody>
          <a:bodyPr wrap="square" lIns="0" tIns="0" rIns="0" bIns="0" rtlCol="0">
            <a:spAutoFit/>
          </a:bodyPr>
          <a:lstStyle/>
          <a:p>
            <a:r>
              <a:rPr lang="en-US" sz="1400" dirty="0" smtClean="0">
                <a:solidFill>
                  <a:schemeClr val="tx1"/>
                </a:solidFill>
                <a:latin typeface="Arial" panose="020B0604020202020204" pitchFamily="34" charset="0"/>
                <a:cs typeface="Arial" panose="020B0604020202020204" pitchFamily="34" charset="0"/>
              </a:rPr>
              <a:t>Winter and summer OCO-2 tracks across </a:t>
            </a:r>
            <a:r>
              <a:rPr lang="en-US" sz="1400" dirty="0">
                <a:solidFill>
                  <a:schemeClr val="tx1"/>
                </a:solidFill>
                <a:latin typeface="Arial" panose="020B0604020202020204" pitchFamily="34" charset="0"/>
                <a:cs typeface="Arial" panose="020B0604020202020204" pitchFamily="34" charset="0"/>
              </a:rPr>
              <a:t>the Los Angeles </a:t>
            </a:r>
            <a:r>
              <a:rPr lang="en-US" sz="1400" dirty="0" smtClean="0">
                <a:solidFill>
                  <a:schemeClr val="tx1"/>
                </a:solidFill>
                <a:latin typeface="Arial" panose="020B0604020202020204" pitchFamily="34" charset="0"/>
                <a:cs typeface="Arial" panose="020B0604020202020204" pitchFamily="34" charset="0"/>
              </a:rPr>
              <a:t>basin </a:t>
            </a:r>
            <a:r>
              <a:rPr lang="en-US" sz="1400" dirty="0">
                <a:solidFill>
                  <a:schemeClr val="tx1"/>
                </a:solidFill>
                <a:latin typeface="Arial" panose="020B0604020202020204" pitchFamily="34" charset="0"/>
                <a:cs typeface="Arial" panose="020B0604020202020204" pitchFamily="34" charset="0"/>
              </a:rPr>
              <a:t>and the Antelope Valley to </a:t>
            </a:r>
            <a:r>
              <a:rPr lang="en-US" sz="1400" dirty="0" smtClean="0">
                <a:solidFill>
                  <a:schemeClr val="tx1"/>
                </a:solidFill>
                <a:latin typeface="Arial" panose="020B0604020202020204" pitchFamily="34" charset="0"/>
                <a:cs typeface="Arial" panose="020B0604020202020204" pitchFamily="34" charset="0"/>
              </a:rPr>
              <a:t>the </a:t>
            </a:r>
            <a:r>
              <a:rPr lang="en-US" sz="1400" dirty="0">
                <a:solidFill>
                  <a:schemeClr val="tx1"/>
                </a:solidFill>
                <a:latin typeface="Arial" panose="020B0604020202020204" pitchFamily="34" charset="0"/>
                <a:cs typeface="Arial" panose="020B0604020202020204" pitchFamily="34" charset="0"/>
              </a:rPr>
              <a:t>north of the San Gabriel mountains </a:t>
            </a:r>
            <a:r>
              <a:rPr lang="en-US" sz="1400" dirty="0" smtClean="0">
                <a:solidFill>
                  <a:schemeClr val="tx1"/>
                </a:solidFill>
                <a:latin typeface="Arial" panose="020B0604020202020204" pitchFamily="34" charset="0"/>
                <a:cs typeface="Arial" panose="020B0604020202020204" pitchFamily="34" charset="0"/>
              </a:rPr>
              <a:t>show X</a:t>
            </a:r>
            <a:r>
              <a:rPr lang="en-US" sz="1400" baseline="-25000" dirty="0" smtClean="0">
                <a:solidFill>
                  <a:schemeClr val="tx1"/>
                </a:solidFill>
                <a:latin typeface="Arial" panose="020B0604020202020204" pitchFamily="34" charset="0"/>
                <a:cs typeface="Arial" panose="020B0604020202020204" pitchFamily="34" charset="0"/>
              </a:rPr>
              <a:t>CO2</a:t>
            </a:r>
            <a:r>
              <a:rPr lang="en-US" sz="1400" dirty="0" smtClean="0">
                <a:solidFill>
                  <a:schemeClr val="tx1"/>
                </a:solidFill>
                <a:latin typeface="Arial" panose="020B0604020202020204" pitchFamily="34" charset="0"/>
                <a:cs typeface="Arial" panose="020B0604020202020204" pitchFamily="34" charset="0"/>
              </a:rPr>
              <a:t> anomaly across the megacity [Schwandner et al, Submitted 2017] .</a:t>
            </a:r>
          </a:p>
        </p:txBody>
      </p:sp>
      <p:sp>
        <p:nvSpPr>
          <p:cNvPr id="43" name="TextBox 42"/>
          <p:cNvSpPr txBox="1"/>
          <p:nvPr/>
        </p:nvSpPr>
        <p:spPr>
          <a:xfrm>
            <a:off x="4196322" y="3129206"/>
            <a:ext cx="552393"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1000" dirty="0">
                <a:solidFill>
                  <a:srgbClr val="FF0000"/>
                </a:solidFill>
                <a:latin typeface="Arial" panose="020B0604020202020204" pitchFamily="34" charset="0"/>
                <a:cs typeface="Arial" panose="020B0604020202020204" pitchFamily="34" charset="0"/>
              </a:rPr>
              <a:t>4.4 </a:t>
            </a:r>
            <a:r>
              <a:rPr lang="en-US" sz="1000" dirty="0" smtClean="0">
                <a:solidFill>
                  <a:srgbClr val="FF0000"/>
                </a:solidFill>
                <a:latin typeface="Arial" panose="020B0604020202020204" pitchFamily="34" charset="0"/>
                <a:cs typeface="Arial" panose="020B0604020202020204" pitchFamily="34" charset="0"/>
              </a:rPr>
              <a:t>ppm</a:t>
            </a:r>
            <a:endParaRPr lang="en-US" sz="1000" dirty="0">
              <a:solidFill>
                <a:srgbClr val="FF0000"/>
              </a:solidFill>
              <a:latin typeface="Arial" panose="020B0604020202020204" pitchFamily="34" charset="0"/>
              <a:cs typeface="Arial" panose="020B0604020202020204" pitchFamily="34" charset="0"/>
            </a:endParaRPr>
          </a:p>
        </p:txBody>
      </p:sp>
      <p:sp>
        <p:nvSpPr>
          <p:cNvPr id="44" name="TextBox 43"/>
          <p:cNvSpPr txBox="1"/>
          <p:nvPr/>
        </p:nvSpPr>
        <p:spPr>
          <a:xfrm>
            <a:off x="2951533" y="3319994"/>
            <a:ext cx="552393"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1000" dirty="0">
                <a:solidFill>
                  <a:srgbClr val="FF0000"/>
                </a:solidFill>
                <a:latin typeface="Arial" panose="020B0604020202020204" pitchFamily="34" charset="0"/>
                <a:cs typeface="Arial" panose="020B0604020202020204" pitchFamily="34" charset="0"/>
              </a:rPr>
              <a:t>6.1 </a:t>
            </a:r>
            <a:r>
              <a:rPr lang="en-US" sz="1000" dirty="0" smtClean="0">
                <a:solidFill>
                  <a:srgbClr val="FF0000"/>
                </a:solidFill>
                <a:latin typeface="Arial" panose="020B0604020202020204" pitchFamily="34" charset="0"/>
                <a:cs typeface="Arial" panose="020B0604020202020204" pitchFamily="34" charset="0"/>
              </a:rPr>
              <a:t>ppm</a:t>
            </a:r>
            <a:endParaRPr lang="en-US" sz="1000" dirty="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5354" y="1188380"/>
            <a:ext cx="2748538" cy="3459820"/>
          </a:xfrm>
          <a:prstGeom prst="rect">
            <a:avLst/>
          </a:prstGeom>
        </p:spPr>
      </p:pic>
      <p:sp>
        <p:nvSpPr>
          <p:cNvPr id="46" name="TextBox 45"/>
          <p:cNvSpPr txBox="1"/>
          <p:nvPr/>
        </p:nvSpPr>
        <p:spPr>
          <a:xfrm>
            <a:off x="5922837" y="4744775"/>
            <a:ext cx="2840163" cy="1292662"/>
          </a:xfrm>
          <a:prstGeom prst="rect">
            <a:avLst/>
          </a:prstGeom>
          <a:noFill/>
        </p:spPr>
        <p:txBody>
          <a:bodyPr wrap="square" lIns="0" tIns="0" rIns="0" bIns="0" rtlCol="0">
            <a:spAutoFit/>
          </a:bodyPr>
          <a:lstStyle>
            <a:lvl1pPr>
              <a:defRPr sz="1400">
                <a:solidFill>
                  <a:schemeClr val="tx1"/>
                </a:solidFill>
                <a:latin typeface="Arial" panose="020B0604020202020204" pitchFamily="34" charset="0"/>
                <a:cs typeface="Arial" panose="020B0604020202020204" pitchFamily="34" charset="0"/>
              </a:defRPr>
            </a:lvl1pPr>
          </a:lstStyle>
          <a:p>
            <a:r>
              <a:rPr lang="en-CA" dirty="0"/>
              <a:t>Direct OCO-2 overpasses or close flybys clearly detect emission plumes </a:t>
            </a:r>
            <a:r>
              <a:rPr lang="en-CA" dirty="0" smtClean="0"/>
              <a:t>from individual, moderate sized power plants, yielding flux accuracies of 8 to 50% [Nassar et al. 2017].</a:t>
            </a:r>
            <a:endParaRPr lang="en-US" dirty="0"/>
          </a:p>
        </p:txBody>
      </p:sp>
    </p:spTree>
    <p:extLst>
      <p:ext uri="{BB962C8B-B14F-4D97-AF65-F5344CB8AC3E}">
        <p14:creationId xmlns:p14="http://schemas.microsoft.com/office/powerpoint/2010/main" val="32607897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999419" y="1136467"/>
            <a:ext cx="2144581" cy="4025654"/>
            <a:chOff x="6999419" y="1136467"/>
            <a:chExt cx="2144581" cy="4025654"/>
          </a:xfrm>
        </p:grpSpPr>
        <p:sp>
          <p:nvSpPr>
            <p:cNvPr id="15" name="Rectangle 14"/>
            <p:cNvSpPr/>
            <p:nvPr/>
          </p:nvSpPr>
          <p:spPr>
            <a:xfrm>
              <a:off x="6999419" y="1144864"/>
              <a:ext cx="2133601" cy="275848"/>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no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grpSp>
          <p:nvGrpSpPr>
            <p:cNvPr id="11" name="Group 10"/>
            <p:cNvGrpSpPr/>
            <p:nvPr/>
          </p:nvGrpSpPr>
          <p:grpSpPr>
            <a:xfrm>
              <a:off x="7010399" y="1136467"/>
              <a:ext cx="2133601" cy="4025654"/>
              <a:chOff x="7010399" y="1136467"/>
              <a:chExt cx="2133601" cy="4025654"/>
            </a:xfrm>
          </p:grpSpPr>
          <p:grpSp>
            <p:nvGrpSpPr>
              <p:cNvPr id="10" name="Group 9"/>
              <p:cNvGrpSpPr/>
              <p:nvPr/>
            </p:nvGrpSpPr>
            <p:grpSpPr>
              <a:xfrm>
                <a:off x="7010399" y="1371600"/>
                <a:ext cx="2133601" cy="3790521"/>
                <a:chOff x="7010399" y="1371600"/>
                <a:chExt cx="2133601" cy="3790521"/>
              </a:xfrm>
            </p:grpSpPr>
            <p:pic>
              <p:nvPicPr>
                <p:cNvPr id="4" name="Picture 3" descr="Screen Shot 2016-10-14 at 10.42.37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0400" y="1371600"/>
                  <a:ext cx="2133600" cy="3790521"/>
                </a:xfrm>
                <a:prstGeom prst="rect">
                  <a:avLst/>
                </a:prstGeom>
              </p:spPr>
            </p:pic>
            <p:sp>
              <p:nvSpPr>
                <p:cNvPr id="6" name="Rectangle 5"/>
                <p:cNvSpPr/>
                <p:nvPr/>
              </p:nvSpPr>
              <p:spPr>
                <a:xfrm>
                  <a:off x="7010399" y="3124200"/>
                  <a:ext cx="2133601" cy="275848"/>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no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7" name="TextBox 6"/>
                <p:cNvSpPr txBox="1"/>
                <p:nvPr/>
              </p:nvSpPr>
              <p:spPr>
                <a:xfrm>
                  <a:off x="7239001" y="3163324"/>
                  <a:ext cx="18288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2569"/>
                      </a:solidFill>
                      <a:effectLst/>
                      <a:uFillTx/>
                    </a:rPr>
                    <a:t>OMI NO</a:t>
                  </a:r>
                  <a:r>
                    <a:rPr kumimoji="0" lang="en-US" sz="1400" b="1" i="0" u="none" strike="noStrike" cap="none" spc="0" normalizeH="0" baseline="-25000" dirty="0" smtClean="0">
                      <a:ln>
                        <a:noFill/>
                      </a:ln>
                      <a:solidFill>
                        <a:srgbClr val="002569"/>
                      </a:solidFill>
                      <a:effectLst/>
                      <a:uFillTx/>
                    </a:rPr>
                    <a:t>2</a:t>
                  </a:r>
                  <a:r>
                    <a:rPr kumimoji="0" lang="en-US" sz="1400" b="1" i="0" u="none" strike="noStrike" cap="none" spc="0" normalizeH="0" dirty="0" smtClean="0">
                      <a:ln>
                        <a:noFill/>
                      </a:ln>
                      <a:solidFill>
                        <a:srgbClr val="002569"/>
                      </a:solidFill>
                      <a:effectLst/>
                      <a:uFillTx/>
                    </a:rPr>
                    <a:t> Anomalies</a:t>
                  </a:r>
                  <a:endParaRPr kumimoji="0" lang="en-US" sz="1400" b="1" i="0" u="none" strike="noStrike" cap="none" spc="0" normalizeH="0" baseline="0" dirty="0">
                    <a:ln>
                      <a:noFill/>
                    </a:ln>
                    <a:solidFill>
                      <a:srgbClr val="002569"/>
                    </a:solidFill>
                    <a:effectLst/>
                    <a:uFillTx/>
                  </a:endParaRPr>
                </a:p>
              </p:txBody>
            </p:sp>
          </p:grpSp>
          <p:sp>
            <p:nvSpPr>
              <p:cNvPr id="8" name="TextBox 7"/>
              <p:cNvSpPr txBox="1"/>
              <p:nvPr/>
            </p:nvSpPr>
            <p:spPr>
              <a:xfrm>
                <a:off x="7086600" y="1136467"/>
                <a:ext cx="2050284"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b="1" dirty="0" smtClean="0"/>
                  <a:t>OCO-2</a:t>
                </a:r>
                <a:r>
                  <a:rPr kumimoji="0" lang="en-US" sz="1400" b="1" i="0" u="none" strike="noStrike" cap="none" spc="0" normalizeH="0" baseline="0" dirty="0" smtClean="0">
                    <a:ln>
                      <a:noFill/>
                    </a:ln>
                    <a:solidFill>
                      <a:srgbClr val="002569"/>
                    </a:solidFill>
                    <a:effectLst/>
                    <a:uFillTx/>
                  </a:rPr>
                  <a:t> X</a:t>
                </a:r>
                <a:r>
                  <a:rPr kumimoji="0" lang="en-US" sz="1400" b="1" i="0" u="none" strike="noStrike" cap="none" spc="0" normalizeH="0" baseline="-25000" dirty="0" smtClean="0">
                    <a:ln>
                      <a:noFill/>
                    </a:ln>
                    <a:solidFill>
                      <a:srgbClr val="002569"/>
                    </a:solidFill>
                    <a:effectLst/>
                    <a:uFillTx/>
                  </a:rPr>
                  <a:t>CO2</a:t>
                </a:r>
                <a:r>
                  <a:rPr kumimoji="0" lang="en-US" sz="1400" b="1" i="0" u="none" strike="noStrike" cap="none" spc="0" normalizeH="0" dirty="0" smtClean="0">
                    <a:ln>
                      <a:noFill/>
                    </a:ln>
                    <a:solidFill>
                      <a:srgbClr val="002569"/>
                    </a:solidFill>
                    <a:effectLst/>
                    <a:uFillTx/>
                  </a:rPr>
                  <a:t> Anomalies</a:t>
                </a:r>
                <a:endParaRPr kumimoji="0" lang="en-US" sz="1400" b="1" i="0" u="none" strike="noStrike" cap="none" spc="0" normalizeH="0" baseline="0" dirty="0">
                  <a:ln>
                    <a:noFill/>
                  </a:ln>
                  <a:solidFill>
                    <a:srgbClr val="002569"/>
                  </a:solidFill>
                  <a:effectLst/>
                  <a:uFillTx/>
                </a:endParaRPr>
              </a:p>
            </p:txBody>
          </p:sp>
        </p:grpSp>
      </p:grpSp>
      <p:sp>
        <p:nvSpPr>
          <p:cNvPr id="2" name="Content Placeholder 1"/>
          <p:cNvSpPr>
            <a:spLocks noGrp="1"/>
          </p:cNvSpPr>
          <p:nvPr>
            <p:ph sz="quarter" idx="10"/>
          </p:nvPr>
        </p:nvSpPr>
        <p:spPr>
          <a:xfrm>
            <a:off x="457200" y="1600200"/>
            <a:ext cx="4800600" cy="4724400"/>
          </a:xfrm>
        </p:spPr>
        <p:txBody>
          <a:bodyPr/>
          <a:lstStyle/>
          <a:p>
            <a:r>
              <a:rPr lang="en-US" dirty="0" smtClean="0"/>
              <a:t>Proxies useful for CO</a:t>
            </a:r>
            <a:r>
              <a:rPr lang="en-US" baseline="-25000" dirty="0" smtClean="0"/>
              <a:t>2</a:t>
            </a:r>
            <a:r>
              <a:rPr lang="en-US" dirty="0" smtClean="0"/>
              <a:t> emissions source attribution:</a:t>
            </a:r>
          </a:p>
          <a:p>
            <a:pPr lvl="1"/>
            <a:r>
              <a:rPr lang="en-US" dirty="0" smtClean="0"/>
              <a:t>CO traces both moderate </a:t>
            </a:r>
            <a:r>
              <a:rPr lang="en-US" dirty="0"/>
              <a:t>(biomass </a:t>
            </a:r>
            <a:r>
              <a:rPr lang="en-US" dirty="0" smtClean="0"/>
              <a:t>burning) and high temperature (fossil fuel) combustion</a:t>
            </a:r>
          </a:p>
          <a:p>
            <a:pPr lvl="1"/>
            <a:r>
              <a:rPr lang="en-US" dirty="0" smtClean="0"/>
              <a:t>NO</a:t>
            </a:r>
            <a:r>
              <a:rPr lang="en-US" baseline="-25000" dirty="0" smtClean="0"/>
              <a:t>2</a:t>
            </a:r>
            <a:r>
              <a:rPr lang="en-US" dirty="0"/>
              <a:t> </a:t>
            </a:r>
            <a:r>
              <a:rPr lang="en-US" dirty="0" smtClean="0"/>
              <a:t>traces high temperature (fossil fuel) combustion</a:t>
            </a:r>
          </a:p>
          <a:p>
            <a:pPr lvl="1"/>
            <a:r>
              <a:rPr lang="en-US" dirty="0" smtClean="0"/>
              <a:t>SIF traces spatial distribution of CO</a:t>
            </a:r>
            <a:r>
              <a:rPr lang="en-US" baseline="-25000" dirty="0" smtClean="0"/>
              <a:t>2</a:t>
            </a:r>
            <a:r>
              <a:rPr lang="en-US" dirty="0" smtClean="0"/>
              <a:t> uptake by the land biosphere</a:t>
            </a:r>
          </a:p>
          <a:p>
            <a:pPr lvl="1"/>
            <a:endParaRPr lang="en-US" baseline="-25000" dirty="0" smtClean="0"/>
          </a:p>
          <a:p>
            <a:r>
              <a:rPr lang="en-US" dirty="0" smtClean="0"/>
              <a:t>What proxies are needed for discriminating CH</a:t>
            </a:r>
            <a:r>
              <a:rPr lang="en-US" baseline="-25000" dirty="0" smtClean="0"/>
              <a:t>4</a:t>
            </a:r>
            <a:r>
              <a:rPr lang="en-US" dirty="0" smtClean="0"/>
              <a:t> sources?</a:t>
            </a:r>
            <a:endParaRPr lang="en-US" dirty="0"/>
          </a:p>
        </p:txBody>
      </p:sp>
      <p:sp>
        <p:nvSpPr>
          <p:cNvPr id="3" name="Content Placeholder 2"/>
          <p:cNvSpPr>
            <a:spLocks noGrp="1"/>
          </p:cNvSpPr>
          <p:nvPr>
            <p:ph sz="quarter" idx="11"/>
          </p:nvPr>
        </p:nvSpPr>
        <p:spPr/>
        <p:txBody>
          <a:bodyPr/>
          <a:lstStyle/>
          <a:p>
            <a:r>
              <a:rPr lang="en-US" dirty="0" smtClean="0"/>
              <a:t>Proxies and other Coincident measurements needed</a:t>
            </a:r>
            <a:endParaRPr lang="en-US" dirty="0"/>
          </a:p>
        </p:txBody>
      </p:sp>
      <p:sp>
        <p:nvSpPr>
          <p:cNvPr id="17" name="Rectangle 16"/>
          <p:cNvSpPr/>
          <p:nvPr/>
        </p:nvSpPr>
        <p:spPr>
          <a:xfrm>
            <a:off x="6858000" y="5134203"/>
            <a:ext cx="2209801" cy="1200329"/>
          </a:xfrm>
          <a:prstGeom prst="rect">
            <a:avLst/>
          </a:prstGeom>
        </p:spPr>
        <p:txBody>
          <a:bodyPr wrap="square">
            <a:spAutoFit/>
          </a:bodyPr>
          <a:lstStyle/>
          <a:p>
            <a:r>
              <a:rPr lang="en-US" sz="1200" dirty="0" smtClean="0"/>
              <a:t>OCO-2 X</a:t>
            </a:r>
            <a:r>
              <a:rPr lang="en-US" sz="1200" baseline="-25000" dirty="0" smtClean="0"/>
              <a:t>CO2</a:t>
            </a:r>
            <a:r>
              <a:rPr lang="en-US" sz="1200" dirty="0" smtClean="0"/>
              <a:t> and OMI NO</a:t>
            </a:r>
            <a:r>
              <a:rPr lang="en-US" sz="1200" baseline="-25000" dirty="0" smtClean="0"/>
              <a:t>2</a:t>
            </a:r>
            <a:r>
              <a:rPr lang="en-US" sz="1200" dirty="0" smtClean="0"/>
              <a:t> anomalies over Europe (fossil fuel combustion) but not over central Africa (biomass burning) [Hakkarainen </a:t>
            </a:r>
            <a:r>
              <a:rPr lang="en-US" sz="1200" dirty="0"/>
              <a:t>et al., </a:t>
            </a:r>
            <a:r>
              <a:rPr lang="en-US" sz="1200" dirty="0" smtClean="0"/>
              <a:t>GRL 2016]</a:t>
            </a:r>
            <a:endParaRPr lang="en-US" sz="1200" dirty="0"/>
          </a:p>
        </p:txBody>
      </p:sp>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5226" y="2133600"/>
            <a:ext cx="1452774" cy="2252687"/>
          </a:xfrm>
          <a:prstGeom prst="rect">
            <a:avLst/>
          </a:prstGeom>
        </p:spPr>
      </p:pic>
      <p:sp>
        <p:nvSpPr>
          <p:cNvPr id="19" name="Rectangle 18"/>
          <p:cNvSpPr/>
          <p:nvPr/>
        </p:nvSpPr>
        <p:spPr>
          <a:xfrm>
            <a:off x="5369613" y="4412386"/>
            <a:ext cx="1524000" cy="1200329"/>
          </a:xfrm>
          <a:prstGeom prst="rect">
            <a:avLst/>
          </a:prstGeom>
        </p:spPr>
        <p:txBody>
          <a:bodyPr wrap="square">
            <a:spAutoFit/>
          </a:bodyPr>
          <a:lstStyle/>
          <a:p>
            <a:r>
              <a:rPr lang="en-US" sz="1200" dirty="0" smtClean="0"/>
              <a:t>OCO-2 SIF is more intense over corn fields than over Des Moines, Iowa</a:t>
            </a:r>
          </a:p>
          <a:p>
            <a:r>
              <a:rPr lang="en-US" sz="1200" dirty="0" smtClean="0"/>
              <a:t>[Frankenberg et al., 2016]</a:t>
            </a:r>
            <a:endParaRPr lang="en-US" sz="1200" dirty="0"/>
          </a:p>
        </p:txBody>
      </p:sp>
    </p:spTree>
    <p:extLst>
      <p:ext uri="{BB962C8B-B14F-4D97-AF65-F5344CB8AC3E}">
        <p14:creationId xmlns:p14="http://schemas.microsoft.com/office/powerpoint/2010/main" val="28198587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95400"/>
            <a:ext cx="4876800" cy="4724400"/>
          </a:xfrm>
        </p:spPr>
        <p:txBody>
          <a:bodyPr/>
          <a:lstStyle/>
          <a:p>
            <a:r>
              <a:rPr lang="en-US" dirty="0" smtClean="0"/>
              <a:t>GEO </a:t>
            </a:r>
            <a:r>
              <a:rPr lang="en-US" dirty="0"/>
              <a:t>Carbon Report developed in June 2010 by team led by </a:t>
            </a:r>
            <a:r>
              <a:rPr lang="en-US" dirty="0" smtClean="0"/>
              <a:t>Ciais et </a:t>
            </a:r>
            <a:r>
              <a:rPr lang="en-US" dirty="0"/>
              <a:t>al. (GCP). </a:t>
            </a:r>
          </a:p>
          <a:p>
            <a:r>
              <a:rPr lang="en-US" i="1" dirty="0" smtClean="0"/>
              <a:t>CEOS </a:t>
            </a:r>
            <a:r>
              <a:rPr lang="en-US" i="1" dirty="0"/>
              <a:t>Strategy for Carbon Observations from Space</a:t>
            </a:r>
            <a:r>
              <a:rPr lang="en-US" dirty="0"/>
              <a:t>–written in response to above, completed in March 2014 –</a:t>
            </a:r>
            <a:r>
              <a:rPr lang="en-US" i="1" dirty="0" err="1" smtClean="0"/>
              <a:t>Wickland</a:t>
            </a:r>
            <a:r>
              <a:rPr lang="en-US" i="1" dirty="0" smtClean="0"/>
              <a:t> et </a:t>
            </a:r>
            <a:r>
              <a:rPr lang="en-US" i="1" dirty="0"/>
              <a:t>al.</a:t>
            </a:r>
            <a:endParaRPr lang="en-US" dirty="0"/>
          </a:p>
          <a:p>
            <a:r>
              <a:rPr lang="en-US" b="1" dirty="0" smtClean="0"/>
              <a:t>Deliveries</a:t>
            </a:r>
            <a:r>
              <a:rPr lang="en-US" b="1" dirty="0"/>
              <a:t>:</a:t>
            </a:r>
          </a:p>
          <a:p>
            <a:pPr lvl="1"/>
            <a:r>
              <a:rPr lang="en-US" sz="1800" dirty="0" smtClean="0"/>
              <a:t>Merged </a:t>
            </a:r>
            <a:r>
              <a:rPr lang="en-US" sz="1800" dirty="0"/>
              <a:t>CARB AI 16+18: </a:t>
            </a:r>
            <a:r>
              <a:rPr lang="en-US" sz="1800" dirty="0" smtClean="0"/>
              <a:t>AC-VC </a:t>
            </a:r>
            <a:r>
              <a:rPr lang="en-US" sz="1800" dirty="0"/>
              <a:t>to support the </a:t>
            </a:r>
            <a:r>
              <a:rPr lang="en-US" sz="1800" dirty="0" smtClean="0"/>
              <a:t>organization </a:t>
            </a:r>
            <a:r>
              <a:rPr lang="en-US" sz="1800" dirty="0"/>
              <a:t>of yearly </a:t>
            </a:r>
            <a:r>
              <a:rPr lang="en-US" sz="1800" dirty="0" smtClean="0"/>
              <a:t>IWGGMS (FMI </a:t>
            </a:r>
            <a:r>
              <a:rPr lang="en-US" sz="1800" dirty="0"/>
              <a:t>(Helsinki, Finland) on 6-8 June 2017</a:t>
            </a:r>
          </a:p>
          <a:p>
            <a:pPr lvl="1"/>
            <a:r>
              <a:rPr lang="en-US" sz="1800" dirty="0" smtClean="0"/>
              <a:t>Merged </a:t>
            </a:r>
            <a:r>
              <a:rPr lang="en-US" sz="1800" dirty="0"/>
              <a:t>CARB AI 17+19+23: </a:t>
            </a:r>
            <a:r>
              <a:rPr lang="en-US" sz="1800" dirty="0" smtClean="0"/>
              <a:t>AC-VC </a:t>
            </a:r>
            <a:r>
              <a:rPr lang="en-US" sz="1800" dirty="0"/>
              <a:t>will prepare a white paper within 2 </a:t>
            </a:r>
            <a:r>
              <a:rPr lang="en-US" sz="1800" dirty="0" smtClean="0"/>
              <a:t>years</a:t>
            </a:r>
            <a:endParaRPr lang="en-US" sz="1800" dirty="0"/>
          </a:p>
          <a:p>
            <a:pPr lvl="1"/>
            <a:r>
              <a:rPr lang="en-US" sz="1800" dirty="0" smtClean="0"/>
              <a:t>CARB </a:t>
            </a:r>
            <a:r>
              <a:rPr lang="en-US" sz="1800" dirty="0"/>
              <a:t>AI 20: </a:t>
            </a:r>
            <a:r>
              <a:rPr lang="en-US" sz="1800" dirty="0" smtClean="0"/>
              <a:t>AC-VC </a:t>
            </a:r>
            <a:r>
              <a:rPr lang="en-US" sz="1800" dirty="0"/>
              <a:t>will write a Technical Note within 2 years</a:t>
            </a:r>
          </a:p>
        </p:txBody>
      </p:sp>
      <p:sp>
        <p:nvSpPr>
          <p:cNvPr id="3" name="Content Placeholder 2"/>
          <p:cNvSpPr>
            <a:spLocks noGrp="1"/>
          </p:cNvSpPr>
          <p:nvPr>
            <p:ph sz="quarter" idx="11"/>
          </p:nvPr>
        </p:nvSpPr>
        <p:spPr>
          <a:xfrm>
            <a:off x="2019300" y="152400"/>
            <a:ext cx="4953000" cy="533400"/>
          </a:xfrm>
        </p:spPr>
        <p:txBody>
          <a:bodyPr/>
          <a:lstStyle/>
          <a:p>
            <a:r>
              <a:rPr lang="en-US" dirty="0">
                <a:latin typeface="Arial" panose="020B0604020202020204" pitchFamily="34" charset="0"/>
                <a:cs typeface="Arial" panose="020B0604020202020204" pitchFamily="34" charset="0"/>
              </a:rPr>
              <a:t>CEOS Carbon activity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-History and </a:t>
            </a:r>
            <a:r>
              <a:rPr lang="en-US" dirty="0" smtClean="0">
                <a:solidFill>
                  <a:srgbClr val="FFFFFF"/>
                </a:solidFill>
                <a:latin typeface="Arial" panose="020B0604020202020204" pitchFamily="34" charset="0"/>
                <a:cs typeface="Arial" panose="020B0604020202020204" pitchFamily="34" charset="0"/>
              </a:rPr>
              <a:t>Background</a:t>
            </a:r>
            <a:endParaRPr lang="en-US" dirty="0">
              <a:solidFill>
                <a:srgbClr val="FFFF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200" y="1219200"/>
            <a:ext cx="4048987" cy="5105400"/>
          </a:xfrm>
          <a:prstGeom prst="rect">
            <a:avLst/>
          </a:prstGeom>
        </p:spPr>
      </p:pic>
    </p:spTree>
    <p:extLst>
      <p:ext uri="{BB962C8B-B14F-4D97-AF65-F5344CB8AC3E}">
        <p14:creationId xmlns:p14="http://schemas.microsoft.com/office/powerpoint/2010/main" val="29196073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143000"/>
            <a:ext cx="8458200" cy="5486400"/>
          </a:xfrm>
        </p:spPr>
        <p:txBody>
          <a:bodyPr/>
          <a:lstStyle/>
          <a:p>
            <a:pPr>
              <a:buFont typeface="+mj-lt"/>
              <a:buAutoNum type="arabicPeriod"/>
            </a:pPr>
            <a:r>
              <a:rPr lang="en-US" sz="1600" b="1" dirty="0" smtClean="0"/>
              <a:t>Apply </a:t>
            </a:r>
            <a:r>
              <a:rPr lang="en-US" sz="1600" b="1" dirty="0"/>
              <a:t>best practices (lessons learned) for </a:t>
            </a:r>
            <a:r>
              <a:rPr lang="en-US" sz="1600" b="1" dirty="0" smtClean="0"/>
              <a:t>spectrometer calibration</a:t>
            </a:r>
            <a:r>
              <a:rPr lang="en-US" sz="1600" b="1" dirty="0"/>
              <a:t>, characterization, and validation</a:t>
            </a:r>
          </a:p>
          <a:p>
            <a:pPr lvl="1"/>
            <a:r>
              <a:rPr lang="en-US" sz="1400" dirty="0" smtClean="0"/>
              <a:t>Share </a:t>
            </a:r>
            <a:r>
              <a:rPr lang="en-US" sz="1400" dirty="0"/>
              <a:t>calibration/characterization plans and invite cross participation in reviews of such plans</a:t>
            </a:r>
          </a:p>
          <a:p>
            <a:pPr lvl="1"/>
            <a:r>
              <a:rPr lang="en-US" sz="1400" dirty="0" smtClean="0"/>
              <a:t>Develop </a:t>
            </a:r>
            <a:r>
              <a:rPr lang="en-US" sz="1400" dirty="0"/>
              <a:t>longer term recommendations for common post-launch </a:t>
            </a:r>
            <a:r>
              <a:rPr lang="en-US" sz="1400" dirty="0" err="1"/>
              <a:t>cal</a:t>
            </a:r>
            <a:r>
              <a:rPr lang="en-US" sz="1400" dirty="0"/>
              <a:t>/</a:t>
            </a:r>
            <a:r>
              <a:rPr lang="en-US" sz="1400" dirty="0" err="1"/>
              <a:t>val</a:t>
            </a:r>
            <a:r>
              <a:rPr lang="en-US" sz="1400" dirty="0"/>
              <a:t> strategies (e.g. </a:t>
            </a:r>
            <a:r>
              <a:rPr lang="en-US" sz="1400" dirty="0" err="1" smtClean="0"/>
              <a:t>cal</a:t>
            </a:r>
            <a:r>
              <a:rPr lang="en-US" sz="1400" dirty="0" smtClean="0"/>
              <a:t>/</a:t>
            </a:r>
            <a:r>
              <a:rPr lang="en-US" sz="1400" dirty="0" err="1" smtClean="0"/>
              <a:t>val</a:t>
            </a:r>
            <a:r>
              <a:rPr lang="en-US" sz="1400" dirty="0" smtClean="0"/>
              <a:t> instrumentation </a:t>
            </a:r>
            <a:r>
              <a:rPr lang="en-US" sz="1400" dirty="0"/>
              <a:t>round-robins, </a:t>
            </a:r>
            <a:r>
              <a:rPr lang="en-US" sz="1400" dirty="0" smtClean="0"/>
              <a:t>joint vicarious calibration campaigns, joint </a:t>
            </a:r>
            <a:r>
              <a:rPr lang="en-US" sz="1400" dirty="0"/>
              <a:t>airborne campaigns)</a:t>
            </a:r>
          </a:p>
          <a:p>
            <a:pPr>
              <a:buFont typeface="+mj-lt"/>
              <a:buAutoNum type="arabicPeriod"/>
            </a:pPr>
            <a:r>
              <a:rPr lang="en-US" sz="1600" b="1" dirty="0" smtClean="0"/>
              <a:t>Radiometric </a:t>
            </a:r>
            <a:r>
              <a:rPr lang="en-US" sz="1600" b="1" dirty="0"/>
              <a:t>consistency</a:t>
            </a:r>
          </a:p>
          <a:p>
            <a:pPr lvl="1"/>
            <a:r>
              <a:rPr lang="en-US" sz="1400" dirty="0" smtClean="0"/>
              <a:t>Pre-launch</a:t>
            </a:r>
            <a:r>
              <a:rPr lang="en-US" sz="1400" dirty="0"/>
              <a:t>: highest priority is per-instrument calibration/characterization as completely as </a:t>
            </a:r>
            <a:r>
              <a:rPr lang="en-US" sz="1400" dirty="0" smtClean="0"/>
              <a:t>possible (common </a:t>
            </a:r>
            <a:r>
              <a:rPr lang="en-US" sz="1400" dirty="0"/>
              <a:t>absolute radiance calibration is secondary)</a:t>
            </a:r>
          </a:p>
          <a:p>
            <a:pPr lvl="1"/>
            <a:r>
              <a:rPr lang="en-US" sz="1400" dirty="0" smtClean="0"/>
              <a:t>Post-launch</a:t>
            </a:r>
            <a:r>
              <a:rPr lang="en-US" sz="1400" dirty="0"/>
              <a:t>: </a:t>
            </a:r>
            <a:r>
              <a:rPr lang="en-US" sz="1400" dirty="0" smtClean="0"/>
              <a:t>(</a:t>
            </a:r>
            <a:r>
              <a:rPr lang="en-US" sz="1400" dirty="0" err="1"/>
              <a:t>eg</a:t>
            </a:r>
            <a:r>
              <a:rPr lang="en-US" sz="1400" dirty="0"/>
              <a:t> LEO vicarious </a:t>
            </a:r>
            <a:r>
              <a:rPr lang="en-US" sz="1400" dirty="0" err="1" smtClean="0"/>
              <a:t>intercalibration</a:t>
            </a:r>
            <a:r>
              <a:rPr lang="en-US" sz="1400" dirty="0" smtClean="0"/>
              <a:t>, lunar calibration, solar calibration)</a:t>
            </a:r>
            <a:endParaRPr lang="en-US" sz="1400" dirty="0"/>
          </a:p>
          <a:p>
            <a:pPr>
              <a:buFont typeface="+mj-lt"/>
              <a:buAutoNum type="arabicPeriod"/>
            </a:pPr>
            <a:r>
              <a:rPr lang="en-US" sz="1600" b="1" dirty="0" smtClean="0"/>
              <a:t>Sharing </a:t>
            </a:r>
            <a:r>
              <a:rPr lang="en-US" sz="1600" b="1" dirty="0"/>
              <a:t>and consistency of data products (format, content, metadata)</a:t>
            </a:r>
          </a:p>
          <a:p>
            <a:pPr marL="711777" lvl="1" indent="-285750"/>
            <a:r>
              <a:rPr lang="en-US" sz="1400" dirty="0" smtClean="0"/>
              <a:t>Share </a:t>
            </a:r>
            <a:r>
              <a:rPr lang="en-US" sz="1400" dirty="0"/>
              <a:t>specification documents</a:t>
            </a:r>
          </a:p>
          <a:p>
            <a:pPr marL="711777" lvl="1" indent="-285750"/>
            <a:r>
              <a:rPr lang="en-US" sz="1400" dirty="0" smtClean="0"/>
              <a:t>Share </a:t>
            </a:r>
            <a:r>
              <a:rPr lang="en-US" sz="1400" dirty="0"/>
              <a:t>instrument characterization/calibration databases and Level 1-b data, in a common </a:t>
            </a:r>
            <a:r>
              <a:rPr lang="en-US" sz="1400" dirty="0" smtClean="0"/>
              <a:t>format, to </a:t>
            </a:r>
            <a:r>
              <a:rPr lang="en-US" sz="1400" dirty="0"/>
              <a:t>allow wide application of algorithms to all datasets</a:t>
            </a:r>
          </a:p>
          <a:p>
            <a:pPr marL="711777" lvl="1" indent="-285750"/>
            <a:r>
              <a:rPr lang="en-US" sz="1400" dirty="0" smtClean="0"/>
              <a:t>Identify </a:t>
            </a:r>
            <a:r>
              <a:rPr lang="en-US" sz="1400" dirty="0"/>
              <a:t>and produce common constellation data products (may differ from standard products)</a:t>
            </a:r>
          </a:p>
          <a:p>
            <a:pPr>
              <a:buFont typeface="+mj-lt"/>
              <a:buAutoNum type="arabicPeriod"/>
            </a:pPr>
            <a:r>
              <a:rPr lang="en-US" sz="1600" b="1" dirty="0" smtClean="0"/>
              <a:t>Consistency </a:t>
            </a:r>
            <a:r>
              <a:rPr lang="en-US" sz="1600" b="1" dirty="0"/>
              <a:t>in retrieval algorithms</a:t>
            </a:r>
          </a:p>
          <a:p>
            <a:pPr lvl="1"/>
            <a:r>
              <a:rPr lang="en-US" sz="1400" dirty="0" smtClean="0"/>
              <a:t>Cross </a:t>
            </a:r>
            <a:r>
              <a:rPr lang="en-US" sz="1400" dirty="0"/>
              <a:t>participation in ATBD reviews</a:t>
            </a:r>
          </a:p>
          <a:p>
            <a:pPr lvl="1"/>
            <a:r>
              <a:rPr lang="en-US" sz="1400" dirty="0" smtClean="0"/>
              <a:t>Jointly </a:t>
            </a:r>
            <a:r>
              <a:rPr lang="en-US" sz="1400" dirty="0"/>
              <a:t>improve retrieval algorithms by conducting inter-comparisons on common </a:t>
            </a:r>
            <a:r>
              <a:rPr lang="en-US" sz="1400" dirty="0" smtClean="0"/>
              <a:t>spectra</a:t>
            </a:r>
            <a:endParaRPr lang="en-US" sz="1400" dirty="0"/>
          </a:p>
          <a:p>
            <a:pPr>
              <a:buFont typeface="+mj-lt"/>
              <a:buAutoNum type="arabicPeriod"/>
            </a:pPr>
            <a:r>
              <a:rPr lang="en-US" sz="1600" b="1" dirty="0" smtClean="0"/>
              <a:t>Consistency </a:t>
            </a:r>
            <a:r>
              <a:rPr lang="en-US" sz="1600" b="1" dirty="0"/>
              <a:t>of </a:t>
            </a:r>
            <a:r>
              <a:rPr lang="en-US" sz="1600" b="1" dirty="0" smtClean="0"/>
              <a:t>laboratory spectroscopy</a:t>
            </a:r>
            <a:endParaRPr lang="en-US" sz="1600" b="1" dirty="0"/>
          </a:p>
          <a:p>
            <a:pPr>
              <a:buFont typeface="+mj-lt"/>
              <a:buAutoNum type="arabicPeriod"/>
            </a:pPr>
            <a:r>
              <a:rPr lang="en-US" sz="1600" b="1" dirty="0" smtClean="0"/>
              <a:t>Support </a:t>
            </a:r>
            <a:r>
              <a:rPr lang="en-US" sz="1600" b="1" dirty="0"/>
              <a:t>scientific </a:t>
            </a:r>
            <a:r>
              <a:rPr lang="en-US" sz="1600" b="1" dirty="0" smtClean="0"/>
              <a:t>collaboration among teams</a:t>
            </a:r>
            <a:endParaRPr lang="en-US" sz="1600" dirty="0"/>
          </a:p>
        </p:txBody>
      </p:sp>
      <p:sp>
        <p:nvSpPr>
          <p:cNvPr id="3" name="Content Placeholder 2"/>
          <p:cNvSpPr>
            <a:spLocks noGrp="1"/>
          </p:cNvSpPr>
          <p:nvPr>
            <p:ph sz="quarter" idx="11"/>
          </p:nvPr>
        </p:nvSpPr>
        <p:spPr>
          <a:xfrm>
            <a:off x="2057400" y="304800"/>
            <a:ext cx="5867400" cy="838200"/>
          </a:xfrm>
        </p:spPr>
        <p:txBody>
          <a:bodyPr/>
          <a:lstStyle/>
          <a:p>
            <a:r>
              <a:rPr lang="en-US" dirty="0"/>
              <a:t>Open Data Policy and Common Cal/Val </a:t>
            </a:r>
            <a:r>
              <a:rPr lang="en-US" dirty="0" smtClean="0"/>
              <a:t>Standards: Recommendations</a:t>
            </a:r>
            <a:endParaRPr lang="en-US" dirty="0"/>
          </a:p>
        </p:txBody>
      </p:sp>
      <p:sp>
        <p:nvSpPr>
          <p:cNvPr id="4" name="TextBox 3"/>
          <p:cNvSpPr txBox="1"/>
          <p:nvPr/>
        </p:nvSpPr>
        <p:spPr>
          <a:xfrm>
            <a:off x="4244009" y="6334782"/>
            <a:ext cx="4876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i="1" dirty="0" smtClean="0"/>
              <a:t>Adapted from Atmospheric </a:t>
            </a:r>
            <a:r>
              <a:rPr lang="en-US" sz="1400" i="1" dirty="0"/>
              <a:t>Composition Constellation Meeting </a:t>
            </a:r>
            <a:r>
              <a:rPr lang="en-US" sz="1400" i="1" dirty="0" smtClean="0"/>
              <a:t>ACC-11, </a:t>
            </a:r>
            <a:r>
              <a:rPr lang="it-IT" sz="1400" i="1" dirty="0" smtClean="0"/>
              <a:t>Frascati</a:t>
            </a:r>
            <a:r>
              <a:rPr lang="it-IT" sz="1400" i="1" dirty="0"/>
              <a:t>, Italy, 28-30 April 2015</a:t>
            </a:r>
            <a:endParaRPr kumimoji="0" lang="en-US" sz="14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6336118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4191000" cy="4724400"/>
          </a:xfrm>
        </p:spPr>
        <p:txBody>
          <a:bodyPr/>
          <a:lstStyle/>
          <a:p>
            <a:r>
              <a:rPr lang="en-US" dirty="0" smtClean="0"/>
              <a:t>GOSAT and OCO-2 data were validated against the Total Column Carbon Observing Network (TCCON)</a:t>
            </a:r>
          </a:p>
          <a:p>
            <a:r>
              <a:rPr lang="en-US" dirty="0" smtClean="0"/>
              <a:t>TCCON is validated against the WMO standards profiles from in situ instruments on aircraft</a:t>
            </a:r>
          </a:p>
          <a:p>
            <a:r>
              <a:rPr lang="en-US" dirty="0" smtClean="0"/>
              <a:t>Other standards, including aircraft campaigns (HIPPO, ACT-America, Atom) also used</a:t>
            </a:r>
          </a:p>
          <a:p>
            <a:r>
              <a:rPr lang="en-US" dirty="0" smtClean="0"/>
              <a:t>These validation methods may have to be expanded to support future observations from LEO, GEO and HEO platforms</a:t>
            </a:r>
            <a:endParaRPr lang="en-US" dirty="0"/>
          </a:p>
        </p:txBody>
      </p:sp>
      <p:sp>
        <p:nvSpPr>
          <p:cNvPr id="3" name="Content Placeholder 2"/>
          <p:cNvSpPr>
            <a:spLocks noGrp="1"/>
          </p:cNvSpPr>
          <p:nvPr>
            <p:ph sz="quarter" idx="11"/>
          </p:nvPr>
        </p:nvSpPr>
        <p:spPr>
          <a:xfrm>
            <a:off x="2057400" y="304800"/>
            <a:ext cx="5867400" cy="533400"/>
          </a:xfrm>
        </p:spPr>
        <p:txBody>
          <a:bodyPr/>
          <a:lstStyle/>
          <a:p>
            <a:r>
              <a:rPr lang="en-US" dirty="0" smtClean="0"/>
              <a:t>Validating space-based measurements against international  standards</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40694" y="1371600"/>
            <a:ext cx="3896523" cy="3124200"/>
          </a:xfrm>
          <a:prstGeom prst="rect">
            <a:avLst/>
          </a:prstGeom>
        </p:spPr>
      </p:pic>
      <p:sp>
        <p:nvSpPr>
          <p:cNvPr id="5" name="TextBox 4"/>
          <p:cNvSpPr txBox="1"/>
          <p:nvPr/>
        </p:nvSpPr>
        <p:spPr>
          <a:xfrm>
            <a:off x="5103417" y="4572000"/>
            <a:ext cx="3733800" cy="20313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kumimoji="0" lang="en-US" sz="1800" b="0" i="0" u="none" strike="noStrike" cap="none" spc="0" normalizeH="0" baseline="0" dirty="0" smtClean="0">
                <a:ln>
                  <a:noFill/>
                </a:ln>
                <a:solidFill>
                  <a:srgbClr val="002569"/>
                </a:solidFill>
                <a:effectLst/>
                <a:uFillTx/>
              </a:rPr>
              <a:t>Example of comparisons between OCO-2</a:t>
            </a:r>
            <a:r>
              <a:rPr kumimoji="0" lang="en-US" sz="1800" b="0" i="0" u="none" strike="noStrike" cap="none" spc="0" normalizeH="0" dirty="0" smtClean="0">
                <a:ln>
                  <a:noFill/>
                </a:ln>
                <a:solidFill>
                  <a:srgbClr val="002569"/>
                </a:solidFill>
                <a:effectLst/>
                <a:uFillTx/>
              </a:rPr>
              <a:t> and a wide array of TCCON </a:t>
            </a:r>
            <a:r>
              <a:rPr lang="en-US" dirty="0"/>
              <a:t>stations. After applying a bias </a:t>
            </a:r>
            <a:r>
              <a:rPr lang="en-US" dirty="0" smtClean="0"/>
              <a:t>correction, the global </a:t>
            </a:r>
            <a:r>
              <a:rPr lang="en-US" dirty="0"/>
              <a:t>bias is reduced to &lt; 0.5 </a:t>
            </a:r>
            <a:r>
              <a:rPr lang="en-US" dirty="0" smtClean="0"/>
              <a:t>ppm and the station-to-station </a:t>
            </a:r>
            <a:r>
              <a:rPr lang="en-US" dirty="0"/>
              <a:t>biases reduced to ~1.5 ppm</a:t>
            </a: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97250259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953000"/>
          </a:xfrm>
        </p:spPr>
        <p:txBody>
          <a:bodyPr/>
          <a:lstStyle/>
          <a:p>
            <a:r>
              <a:rPr lang="en-US" dirty="0" smtClean="0"/>
              <a:t>Efforts to trace requirements on the space based CO</a:t>
            </a:r>
            <a:r>
              <a:rPr lang="en-US" baseline="-25000" dirty="0" smtClean="0"/>
              <a:t>2</a:t>
            </a:r>
            <a:r>
              <a:rPr lang="en-US" dirty="0" smtClean="0"/>
              <a:t> and CH</a:t>
            </a:r>
            <a:r>
              <a:rPr lang="en-US" baseline="-25000" dirty="0" smtClean="0"/>
              <a:t>4</a:t>
            </a:r>
            <a:r>
              <a:rPr lang="en-US" dirty="0" smtClean="0"/>
              <a:t> concentration measurements to the desired improvements in inventories use numerical models of increasing sophistication:</a:t>
            </a:r>
          </a:p>
          <a:p>
            <a:pPr lvl="1"/>
            <a:r>
              <a:rPr lang="en-US" sz="1800" dirty="0" smtClean="0"/>
              <a:t>Signal detection experiments use carbon tracer transport models (CTTMs) to simulate atmospheric the impact of atmospheric transport on GHG concentration changes associated with specified changes in surface fluxes (i.e. doubled CO</a:t>
            </a:r>
            <a:r>
              <a:rPr lang="en-US" sz="1800" baseline="-25000" dirty="0" smtClean="0"/>
              <a:t>2</a:t>
            </a:r>
            <a:r>
              <a:rPr lang="en-US" sz="1800" dirty="0" smtClean="0"/>
              <a:t> emissions from East Asia or CH</a:t>
            </a:r>
            <a:r>
              <a:rPr lang="en-US" sz="1800" baseline="-25000" dirty="0" smtClean="0"/>
              <a:t>4</a:t>
            </a:r>
            <a:r>
              <a:rPr lang="en-US" sz="1800" dirty="0" smtClean="0"/>
              <a:t> injections from a broken pipeline or melting permafrost)</a:t>
            </a:r>
          </a:p>
          <a:p>
            <a:pPr lvl="1"/>
            <a:r>
              <a:rPr lang="en-US" sz="1800" dirty="0" smtClean="0"/>
              <a:t>End-to-end Observational System Simulation Experiments (OSSEs) combine CTTMs with remote sensing retrieval models and instrument models to assess observing system and retrieval algorithm trade in “realistic” conditions</a:t>
            </a:r>
          </a:p>
          <a:p>
            <a:pPr lvl="1"/>
            <a:r>
              <a:rPr lang="en-US" sz="1800" dirty="0" smtClean="0"/>
              <a:t>Flux inversion experiments using existing space-, aircraft-, and ground based data provide an end-to-end test of accuracy, precision, resolution, and  coverage of existing observing systems for a wide range of conditions</a:t>
            </a:r>
            <a:endParaRPr lang="en-US" dirty="0" smtClean="0"/>
          </a:p>
        </p:txBody>
      </p:sp>
      <p:sp>
        <p:nvSpPr>
          <p:cNvPr id="3" name="Content Placeholder 2"/>
          <p:cNvSpPr>
            <a:spLocks noGrp="1"/>
          </p:cNvSpPr>
          <p:nvPr>
            <p:ph sz="quarter" idx="11"/>
          </p:nvPr>
        </p:nvSpPr>
        <p:spPr>
          <a:xfrm>
            <a:off x="2057400" y="228600"/>
            <a:ext cx="5486400" cy="838200"/>
          </a:xfrm>
        </p:spPr>
        <p:txBody>
          <a:bodyPr/>
          <a:lstStyle/>
          <a:p>
            <a:r>
              <a:rPr lang="en-US" dirty="0" smtClean="0"/>
              <a:t>Tools for deriving Constellation measurement </a:t>
            </a:r>
            <a:r>
              <a:rPr lang="en-US" dirty="0"/>
              <a:t>r</a:t>
            </a:r>
            <a:r>
              <a:rPr lang="en-US" dirty="0" smtClean="0"/>
              <a:t>equirements</a:t>
            </a:r>
            <a:endParaRPr lang="en-US" dirty="0"/>
          </a:p>
        </p:txBody>
      </p:sp>
    </p:spTree>
    <p:extLst>
      <p:ext uri="{BB962C8B-B14F-4D97-AF65-F5344CB8AC3E}">
        <p14:creationId xmlns:p14="http://schemas.microsoft.com/office/powerpoint/2010/main" val="83058197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953000"/>
          </a:xfrm>
        </p:spPr>
        <p:txBody>
          <a:bodyPr/>
          <a:lstStyle/>
          <a:p>
            <a:r>
              <a:rPr lang="en-US" dirty="0" smtClean="0"/>
              <a:t>All 3 </a:t>
            </a:r>
            <a:r>
              <a:rPr lang="en-US" dirty="0"/>
              <a:t>approaches need improvements to derive requirements for a constellation of satellites for anthropogenic GHG measurements</a:t>
            </a:r>
          </a:p>
          <a:p>
            <a:pPr lvl="1"/>
            <a:r>
              <a:rPr lang="en-US" sz="1800" dirty="0" smtClean="0"/>
              <a:t>Signal Detection experiments provide insight into sensitivity, resolution, and coverage needs as a function of source/sink scale, but provide no information about correlated errors or systematic biases</a:t>
            </a:r>
          </a:p>
          <a:p>
            <a:pPr lvl="1"/>
            <a:r>
              <a:rPr lang="en-US" sz="1800" dirty="0" smtClean="0"/>
              <a:t>OSSEs are good for identifying impact of random errors in concentration or transport or limitations of coverage, but are generally not adequate for assessing the impact of systematic biases in transport or measured concentration</a:t>
            </a:r>
          </a:p>
          <a:p>
            <a:pPr lvl="1"/>
            <a:r>
              <a:rPr lang="en-US" sz="1800" dirty="0"/>
              <a:t>F</a:t>
            </a:r>
            <a:r>
              <a:rPr lang="en-US" sz="1800" dirty="0" smtClean="0"/>
              <a:t>lux inversion experiments show that spatially-dense space based data pose special problems </a:t>
            </a:r>
          </a:p>
          <a:p>
            <a:pPr lvl="2"/>
            <a:r>
              <a:rPr lang="en-US" sz="1800" dirty="0"/>
              <a:t>Limitations in coverage and </a:t>
            </a:r>
            <a:r>
              <a:rPr lang="en-US" sz="1800" dirty="0" smtClean="0"/>
              <a:t>biases </a:t>
            </a:r>
            <a:r>
              <a:rPr lang="en-US" sz="1800" dirty="0"/>
              <a:t>in transport and measured concentration can all introduce significant uncertainties in fluxes</a:t>
            </a:r>
          </a:p>
          <a:p>
            <a:pPr lvl="2"/>
            <a:r>
              <a:rPr lang="en-US" sz="1800" dirty="0" smtClean="0"/>
              <a:t>These sources of uncertainty play different roles in local (city scale), national (500 km x 500 km), and global scale flux inversion experiments</a:t>
            </a:r>
          </a:p>
        </p:txBody>
      </p:sp>
      <p:sp>
        <p:nvSpPr>
          <p:cNvPr id="3" name="Content Placeholder 2"/>
          <p:cNvSpPr>
            <a:spLocks noGrp="1"/>
          </p:cNvSpPr>
          <p:nvPr>
            <p:ph sz="quarter" idx="11"/>
          </p:nvPr>
        </p:nvSpPr>
        <p:spPr>
          <a:xfrm>
            <a:off x="2057400" y="304800"/>
            <a:ext cx="5486400" cy="838200"/>
          </a:xfrm>
        </p:spPr>
        <p:txBody>
          <a:bodyPr/>
          <a:lstStyle/>
          <a:p>
            <a:r>
              <a:rPr lang="en-US" dirty="0" smtClean="0"/>
              <a:t>Challenges in deriving Constellation Measurement Requirements</a:t>
            </a:r>
            <a:endParaRPr lang="en-US" dirty="0"/>
          </a:p>
        </p:txBody>
      </p:sp>
    </p:spTree>
    <p:extLst>
      <p:ext uri="{BB962C8B-B14F-4D97-AF65-F5344CB8AC3E}">
        <p14:creationId xmlns:p14="http://schemas.microsoft.com/office/powerpoint/2010/main" val="135470319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While existing studies have identified a number of challenges in defining traceable measurement requirements, they have also indicate that different approaches can be combined to define different requirements </a:t>
            </a:r>
          </a:p>
          <a:p>
            <a:pPr lvl="1"/>
            <a:r>
              <a:rPr lang="en-US" sz="1800" dirty="0" smtClean="0"/>
              <a:t>Signal detection experiments provide insight into the amplitude of X</a:t>
            </a:r>
            <a:r>
              <a:rPr lang="en-US" sz="1800" baseline="-25000" dirty="0" smtClean="0"/>
              <a:t>CO2</a:t>
            </a:r>
            <a:r>
              <a:rPr lang="en-US" sz="1800" dirty="0" smtClean="0"/>
              <a:t> and X</a:t>
            </a:r>
            <a:r>
              <a:rPr lang="en-US" sz="1800" baseline="-25000" dirty="0" smtClean="0"/>
              <a:t>CH4</a:t>
            </a:r>
            <a:r>
              <a:rPr lang="en-US" sz="1800" dirty="0" smtClean="0"/>
              <a:t> anomalies associated with persistent flux changes and their dependence on wind speed at local to global scales</a:t>
            </a:r>
          </a:p>
          <a:p>
            <a:pPr lvl="1"/>
            <a:r>
              <a:rPr lang="en-US" sz="1800" dirty="0" smtClean="0"/>
              <a:t>Realistic, end-to-end OSSEs are adequate for assessing flux uncertainties associated with different sensor precision, resolution, and coverage in the presence of realistic transport</a:t>
            </a:r>
          </a:p>
          <a:p>
            <a:pPr lvl="1"/>
            <a:r>
              <a:rPr lang="en-US" sz="1800" dirty="0" smtClean="0"/>
              <a:t>Flux inversion experiments combining data from in situ, TCCON, GOSAT and OCO-2 are being validated against “withheld data” (from aircraft or surface stations) to provide insight into the impact of biases in concentration measurements and transport</a:t>
            </a:r>
          </a:p>
        </p:txBody>
      </p:sp>
      <p:sp>
        <p:nvSpPr>
          <p:cNvPr id="3" name="Content Placeholder 2"/>
          <p:cNvSpPr>
            <a:spLocks noGrp="1"/>
          </p:cNvSpPr>
          <p:nvPr>
            <p:ph sz="quarter" idx="11"/>
          </p:nvPr>
        </p:nvSpPr>
        <p:spPr>
          <a:xfrm>
            <a:off x="2057400" y="304800"/>
            <a:ext cx="5486400" cy="533400"/>
          </a:xfrm>
        </p:spPr>
        <p:txBody>
          <a:bodyPr/>
          <a:lstStyle/>
          <a:p>
            <a:r>
              <a:rPr lang="en-US" dirty="0" smtClean="0"/>
              <a:t>A </a:t>
            </a:r>
            <a:r>
              <a:rPr lang="en-US" dirty="0"/>
              <a:t>p</a:t>
            </a:r>
            <a:r>
              <a:rPr lang="en-US" dirty="0" smtClean="0"/>
              <a:t>ath </a:t>
            </a:r>
            <a:r>
              <a:rPr lang="en-US" dirty="0"/>
              <a:t>f</a:t>
            </a:r>
            <a:r>
              <a:rPr lang="en-US" dirty="0" smtClean="0"/>
              <a:t>orward for defining Constellation requirements </a:t>
            </a:r>
            <a:endParaRPr lang="en-US" dirty="0"/>
          </a:p>
        </p:txBody>
      </p:sp>
    </p:spTree>
    <p:extLst>
      <p:ext uri="{BB962C8B-B14F-4D97-AF65-F5344CB8AC3E}">
        <p14:creationId xmlns:p14="http://schemas.microsoft.com/office/powerpoint/2010/main" val="188552810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5029200"/>
          </a:xfrm>
        </p:spPr>
        <p:txBody>
          <a:bodyPr/>
          <a:lstStyle/>
          <a:p>
            <a:pPr marL="0" indent="0">
              <a:buNone/>
            </a:pPr>
            <a:r>
              <a:rPr lang="en-US" dirty="0" smtClean="0"/>
              <a:t>To </a:t>
            </a:r>
            <a:r>
              <a:rPr lang="en-US" dirty="0"/>
              <a:t>monitor anthropogenic emissions on the scale of medium sized countries  (e.g. France), we need to</a:t>
            </a:r>
          </a:p>
          <a:p>
            <a:r>
              <a:rPr lang="en-US" dirty="0"/>
              <a:t>Resolve and discriminate anthropogenic emissions from contributions from the natural biosphere and ocean</a:t>
            </a:r>
          </a:p>
          <a:p>
            <a:r>
              <a:rPr lang="en-US" dirty="0"/>
              <a:t>“Image” </a:t>
            </a:r>
            <a:r>
              <a:rPr lang="en-US" dirty="0" smtClean="0"/>
              <a:t>the majority </a:t>
            </a:r>
            <a:r>
              <a:rPr lang="en-US" dirty="0"/>
              <a:t>(~80%) of Earth’s surface at high spatial resolution on hourly (cities) to weekly (natural biosphere) </a:t>
            </a:r>
            <a:r>
              <a:rPr lang="en-US" dirty="0" smtClean="0"/>
              <a:t>intervals</a:t>
            </a:r>
          </a:p>
          <a:p>
            <a:pPr marL="0" indent="0">
              <a:buNone/>
            </a:pPr>
            <a:endParaRPr lang="en-US" sz="1000" dirty="0" smtClean="0"/>
          </a:p>
          <a:p>
            <a:pPr marL="0" indent="0">
              <a:buNone/>
            </a:pPr>
            <a:r>
              <a:rPr lang="en-US" dirty="0" smtClean="0"/>
              <a:t>A number of international organizations have recommended requirements on space-based GHG measurement precision, accuracy, resolution, coverage, and repeat frequency</a:t>
            </a:r>
          </a:p>
          <a:p>
            <a:r>
              <a:rPr lang="en-US" sz="1800" dirty="0"/>
              <a:t>Examples: </a:t>
            </a:r>
            <a:r>
              <a:rPr lang="fr-FR" sz="1800" dirty="0"/>
              <a:t>GEO Carbon Strategy Report (Ciais et al. 2010)</a:t>
            </a:r>
          </a:p>
          <a:p>
            <a:r>
              <a:rPr lang="en-US" sz="1800" dirty="0"/>
              <a:t>CEOS Strategy for Carbon Measurements from Space</a:t>
            </a:r>
          </a:p>
          <a:p>
            <a:r>
              <a:rPr lang="en-US" sz="1800" dirty="0"/>
              <a:t>GCOS (4ppm, 10 km, 3-hour repeat cycle)</a:t>
            </a:r>
          </a:p>
          <a:p>
            <a:pPr marL="0" indent="0">
              <a:buNone/>
            </a:pPr>
            <a:endParaRPr lang="en-US" sz="1000" dirty="0" smtClean="0"/>
          </a:p>
          <a:p>
            <a:pPr marL="0" indent="0">
              <a:buNone/>
            </a:pPr>
            <a:r>
              <a:rPr lang="en-US" sz="1800" dirty="0" smtClean="0"/>
              <a:t>Many of these requirements were recorded before space based GHG measurements were providing useful constraints on the carbon cycle</a:t>
            </a:r>
          </a:p>
        </p:txBody>
      </p:sp>
      <p:sp>
        <p:nvSpPr>
          <p:cNvPr id="3" name="Content Placeholder 2"/>
          <p:cNvSpPr>
            <a:spLocks noGrp="1"/>
          </p:cNvSpPr>
          <p:nvPr>
            <p:ph sz="quarter" idx="11"/>
          </p:nvPr>
        </p:nvSpPr>
        <p:spPr>
          <a:xfrm>
            <a:off x="2057400" y="304800"/>
            <a:ext cx="4953000" cy="838200"/>
          </a:xfrm>
        </p:spPr>
        <p:txBody>
          <a:bodyPr/>
          <a:lstStyle/>
          <a:p>
            <a:r>
              <a:rPr lang="en-US" dirty="0" smtClean="0"/>
              <a:t>Existing Space-based GHG Measurement Requirements</a:t>
            </a:r>
            <a:endParaRPr lang="en-US" dirty="0"/>
          </a:p>
        </p:txBody>
      </p:sp>
    </p:spTree>
    <p:extLst>
      <p:ext uri="{BB962C8B-B14F-4D97-AF65-F5344CB8AC3E}">
        <p14:creationId xmlns:p14="http://schemas.microsoft.com/office/powerpoint/2010/main" val="346292180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lvl="0"/>
            <a:r>
              <a:rPr lang="en-US" sz="1800" dirty="0" smtClean="0"/>
              <a:t>The </a:t>
            </a:r>
            <a:r>
              <a:rPr lang="en-US" sz="1800" dirty="0"/>
              <a:t>next generation of GHG satellite measurements needs to provide high accuracy measurements of CO</a:t>
            </a:r>
            <a:r>
              <a:rPr lang="en-US" sz="1800" baseline="-25000" dirty="0"/>
              <a:t>2</a:t>
            </a:r>
            <a:r>
              <a:rPr lang="en-US" sz="1800" dirty="0"/>
              <a:t> and CH</a:t>
            </a:r>
            <a:r>
              <a:rPr lang="en-US" sz="1800" baseline="-25000" dirty="0"/>
              <a:t>4</a:t>
            </a:r>
            <a:r>
              <a:rPr lang="en-US" sz="1800" dirty="0"/>
              <a:t> with high spatial resolution (1-2 </a:t>
            </a:r>
            <a:r>
              <a:rPr lang="en-US" sz="1800" dirty="0" smtClean="0"/>
              <a:t>km) to </a:t>
            </a:r>
            <a:r>
              <a:rPr lang="en-US" sz="1800" dirty="0"/>
              <a:t>observe and attribute surface fluxes </a:t>
            </a:r>
            <a:r>
              <a:rPr lang="en-US" sz="1800" dirty="0" smtClean="0"/>
              <a:t>and, to </a:t>
            </a:r>
            <a:r>
              <a:rPr lang="en-US" sz="1800" dirty="0"/>
              <a:t>minimize cloud contamination. </a:t>
            </a:r>
            <a:endParaRPr lang="en-US" sz="1800" dirty="0" smtClean="0"/>
          </a:p>
          <a:p>
            <a:r>
              <a:rPr lang="en-US" sz="1800" dirty="0" smtClean="0"/>
              <a:t>A daily </a:t>
            </a:r>
            <a:r>
              <a:rPr lang="en-US" sz="1800" dirty="0"/>
              <a:t>repeat-frequency is required. </a:t>
            </a:r>
            <a:endParaRPr lang="en-US" sz="1800" dirty="0" smtClean="0"/>
          </a:p>
          <a:p>
            <a:pPr lvl="1"/>
            <a:r>
              <a:rPr lang="en-US" sz="1800" dirty="0" smtClean="0"/>
              <a:t>Lower </a:t>
            </a:r>
            <a:r>
              <a:rPr lang="en-US" sz="1800" dirty="0"/>
              <a:t>repeat cycles are valuable but clearly lose information on the variability of surface fluxes, whether natural or anthropogenic in origin.</a:t>
            </a:r>
          </a:p>
          <a:p>
            <a:pPr lvl="0"/>
            <a:r>
              <a:rPr lang="en-US" sz="1800" dirty="0"/>
              <a:t>Continuity of the time series of space-based planetary boundary layer CO</a:t>
            </a:r>
            <a:r>
              <a:rPr lang="en-US" sz="1800" baseline="-25000" dirty="0"/>
              <a:t>2</a:t>
            </a:r>
            <a:r>
              <a:rPr lang="en-US" sz="1800" dirty="0"/>
              <a:t> and CH</a:t>
            </a:r>
            <a:r>
              <a:rPr lang="en-US" sz="1800" baseline="-25000" dirty="0"/>
              <a:t>4</a:t>
            </a:r>
            <a:r>
              <a:rPr lang="en-US" sz="1800" dirty="0"/>
              <a:t> measurements, ideally in a GHG-satellite constellation. </a:t>
            </a:r>
            <a:endParaRPr lang="en-US" sz="1800" dirty="0" smtClean="0"/>
          </a:p>
          <a:p>
            <a:pPr lvl="1"/>
            <a:r>
              <a:rPr lang="en-US" sz="1800" dirty="0" smtClean="0"/>
              <a:t>managed </a:t>
            </a:r>
            <a:r>
              <a:rPr lang="en-US" sz="1800" dirty="0"/>
              <a:t>within the international system of operational meteorological satellites or by a dedicated organization.</a:t>
            </a:r>
          </a:p>
          <a:p>
            <a:pPr lvl="0"/>
            <a:r>
              <a:rPr lang="en-US" sz="1800" dirty="0"/>
              <a:t>A strategy for easy access to GHG satellite observations should be developed. </a:t>
            </a:r>
          </a:p>
          <a:p>
            <a:pPr lvl="0"/>
            <a:r>
              <a:rPr lang="en-US" sz="1800" dirty="0"/>
              <a:t>A coordinated planning effort towards the next generation of a constellation of GHG satellite observations is also required.</a:t>
            </a:r>
          </a:p>
          <a:p>
            <a:endParaRPr lang="en-US" sz="1800" dirty="0"/>
          </a:p>
        </p:txBody>
      </p:sp>
      <p:sp>
        <p:nvSpPr>
          <p:cNvPr id="3" name="Content Placeholder 2"/>
          <p:cNvSpPr>
            <a:spLocks noGrp="1"/>
          </p:cNvSpPr>
          <p:nvPr>
            <p:ph sz="quarter" idx="11"/>
          </p:nvPr>
        </p:nvSpPr>
        <p:spPr/>
        <p:txBody>
          <a:bodyPr/>
          <a:lstStyle/>
          <a:p>
            <a:r>
              <a:rPr lang="en-US" dirty="0" smtClean="0"/>
              <a:t>Requirements from GEO </a:t>
            </a:r>
            <a:r>
              <a:rPr lang="en-US" dirty="0"/>
              <a:t>Carbon Strategy Report</a:t>
            </a:r>
          </a:p>
        </p:txBody>
      </p:sp>
    </p:spTree>
    <p:extLst>
      <p:ext uri="{BB962C8B-B14F-4D97-AF65-F5344CB8AC3E}">
        <p14:creationId xmlns:p14="http://schemas.microsoft.com/office/powerpoint/2010/main" val="3734460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A coordinated </a:t>
            </a:r>
            <a:r>
              <a:rPr lang="en-US" dirty="0"/>
              <a:t>constellation of passive and active X</a:t>
            </a:r>
            <a:r>
              <a:rPr lang="en-US" baseline="-25000" dirty="0"/>
              <a:t>CO2</a:t>
            </a:r>
            <a:r>
              <a:rPr lang="en-US" dirty="0"/>
              <a:t> and X</a:t>
            </a:r>
            <a:r>
              <a:rPr lang="en-US" baseline="-25000" dirty="0"/>
              <a:t>CH4</a:t>
            </a:r>
            <a:r>
              <a:rPr lang="en-US" dirty="0"/>
              <a:t> remote sensing instruments </a:t>
            </a:r>
            <a:r>
              <a:rPr lang="en-US" dirty="0" smtClean="0"/>
              <a:t>in Low </a:t>
            </a:r>
            <a:r>
              <a:rPr lang="en-US" dirty="0"/>
              <a:t>Earth Orbit (LEO</a:t>
            </a:r>
            <a:r>
              <a:rPr lang="en-US" dirty="0" smtClean="0"/>
              <a:t>), </a:t>
            </a:r>
            <a:r>
              <a:rPr lang="en-US" dirty="0"/>
              <a:t>with </a:t>
            </a:r>
            <a:endParaRPr lang="en-US" dirty="0" smtClean="0"/>
          </a:p>
          <a:p>
            <a:pPr lvl="1"/>
            <a:r>
              <a:rPr lang="en-US" sz="1800" dirty="0" smtClean="0"/>
              <a:t>retrieved</a:t>
            </a:r>
            <a:r>
              <a:rPr lang="en-US" sz="1800" dirty="0"/>
              <a:t>, single-sounding measurement accuracy of 0.1 </a:t>
            </a:r>
            <a:r>
              <a:rPr lang="en-US" sz="1800" dirty="0" smtClean="0"/>
              <a:t>to 0.2</a:t>
            </a:r>
            <a:r>
              <a:rPr lang="en-US" sz="1800" dirty="0"/>
              <a:t>% for X</a:t>
            </a:r>
            <a:r>
              <a:rPr lang="en-US" sz="1800" baseline="-25000" dirty="0"/>
              <a:t>CO2</a:t>
            </a:r>
            <a:r>
              <a:rPr lang="en-US" sz="1800" dirty="0"/>
              <a:t> and </a:t>
            </a:r>
            <a:r>
              <a:rPr lang="en-US" sz="1800" dirty="0" smtClean="0"/>
              <a:t>X</a:t>
            </a:r>
            <a:r>
              <a:rPr lang="en-US" sz="1800" baseline="-25000" dirty="0" smtClean="0"/>
              <a:t>CH4</a:t>
            </a:r>
            <a:endParaRPr lang="en-US" sz="1800" dirty="0"/>
          </a:p>
          <a:p>
            <a:pPr lvl="1"/>
            <a:r>
              <a:rPr lang="en-US" sz="1800" dirty="0"/>
              <a:t>S</a:t>
            </a:r>
            <a:r>
              <a:rPr lang="en-US" sz="1800" dirty="0" smtClean="0"/>
              <a:t>patial </a:t>
            </a:r>
            <a:r>
              <a:rPr lang="en-US" sz="1800" dirty="0"/>
              <a:t>resolution of 1-2 </a:t>
            </a:r>
            <a:r>
              <a:rPr lang="en-US" sz="1800" dirty="0" smtClean="0"/>
              <a:t>km</a:t>
            </a:r>
            <a:endParaRPr lang="en-US" sz="1800" dirty="0"/>
          </a:p>
          <a:p>
            <a:pPr lvl="1"/>
            <a:r>
              <a:rPr lang="en-US" sz="1800" dirty="0"/>
              <a:t>T</a:t>
            </a:r>
            <a:r>
              <a:rPr lang="en-US" sz="1800" dirty="0" smtClean="0"/>
              <a:t>emporal </a:t>
            </a:r>
            <a:r>
              <a:rPr lang="en-US" sz="1800" dirty="0"/>
              <a:t>sampling yielding </a:t>
            </a:r>
            <a:r>
              <a:rPr lang="en-US" sz="1800" dirty="0" smtClean="0"/>
              <a:t>daily coverage </a:t>
            </a:r>
            <a:r>
              <a:rPr lang="en-US" sz="1800" dirty="0"/>
              <a:t>of the entire globe. </a:t>
            </a:r>
            <a:endParaRPr lang="en-US" sz="1800" dirty="0" smtClean="0"/>
          </a:p>
          <a:p>
            <a:r>
              <a:rPr lang="en-US" dirty="0"/>
              <a:t>A coordinated constellation of passive X</a:t>
            </a:r>
            <a:r>
              <a:rPr lang="en-US" baseline="-25000" dirty="0"/>
              <a:t>CO2</a:t>
            </a:r>
            <a:r>
              <a:rPr lang="en-US" dirty="0"/>
              <a:t> and X</a:t>
            </a:r>
            <a:r>
              <a:rPr lang="en-US" baseline="-25000" dirty="0"/>
              <a:t>CH4</a:t>
            </a:r>
            <a:r>
              <a:rPr lang="en-US" dirty="0"/>
              <a:t> remote sensing instruments in geostationary orbit (GEO)</a:t>
            </a:r>
          </a:p>
          <a:p>
            <a:pPr lvl="1"/>
            <a:r>
              <a:rPr lang="en-US" sz="1800" dirty="0"/>
              <a:t>To cover all longitudes at a spatial resolution of 1-2 km</a:t>
            </a:r>
          </a:p>
          <a:p>
            <a:pPr lvl="1"/>
            <a:r>
              <a:rPr lang="en-US" sz="1800" dirty="0"/>
              <a:t>Retrieved, single sounding measurement accuracy of 0.1 to 0.2% for X</a:t>
            </a:r>
            <a:r>
              <a:rPr lang="en-US" sz="1800" baseline="-25000" dirty="0"/>
              <a:t>CO2</a:t>
            </a:r>
            <a:r>
              <a:rPr lang="en-US" sz="1800" dirty="0"/>
              <a:t> and X</a:t>
            </a:r>
            <a:r>
              <a:rPr lang="en-US" sz="1800" baseline="-25000" dirty="0"/>
              <a:t>CH4</a:t>
            </a:r>
            <a:r>
              <a:rPr lang="en-US" sz="1800" dirty="0"/>
              <a:t> over continents</a:t>
            </a:r>
          </a:p>
          <a:p>
            <a:pPr lvl="1"/>
            <a:r>
              <a:rPr lang="en-US" sz="1800" dirty="0"/>
              <a:t>Temporal sampling interval of 20 minutes to 1 hour</a:t>
            </a:r>
            <a:r>
              <a:rPr lang="en-US" dirty="0"/>
              <a:t>.</a:t>
            </a:r>
          </a:p>
          <a:p>
            <a:r>
              <a:rPr lang="en-US" dirty="0" smtClean="0"/>
              <a:t>These </a:t>
            </a:r>
            <a:r>
              <a:rPr lang="en-US" dirty="0"/>
              <a:t>missions should be considered in the context of the added </a:t>
            </a:r>
            <a:r>
              <a:rPr lang="en-US" dirty="0" smtClean="0"/>
              <a:t>value to </a:t>
            </a:r>
            <a:r>
              <a:rPr lang="en-US" dirty="0"/>
              <a:t>be derived from coordinated mission planning and associated data compilation </a:t>
            </a:r>
            <a:r>
              <a:rPr lang="en-US" dirty="0" smtClean="0"/>
              <a:t>activities (spaceborne </a:t>
            </a:r>
            <a:r>
              <a:rPr lang="en-US" dirty="0"/>
              <a:t>and in situ/aircraft) both in the future and by exploiting archive data</a:t>
            </a:r>
            <a:r>
              <a:rPr lang="en-US" dirty="0" smtClean="0"/>
              <a:t>.</a:t>
            </a:r>
          </a:p>
        </p:txBody>
      </p:sp>
      <p:sp>
        <p:nvSpPr>
          <p:cNvPr id="3" name="Content Placeholder 2"/>
          <p:cNvSpPr>
            <a:spLocks noGrp="1"/>
          </p:cNvSpPr>
          <p:nvPr>
            <p:ph sz="quarter" idx="11"/>
          </p:nvPr>
        </p:nvSpPr>
        <p:spPr>
          <a:xfrm>
            <a:off x="2057400" y="304800"/>
            <a:ext cx="5486400" cy="533400"/>
          </a:xfrm>
        </p:spPr>
        <p:txBody>
          <a:bodyPr/>
          <a:lstStyle/>
          <a:p>
            <a:r>
              <a:rPr lang="en-US" dirty="0" smtClean="0"/>
              <a:t>Requirements from CEOS Strategy for Carbon Observations from Space</a:t>
            </a:r>
            <a:endParaRPr lang="en-US" dirty="0"/>
          </a:p>
        </p:txBody>
      </p:sp>
    </p:spTree>
    <p:extLst>
      <p:ext uri="{BB962C8B-B14F-4D97-AF65-F5344CB8AC3E}">
        <p14:creationId xmlns:p14="http://schemas.microsoft.com/office/powerpoint/2010/main" val="63925619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dirty="0" smtClean="0"/>
              <a:t>Can the </a:t>
            </a:r>
            <a:r>
              <a:rPr lang="en-US" dirty="0"/>
              <a:t>the coverage, resolution, and precision requirements would be to fly a constellation </a:t>
            </a:r>
            <a:r>
              <a:rPr lang="en-US" dirty="0" smtClean="0"/>
              <a:t>that incorporates</a:t>
            </a:r>
          </a:p>
          <a:p>
            <a:r>
              <a:rPr lang="en-US" dirty="0" smtClean="0"/>
              <a:t>3 </a:t>
            </a:r>
            <a:r>
              <a:rPr lang="en-US" dirty="0"/>
              <a:t>(or more) satellites in low Earth orbit </a:t>
            </a:r>
            <a:r>
              <a:rPr lang="en-US" dirty="0" smtClean="0"/>
              <a:t>(LEO) with </a:t>
            </a:r>
            <a:endParaRPr lang="en-US" dirty="0"/>
          </a:p>
          <a:p>
            <a:pPr lvl="1"/>
            <a:r>
              <a:rPr lang="en-US" dirty="0"/>
              <a:t>A </a:t>
            </a:r>
            <a:r>
              <a:rPr lang="en-US" dirty="0" smtClean="0"/>
              <a:t>broad (~200) </a:t>
            </a:r>
            <a:r>
              <a:rPr lang="en-US" dirty="0"/>
              <a:t>km swath with a mean footprint size &lt; </a:t>
            </a:r>
            <a:r>
              <a:rPr lang="en-US" dirty="0" smtClean="0"/>
              <a:t>4 </a:t>
            </a:r>
            <a:r>
              <a:rPr lang="en-US" dirty="0"/>
              <a:t>km</a:t>
            </a:r>
            <a:r>
              <a:rPr lang="en-US" baseline="30000" dirty="0"/>
              <a:t>2</a:t>
            </a:r>
          </a:p>
          <a:p>
            <a:pPr lvl="1"/>
            <a:r>
              <a:rPr lang="en-US" dirty="0"/>
              <a:t>A single sounding random error near 0.5 ppm, and vanishing small regional scale bias (&lt; 0.1 ppm) </a:t>
            </a:r>
            <a:r>
              <a:rPr lang="en-US" dirty="0" smtClean="0"/>
              <a:t>over &gt; 80% of the sunlit hemisphere</a:t>
            </a:r>
            <a:endParaRPr lang="en-US" dirty="0"/>
          </a:p>
          <a:p>
            <a:pPr lvl="1"/>
            <a:r>
              <a:rPr lang="en-US" dirty="0"/>
              <a:t>One (or more) satellites </a:t>
            </a:r>
            <a:r>
              <a:rPr lang="en-US" dirty="0" smtClean="0"/>
              <a:t>carrying </a:t>
            </a:r>
            <a:r>
              <a:rPr lang="en-US" dirty="0"/>
              <a:t>ancillary sensors (CO, NO</a:t>
            </a:r>
            <a:r>
              <a:rPr lang="en-US" baseline="-25000" dirty="0"/>
              <a:t>2</a:t>
            </a:r>
            <a:r>
              <a:rPr lang="en-US" dirty="0"/>
              <a:t>, CO</a:t>
            </a:r>
            <a:r>
              <a:rPr lang="en-US" baseline="-25000" dirty="0"/>
              <a:t>2</a:t>
            </a:r>
            <a:r>
              <a:rPr lang="en-US" dirty="0"/>
              <a:t> </a:t>
            </a:r>
            <a:r>
              <a:rPr lang="en-US" dirty="0" smtClean="0"/>
              <a:t>and/or CH</a:t>
            </a:r>
            <a:r>
              <a:rPr lang="en-US" baseline="-25000" dirty="0" smtClean="0"/>
              <a:t>4</a:t>
            </a:r>
            <a:r>
              <a:rPr lang="en-US" dirty="0" smtClean="0"/>
              <a:t> Lidar</a:t>
            </a:r>
            <a:r>
              <a:rPr lang="en-US" dirty="0"/>
              <a:t>)</a:t>
            </a:r>
          </a:p>
          <a:p>
            <a:r>
              <a:rPr lang="en-US" dirty="0" smtClean="0"/>
              <a:t>A constellation </a:t>
            </a:r>
            <a:r>
              <a:rPr lang="en-US" dirty="0"/>
              <a:t>with 3 (or more) geostationary satellites</a:t>
            </a:r>
          </a:p>
          <a:p>
            <a:pPr lvl="1"/>
            <a:r>
              <a:rPr lang="en-US" dirty="0" smtClean="0"/>
              <a:t>Monitor </a:t>
            </a:r>
            <a:r>
              <a:rPr lang="en-US" dirty="0"/>
              <a:t>diurnally varying processes (e.g. rush hours, diurnal variations in the biosphere</a:t>
            </a:r>
            <a:r>
              <a:rPr lang="en-US" dirty="0" smtClean="0"/>
              <a:t>)</a:t>
            </a:r>
          </a:p>
          <a:p>
            <a:pPr lvl="1"/>
            <a:r>
              <a:rPr lang="en-US" dirty="0" smtClean="0"/>
              <a:t>Stationed over Europe/Africa, North/South America, and East Asia</a:t>
            </a:r>
            <a:endParaRPr lang="en-US" dirty="0"/>
          </a:p>
        </p:txBody>
      </p:sp>
      <p:sp>
        <p:nvSpPr>
          <p:cNvPr id="3" name="Content Placeholder 2"/>
          <p:cNvSpPr>
            <a:spLocks noGrp="1"/>
          </p:cNvSpPr>
          <p:nvPr>
            <p:ph sz="quarter" idx="11"/>
          </p:nvPr>
        </p:nvSpPr>
        <p:spPr/>
        <p:txBody>
          <a:bodyPr/>
          <a:lstStyle/>
          <a:p>
            <a:r>
              <a:rPr lang="en-US" dirty="0" smtClean="0"/>
              <a:t>A Candidate Constellation Architecture</a:t>
            </a:r>
            <a:endParaRPr lang="en-US" dirty="0"/>
          </a:p>
        </p:txBody>
      </p:sp>
    </p:spTree>
    <p:extLst>
      <p:ext uri="{BB962C8B-B14F-4D97-AF65-F5344CB8AC3E}">
        <p14:creationId xmlns:p14="http://schemas.microsoft.com/office/powerpoint/2010/main" val="38211890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305800" cy="4724400"/>
          </a:xfrm>
        </p:spPr>
        <p:txBody>
          <a:bodyPr/>
          <a:lstStyle/>
          <a:p>
            <a:pPr>
              <a:spcBef>
                <a:spcPts val="600"/>
              </a:spcBef>
              <a:spcAft>
                <a:spcPts val="600"/>
              </a:spcAft>
            </a:pPr>
            <a:r>
              <a:rPr lang="en-US" sz="1600" dirty="0" smtClean="0"/>
              <a:t>25-28 May: CEOS SIT, Paris, France</a:t>
            </a:r>
            <a:r>
              <a:rPr lang="en-US" sz="1400" dirty="0" smtClean="0"/>
              <a:t>	</a:t>
            </a:r>
          </a:p>
          <a:p>
            <a:pPr lvl="1">
              <a:spcBef>
                <a:spcPts val="600"/>
              </a:spcBef>
              <a:spcAft>
                <a:spcPts val="600"/>
              </a:spcAft>
            </a:pPr>
            <a:r>
              <a:rPr lang="en-US" sz="1400" dirty="0" smtClean="0"/>
              <a:t>Present a report on the GHG White Paper progress and plans</a:t>
            </a:r>
            <a:endParaRPr lang="en-US" sz="1400" dirty="0"/>
          </a:p>
          <a:p>
            <a:pPr>
              <a:spcBef>
                <a:spcPts val="600"/>
              </a:spcBef>
              <a:spcAft>
                <a:spcPts val="600"/>
              </a:spcAft>
            </a:pPr>
            <a:r>
              <a:rPr lang="en-US" sz="1600" dirty="0" smtClean="0"/>
              <a:t>6-8 </a:t>
            </a:r>
            <a:r>
              <a:rPr lang="en-US" sz="1600" dirty="0"/>
              <a:t>June: </a:t>
            </a:r>
            <a:r>
              <a:rPr lang="en-US" sz="1600" dirty="0" smtClean="0"/>
              <a:t>IWGGMS-13, Helsinki, Finland</a:t>
            </a:r>
          </a:p>
          <a:p>
            <a:pPr lvl="1">
              <a:spcBef>
                <a:spcPts val="600"/>
              </a:spcBef>
              <a:spcAft>
                <a:spcPts val="600"/>
              </a:spcAft>
            </a:pPr>
            <a:r>
              <a:rPr lang="en-US" sz="1400" dirty="0" smtClean="0"/>
              <a:t>AC-VC participation in Organizing Committee and opportunities to enlist participation in GHG White Paper among space-based GHG measurement and modeling communities</a:t>
            </a:r>
          </a:p>
          <a:p>
            <a:pPr>
              <a:spcBef>
                <a:spcPts val="600"/>
              </a:spcBef>
              <a:spcAft>
                <a:spcPts val="600"/>
              </a:spcAft>
            </a:pPr>
            <a:r>
              <a:rPr lang="en-US" sz="1600" dirty="0" smtClean="0"/>
              <a:t>11-16 June: GHG report to the CGMS-45, </a:t>
            </a:r>
            <a:r>
              <a:rPr lang="en-US" sz="1600" dirty="0" err="1" smtClean="0"/>
              <a:t>Jeju</a:t>
            </a:r>
            <a:r>
              <a:rPr lang="en-US" sz="1600" dirty="0" smtClean="0"/>
              <a:t> Korea</a:t>
            </a:r>
          </a:p>
          <a:p>
            <a:pPr lvl="1">
              <a:spcBef>
                <a:spcPts val="600"/>
              </a:spcBef>
              <a:spcAft>
                <a:spcPts val="600"/>
              </a:spcAft>
            </a:pPr>
            <a:r>
              <a:rPr lang="en-US" sz="1400" dirty="0" smtClean="0"/>
              <a:t>Opportunity to solicit input on </a:t>
            </a:r>
            <a:r>
              <a:rPr lang="en-US" sz="1400" dirty="0"/>
              <a:t>GHG White Paper</a:t>
            </a:r>
            <a:r>
              <a:rPr lang="en-US" sz="1400" dirty="0" smtClean="0"/>
              <a:t> from operational agencies</a:t>
            </a:r>
            <a:endParaRPr lang="en-US" sz="1400" dirty="0"/>
          </a:p>
          <a:p>
            <a:pPr>
              <a:spcBef>
                <a:spcPts val="600"/>
              </a:spcBef>
              <a:spcAft>
                <a:spcPts val="600"/>
              </a:spcAft>
            </a:pPr>
            <a:r>
              <a:rPr lang="en-US" sz="1600" dirty="0"/>
              <a:t>28-30 June: CEOS </a:t>
            </a:r>
            <a:r>
              <a:rPr lang="en-US" sz="1600" dirty="0" smtClean="0"/>
              <a:t>VC-AC</a:t>
            </a:r>
            <a:r>
              <a:rPr lang="en-US" sz="1600" dirty="0"/>
              <a:t>, CNES HQ, </a:t>
            </a:r>
            <a:r>
              <a:rPr lang="en-US" sz="1600" dirty="0" smtClean="0"/>
              <a:t>Paris, France</a:t>
            </a:r>
          </a:p>
          <a:p>
            <a:pPr lvl="1">
              <a:spcBef>
                <a:spcPts val="600"/>
              </a:spcBef>
              <a:spcAft>
                <a:spcPts val="600"/>
              </a:spcAft>
            </a:pPr>
            <a:r>
              <a:rPr lang="en-US" sz="1400" dirty="0"/>
              <a:t>Breakout </a:t>
            </a:r>
            <a:r>
              <a:rPr lang="en-US" sz="1400" dirty="0" smtClean="0"/>
              <a:t>session to harmonize </a:t>
            </a:r>
            <a:r>
              <a:rPr lang="en-US" sz="1400" dirty="0"/>
              <a:t>mission </a:t>
            </a:r>
            <a:r>
              <a:rPr lang="en-US" sz="1400" dirty="0" smtClean="0"/>
              <a:t>requirements (GEO, GCOS, CEOS)</a:t>
            </a:r>
            <a:endParaRPr lang="en-US" sz="1400" dirty="0"/>
          </a:p>
          <a:p>
            <a:pPr lvl="1">
              <a:spcBef>
                <a:spcPts val="600"/>
              </a:spcBef>
              <a:spcAft>
                <a:spcPts val="600"/>
              </a:spcAft>
            </a:pPr>
            <a:r>
              <a:rPr lang="en-US" sz="1400" dirty="0" smtClean="0"/>
              <a:t>Finalize GHG White Paper outline and writing assignments</a:t>
            </a:r>
          </a:p>
          <a:p>
            <a:pPr>
              <a:spcBef>
                <a:spcPts val="600"/>
              </a:spcBef>
              <a:spcAft>
                <a:spcPts val="600"/>
              </a:spcAft>
            </a:pPr>
            <a:r>
              <a:rPr lang="en-US" sz="1600" dirty="0" smtClean="0"/>
              <a:t>21-25 </a:t>
            </a:r>
            <a:r>
              <a:rPr lang="en-US" sz="1600" dirty="0"/>
              <a:t>August, ICDC10, Interlaken, </a:t>
            </a:r>
            <a:r>
              <a:rPr lang="en-US" sz="1600" dirty="0" smtClean="0"/>
              <a:t>Switzerland</a:t>
            </a:r>
          </a:p>
          <a:p>
            <a:pPr lvl="1">
              <a:spcBef>
                <a:spcPts val="600"/>
              </a:spcBef>
              <a:spcAft>
                <a:spcPts val="600"/>
              </a:spcAft>
            </a:pPr>
            <a:r>
              <a:rPr lang="en-US" sz="1400" dirty="0" smtClean="0"/>
              <a:t>First drafts of all chapters due</a:t>
            </a:r>
          </a:p>
          <a:p>
            <a:pPr>
              <a:spcBef>
                <a:spcPts val="600"/>
              </a:spcBef>
              <a:spcAft>
                <a:spcPts val="600"/>
              </a:spcAft>
            </a:pPr>
            <a:r>
              <a:rPr lang="en-US" sz="1600" dirty="0" smtClean="0"/>
              <a:t>11-14 September, 2017 </a:t>
            </a:r>
            <a:r>
              <a:rPr lang="en-US" sz="1600" dirty="0"/>
              <a:t>SIT Technical </a:t>
            </a:r>
            <a:r>
              <a:rPr lang="en-US" sz="1600" dirty="0" smtClean="0"/>
              <a:t>Workshop, </a:t>
            </a:r>
            <a:r>
              <a:rPr lang="en-US" sz="1600" dirty="0" err="1" smtClean="0"/>
              <a:t>Frascati</a:t>
            </a:r>
            <a:r>
              <a:rPr lang="en-US" sz="1600" dirty="0" smtClean="0"/>
              <a:t>, Italy</a:t>
            </a:r>
          </a:p>
          <a:p>
            <a:pPr lvl="1">
              <a:spcBef>
                <a:spcPts val="600"/>
              </a:spcBef>
              <a:spcAft>
                <a:spcPts val="600"/>
              </a:spcAft>
            </a:pPr>
            <a:r>
              <a:rPr lang="en-US" sz="1400" dirty="0" smtClean="0"/>
              <a:t>Present a report  on the GHG White Paper scope and contents</a:t>
            </a:r>
          </a:p>
          <a:p>
            <a:pPr lvl="1">
              <a:spcBef>
                <a:spcPts val="600"/>
              </a:spcBef>
              <a:spcAft>
                <a:spcPts val="600"/>
              </a:spcAft>
            </a:pPr>
            <a:endParaRPr lang="en-US" sz="1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29</a:t>
            </a:fld>
            <a:endParaRPr lang="uk-UA"/>
          </a:p>
        </p:txBody>
      </p:sp>
      <p:sp>
        <p:nvSpPr>
          <p:cNvPr id="4" name="Content Placeholder 3"/>
          <p:cNvSpPr>
            <a:spLocks noGrp="1"/>
          </p:cNvSpPr>
          <p:nvPr>
            <p:ph sz="quarter" idx="11"/>
          </p:nvPr>
        </p:nvSpPr>
        <p:spPr>
          <a:xfrm>
            <a:off x="2057400" y="304800"/>
            <a:ext cx="4953000" cy="533400"/>
          </a:xfrm>
        </p:spPr>
        <p:txBody>
          <a:bodyPr/>
          <a:lstStyle/>
          <a:p>
            <a:pPr>
              <a:spcBef>
                <a:spcPts val="600"/>
              </a:spcBef>
              <a:spcAft>
                <a:spcPts val="600"/>
              </a:spcAft>
            </a:pPr>
            <a:r>
              <a:rPr lang="en-US" dirty="0"/>
              <a:t>Milestones for GHG White Paper Development </a:t>
            </a:r>
          </a:p>
        </p:txBody>
      </p:sp>
    </p:spTree>
    <p:extLst>
      <p:ext uri="{BB962C8B-B14F-4D97-AF65-F5344CB8AC3E}">
        <p14:creationId xmlns:p14="http://schemas.microsoft.com/office/powerpoint/2010/main" val="343223647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419600" y="1600200"/>
            <a:ext cx="4724400" cy="5183046"/>
          </a:xfrm>
        </p:spPr>
        <p:txBody>
          <a:bodyPr/>
          <a:lstStyle/>
          <a:p>
            <a:r>
              <a:rPr lang="en-US" dirty="0" smtClean="0"/>
              <a:t>In February 2017, the AC-VC received a formal request from the CEOS Chair, Frank Kelly </a:t>
            </a:r>
          </a:p>
          <a:p>
            <a:pPr lvl="1"/>
            <a:r>
              <a:rPr lang="en-US" sz="1800" dirty="0" smtClean="0"/>
              <a:t>Included specific guidance on the content of the GHG White Paper </a:t>
            </a:r>
          </a:p>
          <a:p>
            <a:pPr lvl="1"/>
            <a:r>
              <a:rPr lang="en-US" sz="1800" dirty="0" smtClean="0"/>
              <a:t>Requests interim </a:t>
            </a:r>
            <a:r>
              <a:rPr lang="en-US" sz="1800" dirty="0"/>
              <a:t>reports be provided at forthcoming CEOS SIT </a:t>
            </a:r>
            <a:r>
              <a:rPr lang="en-US" sz="1800" dirty="0" smtClean="0"/>
              <a:t>meetings, SIT </a:t>
            </a:r>
            <a:r>
              <a:rPr lang="en-US" sz="1800" dirty="0"/>
              <a:t>Technical Workshops, and the 2017 CEOS </a:t>
            </a:r>
            <a:r>
              <a:rPr lang="en-US" sz="1800" dirty="0" smtClean="0"/>
              <a:t>Plenary</a:t>
            </a:r>
          </a:p>
          <a:p>
            <a:pPr lvl="1"/>
            <a:r>
              <a:rPr lang="en-US" sz="1800" dirty="0" smtClean="0"/>
              <a:t>Requests a </a:t>
            </a:r>
            <a:r>
              <a:rPr lang="en-US" sz="1800" dirty="0"/>
              <a:t>final report to </a:t>
            </a:r>
            <a:r>
              <a:rPr lang="en-US" sz="1800" dirty="0" smtClean="0"/>
              <a:t>be provided </a:t>
            </a:r>
            <a:r>
              <a:rPr lang="en-US" sz="1800" dirty="0"/>
              <a:t>at the 32nd CEOS Plenary to be held in the 4th quarter of </a:t>
            </a:r>
            <a:r>
              <a:rPr lang="en-US" sz="1800" dirty="0" smtClean="0"/>
              <a:t>2018</a:t>
            </a:r>
          </a:p>
          <a:p>
            <a:pPr lvl="1"/>
            <a:r>
              <a:rPr lang="en-US" dirty="0" smtClean="0"/>
              <a:t>Invited CGMS </a:t>
            </a:r>
            <a:r>
              <a:rPr lang="en-US" dirty="0"/>
              <a:t>asking them </a:t>
            </a:r>
            <a:r>
              <a:rPr lang="en-US" dirty="0" smtClean="0"/>
              <a:t>to nominate</a:t>
            </a:r>
            <a:r>
              <a:rPr lang="en-US" dirty="0"/>
              <a:t>, if they </a:t>
            </a:r>
            <a:r>
              <a:rPr lang="en-US" dirty="0" smtClean="0"/>
              <a:t>wish</a:t>
            </a:r>
            <a:r>
              <a:rPr lang="en-US" dirty="0"/>
              <a:t>, </a:t>
            </a:r>
            <a:r>
              <a:rPr lang="en-US" dirty="0" smtClean="0"/>
              <a:t>additional people </a:t>
            </a:r>
            <a:r>
              <a:rPr lang="en-US" dirty="0"/>
              <a:t>to participate in </a:t>
            </a:r>
            <a:r>
              <a:rPr lang="en-US" dirty="0" smtClean="0"/>
              <a:t>development </a:t>
            </a:r>
            <a:r>
              <a:rPr lang="en-US" dirty="0"/>
              <a:t>of the report</a:t>
            </a:r>
            <a:endParaRPr lang="en-US" sz="3600" dirty="0"/>
          </a:p>
        </p:txBody>
      </p:sp>
      <p:sp>
        <p:nvSpPr>
          <p:cNvPr id="3" name="Content Placeholder 2"/>
          <p:cNvSpPr>
            <a:spLocks noGrp="1"/>
          </p:cNvSpPr>
          <p:nvPr>
            <p:ph sz="quarter" idx="11"/>
          </p:nvPr>
        </p:nvSpPr>
        <p:spPr/>
        <p:txBody>
          <a:bodyPr/>
          <a:lstStyle/>
          <a:p>
            <a:r>
              <a:rPr lang="en-US" dirty="0" smtClean="0"/>
              <a:t>14 February 2017 Letter from the CEOS SIT</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1143000"/>
            <a:ext cx="4292763" cy="5738243"/>
          </a:xfrm>
          <a:prstGeom prst="rect">
            <a:avLst/>
          </a:prstGeom>
        </p:spPr>
      </p:pic>
    </p:spTree>
    <p:extLst>
      <p:ext uri="{BB962C8B-B14F-4D97-AF65-F5344CB8AC3E}">
        <p14:creationId xmlns:p14="http://schemas.microsoft.com/office/powerpoint/2010/main" val="327241934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5" name="Rectangle 2"/>
          <p:cNvSpPr txBox="1">
            <a:spLocks noChangeArrowheads="1"/>
          </p:cNvSpPr>
          <p:nvPr/>
        </p:nvSpPr>
        <p:spPr>
          <a:xfrm>
            <a:off x="2057400" y="144959"/>
            <a:ext cx="5410200" cy="769441"/>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GB" sz="2400" dirty="0" smtClean="0">
                <a:latin typeface="Arial" panose="020B0604020202020204" pitchFamily="34" charset="0"/>
                <a:cs typeface="Arial" panose="020B0604020202020204" pitchFamily="34" charset="0"/>
              </a:rPr>
              <a:t>Mandate for Satellite Carbon report content, undertaken by AC-VC</a:t>
            </a:r>
            <a:endParaRPr lang="en-GB" sz="2400" dirty="0">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88006" y="1397000"/>
            <a:ext cx="8839200" cy="4318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GB" sz="1800" dirty="0" smtClean="0"/>
              <a:t>Based on existing requirements, define the key characteristics of a global architecture for carbon (CO</a:t>
            </a:r>
            <a:r>
              <a:rPr lang="en-GB" sz="1800" baseline="-25000" dirty="0" smtClean="0"/>
              <a:t>2</a:t>
            </a:r>
            <a:r>
              <a:rPr lang="en-GB" sz="1800" dirty="0" smtClean="0"/>
              <a:t>, CH</a:t>
            </a:r>
            <a:r>
              <a:rPr lang="en-GB" sz="1800" baseline="-25000" dirty="0" smtClean="0"/>
              <a:t>4</a:t>
            </a:r>
            <a:r>
              <a:rPr lang="en-GB" sz="1800" dirty="0" smtClean="0"/>
              <a:t>) measurements from space.</a:t>
            </a:r>
          </a:p>
          <a:p>
            <a:pPr defTabSz="914400"/>
            <a:r>
              <a:rPr lang="en-GB" sz="1800" dirty="0" smtClean="0"/>
              <a:t>Consider observational needs for both composition and fluxes, natural and anthropogenic</a:t>
            </a:r>
          </a:p>
          <a:p>
            <a:pPr defTabSz="914400"/>
            <a:r>
              <a:rPr lang="en-GB" sz="1800" dirty="0" smtClean="0"/>
              <a:t>Include known plans and considerations from space agencies worldwide in overall system architecture to ensure global consistency of design </a:t>
            </a:r>
          </a:p>
          <a:p>
            <a:pPr defTabSz="914400"/>
            <a:r>
              <a:rPr lang="en-GB" sz="1800" dirty="0" smtClean="0"/>
              <a:t>Incorporate potential observations from both GEO and LEO potential missions in an optimal system, and consider optimal acquisition strategies across the system including orbits, equator crossing times, sensor characteristics etc.</a:t>
            </a:r>
          </a:p>
          <a:p>
            <a:pPr defTabSz="914400"/>
            <a:r>
              <a:rPr lang="en-GB" sz="1800" dirty="0" smtClean="0"/>
              <a:t>Include instrument on-orbit calibration and geophysical validation aspects </a:t>
            </a:r>
          </a:p>
          <a:p>
            <a:pPr defTabSz="914400"/>
            <a:r>
              <a:rPr lang="en-GB" sz="1800" dirty="0" smtClean="0"/>
              <a:t>Build on work already undertaken by AC-VC in response to the CEOS Carbon Strategy</a:t>
            </a:r>
          </a:p>
          <a:p>
            <a:pPr defTabSz="914400"/>
            <a:r>
              <a:rPr lang="en-GB" sz="1800" dirty="0" smtClean="0"/>
              <a:t>Provide a reference architecture against which individual agencies can develop their plans to optimise joint implementation.</a:t>
            </a:r>
          </a:p>
          <a:p>
            <a:pPr defTabSz="914400"/>
            <a:r>
              <a:rPr lang="en-GB" sz="1800" dirty="0" smtClean="0">
                <a:solidFill>
                  <a:srgbClr val="FF0000"/>
                </a:solidFill>
              </a:rPr>
              <a:t>Report at Plenary 2017, with interim report SIT (April 2017)</a:t>
            </a:r>
            <a:endParaRPr lang="en-GB" dirty="0" smtClean="0"/>
          </a:p>
          <a:p>
            <a:pPr defTabSz="914400"/>
            <a:endParaRPr lang="en-GB" dirty="0" smtClean="0"/>
          </a:p>
          <a:p>
            <a:pPr defTabSz="914400"/>
            <a:endParaRPr lang="en-GB" dirty="0" smtClean="0"/>
          </a:p>
          <a:p>
            <a:pPr defTabSz="914400"/>
            <a:endParaRPr lang="en-GB" dirty="0"/>
          </a:p>
        </p:txBody>
      </p:sp>
    </p:spTree>
    <p:extLst>
      <p:ext uri="{BB962C8B-B14F-4D97-AF65-F5344CB8AC3E}">
        <p14:creationId xmlns:p14="http://schemas.microsoft.com/office/powerpoint/2010/main" val="344663146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153400" cy="4724400"/>
          </a:xfrm>
        </p:spPr>
        <p:txBody>
          <a:bodyPr/>
          <a:lstStyle/>
          <a:p>
            <a:r>
              <a:rPr lang="en-US" sz="2400" dirty="0" smtClean="0"/>
              <a:t>Define </a:t>
            </a:r>
            <a:r>
              <a:rPr lang="en-US" sz="2400" dirty="0"/>
              <a:t>the key characteristics of a global architecture for carbon (CO</a:t>
            </a:r>
            <a:r>
              <a:rPr lang="en-US" sz="2400" baseline="-25000" dirty="0"/>
              <a:t>2</a:t>
            </a:r>
            <a:r>
              <a:rPr lang="en-US" sz="2400" dirty="0"/>
              <a:t>, CH</a:t>
            </a:r>
            <a:r>
              <a:rPr lang="en-US" sz="2400" baseline="-25000" dirty="0"/>
              <a:t>4</a:t>
            </a:r>
            <a:r>
              <a:rPr lang="en-US" sz="2400" dirty="0"/>
              <a:t>) measurements from </a:t>
            </a:r>
            <a:r>
              <a:rPr lang="en-US" sz="2400" dirty="0" smtClean="0"/>
              <a:t>space</a:t>
            </a:r>
          </a:p>
          <a:p>
            <a:endParaRPr lang="en-US" sz="2400" dirty="0" smtClean="0"/>
          </a:p>
          <a:p>
            <a:r>
              <a:rPr lang="en-US" sz="2400" dirty="0" smtClean="0"/>
              <a:t>The CEOS perspective</a:t>
            </a:r>
          </a:p>
          <a:p>
            <a:pPr lvl="1"/>
            <a:r>
              <a:rPr lang="en-US" dirty="0" smtClean="0"/>
              <a:t>Facilitate coordination </a:t>
            </a:r>
            <a:r>
              <a:rPr lang="en-US" dirty="0"/>
              <a:t>of ongoing </a:t>
            </a:r>
            <a:r>
              <a:rPr lang="en-US" dirty="0" smtClean="0"/>
              <a:t>efforts by member agencies</a:t>
            </a:r>
            <a:endParaRPr lang="en-US" dirty="0"/>
          </a:p>
          <a:p>
            <a:pPr lvl="1"/>
            <a:r>
              <a:rPr lang="en-US" dirty="0"/>
              <a:t>Focus on calibration and validation of space-based data and products</a:t>
            </a:r>
          </a:p>
          <a:p>
            <a:pPr lvl="1"/>
            <a:r>
              <a:rPr lang="en-US" dirty="0"/>
              <a:t>Emphasize value of an open data policy and common product formats</a:t>
            </a:r>
          </a:p>
          <a:p>
            <a:pPr lvl="1"/>
            <a:r>
              <a:rPr lang="en-US" dirty="0"/>
              <a:t>Foster </a:t>
            </a:r>
            <a:r>
              <a:rPr lang="en-US" dirty="0" smtClean="0"/>
              <a:t>use </a:t>
            </a:r>
            <a:r>
              <a:rPr lang="en-US" dirty="0"/>
              <a:t>of space-based greenhouse gas (GHG) observations</a:t>
            </a:r>
          </a:p>
          <a:p>
            <a:pPr lvl="1"/>
            <a:r>
              <a:rPr lang="en-US" dirty="0"/>
              <a:t>Consolidate data requirements for </a:t>
            </a:r>
            <a:r>
              <a:rPr lang="en-US" dirty="0" smtClean="0"/>
              <a:t>next-generation GHG satellites</a:t>
            </a:r>
            <a:endParaRPr lang="en-US" dirty="0"/>
          </a:p>
          <a:p>
            <a:endParaRPr lang="en-US" dirty="0" smtClean="0"/>
          </a:p>
        </p:txBody>
      </p:sp>
      <p:sp>
        <p:nvSpPr>
          <p:cNvPr id="3" name="Content Placeholder 2"/>
          <p:cNvSpPr>
            <a:spLocks noGrp="1"/>
          </p:cNvSpPr>
          <p:nvPr>
            <p:ph sz="quarter" idx="11"/>
          </p:nvPr>
        </p:nvSpPr>
        <p:spPr>
          <a:xfrm>
            <a:off x="2057400" y="304800"/>
            <a:ext cx="4953000" cy="838200"/>
          </a:xfrm>
        </p:spPr>
        <p:txBody>
          <a:bodyPr/>
          <a:lstStyle/>
          <a:p>
            <a:r>
              <a:rPr lang="en-US" dirty="0" smtClean="0"/>
              <a:t>Scope of the White Paper</a:t>
            </a:r>
            <a:endParaRPr lang="en-US" baseline="-25000" dirty="0"/>
          </a:p>
          <a:p>
            <a:endParaRPr lang="en-US" dirty="0"/>
          </a:p>
        </p:txBody>
      </p:sp>
    </p:spTree>
    <p:extLst>
      <p:ext uri="{BB962C8B-B14F-4D97-AF65-F5344CB8AC3E}">
        <p14:creationId xmlns:p14="http://schemas.microsoft.com/office/powerpoint/2010/main" val="93519504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Verifying fossil fuel emission inventories and their time evolution </a:t>
            </a:r>
          </a:p>
          <a:p>
            <a:pPr lvl="1"/>
            <a:r>
              <a:rPr lang="en-US" dirty="0" smtClean="0"/>
              <a:t>Review origin, content, and limitations of present GHG inventories</a:t>
            </a:r>
          </a:p>
          <a:p>
            <a:pPr lvl="1"/>
            <a:r>
              <a:rPr lang="en-US" dirty="0" smtClean="0"/>
              <a:t>New requirements from UNFCCC Paris agreement (e.g. “global stocktaking”)</a:t>
            </a:r>
          </a:p>
          <a:p>
            <a:pPr lvl="1"/>
            <a:r>
              <a:rPr lang="en-US" dirty="0" smtClean="0"/>
              <a:t>Summarize challenges of discriminating and quantifying anthropogenic emissions in context of natural carbon cycle  </a:t>
            </a:r>
          </a:p>
          <a:p>
            <a:endParaRPr lang="en-US" dirty="0" smtClean="0"/>
          </a:p>
          <a:p>
            <a:r>
              <a:rPr lang="en-US" dirty="0" smtClean="0"/>
              <a:t>Monitoring and predicting changes in the natural carbon cycle associated with climate change and human activities</a:t>
            </a:r>
          </a:p>
          <a:p>
            <a:pPr lvl="1"/>
            <a:r>
              <a:rPr lang="en-US" dirty="0" smtClean="0"/>
              <a:t>Deforestation, degradation, fire</a:t>
            </a:r>
          </a:p>
          <a:p>
            <a:pPr lvl="1"/>
            <a:r>
              <a:rPr lang="en-US" dirty="0" smtClean="0"/>
              <a:t>Changes in CO</a:t>
            </a:r>
            <a:r>
              <a:rPr lang="en-US" baseline="-25000" dirty="0" smtClean="0"/>
              <a:t>2</a:t>
            </a:r>
            <a:r>
              <a:rPr lang="en-US" dirty="0" smtClean="0"/>
              <a:t> and CH</a:t>
            </a:r>
            <a:r>
              <a:rPr lang="en-US" baseline="-25000" dirty="0" smtClean="0"/>
              <a:t>4</a:t>
            </a:r>
            <a:r>
              <a:rPr lang="en-US" dirty="0" smtClean="0"/>
              <a:t> associated with drought, temperature stress, melting permafrost</a:t>
            </a:r>
          </a:p>
        </p:txBody>
      </p:sp>
      <p:sp>
        <p:nvSpPr>
          <p:cNvPr id="3" name="Content Placeholder 2"/>
          <p:cNvSpPr>
            <a:spLocks noGrp="1"/>
          </p:cNvSpPr>
          <p:nvPr>
            <p:ph sz="quarter" idx="11"/>
          </p:nvPr>
        </p:nvSpPr>
        <p:spPr>
          <a:xfrm>
            <a:off x="2057400" y="304800"/>
            <a:ext cx="4953000" cy="762000"/>
          </a:xfrm>
        </p:spPr>
        <p:txBody>
          <a:bodyPr/>
          <a:lstStyle/>
          <a:p>
            <a:r>
              <a:rPr lang="en-US" dirty="0" smtClean="0"/>
              <a:t>Introduction: Need </a:t>
            </a:r>
            <a:r>
              <a:rPr lang="en-US" dirty="0"/>
              <a:t>for space-based measurements of CO</a:t>
            </a:r>
            <a:r>
              <a:rPr lang="en-US" baseline="-25000" dirty="0"/>
              <a:t>2</a:t>
            </a:r>
            <a:r>
              <a:rPr lang="en-US" dirty="0"/>
              <a:t> and CH</a:t>
            </a:r>
            <a:r>
              <a:rPr lang="en-US" baseline="-25000" dirty="0"/>
              <a:t>4</a:t>
            </a:r>
          </a:p>
          <a:p>
            <a:endParaRPr lang="en-US" dirty="0"/>
          </a:p>
        </p:txBody>
      </p:sp>
    </p:spTree>
    <p:extLst>
      <p:ext uri="{BB962C8B-B14F-4D97-AF65-F5344CB8AC3E}">
        <p14:creationId xmlns:p14="http://schemas.microsoft.com/office/powerpoint/2010/main" val="243168765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dirty="0"/>
              <a:t>Develop </a:t>
            </a:r>
            <a:r>
              <a:rPr lang="en-US" dirty="0" smtClean="0"/>
              <a:t>a </a:t>
            </a:r>
            <a:r>
              <a:rPr lang="en-US" dirty="0"/>
              <a:t>sound-scientific, measurement-based approach </a:t>
            </a:r>
            <a:r>
              <a:rPr lang="en-US" dirty="0" smtClean="0"/>
              <a:t>that:</a:t>
            </a:r>
          </a:p>
          <a:p>
            <a:r>
              <a:rPr lang="en-US" dirty="0"/>
              <a:t>reduces uncertainty of national emission inventory reporting</a:t>
            </a:r>
            <a:r>
              <a:rPr lang="en-US" dirty="0" smtClean="0"/>
              <a:t>,</a:t>
            </a:r>
          </a:p>
          <a:p>
            <a:r>
              <a:rPr lang="en-US" dirty="0"/>
              <a:t>identifies large and additional emission reduction opportunities, </a:t>
            </a:r>
            <a:r>
              <a:rPr lang="en-US" dirty="0" smtClean="0"/>
              <a:t>and</a:t>
            </a:r>
          </a:p>
          <a:p>
            <a:r>
              <a:rPr lang="en-US" dirty="0"/>
              <a:t>provides nations with timely and quantified guidance on progress towards their </a:t>
            </a:r>
            <a:r>
              <a:rPr lang="en-US" dirty="0" smtClean="0"/>
              <a:t>emission </a:t>
            </a:r>
            <a:r>
              <a:rPr lang="en-US" dirty="0"/>
              <a:t>reduction strategies and pledges </a:t>
            </a:r>
            <a:r>
              <a:rPr lang="en-US" dirty="0" smtClean="0"/>
              <a:t>(Nationally Determined Contributions, NDCs)</a:t>
            </a:r>
          </a:p>
          <a:p>
            <a:pPr marL="0" indent="0">
              <a:buNone/>
            </a:pPr>
            <a:endParaRPr lang="en-US" dirty="0"/>
          </a:p>
          <a:p>
            <a:pPr marL="0" indent="0">
              <a:buNone/>
            </a:pPr>
            <a:r>
              <a:rPr lang="en-US" dirty="0"/>
              <a:t>Contribution from satellite </a:t>
            </a:r>
            <a:r>
              <a:rPr lang="en-US" dirty="0" smtClean="0"/>
              <a:t>community</a:t>
            </a:r>
          </a:p>
          <a:p>
            <a:r>
              <a:rPr lang="en-US" dirty="0"/>
              <a:t>Improved national inventory reporting by making use </a:t>
            </a:r>
            <a:r>
              <a:rPr lang="en-US" dirty="0" smtClean="0"/>
              <a:t>of atmospheric </a:t>
            </a:r>
            <a:r>
              <a:rPr lang="en-US" dirty="0"/>
              <a:t>measurements for all countries –Satellite </a:t>
            </a:r>
            <a:r>
              <a:rPr lang="en-US" dirty="0" smtClean="0"/>
              <a:t>observations can </a:t>
            </a:r>
            <a:r>
              <a:rPr lang="en-US" dirty="0"/>
              <a:t>help with “closing the budget” by measurement over ocean and over areas with poor data </a:t>
            </a:r>
            <a:r>
              <a:rPr lang="en-US" dirty="0" smtClean="0"/>
              <a:t>coverage</a:t>
            </a:r>
          </a:p>
          <a:p>
            <a:pPr lvl="1"/>
            <a:r>
              <a:rPr lang="en-US" dirty="0" smtClean="0">
                <a:solidFill>
                  <a:srgbClr val="FF0000"/>
                </a:solidFill>
              </a:rPr>
              <a:t>requires </a:t>
            </a:r>
            <a:r>
              <a:rPr lang="en-US" dirty="0">
                <a:solidFill>
                  <a:srgbClr val="FF0000"/>
                </a:solidFill>
              </a:rPr>
              <a:t>reduced uncertainty</a:t>
            </a:r>
          </a:p>
        </p:txBody>
      </p:sp>
      <p:sp>
        <p:nvSpPr>
          <p:cNvPr id="3" name="Content Placeholder 2"/>
          <p:cNvSpPr>
            <a:spLocks noGrp="1"/>
          </p:cNvSpPr>
          <p:nvPr>
            <p:ph sz="quarter" idx="11"/>
          </p:nvPr>
        </p:nvSpPr>
        <p:spPr>
          <a:xfrm>
            <a:off x="2057400" y="0"/>
            <a:ext cx="5486400" cy="838200"/>
          </a:xfrm>
        </p:spPr>
        <p:txBody>
          <a:bodyPr/>
          <a:lstStyle/>
          <a:p>
            <a:r>
              <a:rPr lang="en-US" dirty="0"/>
              <a:t>Supporting success of post-COP21 actions to reduce climate-disrupting GHG </a:t>
            </a:r>
            <a:r>
              <a:rPr lang="en-US" dirty="0" smtClean="0"/>
              <a:t>emissions (IG</a:t>
            </a:r>
            <a:r>
              <a:rPr lang="en-US" baseline="30000" dirty="0" smtClean="0"/>
              <a:t>3</a:t>
            </a:r>
            <a:r>
              <a:rPr lang="en-US" dirty="0" smtClean="0"/>
              <a:t>IS Perspective)</a:t>
            </a:r>
            <a:endParaRPr lang="en-US" dirty="0"/>
          </a:p>
        </p:txBody>
      </p:sp>
      <p:sp>
        <p:nvSpPr>
          <p:cNvPr id="4" name="TextBox 3"/>
          <p:cNvSpPr txBox="1"/>
          <p:nvPr/>
        </p:nvSpPr>
        <p:spPr>
          <a:xfrm>
            <a:off x="457200" y="6477000"/>
            <a:ext cx="59529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Adapted from </a:t>
            </a:r>
            <a:r>
              <a:rPr kumimoji="0" lang="en-US" sz="1800" b="0" i="0" u="none" strike="noStrike" cap="none" spc="0" normalizeH="0" baseline="0" dirty="0" err="1" smtClean="0">
                <a:ln>
                  <a:noFill/>
                </a:ln>
                <a:solidFill>
                  <a:srgbClr val="002569"/>
                </a:solidFill>
                <a:effectLst/>
                <a:uFillTx/>
              </a:rPr>
              <a:t>Decola</a:t>
            </a:r>
            <a:r>
              <a:rPr lang="en-US" dirty="0"/>
              <a:t> </a:t>
            </a:r>
            <a:r>
              <a:rPr lang="en-US" dirty="0" smtClean="0"/>
              <a:t>et al. October 2016 AC-VC Meeting</a:t>
            </a: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7715355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5334000"/>
          </a:xfrm>
        </p:spPr>
        <p:txBody>
          <a:bodyPr/>
          <a:lstStyle/>
          <a:p>
            <a:pPr lvl="1"/>
            <a:r>
              <a:rPr lang="en-US" dirty="0" smtClean="0"/>
              <a:t>Measurements of CO</a:t>
            </a:r>
            <a:r>
              <a:rPr lang="en-US" baseline="-25000" dirty="0" smtClean="0"/>
              <a:t>2</a:t>
            </a:r>
            <a:r>
              <a:rPr lang="en-US" dirty="0" smtClean="0"/>
              <a:t> and CH</a:t>
            </a:r>
            <a:r>
              <a:rPr lang="en-US" baseline="-25000" dirty="0" smtClean="0"/>
              <a:t>4</a:t>
            </a:r>
            <a:r>
              <a:rPr lang="en-US" dirty="0" smtClean="0"/>
              <a:t> and solar induced chlorophyll fluorescence (SIF) from a constellation of GEO and LEO satellites with the accuracy, precision, resolution, coverage, and continuity needed to detect and quantify emission sources and natural sinks on local (10 km x 10 km) to national (500 km x 500 km)</a:t>
            </a:r>
            <a:r>
              <a:rPr lang="en-US" dirty="0"/>
              <a:t> scales</a:t>
            </a:r>
            <a:r>
              <a:rPr lang="en-US" dirty="0" smtClean="0"/>
              <a:t> over the globe</a:t>
            </a:r>
          </a:p>
          <a:p>
            <a:pPr lvl="1"/>
            <a:r>
              <a:rPr lang="en-US" dirty="0" smtClean="0"/>
              <a:t>Precise, accurate, ground- and aircraft base measurements of atmospheric CO</a:t>
            </a:r>
            <a:r>
              <a:rPr lang="en-US" baseline="-25000" dirty="0" smtClean="0"/>
              <a:t>2</a:t>
            </a:r>
            <a:r>
              <a:rPr lang="en-US" dirty="0" smtClean="0"/>
              <a:t>, CH</a:t>
            </a:r>
            <a:r>
              <a:rPr lang="en-US" baseline="-25000" dirty="0" smtClean="0"/>
              <a:t>4</a:t>
            </a:r>
            <a:r>
              <a:rPr lang="en-US" dirty="0" smtClean="0"/>
              <a:t>, for validating the space based concentrations and fluxes with respect to internationally recognized standards</a:t>
            </a:r>
          </a:p>
          <a:p>
            <a:pPr lvl="1"/>
            <a:r>
              <a:rPr lang="en-US" dirty="0" smtClean="0"/>
              <a:t>Ground-based measurements of key </a:t>
            </a:r>
            <a:r>
              <a:rPr lang="en-US" dirty="0"/>
              <a:t>isotopes (i.e. </a:t>
            </a:r>
            <a:r>
              <a:rPr lang="en-US" baseline="30000" dirty="0"/>
              <a:t>14</a:t>
            </a:r>
            <a:r>
              <a:rPr lang="en-US" dirty="0"/>
              <a:t>C</a:t>
            </a:r>
            <a:r>
              <a:rPr lang="en-US" dirty="0" smtClean="0"/>
              <a:t>) </a:t>
            </a:r>
            <a:r>
              <a:rPr lang="en-US" dirty="0"/>
              <a:t>and </a:t>
            </a:r>
            <a:r>
              <a:rPr lang="en-US" dirty="0" smtClean="0"/>
              <a:t>proxy gases </a:t>
            </a:r>
            <a:r>
              <a:rPr lang="en-US" dirty="0"/>
              <a:t>(CO, </a:t>
            </a:r>
            <a:r>
              <a:rPr lang="en-US" dirty="0" smtClean="0"/>
              <a:t>NO</a:t>
            </a:r>
            <a:r>
              <a:rPr lang="en-US" baseline="-25000" dirty="0" smtClean="0"/>
              <a:t>2</a:t>
            </a:r>
            <a:r>
              <a:rPr lang="en-US" dirty="0" smtClean="0"/>
              <a:t>, ethane) </a:t>
            </a:r>
            <a:r>
              <a:rPr lang="en-US" dirty="0"/>
              <a:t>for </a:t>
            </a:r>
            <a:r>
              <a:rPr lang="en-US" dirty="0" smtClean="0"/>
              <a:t>attribution</a:t>
            </a:r>
          </a:p>
          <a:p>
            <a:pPr lvl="1"/>
            <a:r>
              <a:rPr lang="en-US" dirty="0"/>
              <a:t>M</a:t>
            </a:r>
            <a:r>
              <a:rPr lang="en-US" dirty="0" smtClean="0"/>
              <a:t>odeling architecture for inferring CO</a:t>
            </a:r>
            <a:r>
              <a:rPr lang="en-US" baseline="-25000" dirty="0" smtClean="0"/>
              <a:t>2</a:t>
            </a:r>
            <a:r>
              <a:rPr lang="en-US" dirty="0" smtClean="0"/>
              <a:t> and CH</a:t>
            </a:r>
            <a:r>
              <a:rPr lang="en-US" baseline="-25000" dirty="0" smtClean="0"/>
              <a:t>4</a:t>
            </a:r>
            <a:r>
              <a:rPr lang="en-US" dirty="0" smtClean="0"/>
              <a:t> fluxes from the space based and ground based observations </a:t>
            </a:r>
          </a:p>
          <a:p>
            <a:pPr lvl="2"/>
            <a:r>
              <a:rPr lang="en-US" dirty="0" smtClean="0"/>
              <a:t>Observing System Simulation Experiments (OSSEs)</a:t>
            </a:r>
          </a:p>
          <a:p>
            <a:pPr lvl="2"/>
            <a:r>
              <a:rPr lang="en-US" dirty="0" smtClean="0"/>
              <a:t>Flux inversion models (global, regional, and local scales)</a:t>
            </a:r>
            <a:endParaRPr lang="en-US" dirty="0"/>
          </a:p>
        </p:txBody>
      </p:sp>
      <p:sp>
        <p:nvSpPr>
          <p:cNvPr id="3" name="Content Placeholder 2"/>
          <p:cNvSpPr>
            <a:spLocks noGrp="1"/>
          </p:cNvSpPr>
          <p:nvPr>
            <p:ph sz="quarter" idx="11"/>
          </p:nvPr>
        </p:nvSpPr>
        <p:spPr>
          <a:xfrm>
            <a:off x="2057400" y="304800"/>
            <a:ext cx="5562600" cy="533400"/>
          </a:xfrm>
        </p:spPr>
        <p:txBody>
          <a:bodyPr/>
          <a:lstStyle/>
          <a:p>
            <a:r>
              <a:rPr lang="en-US" dirty="0" smtClean="0"/>
              <a:t>Elements </a:t>
            </a:r>
            <a:r>
              <a:rPr lang="en-US" dirty="0"/>
              <a:t>of a </a:t>
            </a:r>
            <a:r>
              <a:rPr lang="en-US" dirty="0" smtClean="0"/>
              <a:t>space based top-down </a:t>
            </a:r>
            <a:r>
              <a:rPr lang="en-US" dirty="0"/>
              <a:t>GHG monitoring </a:t>
            </a:r>
            <a:r>
              <a:rPr lang="en-US" dirty="0" smtClean="0"/>
              <a:t>system</a:t>
            </a:r>
            <a:endParaRPr lang="en-US" dirty="0"/>
          </a:p>
          <a:p>
            <a:endParaRPr lang="en-US" dirty="0"/>
          </a:p>
        </p:txBody>
      </p:sp>
    </p:spTree>
    <p:extLst>
      <p:ext uri="{BB962C8B-B14F-4D97-AF65-F5344CB8AC3E}">
        <p14:creationId xmlns:p14="http://schemas.microsoft.com/office/powerpoint/2010/main" val="28210758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057400" y="5766"/>
            <a:ext cx="5410200" cy="756234"/>
          </a:xfrm>
        </p:spPr>
        <p:txBody>
          <a:bodyPr/>
          <a:lstStyle/>
          <a:p>
            <a:r>
              <a:rPr lang="en-US" dirty="0" smtClean="0"/>
              <a:t>Deriving column-averaged CO</a:t>
            </a:r>
            <a:r>
              <a:rPr lang="en-US" baseline="-25000" dirty="0" smtClean="0"/>
              <a:t>2</a:t>
            </a:r>
            <a:r>
              <a:rPr lang="en-US" dirty="0" smtClean="0"/>
              <a:t> and CH</a:t>
            </a:r>
            <a:r>
              <a:rPr lang="en-US" baseline="-25000" dirty="0" smtClean="0"/>
              <a:t>4</a:t>
            </a:r>
            <a:r>
              <a:rPr lang="en-US" dirty="0" smtClean="0"/>
              <a:t> dry air mole fractions from measurements of reflected Sunlight </a:t>
            </a:r>
            <a:endParaRPr lang="en-US" dirty="0"/>
          </a:p>
        </p:txBody>
      </p:sp>
      <p:sp>
        <p:nvSpPr>
          <p:cNvPr id="4" name="Rectangle 3"/>
          <p:cNvSpPr txBox="1">
            <a:spLocks noChangeArrowheads="1"/>
          </p:cNvSpPr>
          <p:nvPr/>
        </p:nvSpPr>
        <p:spPr>
          <a:xfrm>
            <a:off x="2709345" y="1246021"/>
            <a:ext cx="2971365" cy="1476378"/>
          </a:xfrm>
          <a:prstGeom prst="rect">
            <a:avLst/>
          </a:prstGeom>
        </p:spPr>
        <p:txBody>
          <a:bodyPr wrap="square" lIns="90500" tIns="45250" rIns="90500" bIns="45250">
            <a:sp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sz="1800" b="1" dirty="0" smtClean="0">
                <a:latin typeface="Arial Rounded MT Bold" panose="020F0704030504030204" pitchFamily="34" charset="0"/>
                <a:ea typeface="ＭＳ Ｐゴシック" pitchFamily="34" charset="-128"/>
              </a:rPr>
              <a:t>Retrieve</a:t>
            </a:r>
            <a:r>
              <a:rPr lang="en-US" sz="1800" dirty="0" smtClean="0">
                <a:latin typeface="Arial Rounded MT Bold" panose="020F0704030504030204" pitchFamily="34" charset="0"/>
                <a:ea typeface="ＭＳ Ｐゴシック" pitchFamily="34" charset="-128"/>
              </a:rPr>
              <a:t> variations in the </a:t>
            </a:r>
            <a:r>
              <a:rPr lang="en-US" sz="18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column averaged CO</a:t>
            </a:r>
            <a:r>
              <a:rPr lang="en-US" sz="1800" baseline="-250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2</a:t>
            </a:r>
            <a:r>
              <a:rPr lang="en-US" sz="18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 and CH</a:t>
            </a:r>
            <a:r>
              <a:rPr lang="en-US" sz="1800" baseline="-250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4</a:t>
            </a:r>
            <a:r>
              <a:rPr lang="en-US" sz="18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 dry air mole fractions [X</a:t>
            </a:r>
            <a:r>
              <a:rPr lang="en-US" sz="1800" baseline="-250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CO2</a:t>
            </a:r>
            <a:r>
              <a:rPr lang="en-US" sz="18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 XCH</a:t>
            </a:r>
            <a:r>
              <a:rPr lang="en-US" sz="1800" baseline="-250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4</a:t>
            </a:r>
            <a:r>
              <a:rPr lang="en-US" sz="18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 </a:t>
            </a:r>
            <a:r>
              <a:rPr lang="en-US" sz="1800" dirty="0" smtClean="0">
                <a:latin typeface="Arial Rounded MT Bold" panose="020F0704030504030204" pitchFamily="34" charset="0"/>
                <a:ea typeface="ＭＳ Ｐゴシック" pitchFamily="34" charset="-128"/>
              </a:rPr>
              <a:t>over sunlit hemisphere</a:t>
            </a:r>
            <a:endParaRPr lang="en-US" sz="1800" dirty="0">
              <a:latin typeface="Arial Rounded MT Bold" panose="020F0704030504030204" pitchFamily="34" charset="0"/>
              <a:ea typeface="ＭＳ Ｐゴシック" pitchFamily="34" charset="-128"/>
            </a:endParaRPr>
          </a:p>
        </p:txBody>
      </p:sp>
      <p:sp>
        <p:nvSpPr>
          <p:cNvPr id="5" name="Rectangle 129"/>
          <p:cNvSpPr>
            <a:spLocks noChangeArrowheads="1"/>
          </p:cNvSpPr>
          <p:nvPr/>
        </p:nvSpPr>
        <p:spPr bwMode="auto">
          <a:xfrm>
            <a:off x="112625" y="1219200"/>
            <a:ext cx="2366840" cy="11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00" tIns="45250" rIns="90500" bIns="45250">
            <a:spAutoFit/>
          </a:bodyPr>
          <a:lstStyle/>
          <a:p>
            <a:pPr marL="225205" indent="-225205">
              <a:spcBef>
                <a:spcPct val="20000"/>
              </a:spcBef>
              <a:buSzPct val="100000"/>
              <a:buFontTx/>
              <a:buChar char="•"/>
            </a:pPr>
            <a:r>
              <a:rPr lang="en-US" sz="1800" b="1" dirty="0">
                <a:latin typeface="Arial Rounded MT Bold" panose="020F0704030504030204" pitchFamily="34" charset="0"/>
              </a:rPr>
              <a:t>Record</a:t>
            </a:r>
            <a:r>
              <a:rPr lang="en-US" sz="1800" dirty="0">
                <a:latin typeface="Arial Rounded MT Bold" panose="020F0704030504030204" pitchFamily="34" charset="0"/>
              </a:rPr>
              <a:t> spectra of CO</a:t>
            </a:r>
            <a:r>
              <a:rPr lang="en-US" sz="1800" baseline="-25000" dirty="0">
                <a:latin typeface="Arial Rounded MT Bold" panose="020F0704030504030204" pitchFamily="34" charset="0"/>
              </a:rPr>
              <a:t>2</a:t>
            </a:r>
            <a:r>
              <a:rPr lang="en-US" sz="1800" dirty="0">
                <a:latin typeface="Arial Rounded MT Bold" panose="020F0704030504030204" pitchFamily="34" charset="0"/>
              </a:rPr>
              <a:t> </a:t>
            </a:r>
            <a:r>
              <a:rPr lang="en-US" sz="1800" dirty="0" smtClean="0">
                <a:latin typeface="Arial Rounded MT Bold" panose="020F0704030504030204" pitchFamily="34" charset="0"/>
              </a:rPr>
              <a:t>, CH</a:t>
            </a:r>
            <a:r>
              <a:rPr lang="en-US" sz="1800" baseline="-25000" dirty="0" smtClean="0">
                <a:latin typeface="Arial Rounded MT Bold" panose="020F0704030504030204" pitchFamily="34" charset="0"/>
              </a:rPr>
              <a:t>4</a:t>
            </a:r>
            <a:r>
              <a:rPr lang="en-US" sz="1800" dirty="0" smtClean="0">
                <a:latin typeface="Arial Rounded MT Bold" panose="020F0704030504030204" pitchFamily="34" charset="0"/>
              </a:rPr>
              <a:t>, and </a:t>
            </a:r>
            <a:r>
              <a:rPr lang="en-US" sz="1800" dirty="0">
                <a:latin typeface="Arial Rounded MT Bold" panose="020F0704030504030204" pitchFamily="34" charset="0"/>
              </a:rPr>
              <a:t>O</a:t>
            </a:r>
            <a:r>
              <a:rPr lang="en-US" sz="1800" baseline="-25000" dirty="0">
                <a:latin typeface="Arial Rounded MT Bold" panose="020F0704030504030204" pitchFamily="34" charset="0"/>
              </a:rPr>
              <a:t>2</a:t>
            </a:r>
            <a:r>
              <a:rPr lang="en-US" sz="1800" dirty="0">
                <a:latin typeface="Arial Rounded MT Bold" panose="020F0704030504030204" pitchFamily="34" charset="0"/>
              </a:rPr>
              <a:t> absorption in reflected sunlight</a:t>
            </a:r>
          </a:p>
        </p:txBody>
      </p:sp>
      <p:sp>
        <p:nvSpPr>
          <p:cNvPr id="6" name="Rectangle 130"/>
          <p:cNvSpPr>
            <a:spLocks noChangeArrowheads="1"/>
          </p:cNvSpPr>
          <p:nvPr/>
        </p:nvSpPr>
        <p:spPr bwMode="auto">
          <a:xfrm>
            <a:off x="5693838" y="1219200"/>
            <a:ext cx="2992962" cy="11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00" tIns="45250" rIns="90500" bIns="45250">
            <a:spAutoFit/>
          </a:bodyPr>
          <a:lstStyle/>
          <a:p>
            <a:pPr>
              <a:spcBef>
                <a:spcPct val="20000"/>
              </a:spcBef>
              <a:buSzPct val="100000"/>
            </a:pPr>
            <a:r>
              <a:rPr lang="en-US" sz="1800" b="1" dirty="0">
                <a:latin typeface="Arial Rounded MT Bold" panose="020F0704030504030204" pitchFamily="34" charset="0"/>
              </a:rPr>
              <a:t>Validate</a:t>
            </a:r>
            <a:r>
              <a:rPr lang="en-US" sz="1800" dirty="0">
                <a:latin typeface="Arial Rounded MT Bold" panose="020F0704030504030204" pitchFamily="34" charset="0"/>
              </a:rPr>
              <a:t> </a:t>
            </a:r>
            <a:r>
              <a:rPr lang="en-US" sz="1800" dirty="0" smtClean="0">
                <a:latin typeface="Arial Rounded MT Bold" panose="020F0704030504030204" pitchFamily="34" charset="0"/>
              </a:rPr>
              <a:t>measurements against available standards </a:t>
            </a:r>
            <a:r>
              <a:rPr lang="en-US" sz="1800" dirty="0">
                <a:latin typeface="Arial Rounded MT Bold" panose="020F0704030504030204" pitchFamily="34" charset="0"/>
              </a:rPr>
              <a:t>to ensure </a:t>
            </a:r>
            <a:r>
              <a:rPr lang="en-US" sz="1800" i="1" dirty="0" smtClean="0">
                <a:latin typeface="Arial Rounded MT Bold" panose="020F0704030504030204" pitchFamily="34" charset="0"/>
              </a:rPr>
              <a:t>X</a:t>
            </a:r>
            <a:r>
              <a:rPr lang="en-US" sz="1800" i="1" baseline="-25000" dirty="0" smtClean="0">
                <a:latin typeface="Arial Rounded MT Bold" panose="020F0704030504030204" pitchFamily="34" charset="0"/>
              </a:rPr>
              <a:t>CO2</a:t>
            </a:r>
            <a:r>
              <a:rPr lang="en-US" sz="1800" dirty="0" smtClean="0">
                <a:latin typeface="Arial Rounded MT Bold" panose="020F0704030504030204" pitchFamily="34" charset="0"/>
              </a:rPr>
              <a:t>, X</a:t>
            </a:r>
            <a:r>
              <a:rPr lang="en-US" sz="1800" baseline="-25000" dirty="0" smtClean="0">
                <a:latin typeface="Arial Rounded MT Bold" panose="020F0704030504030204" pitchFamily="34" charset="0"/>
              </a:rPr>
              <a:t>CH4</a:t>
            </a:r>
            <a:r>
              <a:rPr lang="en-US" sz="1800" dirty="0" smtClean="0">
                <a:latin typeface="Arial Rounded MT Bold" panose="020F0704030504030204" pitchFamily="34" charset="0"/>
              </a:rPr>
              <a:t> accuracy</a:t>
            </a:r>
            <a:endParaRPr lang="en-US" sz="1800" dirty="0">
              <a:latin typeface="Arial Rounded MT Bold" panose="020F0704030504030204" pitchFamily="34" charset="0"/>
            </a:endParaRPr>
          </a:p>
        </p:txBody>
      </p:sp>
      <p:sp>
        <p:nvSpPr>
          <p:cNvPr id="7" name="AutoShape 143"/>
          <p:cNvSpPr>
            <a:spLocks noChangeArrowheads="1"/>
          </p:cNvSpPr>
          <p:nvPr/>
        </p:nvSpPr>
        <p:spPr bwMode="auto">
          <a:xfrm>
            <a:off x="2485390" y="1592465"/>
            <a:ext cx="230736" cy="741911"/>
          </a:xfrm>
          <a:prstGeom prst="rightArrow">
            <a:avLst>
              <a:gd name="adj1" fmla="val 50000"/>
              <a:gd name="adj2" fmla="val 51560"/>
            </a:avLst>
          </a:prstGeom>
          <a:solidFill>
            <a:srgbClr val="CCFFFF"/>
          </a:solidFill>
          <a:ln w="9525">
            <a:solidFill>
              <a:srgbClr val="3366FF"/>
            </a:solidFill>
            <a:miter lim="800000"/>
            <a:headEnd/>
            <a:tailEnd/>
          </a:ln>
        </p:spPr>
        <p:txBody>
          <a:bodyPr wrap="none" lIns="85327" tIns="42664" rIns="85327" bIns="42664" anchor="ctr">
            <a:spAutoFit/>
          </a:bodyPr>
          <a:lstStyle/>
          <a:p>
            <a:pPr eaLnBrk="0" hangingPunct="0"/>
            <a:endParaRPr lang="en-US" sz="1867" b="1"/>
          </a:p>
        </p:txBody>
      </p:sp>
      <p:sp>
        <p:nvSpPr>
          <p:cNvPr id="8" name="AutoShape 145"/>
          <p:cNvSpPr>
            <a:spLocks noChangeArrowheads="1"/>
          </p:cNvSpPr>
          <p:nvPr/>
        </p:nvSpPr>
        <p:spPr bwMode="auto">
          <a:xfrm>
            <a:off x="5331864" y="1574685"/>
            <a:ext cx="230736" cy="741911"/>
          </a:xfrm>
          <a:prstGeom prst="rightArrow">
            <a:avLst>
              <a:gd name="adj1" fmla="val 50000"/>
              <a:gd name="adj2" fmla="val 51560"/>
            </a:avLst>
          </a:prstGeom>
          <a:solidFill>
            <a:srgbClr val="CCFFFF"/>
          </a:solidFill>
          <a:ln w="9525">
            <a:solidFill>
              <a:srgbClr val="3366FF"/>
            </a:solidFill>
            <a:miter lim="800000"/>
            <a:headEnd/>
            <a:tailEnd/>
          </a:ln>
        </p:spPr>
        <p:txBody>
          <a:bodyPr wrap="none" lIns="85327" tIns="42664" rIns="85327" bIns="42664" anchor="ctr">
            <a:spAutoFit/>
          </a:bodyPr>
          <a:lstStyle/>
          <a:p>
            <a:pPr eaLnBrk="0" hangingPunct="0"/>
            <a:endParaRPr lang="en-US" sz="1867" b="1"/>
          </a:p>
        </p:txBody>
      </p:sp>
      <p:grpSp>
        <p:nvGrpSpPr>
          <p:cNvPr id="9" name="Group 8"/>
          <p:cNvGrpSpPr/>
          <p:nvPr/>
        </p:nvGrpSpPr>
        <p:grpSpPr>
          <a:xfrm>
            <a:off x="136203" y="2639394"/>
            <a:ext cx="2830323" cy="3829821"/>
            <a:chOff x="136204" y="2037579"/>
            <a:chExt cx="2851758" cy="3803375"/>
          </a:xfrm>
        </p:grpSpPr>
        <p:grpSp>
          <p:nvGrpSpPr>
            <p:cNvPr id="10" name="Group 9"/>
            <p:cNvGrpSpPr/>
            <p:nvPr/>
          </p:nvGrpSpPr>
          <p:grpSpPr>
            <a:xfrm>
              <a:off x="136204" y="2037579"/>
              <a:ext cx="2302196" cy="3803375"/>
              <a:chOff x="301360" y="1017395"/>
              <a:chExt cx="2919717" cy="4823559"/>
            </a:xfrm>
          </p:grpSpPr>
          <p:grpSp>
            <p:nvGrpSpPr>
              <p:cNvPr id="15" name="Group 14"/>
              <p:cNvGrpSpPr/>
              <p:nvPr/>
            </p:nvGrpSpPr>
            <p:grpSpPr>
              <a:xfrm>
                <a:off x="301360" y="1017395"/>
                <a:ext cx="2919717" cy="4823559"/>
                <a:chOff x="151765" y="876794"/>
                <a:chExt cx="3048635" cy="5036539"/>
              </a:xfrm>
            </p:grpSpPr>
            <p:pic>
              <p:nvPicPr>
                <p:cNvPr id="75" name="Picture 65" descr="Mt_San_Antoiio_PIA0333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1765" y="3116868"/>
                  <a:ext cx="3048635" cy="279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66" descr="Mt_San_Antoiio_PIA0333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765" y="876794"/>
                  <a:ext cx="3048635" cy="226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52" descr="C:\Users\dcrisp\Documents\dcrisp\OCO\Images-OCO\Observatory_Illustrations\OCO_on_white.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680325">
                <a:off x="1638229" y="1192425"/>
                <a:ext cx="1257077" cy="80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974558" y="1024807"/>
                <a:ext cx="1376307" cy="4578824"/>
                <a:chOff x="914400" y="985956"/>
                <a:chExt cx="1400884" cy="4660589"/>
              </a:xfrm>
            </p:grpSpPr>
            <p:grpSp>
              <p:nvGrpSpPr>
                <p:cNvPr id="66" name="Group 65"/>
                <p:cNvGrpSpPr/>
                <p:nvPr/>
              </p:nvGrpSpPr>
              <p:grpSpPr>
                <a:xfrm>
                  <a:off x="914400" y="985956"/>
                  <a:ext cx="1400884" cy="4660589"/>
                  <a:chOff x="914400" y="985956"/>
                  <a:chExt cx="1400884" cy="4660589"/>
                </a:xfrm>
              </p:grpSpPr>
              <p:sp>
                <p:nvSpPr>
                  <p:cNvPr id="69" name="Freeform 68"/>
                  <p:cNvSpPr/>
                  <p:nvPr/>
                </p:nvSpPr>
                <p:spPr bwMode="auto">
                  <a:xfrm>
                    <a:off x="1221646" y="1151655"/>
                    <a:ext cx="1093638" cy="4479074"/>
                  </a:xfrm>
                  <a:custGeom>
                    <a:avLst/>
                    <a:gdLst>
                      <a:gd name="connsiteX0" fmla="*/ 0 w 537472"/>
                      <a:gd name="connsiteY0" fmla="*/ 34901 h 2184788"/>
                      <a:gd name="connsiteX1" fmla="*/ 34901 w 537472"/>
                      <a:gd name="connsiteY1" fmla="*/ 2184788 h 2184788"/>
                      <a:gd name="connsiteX2" fmla="*/ 537472 w 537472"/>
                      <a:gd name="connsiteY2" fmla="*/ 2177808 h 2184788"/>
                      <a:gd name="connsiteX3" fmla="*/ 132623 w 537472"/>
                      <a:gd name="connsiteY3" fmla="*/ 0 h 2184788"/>
                      <a:gd name="connsiteX4" fmla="*/ 0 w 537472"/>
                      <a:gd name="connsiteY4" fmla="*/ 34901 h 2184788"/>
                      <a:gd name="connsiteX0" fmla="*/ 0 w 537472"/>
                      <a:gd name="connsiteY0" fmla="*/ 34901 h 2177808"/>
                      <a:gd name="connsiteX1" fmla="*/ 300728 w 537472"/>
                      <a:gd name="connsiteY1" fmla="*/ 1936411 h 2177808"/>
                      <a:gd name="connsiteX2" fmla="*/ 537472 w 537472"/>
                      <a:gd name="connsiteY2" fmla="*/ 2177808 h 2177808"/>
                      <a:gd name="connsiteX3" fmla="*/ 132623 w 537472"/>
                      <a:gd name="connsiteY3" fmla="*/ 0 h 2177808"/>
                      <a:gd name="connsiteX4" fmla="*/ 0 w 537472"/>
                      <a:gd name="connsiteY4" fmla="*/ 34901 h 2177808"/>
                      <a:gd name="connsiteX0" fmla="*/ 0 w 529328"/>
                      <a:gd name="connsiteY0" fmla="*/ 34901 h 1936411"/>
                      <a:gd name="connsiteX1" fmla="*/ 300728 w 529328"/>
                      <a:gd name="connsiteY1" fmla="*/ 1936411 h 1936411"/>
                      <a:gd name="connsiteX2" fmla="*/ 529328 w 529328"/>
                      <a:gd name="connsiteY2" fmla="*/ 1936411 h 1936411"/>
                      <a:gd name="connsiteX3" fmla="*/ 132623 w 529328"/>
                      <a:gd name="connsiteY3" fmla="*/ 0 h 1936411"/>
                      <a:gd name="connsiteX4" fmla="*/ 0 w 529328"/>
                      <a:gd name="connsiteY4" fmla="*/ 34901 h 1936411"/>
                      <a:gd name="connsiteX0" fmla="*/ 0 w 529328"/>
                      <a:gd name="connsiteY0" fmla="*/ 34901 h 2012612"/>
                      <a:gd name="connsiteX1" fmla="*/ 300728 w 529328"/>
                      <a:gd name="connsiteY1" fmla="*/ 2012612 h 2012612"/>
                      <a:gd name="connsiteX2" fmla="*/ 529328 w 529328"/>
                      <a:gd name="connsiteY2" fmla="*/ 1936411 h 2012612"/>
                      <a:gd name="connsiteX3" fmla="*/ 132623 w 529328"/>
                      <a:gd name="connsiteY3" fmla="*/ 0 h 2012612"/>
                      <a:gd name="connsiteX4" fmla="*/ 0 w 529328"/>
                      <a:gd name="connsiteY4" fmla="*/ 34901 h 2012612"/>
                      <a:gd name="connsiteX0" fmla="*/ 0 w 533400"/>
                      <a:gd name="connsiteY0" fmla="*/ 0 h 2133601"/>
                      <a:gd name="connsiteX1" fmla="*/ 304800 w 533400"/>
                      <a:gd name="connsiteY1" fmla="*/ 2133601 h 2133601"/>
                      <a:gd name="connsiteX2" fmla="*/ 533400 w 533400"/>
                      <a:gd name="connsiteY2" fmla="*/ 2057400 h 2133601"/>
                      <a:gd name="connsiteX3" fmla="*/ 136695 w 533400"/>
                      <a:gd name="connsiteY3" fmla="*/ 120989 h 2133601"/>
                      <a:gd name="connsiteX4" fmla="*/ 0 w 533400"/>
                      <a:gd name="connsiteY4" fmla="*/ 0 h 2133601"/>
                      <a:gd name="connsiteX0" fmla="*/ 0 w 533400"/>
                      <a:gd name="connsiteY0" fmla="*/ 76199 h 2209800"/>
                      <a:gd name="connsiteX1" fmla="*/ 304800 w 533400"/>
                      <a:gd name="connsiteY1" fmla="*/ 2209800 h 2209800"/>
                      <a:gd name="connsiteX2" fmla="*/ 533400 w 533400"/>
                      <a:gd name="connsiteY2" fmla="*/ 2133599 h 2209800"/>
                      <a:gd name="connsiteX3" fmla="*/ 0 w 533400"/>
                      <a:gd name="connsiteY3" fmla="*/ 0 h 2209800"/>
                      <a:gd name="connsiteX4" fmla="*/ 0 w 533400"/>
                      <a:gd name="connsiteY4" fmla="*/ 76199 h 2209800"/>
                      <a:gd name="connsiteX0" fmla="*/ 0 w 533400"/>
                      <a:gd name="connsiteY0" fmla="*/ 76199 h 2209800"/>
                      <a:gd name="connsiteX1" fmla="*/ 3048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86000"/>
                      <a:gd name="connsiteX1" fmla="*/ 381000 w 533400"/>
                      <a:gd name="connsiteY1" fmla="*/ 2286000 h 2286000"/>
                      <a:gd name="connsiteX2" fmla="*/ 533400 w 533400"/>
                      <a:gd name="connsiteY2" fmla="*/ 2057400 h 2286000"/>
                      <a:gd name="connsiteX3" fmla="*/ 0 w 533400"/>
                      <a:gd name="connsiteY3" fmla="*/ 0 h 2286000"/>
                      <a:gd name="connsiteX4" fmla="*/ 0 w 533400"/>
                      <a:gd name="connsiteY4" fmla="*/ 76199 h 2286000"/>
                      <a:gd name="connsiteX0" fmla="*/ 0 w 533400"/>
                      <a:gd name="connsiteY0" fmla="*/ 76199 h 2209800"/>
                      <a:gd name="connsiteX1" fmla="*/ 3810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09800"/>
                      <a:gd name="connsiteX1" fmla="*/ 381000 w 533400"/>
                      <a:gd name="connsiteY1" fmla="*/ 2209800 h 2209800"/>
                      <a:gd name="connsiteX2" fmla="*/ 533400 w 533400"/>
                      <a:gd name="connsiteY2" fmla="*/ 2133600 h 2209800"/>
                      <a:gd name="connsiteX3" fmla="*/ 0 w 533400"/>
                      <a:gd name="connsiteY3" fmla="*/ 0 h 2209800"/>
                      <a:gd name="connsiteX4" fmla="*/ 0 w 53340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16685"/>
                      <a:gd name="connsiteX1" fmla="*/ 386860 w 532957"/>
                      <a:gd name="connsiteY1" fmla="*/ 2216685 h 2216685"/>
                      <a:gd name="connsiteX2" fmla="*/ 532957 w 532957"/>
                      <a:gd name="connsiteY2" fmla="*/ 2070587 h 2216685"/>
                      <a:gd name="connsiteX3" fmla="*/ 0 w 532957"/>
                      <a:gd name="connsiteY3" fmla="*/ 0 h 2216685"/>
                      <a:gd name="connsiteX4" fmla="*/ 0 w 532957"/>
                      <a:gd name="connsiteY4" fmla="*/ 76199 h 2216685"/>
                      <a:gd name="connsiteX0" fmla="*/ 0 w 532957"/>
                      <a:gd name="connsiteY0" fmla="*/ 0 h 2140486"/>
                      <a:gd name="connsiteX1" fmla="*/ 386860 w 532957"/>
                      <a:gd name="connsiteY1" fmla="*/ 2140486 h 2140486"/>
                      <a:gd name="connsiteX2" fmla="*/ 532957 w 532957"/>
                      <a:gd name="connsiteY2" fmla="*/ 1994388 h 2140486"/>
                      <a:gd name="connsiteX3" fmla="*/ 7005 w 532957"/>
                      <a:gd name="connsiteY3" fmla="*/ 7456 h 2140486"/>
                      <a:gd name="connsiteX4" fmla="*/ 0 w 532957"/>
                      <a:gd name="connsiteY4" fmla="*/ 0 h 214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57" h="2140486">
                        <a:moveTo>
                          <a:pt x="0" y="0"/>
                        </a:moveTo>
                        <a:lnTo>
                          <a:pt x="386860" y="2140486"/>
                        </a:lnTo>
                        <a:lnTo>
                          <a:pt x="532957" y="1994388"/>
                        </a:lnTo>
                        <a:lnTo>
                          <a:pt x="7005" y="7456"/>
                        </a:lnTo>
                        <a:lnTo>
                          <a:pt x="0" y="0"/>
                        </a:lnTo>
                        <a:close/>
                      </a:path>
                    </a:pathLst>
                  </a:custGeom>
                  <a:solidFill>
                    <a:srgbClr val="FFFF00">
                      <a:alpha val="3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34"/>
                  </a:p>
                </p:txBody>
              </p:sp>
              <p:sp>
                <p:nvSpPr>
                  <p:cNvPr id="70" name="Freeform 69"/>
                  <p:cNvSpPr/>
                  <p:nvPr/>
                </p:nvSpPr>
                <p:spPr bwMode="auto">
                  <a:xfrm>
                    <a:off x="1015565" y="1151654"/>
                    <a:ext cx="995592" cy="4487145"/>
                  </a:xfrm>
                  <a:custGeom>
                    <a:avLst/>
                    <a:gdLst>
                      <a:gd name="connsiteX0" fmla="*/ 0 w 537472"/>
                      <a:gd name="connsiteY0" fmla="*/ 34901 h 2184788"/>
                      <a:gd name="connsiteX1" fmla="*/ 34901 w 537472"/>
                      <a:gd name="connsiteY1" fmla="*/ 2184788 h 2184788"/>
                      <a:gd name="connsiteX2" fmla="*/ 537472 w 537472"/>
                      <a:gd name="connsiteY2" fmla="*/ 2177808 h 2184788"/>
                      <a:gd name="connsiteX3" fmla="*/ 132623 w 537472"/>
                      <a:gd name="connsiteY3" fmla="*/ 0 h 2184788"/>
                      <a:gd name="connsiteX4" fmla="*/ 0 w 537472"/>
                      <a:gd name="connsiteY4" fmla="*/ 34901 h 2184788"/>
                      <a:gd name="connsiteX0" fmla="*/ 0 w 537472"/>
                      <a:gd name="connsiteY0" fmla="*/ 3490 h 2153377"/>
                      <a:gd name="connsiteX1" fmla="*/ 34901 w 537472"/>
                      <a:gd name="connsiteY1" fmla="*/ 2153377 h 2153377"/>
                      <a:gd name="connsiteX2" fmla="*/ 537472 w 537472"/>
                      <a:gd name="connsiteY2" fmla="*/ 2146397 h 2153377"/>
                      <a:gd name="connsiteX3" fmla="*/ 148328 w 537472"/>
                      <a:gd name="connsiteY3" fmla="*/ 0 h 2153377"/>
                      <a:gd name="connsiteX4" fmla="*/ 0 w 537472"/>
                      <a:gd name="connsiteY4" fmla="*/ 3490 h 2153377"/>
                      <a:gd name="connsiteX0" fmla="*/ 0 w 533847"/>
                      <a:gd name="connsiteY0" fmla="*/ 7455 h 2153377"/>
                      <a:gd name="connsiteX1" fmla="*/ 31276 w 533847"/>
                      <a:gd name="connsiteY1" fmla="*/ 2153377 h 2153377"/>
                      <a:gd name="connsiteX2" fmla="*/ 533847 w 533847"/>
                      <a:gd name="connsiteY2" fmla="*/ 2146397 h 2153377"/>
                      <a:gd name="connsiteX3" fmla="*/ 144703 w 533847"/>
                      <a:gd name="connsiteY3" fmla="*/ 0 h 2153377"/>
                      <a:gd name="connsiteX4" fmla="*/ 0 w 533847"/>
                      <a:gd name="connsiteY4" fmla="*/ 7455 h 2153377"/>
                      <a:gd name="connsiteX0" fmla="*/ 0 w 533847"/>
                      <a:gd name="connsiteY0" fmla="*/ 7455 h 2153377"/>
                      <a:gd name="connsiteX1" fmla="*/ 31276 w 533847"/>
                      <a:gd name="connsiteY1" fmla="*/ 2153377 h 2153377"/>
                      <a:gd name="connsiteX2" fmla="*/ 533847 w 533847"/>
                      <a:gd name="connsiteY2" fmla="*/ 2146397 h 2153377"/>
                      <a:gd name="connsiteX3" fmla="*/ 144703 w 533847"/>
                      <a:gd name="connsiteY3" fmla="*/ 0 h 2153377"/>
                      <a:gd name="connsiteX4" fmla="*/ 0 w 533847"/>
                      <a:gd name="connsiteY4" fmla="*/ 7455 h 2153377"/>
                      <a:gd name="connsiteX0" fmla="*/ 0 w 533847"/>
                      <a:gd name="connsiteY0" fmla="*/ 7455 h 2153377"/>
                      <a:gd name="connsiteX1" fmla="*/ 31276 w 533847"/>
                      <a:gd name="connsiteY1" fmla="*/ 2153377 h 2153377"/>
                      <a:gd name="connsiteX2" fmla="*/ 533847 w 533847"/>
                      <a:gd name="connsiteY2" fmla="*/ 2146397 h 2153377"/>
                      <a:gd name="connsiteX3" fmla="*/ 110034 w 533847"/>
                      <a:gd name="connsiteY3" fmla="*/ 0 h 2153377"/>
                      <a:gd name="connsiteX4" fmla="*/ 0 w 533847"/>
                      <a:gd name="connsiteY4" fmla="*/ 7455 h 215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847" h="2153377">
                        <a:moveTo>
                          <a:pt x="0" y="7455"/>
                        </a:moveTo>
                        <a:lnTo>
                          <a:pt x="31276" y="2153377"/>
                        </a:lnTo>
                        <a:lnTo>
                          <a:pt x="533847" y="2146397"/>
                        </a:lnTo>
                        <a:lnTo>
                          <a:pt x="110034" y="0"/>
                        </a:lnTo>
                        <a:lnTo>
                          <a:pt x="0" y="7455"/>
                        </a:lnTo>
                        <a:close/>
                      </a:path>
                    </a:pathLst>
                  </a:custGeom>
                  <a:solidFill>
                    <a:srgbClr val="FFFF00">
                      <a:alpha val="25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34"/>
                  </a:p>
                </p:txBody>
              </p:sp>
              <p:sp>
                <p:nvSpPr>
                  <p:cNvPr id="71" name="Freeform 70"/>
                  <p:cNvSpPr/>
                  <p:nvPr/>
                </p:nvSpPr>
                <p:spPr bwMode="auto">
                  <a:xfrm>
                    <a:off x="2015259" y="1596852"/>
                    <a:ext cx="300025" cy="4033876"/>
                  </a:xfrm>
                  <a:custGeom>
                    <a:avLst/>
                    <a:gdLst>
                      <a:gd name="connsiteX0" fmla="*/ 0 w 537472"/>
                      <a:gd name="connsiteY0" fmla="*/ 34901 h 2184788"/>
                      <a:gd name="connsiteX1" fmla="*/ 34901 w 537472"/>
                      <a:gd name="connsiteY1" fmla="*/ 2184788 h 2184788"/>
                      <a:gd name="connsiteX2" fmla="*/ 537472 w 537472"/>
                      <a:gd name="connsiteY2" fmla="*/ 2177808 h 2184788"/>
                      <a:gd name="connsiteX3" fmla="*/ 132623 w 537472"/>
                      <a:gd name="connsiteY3" fmla="*/ 0 h 2184788"/>
                      <a:gd name="connsiteX4" fmla="*/ 0 w 537472"/>
                      <a:gd name="connsiteY4" fmla="*/ 34901 h 2184788"/>
                      <a:gd name="connsiteX0" fmla="*/ 0 w 537472"/>
                      <a:gd name="connsiteY0" fmla="*/ 34901 h 2177808"/>
                      <a:gd name="connsiteX1" fmla="*/ 300728 w 537472"/>
                      <a:gd name="connsiteY1" fmla="*/ 1936411 h 2177808"/>
                      <a:gd name="connsiteX2" fmla="*/ 537472 w 537472"/>
                      <a:gd name="connsiteY2" fmla="*/ 2177808 h 2177808"/>
                      <a:gd name="connsiteX3" fmla="*/ 132623 w 537472"/>
                      <a:gd name="connsiteY3" fmla="*/ 0 h 2177808"/>
                      <a:gd name="connsiteX4" fmla="*/ 0 w 537472"/>
                      <a:gd name="connsiteY4" fmla="*/ 34901 h 2177808"/>
                      <a:gd name="connsiteX0" fmla="*/ 0 w 529328"/>
                      <a:gd name="connsiteY0" fmla="*/ 34901 h 1936411"/>
                      <a:gd name="connsiteX1" fmla="*/ 300728 w 529328"/>
                      <a:gd name="connsiteY1" fmla="*/ 1936411 h 1936411"/>
                      <a:gd name="connsiteX2" fmla="*/ 529328 w 529328"/>
                      <a:gd name="connsiteY2" fmla="*/ 1936411 h 1936411"/>
                      <a:gd name="connsiteX3" fmla="*/ 132623 w 529328"/>
                      <a:gd name="connsiteY3" fmla="*/ 0 h 1936411"/>
                      <a:gd name="connsiteX4" fmla="*/ 0 w 529328"/>
                      <a:gd name="connsiteY4" fmla="*/ 34901 h 1936411"/>
                      <a:gd name="connsiteX0" fmla="*/ 0 w 529328"/>
                      <a:gd name="connsiteY0" fmla="*/ 34901 h 2012612"/>
                      <a:gd name="connsiteX1" fmla="*/ 300728 w 529328"/>
                      <a:gd name="connsiteY1" fmla="*/ 2012612 h 2012612"/>
                      <a:gd name="connsiteX2" fmla="*/ 529328 w 529328"/>
                      <a:gd name="connsiteY2" fmla="*/ 1936411 h 2012612"/>
                      <a:gd name="connsiteX3" fmla="*/ 132623 w 529328"/>
                      <a:gd name="connsiteY3" fmla="*/ 0 h 2012612"/>
                      <a:gd name="connsiteX4" fmla="*/ 0 w 529328"/>
                      <a:gd name="connsiteY4" fmla="*/ 34901 h 2012612"/>
                      <a:gd name="connsiteX0" fmla="*/ 0 w 533400"/>
                      <a:gd name="connsiteY0" fmla="*/ 0 h 2133601"/>
                      <a:gd name="connsiteX1" fmla="*/ 304800 w 533400"/>
                      <a:gd name="connsiteY1" fmla="*/ 2133601 h 2133601"/>
                      <a:gd name="connsiteX2" fmla="*/ 533400 w 533400"/>
                      <a:gd name="connsiteY2" fmla="*/ 2057400 h 2133601"/>
                      <a:gd name="connsiteX3" fmla="*/ 136695 w 533400"/>
                      <a:gd name="connsiteY3" fmla="*/ 120989 h 2133601"/>
                      <a:gd name="connsiteX4" fmla="*/ 0 w 533400"/>
                      <a:gd name="connsiteY4" fmla="*/ 0 h 2133601"/>
                      <a:gd name="connsiteX0" fmla="*/ 0 w 533400"/>
                      <a:gd name="connsiteY0" fmla="*/ 76199 h 2209800"/>
                      <a:gd name="connsiteX1" fmla="*/ 304800 w 533400"/>
                      <a:gd name="connsiteY1" fmla="*/ 2209800 h 2209800"/>
                      <a:gd name="connsiteX2" fmla="*/ 533400 w 533400"/>
                      <a:gd name="connsiteY2" fmla="*/ 2133599 h 2209800"/>
                      <a:gd name="connsiteX3" fmla="*/ 0 w 533400"/>
                      <a:gd name="connsiteY3" fmla="*/ 0 h 2209800"/>
                      <a:gd name="connsiteX4" fmla="*/ 0 w 533400"/>
                      <a:gd name="connsiteY4" fmla="*/ 76199 h 2209800"/>
                      <a:gd name="connsiteX0" fmla="*/ 0 w 533400"/>
                      <a:gd name="connsiteY0" fmla="*/ 76199 h 2209800"/>
                      <a:gd name="connsiteX1" fmla="*/ 3048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86000"/>
                      <a:gd name="connsiteX1" fmla="*/ 381000 w 533400"/>
                      <a:gd name="connsiteY1" fmla="*/ 2286000 h 2286000"/>
                      <a:gd name="connsiteX2" fmla="*/ 533400 w 533400"/>
                      <a:gd name="connsiteY2" fmla="*/ 2057400 h 2286000"/>
                      <a:gd name="connsiteX3" fmla="*/ 0 w 533400"/>
                      <a:gd name="connsiteY3" fmla="*/ 0 h 2286000"/>
                      <a:gd name="connsiteX4" fmla="*/ 0 w 533400"/>
                      <a:gd name="connsiteY4" fmla="*/ 76199 h 2286000"/>
                      <a:gd name="connsiteX0" fmla="*/ 0 w 533400"/>
                      <a:gd name="connsiteY0" fmla="*/ 76199 h 2209800"/>
                      <a:gd name="connsiteX1" fmla="*/ 3810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09800"/>
                      <a:gd name="connsiteX1" fmla="*/ 381000 w 533400"/>
                      <a:gd name="connsiteY1" fmla="*/ 2209800 h 2209800"/>
                      <a:gd name="connsiteX2" fmla="*/ 533400 w 533400"/>
                      <a:gd name="connsiteY2" fmla="*/ 2133600 h 2209800"/>
                      <a:gd name="connsiteX3" fmla="*/ 0 w 533400"/>
                      <a:gd name="connsiteY3" fmla="*/ 0 h 2209800"/>
                      <a:gd name="connsiteX4" fmla="*/ 0 w 53340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16685"/>
                      <a:gd name="connsiteX1" fmla="*/ 386860 w 532957"/>
                      <a:gd name="connsiteY1" fmla="*/ 2216685 h 2216685"/>
                      <a:gd name="connsiteX2" fmla="*/ 532957 w 532957"/>
                      <a:gd name="connsiteY2" fmla="*/ 2070587 h 2216685"/>
                      <a:gd name="connsiteX3" fmla="*/ 0 w 532957"/>
                      <a:gd name="connsiteY3" fmla="*/ 0 h 2216685"/>
                      <a:gd name="connsiteX4" fmla="*/ 0 w 532957"/>
                      <a:gd name="connsiteY4" fmla="*/ 76199 h 2216685"/>
                      <a:gd name="connsiteX0" fmla="*/ 0 w 532957"/>
                      <a:gd name="connsiteY0" fmla="*/ 0 h 2140486"/>
                      <a:gd name="connsiteX1" fmla="*/ 386860 w 532957"/>
                      <a:gd name="connsiteY1" fmla="*/ 2140486 h 2140486"/>
                      <a:gd name="connsiteX2" fmla="*/ 532957 w 532957"/>
                      <a:gd name="connsiteY2" fmla="*/ 1994388 h 2140486"/>
                      <a:gd name="connsiteX3" fmla="*/ 416079 w 532957"/>
                      <a:gd name="connsiteY3" fmla="*/ 211993 h 2140486"/>
                      <a:gd name="connsiteX4" fmla="*/ 0 w 532957"/>
                      <a:gd name="connsiteY4" fmla="*/ 0 h 2140486"/>
                      <a:gd name="connsiteX0" fmla="*/ 0 w 146097"/>
                      <a:gd name="connsiteY0" fmla="*/ 0 h 1928493"/>
                      <a:gd name="connsiteX1" fmla="*/ 0 w 146097"/>
                      <a:gd name="connsiteY1" fmla="*/ 1928493 h 1928493"/>
                      <a:gd name="connsiteX2" fmla="*/ 146097 w 146097"/>
                      <a:gd name="connsiteY2" fmla="*/ 1782395 h 1928493"/>
                      <a:gd name="connsiteX3" fmla="*/ 29219 w 146097"/>
                      <a:gd name="connsiteY3" fmla="*/ 0 h 1928493"/>
                      <a:gd name="connsiteX4" fmla="*/ 0 w 146097"/>
                      <a:gd name="connsiteY4" fmla="*/ 0 h 1928493"/>
                      <a:gd name="connsiteX0" fmla="*/ 0 w 146097"/>
                      <a:gd name="connsiteY0" fmla="*/ 0 h 1928493"/>
                      <a:gd name="connsiteX1" fmla="*/ 0 w 146097"/>
                      <a:gd name="connsiteY1" fmla="*/ 1928493 h 1928493"/>
                      <a:gd name="connsiteX2" fmla="*/ 146097 w 146097"/>
                      <a:gd name="connsiteY2" fmla="*/ 1782395 h 1928493"/>
                      <a:gd name="connsiteX3" fmla="*/ 87659 w 146097"/>
                      <a:gd name="connsiteY3" fmla="*/ 0 h 1928493"/>
                      <a:gd name="connsiteX4" fmla="*/ 0 w 146097"/>
                      <a:gd name="connsiteY4" fmla="*/ 0 h 1928493"/>
                      <a:gd name="connsiteX0" fmla="*/ 58439 w 146097"/>
                      <a:gd name="connsiteY0" fmla="*/ 29220 h 1928493"/>
                      <a:gd name="connsiteX1" fmla="*/ 0 w 146097"/>
                      <a:gd name="connsiteY1" fmla="*/ 1928493 h 1928493"/>
                      <a:gd name="connsiteX2" fmla="*/ 146097 w 146097"/>
                      <a:gd name="connsiteY2" fmla="*/ 1782395 h 1928493"/>
                      <a:gd name="connsiteX3" fmla="*/ 87659 w 146097"/>
                      <a:gd name="connsiteY3" fmla="*/ 0 h 1928493"/>
                      <a:gd name="connsiteX4" fmla="*/ 58439 w 146097"/>
                      <a:gd name="connsiteY4" fmla="*/ 29220 h 1928493"/>
                      <a:gd name="connsiteX0" fmla="*/ 58439 w 146097"/>
                      <a:gd name="connsiteY0" fmla="*/ 0 h 1928493"/>
                      <a:gd name="connsiteX1" fmla="*/ 0 w 146097"/>
                      <a:gd name="connsiteY1" fmla="*/ 1928493 h 1928493"/>
                      <a:gd name="connsiteX2" fmla="*/ 146097 w 146097"/>
                      <a:gd name="connsiteY2" fmla="*/ 1782395 h 1928493"/>
                      <a:gd name="connsiteX3" fmla="*/ 87659 w 146097"/>
                      <a:gd name="connsiteY3" fmla="*/ 0 h 1928493"/>
                      <a:gd name="connsiteX4" fmla="*/ 58439 w 146097"/>
                      <a:gd name="connsiteY4" fmla="*/ 0 h 1928493"/>
                      <a:gd name="connsiteX0" fmla="*/ 87659 w 146097"/>
                      <a:gd name="connsiteY0" fmla="*/ 0 h 1928493"/>
                      <a:gd name="connsiteX1" fmla="*/ 0 w 146097"/>
                      <a:gd name="connsiteY1" fmla="*/ 1928493 h 1928493"/>
                      <a:gd name="connsiteX2" fmla="*/ 146097 w 146097"/>
                      <a:gd name="connsiteY2" fmla="*/ 1782395 h 1928493"/>
                      <a:gd name="connsiteX3" fmla="*/ 87659 w 146097"/>
                      <a:gd name="connsiteY3" fmla="*/ 0 h 1928493"/>
                      <a:gd name="connsiteX4" fmla="*/ 87659 w 146097"/>
                      <a:gd name="connsiteY4" fmla="*/ 0 h 1928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97" h="1928493">
                        <a:moveTo>
                          <a:pt x="87659" y="0"/>
                        </a:moveTo>
                        <a:lnTo>
                          <a:pt x="0" y="1928493"/>
                        </a:lnTo>
                        <a:lnTo>
                          <a:pt x="146097" y="1782395"/>
                        </a:lnTo>
                        <a:lnTo>
                          <a:pt x="87659" y="0"/>
                        </a:lnTo>
                        <a:lnTo>
                          <a:pt x="87659" y="0"/>
                        </a:lnTo>
                        <a:close/>
                      </a:path>
                    </a:pathLst>
                  </a:custGeom>
                  <a:solidFill>
                    <a:srgbClr val="FFFF00">
                      <a:alpha val="3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34"/>
                  </a:p>
                </p:txBody>
              </p:sp>
              <p:sp>
                <p:nvSpPr>
                  <p:cNvPr id="72" name="Freeform 71"/>
                  <p:cNvSpPr/>
                  <p:nvPr/>
                </p:nvSpPr>
                <p:spPr bwMode="auto">
                  <a:xfrm>
                    <a:off x="1061902" y="1600200"/>
                    <a:ext cx="1137873" cy="4046345"/>
                  </a:xfrm>
                  <a:custGeom>
                    <a:avLst/>
                    <a:gdLst>
                      <a:gd name="connsiteX0" fmla="*/ 0 w 537472"/>
                      <a:gd name="connsiteY0" fmla="*/ 34901 h 2184788"/>
                      <a:gd name="connsiteX1" fmla="*/ 34901 w 537472"/>
                      <a:gd name="connsiteY1" fmla="*/ 2184788 h 2184788"/>
                      <a:gd name="connsiteX2" fmla="*/ 537472 w 537472"/>
                      <a:gd name="connsiteY2" fmla="*/ 2177808 h 2184788"/>
                      <a:gd name="connsiteX3" fmla="*/ 132623 w 537472"/>
                      <a:gd name="connsiteY3" fmla="*/ 0 h 2184788"/>
                      <a:gd name="connsiteX4" fmla="*/ 0 w 537472"/>
                      <a:gd name="connsiteY4" fmla="*/ 34901 h 2184788"/>
                      <a:gd name="connsiteX0" fmla="*/ 0 w 537472"/>
                      <a:gd name="connsiteY0" fmla="*/ 34901 h 2177808"/>
                      <a:gd name="connsiteX1" fmla="*/ 300728 w 537472"/>
                      <a:gd name="connsiteY1" fmla="*/ 1936411 h 2177808"/>
                      <a:gd name="connsiteX2" fmla="*/ 537472 w 537472"/>
                      <a:gd name="connsiteY2" fmla="*/ 2177808 h 2177808"/>
                      <a:gd name="connsiteX3" fmla="*/ 132623 w 537472"/>
                      <a:gd name="connsiteY3" fmla="*/ 0 h 2177808"/>
                      <a:gd name="connsiteX4" fmla="*/ 0 w 537472"/>
                      <a:gd name="connsiteY4" fmla="*/ 34901 h 2177808"/>
                      <a:gd name="connsiteX0" fmla="*/ 0 w 529328"/>
                      <a:gd name="connsiteY0" fmla="*/ 34901 h 1936411"/>
                      <a:gd name="connsiteX1" fmla="*/ 300728 w 529328"/>
                      <a:gd name="connsiteY1" fmla="*/ 1936411 h 1936411"/>
                      <a:gd name="connsiteX2" fmla="*/ 529328 w 529328"/>
                      <a:gd name="connsiteY2" fmla="*/ 1936411 h 1936411"/>
                      <a:gd name="connsiteX3" fmla="*/ 132623 w 529328"/>
                      <a:gd name="connsiteY3" fmla="*/ 0 h 1936411"/>
                      <a:gd name="connsiteX4" fmla="*/ 0 w 529328"/>
                      <a:gd name="connsiteY4" fmla="*/ 34901 h 1936411"/>
                      <a:gd name="connsiteX0" fmla="*/ 0 w 529328"/>
                      <a:gd name="connsiteY0" fmla="*/ 34901 h 2012612"/>
                      <a:gd name="connsiteX1" fmla="*/ 300728 w 529328"/>
                      <a:gd name="connsiteY1" fmla="*/ 2012612 h 2012612"/>
                      <a:gd name="connsiteX2" fmla="*/ 529328 w 529328"/>
                      <a:gd name="connsiteY2" fmla="*/ 1936411 h 2012612"/>
                      <a:gd name="connsiteX3" fmla="*/ 132623 w 529328"/>
                      <a:gd name="connsiteY3" fmla="*/ 0 h 2012612"/>
                      <a:gd name="connsiteX4" fmla="*/ 0 w 529328"/>
                      <a:gd name="connsiteY4" fmla="*/ 34901 h 2012612"/>
                      <a:gd name="connsiteX0" fmla="*/ 0 w 533400"/>
                      <a:gd name="connsiteY0" fmla="*/ 0 h 2133601"/>
                      <a:gd name="connsiteX1" fmla="*/ 304800 w 533400"/>
                      <a:gd name="connsiteY1" fmla="*/ 2133601 h 2133601"/>
                      <a:gd name="connsiteX2" fmla="*/ 533400 w 533400"/>
                      <a:gd name="connsiteY2" fmla="*/ 2057400 h 2133601"/>
                      <a:gd name="connsiteX3" fmla="*/ 136695 w 533400"/>
                      <a:gd name="connsiteY3" fmla="*/ 120989 h 2133601"/>
                      <a:gd name="connsiteX4" fmla="*/ 0 w 533400"/>
                      <a:gd name="connsiteY4" fmla="*/ 0 h 2133601"/>
                      <a:gd name="connsiteX0" fmla="*/ 0 w 533400"/>
                      <a:gd name="connsiteY0" fmla="*/ 76199 h 2209800"/>
                      <a:gd name="connsiteX1" fmla="*/ 304800 w 533400"/>
                      <a:gd name="connsiteY1" fmla="*/ 2209800 h 2209800"/>
                      <a:gd name="connsiteX2" fmla="*/ 533400 w 533400"/>
                      <a:gd name="connsiteY2" fmla="*/ 2133599 h 2209800"/>
                      <a:gd name="connsiteX3" fmla="*/ 0 w 533400"/>
                      <a:gd name="connsiteY3" fmla="*/ 0 h 2209800"/>
                      <a:gd name="connsiteX4" fmla="*/ 0 w 533400"/>
                      <a:gd name="connsiteY4" fmla="*/ 76199 h 2209800"/>
                      <a:gd name="connsiteX0" fmla="*/ 0 w 533400"/>
                      <a:gd name="connsiteY0" fmla="*/ 76199 h 2209800"/>
                      <a:gd name="connsiteX1" fmla="*/ 3048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86000"/>
                      <a:gd name="connsiteX1" fmla="*/ 381000 w 533400"/>
                      <a:gd name="connsiteY1" fmla="*/ 2286000 h 2286000"/>
                      <a:gd name="connsiteX2" fmla="*/ 533400 w 533400"/>
                      <a:gd name="connsiteY2" fmla="*/ 2057400 h 2286000"/>
                      <a:gd name="connsiteX3" fmla="*/ 0 w 533400"/>
                      <a:gd name="connsiteY3" fmla="*/ 0 h 2286000"/>
                      <a:gd name="connsiteX4" fmla="*/ 0 w 533400"/>
                      <a:gd name="connsiteY4" fmla="*/ 76199 h 2286000"/>
                      <a:gd name="connsiteX0" fmla="*/ 0 w 533400"/>
                      <a:gd name="connsiteY0" fmla="*/ 76199 h 2209800"/>
                      <a:gd name="connsiteX1" fmla="*/ 3810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09800"/>
                      <a:gd name="connsiteX1" fmla="*/ 381000 w 533400"/>
                      <a:gd name="connsiteY1" fmla="*/ 2209800 h 2209800"/>
                      <a:gd name="connsiteX2" fmla="*/ 533400 w 533400"/>
                      <a:gd name="connsiteY2" fmla="*/ 2133600 h 2209800"/>
                      <a:gd name="connsiteX3" fmla="*/ 0 w 533400"/>
                      <a:gd name="connsiteY3" fmla="*/ 0 h 2209800"/>
                      <a:gd name="connsiteX4" fmla="*/ 0 w 53340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16685"/>
                      <a:gd name="connsiteX1" fmla="*/ 386860 w 532957"/>
                      <a:gd name="connsiteY1" fmla="*/ 2216685 h 2216685"/>
                      <a:gd name="connsiteX2" fmla="*/ 532957 w 532957"/>
                      <a:gd name="connsiteY2" fmla="*/ 2070587 h 2216685"/>
                      <a:gd name="connsiteX3" fmla="*/ 0 w 532957"/>
                      <a:gd name="connsiteY3" fmla="*/ 0 h 2216685"/>
                      <a:gd name="connsiteX4" fmla="*/ 0 w 532957"/>
                      <a:gd name="connsiteY4" fmla="*/ 76199 h 2216685"/>
                      <a:gd name="connsiteX0" fmla="*/ 0 w 532957"/>
                      <a:gd name="connsiteY0" fmla="*/ 0 h 2140486"/>
                      <a:gd name="connsiteX1" fmla="*/ 386860 w 532957"/>
                      <a:gd name="connsiteY1" fmla="*/ 2140486 h 2140486"/>
                      <a:gd name="connsiteX2" fmla="*/ 532957 w 532957"/>
                      <a:gd name="connsiteY2" fmla="*/ 1994388 h 2140486"/>
                      <a:gd name="connsiteX3" fmla="*/ 416079 w 532957"/>
                      <a:gd name="connsiteY3" fmla="*/ 211993 h 2140486"/>
                      <a:gd name="connsiteX4" fmla="*/ 0 w 532957"/>
                      <a:gd name="connsiteY4" fmla="*/ 0 h 2140486"/>
                      <a:gd name="connsiteX0" fmla="*/ 0 w 146097"/>
                      <a:gd name="connsiteY0" fmla="*/ 0 h 1928493"/>
                      <a:gd name="connsiteX1" fmla="*/ 0 w 146097"/>
                      <a:gd name="connsiteY1" fmla="*/ 1928493 h 1928493"/>
                      <a:gd name="connsiteX2" fmla="*/ 146097 w 146097"/>
                      <a:gd name="connsiteY2" fmla="*/ 1782395 h 1928493"/>
                      <a:gd name="connsiteX3" fmla="*/ 29219 w 146097"/>
                      <a:gd name="connsiteY3" fmla="*/ 0 h 1928493"/>
                      <a:gd name="connsiteX4" fmla="*/ 0 w 146097"/>
                      <a:gd name="connsiteY4" fmla="*/ 0 h 1928493"/>
                      <a:gd name="connsiteX0" fmla="*/ 0 w 146097"/>
                      <a:gd name="connsiteY0" fmla="*/ 0 h 1928493"/>
                      <a:gd name="connsiteX1" fmla="*/ 0 w 146097"/>
                      <a:gd name="connsiteY1" fmla="*/ 1928493 h 1928493"/>
                      <a:gd name="connsiteX2" fmla="*/ 146097 w 146097"/>
                      <a:gd name="connsiteY2" fmla="*/ 1782395 h 1928493"/>
                      <a:gd name="connsiteX3" fmla="*/ 87659 w 146097"/>
                      <a:gd name="connsiteY3" fmla="*/ 0 h 1928493"/>
                      <a:gd name="connsiteX4" fmla="*/ 0 w 146097"/>
                      <a:gd name="connsiteY4" fmla="*/ 0 h 1928493"/>
                      <a:gd name="connsiteX0" fmla="*/ 58439 w 146097"/>
                      <a:gd name="connsiteY0" fmla="*/ 29220 h 1928493"/>
                      <a:gd name="connsiteX1" fmla="*/ 0 w 146097"/>
                      <a:gd name="connsiteY1" fmla="*/ 1928493 h 1928493"/>
                      <a:gd name="connsiteX2" fmla="*/ 146097 w 146097"/>
                      <a:gd name="connsiteY2" fmla="*/ 1782395 h 1928493"/>
                      <a:gd name="connsiteX3" fmla="*/ 87659 w 146097"/>
                      <a:gd name="connsiteY3" fmla="*/ 0 h 1928493"/>
                      <a:gd name="connsiteX4" fmla="*/ 58439 w 146097"/>
                      <a:gd name="connsiteY4" fmla="*/ 29220 h 1928493"/>
                      <a:gd name="connsiteX0" fmla="*/ 58439 w 146097"/>
                      <a:gd name="connsiteY0" fmla="*/ 0 h 1928493"/>
                      <a:gd name="connsiteX1" fmla="*/ 0 w 146097"/>
                      <a:gd name="connsiteY1" fmla="*/ 1928493 h 1928493"/>
                      <a:gd name="connsiteX2" fmla="*/ 146097 w 146097"/>
                      <a:gd name="connsiteY2" fmla="*/ 1782395 h 1928493"/>
                      <a:gd name="connsiteX3" fmla="*/ 87659 w 146097"/>
                      <a:gd name="connsiteY3" fmla="*/ 0 h 1928493"/>
                      <a:gd name="connsiteX4" fmla="*/ 58439 w 146097"/>
                      <a:gd name="connsiteY4" fmla="*/ 0 h 1928493"/>
                      <a:gd name="connsiteX0" fmla="*/ 525952 w 555172"/>
                      <a:gd name="connsiteY0" fmla="*/ 0 h 1928493"/>
                      <a:gd name="connsiteX1" fmla="*/ 467513 w 555172"/>
                      <a:gd name="connsiteY1" fmla="*/ 1928493 h 1928493"/>
                      <a:gd name="connsiteX2" fmla="*/ 0 w 555172"/>
                      <a:gd name="connsiteY2" fmla="*/ 1928493 h 1928493"/>
                      <a:gd name="connsiteX3" fmla="*/ 555172 w 555172"/>
                      <a:gd name="connsiteY3" fmla="*/ 0 h 1928493"/>
                      <a:gd name="connsiteX4" fmla="*/ 525952 w 555172"/>
                      <a:gd name="connsiteY4" fmla="*/ 0 h 1928493"/>
                      <a:gd name="connsiteX0" fmla="*/ 555172 w 555172"/>
                      <a:gd name="connsiteY0" fmla="*/ 0 h 1928493"/>
                      <a:gd name="connsiteX1" fmla="*/ 467513 w 555172"/>
                      <a:gd name="connsiteY1" fmla="*/ 1928493 h 1928493"/>
                      <a:gd name="connsiteX2" fmla="*/ 0 w 555172"/>
                      <a:gd name="connsiteY2" fmla="*/ 1928493 h 1928493"/>
                      <a:gd name="connsiteX3" fmla="*/ 555172 w 555172"/>
                      <a:gd name="connsiteY3" fmla="*/ 0 h 1928493"/>
                      <a:gd name="connsiteX4" fmla="*/ 555172 w 555172"/>
                      <a:gd name="connsiteY4" fmla="*/ 0 h 1928493"/>
                      <a:gd name="connsiteX0" fmla="*/ 553152 w 553152"/>
                      <a:gd name="connsiteY0" fmla="*/ 0 h 1934454"/>
                      <a:gd name="connsiteX1" fmla="*/ 465493 w 553152"/>
                      <a:gd name="connsiteY1" fmla="*/ 1928493 h 1934454"/>
                      <a:gd name="connsiteX2" fmla="*/ 0 w 553152"/>
                      <a:gd name="connsiteY2" fmla="*/ 1934454 h 1934454"/>
                      <a:gd name="connsiteX3" fmla="*/ 553152 w 553152"/>
                      <a:gd name="connsiteY3" fmla="*/ 0 h 1934454"/>
                      <a:gd name="connsiteX4" fmla="*/ 553152 w 553152"/>
                      <a:gd name="connsiteY4" fmla="*/ 0 h 1934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152" h="1934454">
                        <a:moveTo>
                          <a:pt x="553152" y="0"/>
                        </a:moveTo>
                        <a:lnTo>
                          <a:pt x="465493" y="1928493"/>
                        </a:lnTo>
                        <a:lnTo>
                          <a:pt x="0" y="1934454"/>
                        </a:lnTo>
                        <a:lnTo>
                          <a:pt x="553152" y="0"/>
                        </a:lnTo>
                        <a:lnTo>
                          <a:pt x="553152" y="0"/>
                        </a:lnTo>
                        <a:close/>
                      </a:path>
                    </a:pathLst>
                  </a:custGeom>
                  <a:solidFill>
                    <a:srgbClr val="FFFF00">
                      <a:alpha val="25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34"/>
                  </a:p>
                </p:txBody>
              </p:sp>
              <p:sp>
                <p:nvSpPr>
                  <p:cNvPr id="73" name="AutoShape 73"/>
                  <p:cNvSpPr>
                    <a:spLocks noChangeArrowheads="1"/>
                  </p:cNvSpPr>
                  <p:nvPr/>
                </p:nvSpPr>
                <p:spPr bwMode="auto">
                  <a:xfrm>
                    <a:off x="914400" y="985956"/>
                    <a:ext cx="424849" cy="433823"/>
                  </a:xfrm>
                  <a:prstGeom prst="star16">
                    <a:avLst>
                      <a:gd name="adj" fmla="val 31944"/>
                    </a:avLst>
                  </a:prstGeom>
                  <a:solidFill>
                    <a:srgbClr val="FFFF00"/>
                  </a:solidFill>
                  <a:ln w="9525">
                    <a:noFill/>
                    <a:miter lim="800000"/>
                    <a:headEnd/>
                    <a:tailEnd/>
                  </a:ln>
                </p:spPr>
                <p:txBody>
                  <a:bodyPr wrap="none" lIns="88928" tIns="44464" rIns="88928" bIns="44464" anchor="ctr"/>
                  <a:lstStyle/>
                  <a:p>
                    <a:pPr defTabSz="941726"/>
                    <a:endParaRPr lang="en-US" sz="2017" b="1"/>
                  </a:p>
                </p:txBody>
              </p:sp>
              <p:sp>
                <p:nvSpPr>
                  <p:cNvPr id="74" name="Parallelogram 73"/>
                  <p:cNvSpPr/>
                  <p:nvPr/>
                </p:nvSpPr>
                <p:spPr bwMode="auto">
                  <a:xfrm rot="10800000">
                    <a:off x="1045290" y="5334607"/>
                    <a:ext cx="1264770" cy="309732"/>
                  </a:xfrm>
                  <a:prstGeom prst="parallelogram">
                    <a:avLst>
                      <a:gd name="adj" fmla="val 94842"/>
                    </a:avLst>
                  </a:prstGeom>
                  <a:noFill/>
                  <a:ln w="9525" cap="flat" cmpd="sng" algn="ctr">
                    <a:solidFill>
                      <a:srgbClr val="FFFF00"/>
                    </a:solidFill>
                    <a:prstDash val="solid"/>
                    <a:round/>
                    <a:headEnd type="none" w="med" len="med"/>
                    <a:tailEnd type="none" w="med" len="med"/>
                  </a:ln>
                  <a:effectLst/>
                </p:spPr>
                <p:txBody>
                  <a:bodyPr vert="horz" wrap="square" lIns="84697" tIns="42349" rIns="84697" bIns="42349" numCol="1" rtlCol="0" anchor="t" anchorCtr="0" compatLnSpc="1">
                    <a:prstTxWarp prst="textNoShape">
                      <a:avLst/>
                    </a:prstTxWarp>
                    <a:noAutofit/>
                  </a:bodyPr>
                  <a:lstStyle/>
                  <a:p>
                    <a:pPr defTabSz="846834"/>
                    <a:endParaRPr lang="en-US" sz="1965">
                      <a:latin typeface="Arial" charset="0"/>
                    </a:endParaRPr>
                  </a:p>
                </p:txBody>
              </p:sp>
            </p:grpSp>
            <p:cxnSp>
              <p:nvCxnSpPr>
                <p:cNvPr id="67" name="Straight Connector 66"/>
                <p:cNvCxnSpPr/>
                <p:nvPr/>
              </p:nvCxnSpPr>
              <p:spPr bwMode="auto">
                <a:xfrm flipH="1">
                  <a:off x="1339249" y="1600200"/>
                  <a:ext cx="860526" cy="3725095"/>
                </a:xfrm>
                <a:prstGeom prst="line">
                  <a:avLst/>
                </a:prstGeom>
                <a:solidFill>
                  <a:schemeClr val="accent1"/>
                </a:solidFill>
                <a:ln w="6350" cap="flat" cmpd="sng" algn="ctr">
                  <a:solidFill>
                    <a:srgbClr val="FFFF00"/>
                  </a:solidFill>
                  <a:prstDash val="solid"/>
                  <a:round/>
                  <a:headEnd type="none" w="med" len="med"/>
                  <a:tailEnd type="none" w="med" len="med"/>
                </a:ln>
                <a:effectLst/>
              </p:spPr>
            </p:cxnSp>
            <p:cxnSp>
              <p:nvCxnSpPr>
                <p:cNvPr id="68" name="Straight Connector 67"/>
                <p:cNvCxnSpPr/>
                <p:nvPr/>
              </p:nvCxnSpPr>
              <p:spPr bwMode="auto">
                <a:xfrm>
                  <a:off x="1045290" y="1295400"/>
                  <a:ext cx="293959" cy="4039207"/>
                </a:xfrm>
                <a:prstGeom prst="line">
                  <a:avLst/>
                </a:prstGeom>
                <a:solidFill>
                  <a:schemeClr val="accent1"/>
                </a:solidFill>
                <a:ln w="6350" cap="flat" cmpd="sng" algn="ctr">
                  <a:solidFill>
                    <a:srgbClr val="FFFF00"/>
                  </a:solidFill>
                  <a:prstDash val="solid"/>
                  <a:round/>
                  <a:headEnd type="none" w="med" len="med"/>
                  <a:tailEnd type="none" w="med" len="med"/>
                </a:ln>
                <a:effectLst/>
              </p:spPr>
            </p:cxnSp>
          </p:grpSp>
          <p:grpSp>
            <p:nvGrpSpPr>
              <p:cNvPr id="18" name="Group 17"/>
              <p:cNvGrpSpPr/>
              <p:nvPr/>
            </p:nvGrpSpPr>
            <p:grpSpPr>
              <a:xfrm>
                <a:off x="322789" y="3047035"/>
                <a:ext cx="2789869" cy="2475064"/>
                <a:chOff x="250992" y="3044296"/>
                <a:chExt cx="2839688" cy="2519261"/>
              </a:xfrm>
            </p:grpSpPr>
            <p:pic>
              <p:nvPicPr>
                <p:cNvPr id="19" name="Picture 91" descr="CO2_Molecule"/>
                <p:cNvPicPr>
                  <a:picLocks noChangeAspect="1" noChangeArrowheads="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4820800">
                  <a:off x="2530106" y="3406870"/>
                  <a:ext cx="232939" cy="15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5"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811976" y="3369838"/>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1"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225970">
                  <a:off x="2352054" y="4995120"/>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1"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225970">
                  <a:off x="2652286" y="4200273"/>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9"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069702">
                  <a:off x="434858" y="4155325"/>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8" descr="CO2_Molecule"/>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5270335">
                  <a:off x="258300" y="3286461"/>
                  <a:ext cx="230619" cy="1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1"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225970">
                  <a:off x="610711" y="3833420"/>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250992" y="4453004"/>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1138527">
                  <a:off x="419697" y="5402284"/>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1"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225970">
                  <a:off x="550664" y="4689408"/>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8" descr="CO2_Molecule"/>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5270335">
                  <a:off x="2540061" y="4815014"/>
                  <a:ext cx="230619" cy="1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491177" y="5026495"/>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8"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1387647">
                  <a:off x="2698511" y="5406654"/>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7"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511744" y="3736690"/>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0"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359034">
                  <a:off x="2911713" y="4756727"/>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2"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814467">
                  <a:off x="2911713" y="3818122"/>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2412661" y="4514147"/>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7"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609199">
                  <a:off x="610291" y="3403749"/>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9"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186202">
                  <a:off x="2911713" y="5263123"/>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371085" y="3780441"/>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9"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069702">
                  <a:off x="1138409" y="5211798"/>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8"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1387647">
                  <a:off x="1848046" y="5284370"/>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76"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068379" y="3116868"/>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7"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527463" y="3453929"/>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0"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1138527">
                  <a:off x="1351610" y="4128046"/>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82"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706428" y="3550691"/>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3"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834038" y="3044296"/>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4" descr="O2_Molecule"/>
                <p:cNvPicPr>
                  <a:picLocks noChangeAspect="1" noChangeArrowheads="1"/>
                </p:cNvPicPr>
                <p:nvPr/>
              </p:nvPicPr>
              <p:blipFill>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7263983">
                  <a:off x="1681449" y="3791776"/>
                  <a:ext cx="182238" cy="1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85"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1186651" y="3790987"/>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90"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359034">
                  <a:off x="2061248" y="4634443"/>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92"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814467">
                  <a:off x="2061248" y="3695837"/>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3"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1511966" y="3169020"/>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94"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568203">
                  <a:off x="970343" y="3403133"/>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81" descr="CO2_Molecule"/>
                <p:cNvPicPr>
                  <a:picLocks noChangeAspect="1" noChangeArrowheads="1"/>
                </p:cNvPicPr>
                <p:nvPr/>
              </p:nvPicPr>
              <p:blipFill>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5270335">
                  <a:off x="1758682" y="4693536"/>
                  <a:ext cx="232233" cy="1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1209995" y="4707015"/>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87"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609199">
                  <a:off x="1634842" y="5068265"/>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9"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186202">
                  <a:off x="2061248" y="5140839"/>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80"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1138527">
                  <a:off x="1500532" y="5402284"/>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76"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177288" y="4978070"/>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8" descr="CO2_Molecule"/>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5270335">
                  <a:off x="902995" y="5101149"/>
                  <a:ext cx="230619" cy="1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 descr="CO2_Molecule"/>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5270335">
                  <a:off x="994309" y="4564752"/>
                  <a:ext cx="230619" cy="1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6"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611048" y="4470396"/>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85"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2037116" y="3913271"/>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93"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2273661" y="3166580"/>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94"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568203">
                  <a:off x="1750945" y="4197979"/>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95"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830446" y="4409254"/>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1341643" y="5148779"/>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Group 153"/>
            <p:cNvGrpSpPr>
              <a:grpSpLocks/>
            </p:cNvGrpSpPr>
            <p:nvPr/>
          </p:nvGrpSpPr>
          <p:grpSpPr bwMode="auto">
            <a:xfrm>
              <a:off x="1873462" y="2701337"/>
              <a:ext cx="1114500" cy="915319"/>
              <a:chOff x="152" y="142"/>
              <a:chExt cx="4917" cy="2209"/>
            </a:xfrm>
          </p:grpSpPr>
          <p:pic>
            <p:nvPicPr>
              <p:cNvPr id="12" name="Picture 150" descr="A-band_moon_01005_frame_300"/>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52" y="142"/>
                <a:ext cx="4917" cy="714"/>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51" descr="Weak_moon_01005_frame_300"/>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52" y="919"/>
                <a:ext cx="4917" cy="71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52" descr="Strong_moon_01005_framejp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52" y="1637"/>
                <a:ext cx="4917" cy="71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grpSp>
        <p:nvGrpSpPr>
          <p:cNvPr id="77" name="Group 76"/>
          <p:cNvGrpSpPr/>
          <p:nvPr/>
        </p:nvGrpSpPr>
        <p:grpSpPr>
          <a:xfrm>
            <a:off x="5860627" y="2514600"/>
            <a:ext cx="2626333" cy="3954615"/>
            <a:chOff x="5984513" y="1064906"/>
            <a:chExt cx="3018715" cy="4545447"/>
          </a:xfrm>
        </p:grpSpPr>
        <p:pic>
          <p:nvPicPr>
            <p:cNvPr id="78" name="Picture 134"/>
            <p:cNvPicPr>
              <a:picLocks noChangeAspect="1" noChangeArrowheads="1"/>
            </p:cNvPicPr>
            <p:nvPr/>
          </p:nvPicPr>
          <p:blipFill>
            <a:blip r:embed="rId15"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989868" y="1064906"/>
              <a:ext cx="3013359" cy="1982291"/>
            </a:xfrm>
            <a:prstGeom prst="rect">
              <a:avLst/>
            </a:prstGeom>
            <a:solidFill>
              <a:schemeClr val="tx1"/>
            </a:solidFill>
            <a:ln w="9525">
              <a:solidFill>
                <a:srgbClr val="A50021"/>
              </a:solidFill>
              <a:miter lim="800000"/>
              <a:headEnd/>
              <a:tailEnd/>
            </a:ln>
          </p:spPr>
        </p:pic>
        <p:pic>
          <p:nvPicPr>
            <p:cNvPr id="79" name="Picture 78"/>
            <p:cNvPicPr>
              <a:picLocks noChangeAspect="1"/>
            </p:cNvPicPr>
            <p:nvPr/>
          </p:nvPicPr>
          <p:blipFill rotWithShape="1">
            <a:blip r:embed="rId16" cstate="screen">
              <a:lum bright="-31000" contrast="13000"/>
              <a:extLst>
                <a:ext uri="{28A0092B-C50C-407E-A947-70E740481C1C}">
                  <a14:useLocalDpi xmlns:a14="http://schemas.microsoft.com/office/drawing/2010/main"/>
                </a:ext>
              </a:extLst>
            </a:blip>
            <a:srcRect l="34558" t="19502" r="29644" b="21626"/>
            <a:stretch/>
          </p:blipFill>
          <p:spPr>
            <a:xfrm>
              <a:off x="8296345" y="2666012"/>
              <a:ext cx="706883" cy="1718054"/>
            </a:xfrm>
            <a:prstGeom prst="rect">
              <a:avLst/>
            </a:prstGeom>
          </p:spPr>
        </p:pic>
        <p:pic>
          <p:nvPicPr>
            <p:cNvPr id="80" name="Picture 133" descr="137_3741"/>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5984513" y="4303821"/>
              <a:ext cx="1664747" cy="1301194"/>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pic>
        <p:pic>
          <p:nvPicPr>
            <p:cNvPr id="81" name="Picture 4" descr="http://www.esrl.noaa.gov/news/2013/img/MLO_600.pn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7074954" y="4151299"/>
              <a:ext cx="1927998" cy="145905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32" descr="Park_Falls_WLEF_towe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5993494" y="2608156"/>
              <a:ext cx="1205263" cy="1865244"/>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83" name="Text Box 137"/>
            <p:cNvSpPr txBox="1">
              <a:spLocks noChangeArrowheads="1"/>
            </p:cNvSpPr>
            <p:nvPr/>
          </p:nvSpPr>
          <p:spPr bwMode="auto">
            <a:xfrm>
              <a:off x="8184548" y="4303821"/>
              <a:ext cx="770202" cy="36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93" b="1" dirty="0">
                  <a:solidFill>
                    <a:srgbClr val="FFFF00"/>
                  </a:solidFill>
                </a:rPr>
                <a:t>Flask</a:t>
              </a:r>
            </a:p>
          </p:txBody>
        </p:sp>
        <p:sp>
          <p:nvSpPr>
            <p:cNvPr id="84" name="Text Box 139"/>
            <p:cNvSpPr txBox="1">
              <a:spLocks noChangeArrowheads="1"/>
            </p:cNvSpPr>
            <p:nvPr/>
          </p:nvSpPr>
          <p:spPr bwMode="auto">
            <a:xfrm>
              <a:off x="6339005" y="4969123"/>
              <a:ext cx="626487" cy="36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93" b="1" dirty="0">
                  <a:solidFill>
                    <a:srgbClr val="FFFF00"/>
                  </a:solidFill>
                </a:rPr>
                <a:t>FTS</a:t>
              </a:r>
            </a:p>
          </p:txBody>
        </p:sp>
        <p:sp>
          <p:nvSpPr>
            <p:cNvPr id="85" name="Text Box 140"/>
            <p:cNvSpPr txBox="1">
              <a:spLocks noChangeArrowheads="1"/>
            </p:cNvSpPr>
            <p:nvPr/>
          </p:nvSpPr>
          <p:spPr bwMode="auto">
            <a:xfrm>
              <a:off x="6492648" y="2209693"/>
              <a:ext cx="2184967" cy="36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93" b="1" dirty="0">
                  <a:solidFill>
                    <a:srgbClr val="FFFF00"/>
                  </a:solidFill>
                </a:rPr>
                <a:t>GOSAT and OCO-2</a:t>
              </a:r>
              <a:endParaRPr lang="en-US" sz="1307" b="1" dirty="0">
                <a:solidFill>
                  <a:srgbClr val="FFFF00"/>
                </a:solidFill>
              </a:endParaRPr>
            </a:p>
          </p:txBody>
        </p:sp>
        <p:sp>
          <p:nvSpPr>
            <p:cNvPr id="86" name="Text Box 141"/>
            <p:cNvSpPr txBox="1">
              <a:spLocks noChangeArrowheads="1"/>
            </p:cNvSpPr>
            <p:nvPr/>
          </p:nvSpPr>
          <p:spPr bwMode="auto">
            <a:xfrm>
              <a:off x="6095546" y="3784493"/>
              <a:ext cx="840439" cy="36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93" b="1">
                  <a:solidFill>
                    <a:srgbClr val="FFFF00"/>
                  </a:solidFill>
                </a:rPr>
                <a:t>Tower</a:t>
              </a:r>
            </a:p>
          </p:txBody>
        </p:sp>
        <p:pic>
          <p:nvPicPr>
            <p:cNvPr id="87" name="Picture 2" descr="The NSF/NCAR Gulfstream V research aircraft in flight"/>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812363" y="3023782"/>
              <a:ext cx="1605029" cy="1204970"/>
            </a:xfrm>
            <a:prstGeom prst="rect">
              <a:avLst/>
            </a:prstGeom>
            <a:noFill/>
            <a:extLst>
              <a:ext uri="{909E8E84-426E-40DD-AFC4-6F175D3DCCD1}">
                <a14:hiddenFill xmlns:a14="http://schemas.microsoft.com/office/drawing/2010/main">
                  <a:solidFill>
                    <a:srgbClr val="FFFFFF"/>
                  </a:solidFill>
                </a14:hiddenFill>
              </a:ext>
            </a:extLst>
          </p:spPr>
        </p:pic>
        <p:sp>
          <p:nvSpPr>
            <p:cNvPr id="88" name="Text Box 138"/>
            <p:cNvSpPr txBox="1">
              <a:spLocks noChangeArrowheads="1"/>
            </p:cNvSpPr>
            <p:nvPr/>
          </p:nvSpPr>
          <p:spPr bwMode="auto">
            <a:xfrm>
              <a:off x="7322041" y="3856687"/>
              <a:ext cx="989459" cy="36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93" b="1" dirty="0">
                  <a:solidFill>
                    <a:srgbClr val="FFFF00"/>
                  </a:solidFill>
                  <a:effectLst>
                    <a:outerShdw blurRad="38100" dist="38100" dir="2700000" algn="tl">
                      <a:srgbClr val="000000">
                        <a:alpha val="43137"/>
                      </a:srgbClr>
                    </a:outerShdw>
                  </a:effectLst>
                </a:rPr>
                <a:t>Aircraft</a:t>
              </a:r>
            </a:p>
          </p:txBody>
        </p:sp>
      </p:grpSp>
      <p:grpSp>
        <p:nvGrpSpPr>
          <p:cNvPr id="89" name="Group 88"/>
          <p:cNvGrpSpPr/>
          <p:nvPr/>
        </p:nvGrpSpPr>
        <p:grpSpPr>
          <a:xfrm>
            <a:off x="3048000" y="2811615"/>
            <a:ext cx="2143356" cy="3698059"/>
            <a:chOff x="3617414" y="1716185"/>
            <a:chExt cx="2143356" cy="3698059"/>
          </a:xfrm>
        </p:grpSpPr>
        <p:pic>
          <p:nvPicPr>
            <p:cNvPr id="90" name="Picture 89"/>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212176" y="4644390"/>
              <a:ext cx="1548594" cy="769854"/>
            </a:xfrm>
            <a:prstGeom prst="rect">
              <a:avLst/>
            </a:prstGeom>
          </p:spPr>
        </p:pic>
        <p:sp>
          <p:nvSpPr>
            <p:cNvPr id="91" name="Text Box 325"/>
            <p:cNvSpPr txBox="1">
              <a:spLocks noChangeArrowheads="1"/>
            </p:cNvSpPr>
            <p:nvPr/>
          </p:nvSpPr>
          <p:spPr bwMode="auto">
            <a:xfrm>
              <a:off x="3617414" y="1769662"/>
              <a:ext cx="791210" cy="553053"/>
            </a:xfrm>
            <a:prstGeom prst="rect">
              <a:avLst/>
            </a:prstGeom>
            <a:solidFill>
              <a:srgbClr val="66CCFF"/>
            </a:solidFill>
            <a:ln w="9525">
              <a:solidFill>
                <a:schemeClr val="tx1"/>
              </a:solidFill>
              <a:miter lim="800000"/>
              <a:headEnd/>
              <a:tailEnd/>
            </a:ln>
          </p:spPr>
          <p:txBody>
            <a:bodyPr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00" dirty="0">
                  <a:latin typeface="+mj-lt"/>
                </a:rPr>
                <a:t>Initial Surf/</a:t>
              </a:r>
              <a:r>
                <a:rPr lang="en-US" sz="1000" dirty="0" err="1">
                  <a:latin typeface="+mj-lt"/>
                </a:rPr>
                <a:t>Atm</a:t>
              </a:r>
              <a:endParaRPr lang="en-US" sz="1000" dirty="0">
                <a:latin typeface="+mj-lt"/>
              </a:endParaRPr>
            </a:p>
            <a:p>
              <a:pPr algn="ctr" eaLnBrk="1" hangingPunct="1"/>
              <a:r>
                <a:rPr lang="en-US" sz="1000" dirty="0">
                  <a:latin typeface="+mj-lt"/>
                </a:rPr>
                <a:t>State</a:t>
              </a:r>
            </a:p>
          </p:txBody>
        </p:sp>
        <p:sp>
          <p:nvSpPr>
            <p:cNvPr id="92" name="Freeform 333"/>
            <p:cNvSpPr>
              <a:spLocks/>
            </p:cNvSpPr>
            <p:nvPr/>
          </p:nvSpPr>
          <p:spPr bwMode="auto">
            <a:xfrm flipH="1">
              <a:off x="4186373" y="2449112"/>
              <a:ext cx="426662" cy="1585681"/>
            </a:xfrm>
            <a:custGeom>
              <a:avLst/>
              <a:gdLst>
                <a:gd name="T0" fmla="*/ 2147483647 w 336"/>
                <a:gd name="T1" fmla="*/ 2147483647 h 1632"/>
                <a:gd name="T2" fmla="*/ 2147483647 w 336"/>
                <a:gd name="T3" fmla="*/ 2147483647 h 1632"/>
                <a:gd name="T4" fmla="*/ 2147483647 w 336"/>
                <a:gd name="T5" fmla="*/ 0 h 1632"/>
                <a:gd name="T6" fmla="*/ 0 w 336"/>
                <a:gd name="T7" fmla="*/ 0 h 1632"/>
                <a:gd name="T8" fmla="*/ 0 60000 65536"/>
                <a:gd name="T9" fmla="*/ 0 60000 65536"/>
                <a:gd name="T10" fmla="*/ 0 60000 65536"/>
                <a:gd name="T11" fmla="*/ 0 60000 65536"/>
                <a:gd name="T12" fmla="*/ 0 w 336"/>
                <a:gd name="T13" fmla="*/ 0 h 1632"/>
                <a:gd name="T14" fmla="*/ 336 w 336"/>
                <a:gd name="T15" fmla="*/ 1632 h 1632"/>
              </a:gdLst>
              <a:ahLst/>
              <a:cxnLst>
                <a:cxn ang="T8">
                  <a:pos x="T0" y="T1"/>
                </a:cxn>
                <a:cxn ang="T9">
                  <a:pos x="T2" y="T3"/>
                </a:cxn>
                <a:cxn ang="T10">
                  <a:pos x="T4" y="T5"/>
                </a:cxn>
                <a:cxn ang="T11">
                  <a:pos x="T6" y="T7"/>
                </a:cxn>
              </a:cxnLst>
              <a:rect l="T12" t="T13" r="T14" b="T15"/>
              <a:pathLst>
                <a:path w="336" h="1632">
                  <a:moveTo>
                    <a:pt x="47" y="1632"/>
                  </a:moveTo>
                  <a:lnTo>
                    <a:pt x="336" y="1632"/>
                  </a:lnTo>
                  <a:lnTo>
                    <a:pt x="336" y="0"/>
                  </a:lnTo>
                  <a:lnTo>
                    <a:pt x="0"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504" tIns="45252" rIns="90504" bIns="45252"/>
            <a:lstStyle/>
            <a:p>
              <a:endParaRPr lang="en-US" sz="1867">
                <a:latin typeface="+mj-lt"/>
              </a:endParaRPr>
            </a:p>
          </p:txBody>
        </p:sp>
        <p:sp>
          <p:nvSpPr>
            <p:cNvPr id="93" name="Text Box 334"/>
            <p:cNvSpPr txBox="1">
              <a:spLocks noChangeArrowheads="1"/>
            </p:cNvSpPr>
            <p:nvPr/>
          </p:nvSpPr>
          <p:spPr bwMode="auto">
            <a:xfrm>
              <a:off x="3729109" y="2839426"/>
              <a:ext cx="749106" cy="553053"/>
            </a:xfrm>
            <a:prstGeom prst="rect">
              <a:avLst/>
            </a:prstGeom>
            <a:solidFill>
              <a:srgbClr val="66CCFF"/>
            </a:solidFill>
            <a:ln w="9525">
              <a:solidFill>
                <a:schemeClr val="tx1"/>
              </a:solidFill>
              <a:miter lim="800000"/>
              <a:headEnd/>
              <a:tailEnd/>
            </a:ln>
          </p:spPr>
          <p:txBody>
            <a:bodyPr wrap="squar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00" dirty="0" smtClean="0">
                  <a:latin typeface="+mj-lt"/>
                </a:rPr>
                <a:t>Revised Surf/</a:t>
              </a:r>
              <a:r>
                <a:rPr lang="en-US" sz="1000" dirty="0" err="1" smtClean="0">
                  <a:latin typeface="+mj-lt"/>
                </a:rPr>
                <a:t>Atm</a:t>
              </a:r>
              <a:r>
                <a:rPr lang="en-US" sz="1000" dirty="0" smtClean="0">
                  <a:latin typeface="+mj-lt"/>
                </a:rPr>
                <a:t> State</a:t>
              </a:r>
              <a:endParaRPr lang="en-US" sz="1000" i="1" baseline="-25000" dirty="0">
                <a:latin typeface="+mj-lt"/>
              </a:endParaRPr>
            </a:p>
          </p:txBody>
        </p:sp>
        <p:sp>
          <p:nvSpPr>
            <p:cNvPr id="94" name="Line 335"/>
            <p:cNvSpPr>
              <a:spLocks noChangeShapeType="1"/>
            </p:cNvSpPr>
            <p:nvPr/>
          </p:nvSpPr>
          <p:spPr bwMode="auto">
            <a:xfrm>
              <a:off x="4404178" y="2200828"/>
              <a:ext cx="180763" cy="1037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0452" tIns="40227" rIns="80452" bIns="40227">
              <a:spAutoFit/>
            </a:bodyPr>
            <a:lstStyle/>
            <a:p>
              <a:endParaRPr lang="en-US" sz="1867">
                <a:latin typeface="+mj-lt"/>
              </a:endParaRPr>
            </a:p>
          </p:txBody>
        </p:sp>
        <p:sp>
          <p:nvSpPr>
            <p:cNvPr id="95" name="Text Box 324"/>
            <p:cNvSpPr txBox="1">
              <a:spLocks noChangeArrowheads="1"/>
            </p:cNvSpPr>
            <p:nvPr/>
          </p:nvSpPr>
          <p:spPr bwMode="auto">
            <a:xfrm>
              <a:off x="4727181" y="5046899"/>
              <a:ext cx="499260" cy="33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98" tIns="45249" rIns="90498" bIns="45249">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587" b="1" i="1" dirty="0">
                  <a:solidFill>
                    <a:schemeClr val="bg1"/>
                  </a:solidFill>
                  <a:effectLst>
                    <a:outerShdw blurRad="38100" dist="38100" dir="2700000" algn="tl">
                      <a:srgbClr val="000000">
                        <a:alpha val="43137"/>
                      </a:srgbClr>
                    </a:outerShdw>
                  </a:effectLst>
                  <a:latin typeface="+mj-lt"/>
                </a:rPr>
                <a:t>X</a:t>
              </a:r>
              <a:r>
                <a:rPr lang="en-US" sz="1587" b="1" i="1" baseline="-25000" dirty="0">
                  <a:solidFill>
                    <a:schemeClr val="bg1"/>
                  </a:solidFill>
                  <a:effectLst>
                    <a:outerShdw blurRad="38100" dist="38100" dir="2700000" algn="tl">
                      <a:srgbClr val="000000">
                        <a:alpha val="43137"/>
                      </a:srgbClr>
                    </a:outerShdw>
                  </a:effectLst>
                  <a:latin typeface="+mj-lt"/>
                </a:rPr>
                <a:t>CO2</a:t>
              </a:r>
            </a:p>
          </p:txBody>
        </p:sp>
        <p:sp>
          <p:nvSpPr>
            <p:cNvPr id="96" name="Down Arrow 95"/>
            <p:cNvSpPr/>
            <p:nvPr/>
          </p:nvSpPr>
          <p:spPr>
            <a:xfrm>
              <a:off x="4933345" y="2621430"/>
              <a:ext cx="276226" cy="186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own Arrow 96"/>
            <p:cNvSpPr/>
            <p:nvPr/>
          </p:nvSpPr>
          <p:spPr>
            <a:xfrm>
              <a:off x="4925725" y="3585360"/>
              <a:ext cx="276226" cy="186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wn Arrow 97"/>
            <p:cNvSpPr/>
            <p:nvPr/>
          </p:nvSpPr>
          <p:spPr>
            <a:xfrm>
              <a:off x="4948585" y="4411178"/>
              <a:ext cx="276226" cy="186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595613" y="1716185"/>
              <a:ext cx="975465" cy="86144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Radiative Transfer Model</a:t>
              </a:r>
              <a:endParaRPr lang="en-US" sz="1200" b="1" dirty="0">
                <a:solidFill>
                  <a:schemeClr val="tx1"/>
                </a:solidFill>
              </a:endParaRPr>
            </a:p>
          </p:txBody>
        </p:sp>
        <p:sp>
          <p:nvSpPr>
            <p:cNvPr id="100" name="Rounded Rectangle 99"/>
            <p:cNvSpPr/>
            <p:nvPr/>
          </p:nvSpPr>
          <p:spPr>
            <a:xfrm>
              <a:off x="4530544" y="2840150"/>
              <a:ext cx="1106010" cy="735066"/>
            </a:xfrm>
            <a:prstGeom prst="round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b="1" dirty="0">
                  <a:solidFill>
                    <a:schemeClr val="tx1"/>
                  </a:solidFill>
                </a:rPr>
                <a:t>Instrument</a:t>
              </a:r>
            </a:p>
            <a:p>
              <a:pPr algn="ctr"/>
              <a:r>
                <a:rPr lang="en-US" sz="1200" b="1" dirty="0">
                  <a:solidFill>
                    <a:schemeClr val="tx1"/>
                  </a:solidFill>
                </a:rPr>
                <a:t>Performance Model</a:t>
              </a:r>
            </a:p>
          </p:txBody>
        </p:sp>
        <p:sp>
          <p:nvSpPr>
            <p:cNvPr id="101" name="Rounded Rectangle 100"/>
            <p:cNvSpPr/>
            <p:nvPr/>
          </p:nvSpPr>
          <p:spPr>
            <a:xfrm>
              <a:off x="4618778" y="3781854"/>
              <a:ext cx="914400" cy="580527"/>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Inverse Model</a:t>
              </a:r>
              <a:endParaRPr lang="en-US" sz="1200" b="1" dirty="0">
                <a:solidFill>
                  <a:schemeClr val="tx1"/>
                </a:solidFill>
              </a:endParaRPr>
            </a:p>
          </p:txBody>
        </p:sp>
      </p:grpSp>
    </p:spTree>
    <p:extLst>
      <p:ext uri="{BB962C8B-B14F-4D97-AF65-F5344CB8AC3E}">
        <p14:creationId xmlns:p14="http://schemas.microsoft.com/office/powerpoint/2010/main" val="4139161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animBg="1"/>
      <p:bldP spid="8" grpId="0" animBg="1"/>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16819</TotalTime>
  <Words>3310</Words>
  <Application>Microsoft Office PowerPoint</Application>
  <PresentationFormat>On-screen Show (4:3)</PresentationFormat>
  <Paragraphs>319</Paragraphs>
  <Slides>29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ＭＳ Ｐゴシック</vt:lpstr>
      <vt:lpstr>Arial</vt:lpstr>
      <vt:lpstr>Arial Bold</vt:lpstr>
      <vt:lpstr>Arial Rounded MT Bold</vt:lpstr>
      <vt:lpstr>Avenir Roman</vt:lpstr>
      <vt:lpstr>Calibri</vt:lpstr>
      <vt:lpstr>Courier New</vt:lpstr>
      <vt:lpstr>Droid Serif</vt:lpstr>
      <vt:lpstr>Helvetica</vt:lpstr>
      <vt:lpstr>Proxima Nova Regular</vt:lpstr>
      <vt:lpstr>Symbol</vt:lpstr>
      <vt:lpstr>Wingdings</vt:lpstr>
      <vt:lpstr>Default</vt:lpstr>
      <vt:lpstr>AC-VC – GHG Constellation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Crisp, David (3200)</cp:lastModifiedBy>
  <cp:revision>233</cp:revision>
  <dcterms:modified xsi:type="dcterms:W3CDTF">2017-04-23T03:42:45Z</dcterms:modified>
</cp:coreProperties>
</file>