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61" r:id="rId3"/>
    <p:sldId id="262" r:id="rId4"/>
    <p:sldId id="263" r:id="rId5"/>
    <p:sldId id="264" r:id="rId6"/>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74"/>
    <p:restoredTop sz="93702"/>
  </p:normalViewPr>
  <p:slideViewPr>
    <p:cSldViewPr>
      <p:cViewPr varScale="1">
        <p:scale>
          <a:sx n="79" d="100"/>
          <a:sy n="79" d="100"/>
        </p:scale>
        <p:origin x="768"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SIT-33, 24-25 April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72258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a:solidFill>
                  <a:srgbClr val="FFFFFF"/>
                </a:solidFill>
                <a:latin typeface="+mj-lt"/>
              </a:rPr>
              <a:t>1.5 CEOS Chair Remarks</a:t>
            </a:r>
            <a:endParaRPr sz="4200" b="1"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r>
              <a:rPr lang="en-AU" dirty="0">
                <a:solidFill>
                  <a:srgbClr val="FFFFFF"/>
                </a:solidFill>
                <a:ea typeface="Arial Bold"/>
                <a:cs typeface="Arial Bold"/>
                <a:sym typeface="Arial Bold"/>
              </a:rPr>
              <a:t>M</a:t>
            </a:r>
            <a:r>
              <a:rPr lang="en-US" dirty="0" err="1">
                <a:solidFill>
                  <a:srgbClr val="FFFFFF"/>
                </a:solidFill>
                <a:ea typeface="Arial Bold"/>
                <a:cs typeface="Arial Bold"/>
                <a:sym typeface="Arial Bold"/>
              </a:rPr>
              <a:t>auro</a:t>
            </a:r>
            <a:r>
              <a:rPr lang="en-US" dirty="0">
                <a:solidFill>
                  <a:srgbClr val="FFFFFF"/>
                </a:solidFill>
                <a:ea typeface="Arial Bold"/>
                <a:cs typeface="Arial Bold"/>
                <a:sym typeface="Arial Bold"/>
              </a:rPr>
              <a:t> </a:t>
            </a:r>
            <a:r>
              <a:rPr lang="en-US" dirty="0" err="1">
                <a:solidFill>
                  <a:srgbClr val="FFFFFF"/>
                </a:solidFill>
                <a:ea typeface="Arial Bold"/>
                <a:cs typeface="Arial Bold"/>
                <a:sym typeface="Arial Bold"/>
              </a:rPr>
              <a:t>Facchini</a:t>
            </a:r>
            <a:r>
              <a:rPr lang="en-US" dirty="0">
                <a:solidFill>
                  <a:srgbClr val="FFFFFF"/>
                </a:solidFill>
                <a:ea typeface="Arial Bold"/>
                <a:cs typeface="Arial Bold"/>
                <a:sym typeface="Arial Bold"/>
              </a:rPr>
              <a:t> </a:t>
            </a:r>
          </a:p>
          <a:p>
            <a:pPr defTabSz="914400">
              <a:lnSpc>
                <a:spcPct val="150000"/>
              </a:lnSpc>
              <a:defRPr>
                <a:solidFill>
                  <a:srgbClr val="000000"/>
                </a:solidFill>
              </a:defRPr>
            </a:pPr>
            <a:r>
              <a:rPr lang="en-US" dirty="0">
                <a:solidFill>
                  <a:srgbClr val="FFFFFF"/>
                </a:solidFill>
                <a:latin typeface="+mj-lt"/>
                <a:ea typeface="Arial Bold"/>
                <a:cs typeface="Arial Bold"/>
                <a:sym typeface="Arial Bold"/>
              </a:rPr>
              <a:t>European Commission</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SIT-33</a:t>
            </a: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Session and </a:t>
            </a:r>
            <a:r>
              <a:rPr dirty="0">
                <a:solidFill>
                  <a:srgbClr val="FFFFFF"/>
                </a:solidFill>
                <a:latin typeface="+mj-lt"/>
                <a:ea typeface="Arial Bold"/>
                <a:cs typeface="Arial Bold"/>
                <a:sym typeface="Arial Bold"/>
              </a:rPr>
              <a:t>Agenda Item </a:t>
            </a:r>
            <a:r>
              <a:rPr lang="en-US" dirty="0">
                <a:solidFill>
                  <a:srgbClr val="FFFFFF"/>
                </a:solidFill>
                <a:latin typeface="+mj-lt"/>
                <a:ea typeface="Arial Bold"/>
                <a:cs typeface="Arial Bold"/>
                <a:sym typeface="Arial Bold"/>
              </a:rPr>
              <a:t>1.5</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Boulder, CO,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24 – 25 April 2018</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CFE837-DC9F-3F4F-B758-457B760E2D7B}"/>
              </a:ext>
            </a:extLst>
          </p:cNvPr>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a:extLst>
              <a:ext uri="{FF2B5EF4-FFF2-40B4-BE49-F238E27FC236}">
                <a16:creationId xmlns:a16="http://schemas.microsoft.com/office/drawing/2014/main" id="{1F7ACBA0-26D4-774A-9A40-16A7C6DA3F07}"/>
              </a:ext>
            </a:extLst>
          </p:cNvPr>
          <p:cNvSpPr>
            <a:spLocks noGrp="1"/>
          </p:cNvSpPr>
          <p:nvPr>
            <p:ph sz="quarter" idx="10"/>
          </p:nvPr>
        </p:nvSpPr>
        <p:spPr/>
        <p:txBody>
          <a:bodyPr/>
          <a:lstStyle/>
          <a:p>
            <a:pPr lvl="0"/>
            <a:r>
              <a:rPr lang="en-GB" dirty="0"/>
              <a:t>The European Commission as CEOS Chair for 2018 thanks NOAA for the significant preparation for SIT-33</a:t>
            </a:r>
            <a:endParaRPr lang="it-IT" dirty="0"/>
          </a:p>
          <a:p>
            <a:pPr lvl="0"/>
            <a:r>
              <a:rPr lang="en-GB" dirty="0"/>
              <a:t>We see many important discussions planned for the next two days and we are convinced this will set the stage for the next 6 months of work leading up to the CEOS Plenary in Brussels in October.</a:t>
            </a:r>
            <a:endParaRPr lang="it-IT" dirty="0"/>
          </a:p>
          <a:p>
            <a:pPr lvl="0"/>
            <a:r>
              <a:rPr lang="en-GB" dirty="0"/>
              <a:t>When we all were met in </a:t>
            </a:r>
            <a:r>
              <a:rPr lang="en-GB" dirty="0" err="1"/>
              <a:t>Frascati</a:t>
            </a:r>
            <a:r>
              <a:rPr lang="en-GB" dirty="0"/>
              <a:t> , for the SIT Technical Workshop, in September last year Steve </a:t>
            </a:r>
            <a:r>
              <a:rPr lang="en-GB" dirty="0" err="1"/>
              <a:t>Volz</a:t>
            </a:r>
            <a:r>
              <a:rPr lang="en-GB" dirty="0"/>
              <a:t> commented that we were transitioning into a period of a different leadership of CEOS. </a:t>
            </a:r>
          </a:p>
          <a:p>
            <a:pPr lvl="0"/>
            <a:r>
              <a:rPr lang="en-GB" dirty="0"/>
              <a:t>With NOAA as SIT Chair and the European Commission as CEOS Chair of CEOS in 2018, both having responsibility for Programmes in an operational context. And bringing that viewpoint to our discussions and deliberations.</a:t>
            </a:r>
            <a:endParaRPr lang="it-IT" dirty="0"/>
          </a:p>
        </p:txBody>
      </p:sp>
      <p:sp>
        <p:nvSpPr>
          <p:cNvPr id="4" name="Content Placeholder 3">
            <a:extLst>
              <a:ext uri="{FF2B5EF4-FFF2-40B4-BE49-F238E27FC236}">
                <a16:creationId xmlns:a16="http://schemas.microsoft.com/office/drawing/2014/main" id="{1524B6CA-BDCB-0247-B091-AB1AD4F1C852}"/>
              </a:ext>
            </a:extLst>
          </p:cNvPr>
          <p:cNvSpPr>
            <a:spLocks noGrp="1"/>
          </p:cNvSpPr>
          <p:nvPr>
            <p:ph sz="quarter" idx="11"/>
          </p:nvPr>
        </p:nvSpPr>
        <p:spPr/>
        <p:txBody>
          <a:bodyPr/>
          <a:lstStyle/>
          <a:p>
            <a:r>
              <a:rPr lang="en-GB" dirty="0"/>
              <a:t>CEOS Chair Remarks – SIT33</a:t>
            </a:r>
          </a:p>
        </p:txBody>
      </p:sp>
    </p:spTree>
    <p:extLst>
      <p:ext uri="{BB962C8B-B14F-4D97-AF65-F5344CB8AC3E}">
        <p14:creationId xmlns:p14="http://schemas.microsoft.com/office/powerpoint/2010/main" val="362029848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7EDF07-2DB1-2B4D-A104-0EB21B64E393}"/>
              </a:ext>
            </a:extLst>
          </p:cNvPr>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a:extLst>
              <a:ext uri="{FF2B5EF4-FFF2-40B4-BE49-F238E27FC236}">
                <a16:creationId xmlns:a16="http://schemas.microsoft.com/office/drawing/2014/main" id="{B283B2DE-E419-C34E-9CE6-D288B78CD7D4}"/>
              </a:ext>
            </a:extLst>
          </p:cNvPr>
          <p:cNvSpPr>
            <a:spLocks noGrp="1"/>
          </p:cNvSpPr>
          <p:nvPr>
            <p:ph sz="quarter" idx="10"/>
          </p:nvPr>
        </p:nvSpPr>
        <p:spPr/>
        <p:txBody>
          <a:bodyPr/>
          <a:lstStyle/>
          <a:p>
            <a:pPr lvl="0"/>
            <a:r>
              <a:rPr lang="en-GB" dirty="0"/>
              <a:t>In Copernicus, "operational" in no way means not state-of-the-art and we recognise the fundamental and complimentary roles of agencies with both research and operational mandates in ensuring that the best technologies are provided to the operational programmes.</a:t>
            </a:r>
            <a:endParaRPr lang="it-IT" dirty="0"/>
          </a:p>
          <a:p>
            <a:pPr lvl="0"/>
            <a:r>
              <a:rPr lang="en-GB" dirty="0"/>
              <a:t>In fact some of the areas that we are considering for the evolution of Copernicus are at the limits of the current state-of-the-art.</a:t>
            </a:r>
            <a:endParaRPr lang="it-IT" dirty="0"/>
          </a:p>
          <a:p>
            <a:r>
              <a:rPr lang="en-GB" dirty="0"/>
              <a:t>This common benefit of taking advantage of both research and operational capabilities of the global EO community </a:t>
            </a:r>
            <a:r>
              <a:rPr lang="en-GB" b="1" u="sng" dirty="0"/>
              <a:t>can only be accomplished if we have strong technical Working Groups, Virtual Constellations and </a:t>
            </a:r>
            <a:r>
              <a:rPr lang="en-GB" b="1" u="sng" dirty="0" err="1"/>
              <a:t>adhoc</a:t>
            </a:r>
            <a:r>
              <a:rPr lang="en-GB" b="1" u="sng" dirty="0"/>
              <a:t> initiatives</a:t>
            </a:r>
            <a:r>
              <a:rPr lang="en-GB" dirty="0"/>
              <a:t>. This is a first broad objective of SIT-33: to ensure that we have effective and efficient conditions for these internal entities to undertake their work, and that they have the necessary guidance and direction from the CEOS Principals.</a:t>
            </a:r>
          </a:p>
        </p:txBody>
      </p:sp>
      <p:sp>
        <p:nvSpPr>
          <p:cNvPr id="4" name="Content Placeholder 3">
            <a:extLst>
              <a:ext uri="{FF2B5EF4-FFF2-40B4-BE49-F238E27FC236}">
                <a16:creationId xmlns:a16="http://schemas.microsoft.com/office/drawing/2014/main" id="{FE74D734-8D81-574F-B69F-40C3F02E34E8}"/>
              </a:ext>
            </a:extLst>
          </p:cNvPr>
          <p:cNvSpPr>
            <a:spLocks noGrp="1"/>
          </p:cNvSpPr>
          <p:nvPr>
            <p:ph sz="quarter" idx="11"/>
          </p:nvPr>
        </p:nvSpPr>
        <p:spPr/>
        <p:txBody>
          <a:bodyPr/>
          <a:lstStyle/>
          <a:p>
            <a:r>
              <a:rPr lang="en-GB" dirty="0"/>
              <a:t>CEOS Chair Remarks – SIT33</a:t>
            </a:r>
          </a:p>
          <a:p>
            <a:endParaRPr lang="en-GB" dirty="0"/>
          </a:p>
        </p:txBody>
      </p:sp>
    </p:spTree>
    <p:extLst>
      <p:ext uri="{BB962C8B-B14F-4D97-AF65-F5344CB8AC3E}">
        <p14:creationId xmlns:p14="http://schemas.microsoft.com/office/powerpoint/2010/main" val="52637621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304F45-D26B-5942-9FEA-EA38BC464275}"/>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a:extLst>
              <a:ext uri="{FF2B5EF4-FFF2-40B4-BE49-F238E27FC236}">
                <a16:creationId xmlns:a16="http://schemas.microsoft.com/office/drawing/2014/main" id="{28153C57-A61B-1F47-8A81-E03A866AA2DE}"/>
              </a:ext>
            </a:extLst>
          </p:cNvPr>
          <p:cNvSpPr>
            <a:spLocks noGrp="1"/>
          </p:cNvSpPr>
          <p:nvPr>
            <p:ph sz="quarter" idx="10"/>
          </p:nvPr>
        </p:nvSpPr>
        <p:spPr/>
        <p:txBody>
          <a:bodyPr/>
          <a:lstStyle/>
          <a:p>
            <a:pPr lvl="0"/>
            <a:r>
              <a:rPr lang="en-GB" dirty="0"/>
              <a:t>Equally </a:t>
            </a:r>
            <a:r>
              <a:rPr lang="en-GB" b="1" u="sng" dirty="0"/>
              <a:t>CEOS must not assume that it can, or should, address many of the topics we are dealing with in isolation. </a:t>
            </a:r>
            <a:r>
              <a:rPr lang="en-GB" dirty="0"/>
              <a:t>The operational and research synergies can be further reinforced through building strong external partnerships where appropriate. </a:t>
            </a:r>
            <a:endParaRPr lang="it-IT" dirty="0"/>
          </a:p>
          <a:p>
            <a:r>
              <a:rPr lang="en-GB" dirty="0"/>
              <a:t>The relationship with CGMS is an obvious demonstration of this, both through the existing/successful collaboration in the context of the Joint Working Group on Climate as well as ongoing discussions on collaboration for Greenhouse Monitoring</a:t>
            </a:r>
          </a:p>
          <a:p>
            <a:r>
              <a:rPr lang="en-GB" dirty="0"/>
              <a:t>Also of importance are the partnerships with WMO and GEO, particularly in areas that require satellite-</a:t>
            </a:r>
            <a:r>
              <a:rPr lang="en-GB" dirty="0" err="1"/>
              <a:t>insitu</a:t>
            </a:r>
            <a:r>
              <a:rPr lang="en-GB" dirty="0"/>
              <a:t> synergies and integration. This broad range of partnership issues represent the second priority for SIT -33.</a:t>
            </a:r>
            <a:endParaRPr lang="it-IT" dirty="0"/>
          </a:p>
          <a:p>
            <a:endParaRPr lang="en-GB" dirty="0"/>
          </a:p>
        </p:txBody>
      </p:sp>
      <p:sp>
        <p:nvSpPr>
          <p:cNvPr id="4" name="Content Placeholder 3">
            <a:extLst>
              <a:ext uri="{FF2B5EF4-FFF2-40B4-BE49-F238E27FC236}">
                <a16:creationId xmlns:a16="http://schemas.microsoft.com/office/drawing/2014/main" id="{8BEBC5A5-79D7-AB4E-B2C0-1E1D7E721205}"/>
              </a:ext>
            </a:extLst>
          </p:cNvPr>
          <p:cNvSpPr>
            <a:spLocks noGrp="1"/>
          </p:cNvSpPr>
          <p:nvPr>
            <p:ph sz="quarter" idx="11"/>
          </p:nvPr>
        </p:nvSpPr>
        <p:spPr/>
        <p:txBody>
          <a:bodyPr/>
          <a:lstStyle/>
          <a:p>
            <a:r>
              <a:rPr lang="en-GB" dirty="0"/>
              <a:t>CEOS Chair Remarks – SIT33</a:t>
            </a:r>
          </a:p>
          <a:p>
            <a:endParaRPr lang="en-GB" dirty="0"/>
          </a:p>
        </p:txBody>
      </p:sp>
    </p:spTree>
    <p:extLst>
      <p:ext uri="{BB962C8B-B14F-4D97-AF65-F5344CB8AC3E}">
        <p14:creationId xmlns:p14="http://schemas.microsoft.com/office/powerpoint/2010/main" val="271838659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1A0007-2D05-0842-81E1-698D5A70D49B}"/>
              </a:ext>
            </a:extLst>
          </p:cNvPr>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a:extLst>
              <a:ext uri="{FF2B5EF4-FFF2-40B4-BE49-F238E27FC236}">
                <a16:creationId xmlns:a16="http://schemas.microsoft.com/office/drawing/2014/main" id="{2DDF9139-E54F-D948-93F1-E5963523F29D}"/>
              </a:ext>
            </a:extLst>
          </p:cNvPr>
          <p:cNvSpPr>
            <a:spLocks noGrp="1"/>
          </p:cNvSpPr>
          <p:nvPr>
            <p:ph sz="quarter" idx="10"/>
          </p:nvPr>
        </p:nvSpPr>
        <p:spPr/>
        <p:txBody>
          <a:bodyPr/>
          <a:lstStyle/>
          <a:p>
            <a:r>
              <a:rPr lang="en-GB" dirty="0"/>
              <a:t>This combination of analysis and discussion - addressing both internal and external efficiencies and synergies combined - provide a solid basis for the development of thematic priorities such as those we are pursuing in the context of the priorities of our Chairmanship, and I once again thank Steve and his team for providing this direction in the strategic implementation for CEOS.</a:t>
            </a:r>
            <a:endParaRPr lang="it-IT" dirty="0"/>
          </a:p>
          <a:p>
            <a:endParaRPr lang="en-GB" dirty="0"/>
          </a:p>
        </p:txBody>
      </p:sp>
      <p:sp>
        <p:nvSpPr>
          <p:cNvPr id="4" name="Content Placeholder 3">
            <a:extLst>
              <a:ext uri="{FF2B5EF4-FFF2-40B4-BE49-F238E27FC236}">
                <a16:creationId xmlns:a16="http://schemas.microsoft.com/office/drawing/2014/main" id="{CC911812-5556-B74F-81BE-BB1160014DE2}"/>
              </a:ext>
            </a:extLst>
          </p:cNvPr>
          <p:cNvSpPr>
            <a:spLocks noGrp="1"/>
          </p:cNvSpPr>
          <p:nvPr>
            <p:ph sz="quarter" idx="11"/>
          </p:nvPr>
        </p:nvSpPr>
        <p:spPr/>
        <p:txBody>
          <a:bodyPr/>
          <a:lstStyle/>
          <a:p>
            <a:r>
              <a:rPr lang="en-GB" dirty="0"/>
              <a:t>CEOS Chair Remarks – SIT33</a:t>
            </a:r>
          </a:p>
          <a:p>
            <a:endParaRPr lang="en-GB" dirty="0"/>
          </a:p>
        </p:txBody>
      </p:sp>
    </p:spTree>
    <p:extLst>
      <p:ext uri="{BB962C8B-B14F-4D97-AF65-F5344CB8AC3E}">
        <p14:creationId xmlns:p14="http://schemas.microsoft.com/office/powerpoint/2010/main" val="1609366084"/>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8930</TotalTime>
  <Words>500</Words>
  <Application>Microsoft Macintosh PowerPoint</Application>
  <PresentationFormat>On-screen Show (4:3)</PresentationFormat>
  <Paragraphs>27</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Arial Bold</vt:lpstr>
      <vt:lpstr>Avenir Roman</vt:lpstr>
      <vt:lpstr>Calibri</vt:lpstr>
      <vt:lpstr>Courier New</vt:lpstr>
      <vt:lpstr>Droid Serif</vt:lpstr>
      <vt:lpstr>Helvetica</vt:lpstr>
      <vt:lpstr>Proxima Nova Regular</vt:lpstr>
      <vt:lpstr>Wingdings</vt:lpstr>
      <vt:lpstr>Default</vt:lpstr>
      <vt:lpstr>1.5 CEOS Chair Remarks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141</cp:revision>
  <dcterms:modified xsi:type="dcterms:W3CDTF">2018-04-24T12:19:34Z</dcterms:modified>
</cp:coreProperties>
</file>