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887" r:id="rId2"/>
    <p:sldMasterId id="2147483741" r:id="rId3"/>
    <p:sldMasterId id="2147483916" r:id="rId4"/>
  </p:sldMasterIdLst>
  <p:notesMasterIdLst>
    <p:notesMasterId r:id="rId16"/>
  </p:notesMasterIdLst>
  <p:sldIdLst>
    <p:sldId id="256" r:id="rId5"/>
    <p:sldId id="287" r:id="rId6"/>
    <p:sldId id="292" r:id="rId7"/>
    <p:sldId id="277" r:id="rId8"/>
    <p:sldId id="299" r:id="rId9"/>
    <p:sldId id="293" r:id="rId10"/>
    <p:sldId id="300" r:id="rId11"/>
    <p:sldId id="284" r:id="rId12"/>
    <p:sldId id="264" r:id="rId13"/>
    <p:sldId id="265" r:id="rId14"/>
    <p:sldId id="278" r:id="rId15"/>
  </p:sldIdLst>
  <p:sldSz cx="9144000" cy="6858000" type="screen4x3"/>
  <p:notesSz cx="6807200" cy="99393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村　祐子" initials="中村　祐子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F4FF"/>
    <a:srgbClr val="98F3DF"/>
    <a:srgbClr val="FEADBC"/>
    <a:srgbClr val="FD950C"/>
    <a:srgbClr val="FD6FAF"/>
    <a:srgbClr val="21FFF5"/>
    <a:srgbClr val="FEC6B1"/>
    <a:srgbClr val="CCECFF"/>
    <a:srgbClr val="FFCCFF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86618" autoAdjust="0"/>
  </p:normalViewPr>
  <p:slideViewPr>
    <p:cSldViewPr>
      <p:cViewPr varScale="1">
        <p:scale>
          <a:sx n="80" d="100"/>
          <a:sy n="80" d="100"/>
        </p:scale>
        <p:origin x="90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png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91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DD6E6-B531-42C4-8D23-64F16DC5A602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5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/>
          <a:lstStyle/>
          <a:p>
            <a:fld id="{0086C93D-16BB-4900-A767-392541B7ECA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536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16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GCOM-W: 2012.5 + 5y</a:t>
            </a:r>
          </a:p>
          <a:p>
            <a:r>
              <a:rPr kumimoji="1" lang="en-US" altLang="ja-JP" dirty="0"/>
              <a:t>GPM: 2014/2 + 3y&amp;2m</a:t>
            </a:r>
          </a:p>
          <a:p>
            <a:r>
              <a:rPr kumimoji="1" lang="en-US" altLang="ja-JP" dirty="0"/>
              <a:t>GOSAT:</a:t>
            </a:r>
            <a:r>
              <a:rPr kumimoji="1" lang="ja-JP" altLang="en-US" dirty="0"/>
              <a:t> </a:t>
            </a:r>
            <a:r>
              <a:rPr kumimoji="1" lang="en-US" altLang="ja-JP" dirty="0"/>
              <a:t>2009/1+5y</a:t>
            </a:r>
          </a:p>
          <a:p>
            <a:r>
              <a:rPr kumimoji="1" lang="en-US" altLang="ja-JP" dirty="0"/>
              <a:t>EarthCARE: 2018.1+3y</a:t>
            </a:r>
          </a:p>
          <a:p>
            <a:r>
              <a:rPr kumimoji="1" lang="en-US" altLang="ja-JP" dirty="0"/>
              <a:t>TRMM:</a:t>
            </a:r>
            <a:r>
              <a:rPr kumimoji="1" lang="ja-JP" altLang="en-US" dirty="0"/>
              <a:t> </a:t>
            </a:r>
            <a:r>
              <a:rPr kumimoji="1" lang="en-US" altLang="ja-JP" dirty="0"/>
              <a:t>1997.11+17y</a:t>
            </a:r>
          </a:p>
          <a:p>
            <a:r>
              <a:rPr kumimoji="1" lang="en-US" altLang="ja-JP" dirty="0"/>
              <a:t>Aqua/AMSR-E: 2002.5-2017.12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3C6425-5BB2-4BDC-98AF-256145C65649}" type="slidenum">
              <a:rPr lang="ja-JP" altLang="en-US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0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344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6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08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542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2365" y="2480719"/>
            <a:ext cx="6699271" cy="76944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5847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703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1779D-FC18-447D-8FB0-28ADC8258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3CC83E1-26AB-462C-B9CB-45E82D6E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7C36F-3C4C-433A-AAB0-6B272A05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0E1BD5-2199-436C-B112-AD8085F0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E94345-E41E-429F-BAB0-CA3E1F81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15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AE161-B435-4834-B576-454A8168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107838-FD08-4482-BB6A-1F3840B8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EB4145-66FC-48C7-9D4E-39657D2C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2EBD46-FE09-4AF4-AA2B-E93EFC86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5CFABC-43DA-4359-BB46-15BF2667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17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56911-6EBF-4B4F-8D3D-B1FC6D29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620C7E-695E-49FF-B74E-6BBA8FA7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CE9BE7-9D9E-4F9E-B099-8C298DC3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3AE93A-1445-4A9B-A9F6-ADBC1499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DC8C07-B227-49BA-AE33-DDF1E792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46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6319C-0775-4540-86B1-F986861B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9D0A9-DA12-46DF-B7CD-F12A838AE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F94606-4DE3-4AB8-9D80-07B65205C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232333-5F72-4256-B706-475D1CEC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FA359F-3EBF-415E-9755-F3CAB998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73A855-4828-44CC-92BC-A3BD2B58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09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137330-FE89-4E1F-817A-7E21175C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F143B6-E484-413A-B6E6-42D34F22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2BE16B-5271-4D41-9B3B-4E5B041A8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E482AEF-C907-4D92-A5CF-9E358D566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6A5444F-6AC2-46FC-9F4B-EE421B819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43F4A4-ED29-47F5-9FC8-3CB0DDA3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5AC541-0CA7-46CC-AF16-5ACB6B55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1D52EE-4987-416F-8FC4-7B97A996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56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C384E8-E919-469B-BC75-EDD260A6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D49051-8D2B-4797-A0B0-7C2F71CE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003784-5D46-4D8B-A885-4CBD4639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F52903-ED41-4652-A55A-B5949954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813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E8FA70-427D-4B48-A326-E57607BC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C6F0D0-AB68-4513-BAC8-BD63947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41304F-504D-42AF-BD83-7CCF28DC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80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F6F85C-2719-4E8D-95A0-BFEC63E0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D400CA-76BE-4C06-9159-22D5BFBD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878D16-B50F-4A65-8642-06840752D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2C3664-4454-4840-BC56-3ADB606E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69B63F-F2CB-4FAA-AE0F-9878A122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79E79E-6A0C-46F8-8505-137674F3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16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43514-CE81-4AE9-BB91-0A2CFC52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F8D248-8F7A-4493-8CEC-E065A9276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0E9C25-169C-4F55-8F30-655F40041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137C45-6FDF-4686-938C-FA37C368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90285A-8246-4E2B-9BDC-48293295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1AFA80-3130-4CE1-AFC9-3C47AD91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889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63993-8C5C-4F92-B9C4-62B4589C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D617E5-E1B8-46C3-A7C4-4E83A942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8008CC-B712-4F45-B7BC-65A76005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CD58FD-5937-44D0-ACED-CE5CF5AF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D30E25-DCEE-4835-A117-A2976FE7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687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084" y="188642"/>
            <a:ext cx="6728125" cy="769441"/>
          </a:xfr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400" b="1" kern="12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2283702"/>
          </a:xfrm>
        </p:spPr>
        <p:txBody>
          <a:bodyPr wrap="square"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926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439E6E-DA6C-4438-8750-F6745D400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217B5D-7ABF-4413-B840-BC58A1D44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994B5A-C937-4612-A540-E73474D7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4AD407-1ACB-4BC0-A7E1-B09BF3FA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F5B519-9364-4D25-A6AB-DBFFFDB9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222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02117-9456-40C6-909D-B01B2A716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B969F98-55C2-4F3A-AA5C-53C964F8D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344653-0A94-4F76-8D12-E37858ED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D49452-A652-4CA3-ABC8-50E4051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009191-EFAE-4580-9248-2C39DC8B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622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EF90A-0A9A-4784-B146-A2E16605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C5A724-6821-429A-B4D8-C9DFE45B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DEA730-103E-4A6F-821B-89534EE8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B4C142-6FEA-40E3-9B22-5BC35449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BC3F1F-201F-4532-A408-A206AE6A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4390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A7EE0-CBE9-463A-8A78-C055E744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8BD096-6DAB-4F6D-A845-77BB45E18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8146FB-F121-4923-ADC2-0AD6CA8D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C081FC-FAFC-4CF3-8453-B4E8DDC5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6EE530-8246-4B12-B369-DADED19D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885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93359-5C71-46BE-A422-D0C07AC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EEFF41-9F77-4797-B4F8-0EBF9D069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C20186-0906-4E82-A128-121BC8C31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4B1400-D5F3-4EFE-A0C1-F4A3039B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0784BF-29E2-4DA8-BAA6-E539EEFD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A3496F-F837-4B00-B408-A006D11C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18473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79ECD4-A2CA-4B10-99B0-F37D9345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28A5EA-867B-47C0-B7B4-7F339BE6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0EFCDA-8AEC-4E6C-9801-7265919F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1BEA28-4ABC-4827-818D-E1D8C53B0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F87115-8270-4CBB-8530-6F2EBE5B8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E49600-704C-43A9-8C6A-87E46201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15923A-7922-4DD2-9922-AE12C324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EEAE05-9618-4FCE-AE33-F5E96580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620327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5EF12-D844-4F47-B544-31877C75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021941-84F1-4E1F-B385-8EB2DA1F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EBC062-261D-45E9-9ADE-78B28ED3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75C33C-FF28-4C22-8F10-7AE40BC4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12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5199EE-FBFE-47C7-98BA-5411757A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C4E968-438C-466F-A293-87CB857E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5389B8-32A3-47AE-A95B-42DD8E24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5242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61887-E073-4F29-B953-45CBA90E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C00DA7-F608-4DDD-9449-FCF5F5F1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3094BF-B7CE-4297-9F56-4F95A1E4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8A31B1-FA04-47BC-9E06-60192510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557888-5ED6-4442-81A4-888FABB8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69BD40-BA9C-45FB-AE4E-403B2B3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47835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6F8A7-F4CB-4731-B0F7-5597E4F0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B37884-EB6D-49C0-86DC-31E530ABE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54B5E3-1D74-4B4B-8DCF-E624B1216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04AE0A-E038-418A-AB70-88D5B613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0E55EB-8EBD-4E7A-94A2-6848CD9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76B97C-4989-4CC2-AFDE-56694DDE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67983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135013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543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05C81-14AE-4C3D-856B-5D71FEAD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59ED7A-10B8-44DE-933D-A822FAB48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E90C74-05F2-49B7-AE95-E57B5AF4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2F2DD3-6853-47A7-843F-CA41A72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BC92C8-6034-4315-849B-38D52C4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87050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F4EFF25-B6AA-4F4B-A3DE-CF5F06D0C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A38634-636F-4BB1-8E70-F130DD55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015529-9FCC-4FAB-A2B6-EDB29560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C31CC-644C-4110-AE6E-F44E34A5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34F25F-3E07-497E-B19F-B297A6E9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46654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8310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</a:t>
            </a:r>
            <a:r>
              <a:rPr lang="en-US" altLang="ja-JP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3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2</a:t>
            </a:r>
            <a:r>
              <a:rPr lang="en-US" altLang="ja-JP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4-25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5780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77954-4AEE-4C93-AE10-85C58D2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3C390-F04E-445F-94EA-8141E510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17F4F-786C-448C-9133-8FA50D36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B553F-866B-487C-B9FD-0DC32013732D}" type="datetime1">
              <a:rPr lang="ja-JP" altLang="en-US" smtClean="0"/>
              <a:t>2018/4/24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AFA27B-421F-48D5-B42F-C6517ECD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9FB324-3600-4011-B538-2841953B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8B77-350B-4033-A646-6EAACEE6E44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18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21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75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0066" y="461418"/>
            <a:ext cx="6163868" cy="76944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584775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6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1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734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870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gif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omaki\Desktop\GCOM_PPTテンプレート\sozai_gcom\footer3.gi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6314964"/>
            <a:ext cx="9158514" cy="5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79511" y="260650"/>
            <a:ext cx="6699271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9513" y="1196752"/>
            <a:ext cx="8784976" cy="22837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7 February 2018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Japan Aerospace Exploration Agency (JAXA)  National Institute for Environmental Studies (NIES)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73868" y="6410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Picture 4" descr="C:\Users\nomaki\Desktop\sozai_gcom\header2.g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0"/>
            <a:ext cx="4055978" cy="6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omaki\Desktop\sozai_gcom\gcomc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3573"/>
            <a:ext cx="599594" cy="4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maki\Desktop\sozai_gcom\gcomc_logo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14" y="126906"/>
            <a:ext cx="1659175" cy="3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omaki\Desktop\sozai_gcom\jaxa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08" y="6479320"/>
            <a:ext cx="839425" cy="3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nomaki\Desktop\sozai_gcom\gcom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6" y="6520076"/>
            <a:ext cx="1097547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914" r:id="rId8"/>
    <p:sldLayoutId id="214748391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6FE9465-85CF-4EC1-A5DA-70D22F32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5CFCB4-9324-4BCD-8B96-E370D24A5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36FE-73FB-4FFD-BFFF-9C8480FC8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A013-1C6D-4742-AB3C-4B752A102113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DD4DD5-44D4-49E6-BE7A-52602C62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BD3A2A-CF53-4C24-9AAD-91168C93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80E3-4769-4BE3-B477-60C64C8E4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7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65881A-73FD-471B-9B56-6B9EE404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10C9D7-8680-4C37-BA17-61DF0F5D2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8CCE47-2556-43EF-B384-20FD3DCA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D50D-B913-4D62-9C27-D1489C6F9B26}" type="datetimeFigureOut">
              <a:rPr kumimoji="1" lang="ja-JP" altLang="en-US" smtClean="0"/>
              <a:t>2018/4/24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4082D1-9786-43BF-AA5E-CFCC59E67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C9A455-9909-48C4-8924-FEEF2FB24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 dirty="0"/>
          </a:p>
        </p:txBody>
      </p:sp>
      <p:pic>
        <p:nvPicPr>
          <p:cNvPr id="7" name="Picture 2" descr="C:\Users\nomaki\Desktop\GCOM_PPTテンプレート\sozai_gcom\footer3.gif">
            <a:extLst>
              <a:ext uri="{FF2B5EF4-FFF2-40B4-BE49-F238E27FC236}">
                <a16:creationId xmlns:a16="http://schemas.microsoft.com/office/drawing/2014/main" id="{9F263A4F-A69C-4CC2-939D-5C7994F16B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6314964"/>
            <a:ext cx="9158514" cy="5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omaki\Desktop\sozai_gcom\header2.gif">
            <a:extLst>
              <a:ext uri="{FF2B5EF4-FFF2-40B4-BE49-F238E27FC236}">
                <a16:creationId xmlns:a16="http://schemas.microsoft.com/office/drawing/2014/main" id="{9F32B704-3E0D-4C69-AD40-C4504EC4D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0"/>
            <a:ext cx="4055978" cy="6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omaki\Desktop\sozai_gcom\gcomc.gif">
            <a:extLst>
              <a:ext uri="{FF2B5EF4-FFF2-40B4-BE49-F238E27FC236}">
                <a16:creationId xmlns:a16="http://schemas.microsoft.com/office/drawing/2014/main" id="{E2938605-19BB-4212-8905-6965C8E57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3573"/>
            <a:ext cx="599594" cy="4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omaki\Desktop\sozai_gcom\gcomc_logo.gif">
            <a:extLst>
              <a:ext uri="{FF2B5EF4-FFF2-40B4-BE49-F238E27FC236}">
                <a16:creationId xmlns:a16="http://schemas.microsoft.com/office/drawing/2014/main" id="{5676BB2C-A33D-4D0B-B3B9-EB4974D9E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14" y="126906"/>
            <a:ext cx="1659175" cy="3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nomaki\Desktop\sozai_gcom\jaxa.gif">
            <a:extLst>
              <a:ext uri="{FF2B5EF4-FFF2-40B4-BE49-F238E27FC236}">
                <a16:creationId xmlns:a16="http://schemas.microsoft.com/office/drawing/2014/main" id="{2F8D997A-700F-4D6C-BCE1-51FC08E8D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08" y="6479320"/>
            <a:ext cx="839425" cy="3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nomaki\Desktop\sozai_gcom\gcom.gif">
            <a:extLst>
              <a:ext uri="{FF2B5EF4-FFF2-40B4-BE49-F238E27FC236}">
                <a16:creationId xmlns:a16="http://schemas.microsoft.com/office/drawing/2014/main" id="{02850BAE-38EE-4B11-9CCB-88BF21FFBE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6" y="6520076"/>
            <a:ext cx="1097547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90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19.e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927100" y="2819400"/>
            <a:ext cx="8216900" cy="99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JAXA’s Current EO Contribution &amp; 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Future Consideration</a:t>
            </a:r>
            <a:endParaRPr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19600"/>
            <a:ext cx="4810858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Teruyuki Nakajima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-33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University of Colorado, Boulder,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99D2588-1AFC-4334-B476-36B89DAF4DAA}"/>
              </a:ext>
            </a:extLst>
          </p:cNvPr>
          <p:cNvSpPr/>
          <p:nvPr/>
        </p:nvSpPr>
        <p:spPr>
          <a:xfrm>
            <a:off x="1143000" y="3242439"/>
            <a:ext cx="5029200" cy="3492140"/>
          </a:xfrm>
          <a:prstGeom prst="roundRect">
            <a:avLst/>
          </a:prstGeom>
          <a:solidFill>
            <a:srgbClr val="CCFFCC"/>
          </a:solidFill>
          <a:ln w="381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1" name="スライド番号プレースホルダー 1">
            <a:extLst>
              <a:ext uri="{FF2B5EF4-FFF2-40B4-BE49-F238E27FC236}">
                <a16:creationId xmlns:a16="http://schemas.microsoft.com/office/drawing/2014/main" id="{BD106092-4FF0-48D4-8384-D721D79713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547294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D3C731-1AD8-4FA7-8806-A13373EBF6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8213" y="183543"/>
            <a:ext cx="6477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chemeClr val="bg1"/>
                </a:solidFill>
              </a:rPr>
              <a:t>Visualization of 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chemeClr val="bg1"/>
                </a:solidFill>
              </a:rPr>
              <a:t>EO Space Based Systems of Systems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2453804B-4D6E-4D49-8306-037E5A3CC9A6}"/>
              </a:ext>
            </a:extLst>
          </p:cNvPr>
          <p:cNvSpPr/>
          <p:nvPr/>
        </p:nvSpPr>
        <p:spPr>
          <a:xfrm>
            <a:off x="1671309" y="3575072"/>
            <a:ext cx="3516830" cy="2777653"/>
          </a:xfrm>
          <a:prstGeom prst="flowChartConnector">
            <a:avLst/>
          </a:prstGeom>
          <a:noFill/>
          <a:ln w="254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円: 塗りつぶしなし 39">
            <a:extLst>
              <a:ext uri="{FF2B5EF4-FFF2-40B4-BE49-F238E27FC236}">
                <a16:creationId xmlns:a16="http://schemas.microsoft.com/office/drawing/2014/main" id="{C69ADDA2-74BA-4A69-853F-571B3ED401E2}"/>
              </a:ext>
            </a:extLst>
          </p:cNvPr>
          <p:cNvSpPr/>
          <p:nvPr/>
        </p:nvSpPr>
        <p:spPr>
          <a:xfrm>
            <a:off x="3412113" y="3392803"/>
            <a:ext cx="608165" cy="536227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円: 塗りつぶしなし 40">
            <a:extLst>
              <a:ext uri="{FF2B5EF4-FFF2-40B4-BE49-F238E27FC236}">
                <a16:creationId xmlns:a16="http://schemas.microsoft.com/office/drawing/2014/main" id="{67B377E4-5DDB-4044-9924-2C1412CDCFDB}"/>
              </a:ext>
            </a:extLst>
          </p:cNvPr>
          <p:cNvSpPr/>
          <p:nvPr/>
        </p:nvSpPr>
        <p:spPr>
          <a:xfrm>
            <a:off x="4820981" y="4448088"/>
            <a:ext cx="741619" cy="66706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2" name="円: 塗りつぶしなし 41">
            <a:extLst>
              <a:ext uri="{FF2B5EF4-FFF2-40B4-BE49-F238E27FC236}">
                <a16:creationId xmlns:a16="http://schemas.microsoft.com/office/drawing/2014/main" id="{9EAE2C22-3B60-484C-A275-D31F82DDFECB}"/>
              </a:ext>
            </a:extLst>
          </p:cNvPr>
          <p:cNvSpPr/>
          <p:nvPr/>
        </p:nvSpPr>
        <p:spPr>
          <a:xfrm>
            <a:off x="1622195" y="5235998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円: 塗りつぶしなし 42">
            <a:extLst>
              <a:ext uri="{FF2B5EF4-FFF2-40B4-BE49-F238E27FC236}">
                <a16:creationId xmlns:a16="http://schemas.microsoft.com/office/drawing/2014/main" id="{AFDE7DAA-300B-4787-8B14-A78B2DF1597B}"/>
              </a:ext>
            </a:extLst>
          </p:cNvPr>
          <p:cNvSpPr/>
          <p:nvPr/>
        </p:nvSpPr>
        <p:spPr>
          <a:xfrm>
            <a:off x="4476671" y="5796881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5" name="円: 塗りつぶしなし 44">
            <a:extLst>
              <a:ext uri="{FF2B5EF4-FFF2-40B4-BE49-F238E27FC236}">
                <a16:creationId xmlns:a16="http://schemas.microsoft.com/office/drawing/2014/main" id="{29E9C2E2-9756-4D9E-85EB-72BC82E32462}"/>
              </a:ext>
            </a:extLst>
          </p:cNvPr>
          <p:cNvSpPr/>
          <p:nvPr/>
        </p:nvSpPr>
        <p:spPr>
          <a:xfrm>
            <a:off x="4507848" y="3782443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6" name="円: 塗りつぶしなし 45">
            <a:extLst>
              <a:ext uri="{FF2B5EF4-FFF2-40B4-BE49-F238E27FC236}">
                <a16:creationId xmlns:a16="http://schemas.microsoft.com/office/drawing/2014/main" id="{EA195A60-7991-4467-84CB-81A85B35AD24}"/>
              </a:ext>
            </a:extLst>
          </p:cNvPr>
          <p:cNvSpPr/>
          <p:nvPr/>
        </p:nvSpPr>
        <p:spPr>
          <a:xfrm>
            <a:off x="2653739" y="3521723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7" name="円: 塗りつぶしなし 46">
            <a:extLst>
              <a:ext uri="{FF2B5EF4-FFF2-40B4-BE49-F238E27FC236}">
                <a16:creationId xmlns:a16="http://schemas.microsoft.com/office/drawing/2014/main" id="{48D389C1-408F-453E-BD2B-5804CC87355A}"/>
              </a:ext>
            </a:extLst>
          </p:cNvPr>
          <p:cNvSpPr/>
          <p:nvPr/>
        </p:nvSpPr>
        <p:spPr>
          <a:xfrm>
            <a:off x="3376937" y="6084855"/>
            <a:ext cx="702365" cy="600503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8" name="円: 塗りつぶしなし 47">
            <a:extLst>
              <a:ext uri="{FF2B5EF4-FFF2-40B4-BE49-F238E27FC236}">
                <a16:creationId xmlns:a16="http://schemas.microsoft.com/office/drawing/2014/main" id="{36D72746-4B46-46E0-A8EF-5F46CB8E3CE5}"/>
              </a:ext>
            </a:extLst>
          </p:cNvPr>
          <p:cNvSpPr/>
          <p:nvPr/>
        </p:nvSpPr>
        <p:spPr>
          <a:xfrm>
            <a:off x="4942385" y="5297421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9" name="円: 塗りつぶしなし 48">
            <a:extLst>
              <a:ext uri="{FF2B5EF4-FFF2-40B4-BE49-F238E27FC236}">
                <a16:creationId xmlns:a16="http://schemas.microsoft.com/office/drawing/2014/main" id="{DF1E7227-6C95-4AAC-A84F-336F8EE643CE}"/>
              </a:ext>
            </a:extLst>
          </p:cNvPr>
          <p:cNvSpPr/>
          <p:nvPr/>
        </p:nvSpPr>
        <p:spPr>
          <a:xfrm>
            <a:off x="2069456" y="3823325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0" name="円: 塗りつぶしなし 49">
            <a:extLst>
              <a:ext uri="{FF2B5EF4-FFF2-40B4-BE49-F238E27FC236}">
                <a16:creationId xmlns:a16="http://schemas.microsoft.com/office/drawing/2014/main" id="{C0BB7C9B-ECD9-4E69-BDDC-4E75E45700B9}"/>
              </a:ext>
            </a:extLst>
          </p:cNvPr>
          <p:cNvSpPr/>
          <p:nvPr/>
        </p:nvSpPr>
        <p:spPr>
          <a:xfrm>
            <a:off x="1724737" y="5610761"/>
            <a:ext cx="729217" cy="608257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1" name="円: 塗りつぶしなし 50">
            <a:extLst>
              <a:ext uri="{FF2B5EF4-FFF2-40B4-BE49-F238E27FC236}">
                <a16:creationId xmlns:a16="http://schemas.microsoft.com/office/drawing/2014/main" id="{342896FE-F979-407F-AE42-C308DCA535A0}"/>
              </a:ext>
            </a:extLst>
          </p:cNvPr>
          <p:cNvSpPr/>
          <p:nvPr/>
        </p:nvSpPr>
        <p:spPr>
          <a:xfrm>
            <a:off x="1381371" y="4258329"/>
            <a:ext cx="717304" cy="645036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2" name="円: 塗りつぶしなし 51">
            <a:extLst>
              <a:ext uri="{FF2B5EF4-FFF2-40B4-BE49-F238E27FC236}">
                <a16:creationId xmlns:a16="http://schemas.microsoft.com/office/drawing/2014/main" id="{A2DC689B-36D9-4892-B097-054EA932102C}"/>
              </a:ext>
            </a:extLst>
          </p:cNvPr>
          <p:cNvSpPr/>
          <p:nvPr/>
        </p:nvSpPr>
        <p:spPr>
          <a:xfrm>
            <a:off x="2703264" y="6156738"/>
            <a:ext cx="288656" cy="287974"/>
          </a:xfrm>
          <a:prstGeom prst="donut">
            <a:avLst/>
          </a:prstGeom>
          <a:solidFill>
            <a:srgbClr val="FFFFFF"/>
          </a:solidFill>
          <a:ln w="25400" cap="flat">
            <a:solidFill>
              <a:srgbClr val="00B0F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1F69F3E-10CD-4AC0-B54F-FE1792C8DB6D}"/>
              </a:ext>
            </a:extLst>
          </p:cNvPr>
          <p:cNvSpPr txBox="1"/>
          <p:nvPr/>
        </p:nvSpPr>
        <p:spPr>
          <a:xfrm>
            <a:off x="2122798" y="4436904"/>
            <a:ext cx="2846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Coordination of  EO Space Based System of Systems</a:t>
            </a: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88B74764-CB3C-4410-89D5-5B8300140037}"/>
              </a:ext>
            </a:extLst>
          </p:cNvPr>
          <p:cNvSpPr/>
          <p:nvPr/>
        </p:nvSpPr>
        <p:spPr>
          <a:xfrm>
            <a:off x="953319" y="1295400"/>
            <a:ext cx="5303207" cy="1082702"/>
          </a:xfrm>
          <a:prstGeom prst="round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FFD3F5E-CE8C-4255-93DF-C882EF79BE85}"/>
              </a:ext>
            </a:extLst>
          </p:cNvPr>
          <p:cNvSpPr txBox="1"/>
          <p:nvPr/>
        </p:nvSpPr>
        <p:spPr>
          <a:xfrm>
            <a:off x="2615497" y="2085201"/>
            <a:ext cx="20669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“Paris Agreement”</a:t>
            </a:r>
          </a:p>
        </p:txBody>
      </p:sp>
      <p:pic>
        <p:nvPicPr>
          <p:cNvPr id="63" name="Picture 2" descr="https://upload.wikimedia.org/wikipedia/en/6/60/UNISDR_logo_found_on_UNISDR_website.gif">
            <a:extLst>
              <a:ext uri="{FF2B5EF4-FFF2-40B4-BE49-F238E27FC236}">
                <a16:creationId xmlns:a16="http://schemas.microsoft.com/office/drawing/2014/main" id="{4032C758-C8FD-402E-B0AF-6BCB30D0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8" y="1425343"/>
            <a:ext cx="1399009" cy="6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FC06CA2-7A67-4148-81C6-4B7415003D7D}"/>
              </a:ext>
            </a:extLst>
          </p:cNvPr>
          <p:cNvSpPr txBox="1"/>
          <p:nvPr/>
        </p:nvSpPr>
        <p:spPr>
          <a:xfrm>
            <a:off x="4140600" y="2085201"/>
            <a:ext cx="206692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“Sendai Framework”</a:t>
            </a:r>
            <a:endParaRPr kumimoji="0" lang="en-US" altLang="zh-TW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160259A-E0C4-428D-823A-21B12CD5902E}"/>
              </a:ext>
            </a:extLst>
          </p:cNvPr>
          <p:cNvSpPr txBox="1"/>
          <p:nvPr/>
        </p:nvSpPr>
        <p:spPr>
          <a:xfrm>
            <a:off x="914400" y="1932560"/>
            <a:ext cx="2066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Sustainable Development Goals (SDGs)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52CF9D6E-DD0E-4CB2-8EB2-C2223098B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r="16114" b="13552"/>
          <a:stretch/>
        </p:blipFill>
        <p:spPr>
          <a:xfrm>
            <a:off x="2779557" y="1407548"/>
            <a:ext cx="1595500" cy="541883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824F3EEA-F462-4EF9-B82B-0693002922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-1269" r="23173" b="81378"/>
          <a:stretch/>
        </p:blipFill>
        <p:spPr>
          <a:xfrm>
            <a:off x="981150" y="1516162"/>
            <a:ext cx="1770576" cy="402437"/>
          </a:xfrm>
          <a:prstGeom prst="rect">
            <a:avLst/>
          </a:prstGeom>
        </p:spPr>
      </p:pic>
      <p:sp>
        <p:nvSpPr>
          <p:cNvPr id="68" name="矢印: 右 67">
            <a:extLst>
              <a:ext uri="{FF2B5EF4-FFF2-40B4-BE49-F238E27FC236}">
                <a16:creationId xmlns:a16="http://schemas.microsoft.com/office/drawing/2014/main" id="{0DE05194-B1C0-4E55-B056-763D37295BFE}"/>
              </a:ext>
            </a:extLst>
          </p:cNvPr>
          <p:cNvSpPr/>
          <p:nvPr/>
        </p:nvSpPr>
        <p:spPr>
          <a:xfrm rot="5400000">
            <a:off x="4951531" y="2602268"/>
            <a:ext cx="676670" cy="393067"/>
          </a:xfrm>
          <a:prstGeom prst="rightArrow">
            <a:avLst/>
          </a:prstGeom>
          <a:solidFill>
            <a:srgbClr val="FFFFCC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A84052F-6A83-4723-8F59-506EC50DC308}"/>
              </a:ext>
            </a:extLst>
          </p:cNvPr>
          <p:cNvSpPr txBox="1"/>
          <p:nvPr/>
        </p:nvSpPr>
        <p:spPr>
          <a:xfrm>
            <a:off x="5400675" y="2521612"/>
            <a:ext cx="20669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Policy Requirements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07AAFD9F-3583-4806-A0AB-30B5586DE9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0" y="2479270"/>
            <a:ext cx="1967260" cy="508997"/>
          </a:xfrm>
          <a:prstGeom prst="rect">
            <a:avLst/>
          </a:prstGeom>
          <a:ln>
            <a:noFill/>
          </a:ln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328C49B-5BC2-43BF-B46F-A44F46D6EED3}"/>
              </a:ext>
            </a:extLst>
          </p:cNvPr>
          <p:cNvSpPr txBox="1"/>
          <p:nvPr/>
        </p:nvSpPr>
        <p:spPr>
          <a:xfrm>
            <a:off x="-281245" y="2451196"/>
            <a:ext cx="2359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Sustainable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EO Data Provision </a:t>
            </a: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6" name="ceos_logo.png">
            <a:extLst>
              <a:ext uri="{FF2B5EF4-FFF2-40B4-BE49-F238E27FC236}">
                <a16:creationId xmlns:a16="http://schemas.microsoft.com/office/drawing/2014/main" id="{75EB5734-86A4-4A0B-9B3B-DD663D8EAF12}"/>
              </a:ext>
            </a:extLst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14402" y="3259295"/>
            <a:ext cx="1281598" cy="505599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400000"/>
          </a:ln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F397F06F-2C86-43BC-844B-0906D2EC1B82}"/>
              </a:ext>
            </a:extLst>
          </p:cNvPr>
          <p:cNvSpPr/>
          <p:nvPr/>
        </p:nvSpPr>
        <p:spPr>
          <a:xfrm>
            <a:off x="6302979" y="4319752"/>
            <a:ext cx="576263" cy="1265643"/>
          </a:xfrm>
          <a:prstGeom prst="rightArrow">
            <a:avLst/>
          </a:prstGeom>
          <a:solidFill>
            <a:srgbClr val="CC66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AAB59B82-310C-46C2-9D78-9644BB96709B}"/>
              </a:ext>
            </a:extLst>
          </p:cNvPr>
          <p:cNvSpPr/>
          <p:nvPr/>
        </p:nvSpPr>
        <p:spPr>
          <a:xfrm>
            <a:off x="6912539" y="3764894"/>
            <a:ext cx="1957843" cy="2148601"/>
          </a:xfrm>
          <a:prstGeom prst="horizontalScroll">
            <a:avLst/>
          </a:prstGeom>
          <a:solidFill>
            <a:srgbClr val="FFFFFF"/>
          </a:solidFill>
          <a:ln w="254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B3EE6A-62EF-4254-A60F-0807E4DBC571}"/>
              </a:ext>
            </a:extLst>
          </p:cNvPr>
          <p:cNvSpPr txBox="1"/>
          <p:nvPr/>
        </p:nvSpPr>
        <p:spPr>
          <a:xfrm>
            <a:off x="6895222" y="4572000"/>
            <a:ext cx="20669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Visualization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C5848DE-D334-4CF1-AE73-F2CE83BF3AB7}"/>
              </a:ext>
            </a:extLst>
          </p:cNvPr>
          <p:cNvSpPr txBox="1"/>
          <p:nvPr/>
        </p:nvSpPr>
        <p:spPr>
          <a:xfrm>
            <a:off x="6477000" y="3581400"/>
            <a:ext cx="1143000" cy="33855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3166C64-F363-46AE-AEDF-8323EFDAC288}"/>
              </a:ext>
            </a:extLst>
          </p:cNvPr>
          <p:cNvSpPr txBox="1"/>
          <p:nvPr/>
        </p:nvSpPr>
        <p:spPr>
          <a:xfrm>
            <a:off x="-10368" y="4436904"/>
            <a:ext cx="1654963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6213" marR="0" indent="-176213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ja-JP" sz="1200" b="1" dirty="0"/>
              <a:t>US: Decadal</a:t>
            </a:r>
          </a:p>
          <a:p>
            <a:pPr marR="0" algn="l" defTabSz="17938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ja-JP" sz="1200" b="1" dirty="0"/>
              <a:t>	Survey</a:t>
            </a:r>
          </a:p>
          <a:p>
            <a:pPr marL="176213" indent="-176213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200" b="1" dirty="0"/>
              <a:t>EU: Copernics </a:t>
            </a:r>
          </a:p>
          <a:p>
            <a:pPr algn="l" rtl="0" latinLnBrk="1" hangingPunct="0">
              <a:tabLst>
                <a:tab pos="176213" algn="l"/>
              </a:tabLst>
            </a:pPr>
            <a:r>
              <a:rPr lang="en-US" altLang="ja-JP" sz="1200" b="1" dirty="0"/>
              <a:t>	Program</a:t>
            </a:r>
          </a:p>
          <a:p>
            <a:pPr marL="176213" indent="-176213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200" b="1" dirty="0"/>
              <a:t>Chinese Space </a:t>
            </a:r>
          </a:p>
          <a:p>
            <a:pPr algn="l" defTabSz="179388" rtl="0" latinLnBrk="1" hangingPunct="0"/>
            <a:r>
              <a:rPr lang="en-US" altLang="ja-JP" sz="1200" b="1" dirty="0"/>
              <a:t>	Program</a:t>
            </a:r>
          </a:p>
          <a:p>
            <a:pPr marL="176213" indent="-176213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200" b="1" dirty="0"/>
              <a:t>Indian Space </a:t>
            </a:r>
          </a:p>
          <a:p>
            <a:pPr algn="l" defTabSz="179388" rtl="0" latinLnBrk="1" hangingPunct="0"/>
            <a:r>
              <a:rPr lang="en-US" altLang="ja-JP" sz="1200" b="1" dirty="0"/>
              <a:t>	Program</a:t>
            </a:r>
          </a:p>
          <a:p>
            <a:pPr marL="176213" indent="-176213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200" b="1" dirty="0"/>
              <a:t>Japan: Basic </a:t>
            </a:r>
          </a:p>
          <a:p>
            <a:pPr algn="l" defTabSz="179388" rtl="0" latinLnBrk="1" hangingPunct="0"/>
            <a:r>
              <a:rPr lang="en-US" altLang="ja-JP" sz="1200" b="1" dirty="0"/>
              <a:t>	Plan on Space</a:t>
            </a:r>
          </a:p>
          <a:p>
            <a:pPr algn="l" defTabSz="179388" rtl="0" latinLnBrk="1" hangingPunct="0"/>
            <a:r>
              <a:rPr lang="en-US" altLang="ja-JP" sz="1200" b="1" dirty="0"/>
              <a:t>	Policy</a:t>
            </a: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endParaRPr lang="en-US" altLang="ja-JP" sz="1200" b="1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ja-JP" altLang="en-US" sz="1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B9B99FB2-4593-4D22-83B0-01C07F426008}"/>
              </a:ext>
            </a:extLst>
          </p:cNvPr>
          <p:cNvSpPr/>
          <p:nvPr/>
        </p:nvSpPr>
        <p:spPr>
          <a:xfrm rot="5400000" flipH="1" flipV="1">
            <a:off x="1519976" y="2585412"/>
            <a:ext cx="676670" cy="393067"/>
          </a:xfrm>
          <a:prstGeom prst="rightArrow">
            <a:avLst/>
          </a:prstGeom>
          <a:solidFill>
            <a:srgbClr val="CCECFF"/>
          </a:solidFill>
          <a:ln w="25400" cap="flat">
            <a:solidFill>
              <a:srgbClr val="0070C0"/>
            </a:solidFill>
            <a:prstDash val="solid"/>
            <a:bevel/>
          </a:ln>
          <a:effectLst>
            <a:reflection stA="45000" endPos="20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61199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F14019-C83C-4943-A884-D8DFAB21EC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616C7-7E12-4AFD-B683-623E004EB6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sz="2400" dirty="0"/>
              <a:t>Visualize CEOS overarching EO Space-based System of Systems;</a:t>
            </a:r>
          </a:p>
          <a:p>
            <a:pPr lvl="1"/>
            <a:r>
              <a:rPr kumimoji="1" lang="en-US" altLang="ja-JP" sz="2400" dirty="0"/>
              <a:t>Contributing to SDGs, Climate Change and Disaster Risk Reduction</a:t>
            </a:r>
          </a:p>
          <a:p>
            <a:pPr lvl="1"/>
            <a:r>
              <a:rPr kumimoji="1" lang="en-US" altLang="ja-JP" sz="2400" dirty="0"/>
              <a:t>Mapping CEOS VCs/WGs and the similar efforts made by national programs, WMO/WIGOS 2040, CGMS, GCOS IP and others. </a:t>
            </a:r>
          </a:p>
          <a:p>
            <a:pPr lvl="1"/>
            <a:r>
              <a:rPr kumimoji="1" lang="en-US" altLang="ja-JP" sz="2400" dirty="0"/>
              <a:t>Identifying gaps that could be filled by potential future missions for space agency consideration 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JAXA will consider to utilize the picture for supporting Japan’s domestic EO mission planning </a:t>
            </a:r>
            <a:endParaRPr kumimoji="1" lang="ja-JP" altLang="en-US" sz="2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DE7BC4-898F-4393-966F-D89F1C7BB1A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200" b="1" dirty="0"/>
              <a:t>Proposal</a:t>
            </a:r>
            <a:r>
              <a:rPr kumimoji="1" lang="ja-JP" altLang="en-US" sz="3200" b="1" dirty="0"/>
              <a:t> </a:t>
            </a:r>
            <a:r>
              <a:rPr kumimoji="1" lang="en-US" altLang="ja-JP" sz="3200" b="1" dirty="0"/>
              <a:t>from JAXA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77457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スライド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4099"/>
            <a:ext cx="7983476" cy="584776"/>
          </a:xfrm>
          <a:solidFill>
            <a:schemeClr val="bg1"/>
          </a:solidFill>
        </p:spPr>
        <p:txBody>
          <a:bodyPr/>
          <a:lstStyle/>
          <a:p>
            <a:pPr algn="l"/>
            <a:r>
              <a:rPr kumimoji="1" lang="en-US" altLang="ja-JP" sz="3200" b="1" dirty="0">
                <a:latin typeface="Arial"/>
                <a:cs typeface="Arial"/>
              </a:rPr>
              <a:t>Success of the GCOM-C satellite launch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75559-32F5-4657-8849-F5E88CA749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2478" y="737006"/>
            <a:ext cx="31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Launched: Dec.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23,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2017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2780928"/>
            <a:ext cx="122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Jan.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2018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99760" y="3203684"/>
            <a:ext cx="2339403" cy="338554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Degree of polarization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14951" y="5003884"/>
            <a:ext cx="1728558" cy="338554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1.6 µm radiance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38600" y="697468"/>
            <a:ext cx="4186475" cy="369332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Ocean and Land color around Japan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6326" y="363760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sea ice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22230" y="474312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snow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29016" y="611186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ice cloud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FD8EF767-BB0A-4634-B419-7E6443C79CCE}"/>
              </a:ext>
            </a:extLst>
          </p:cNvPr>
          <p:cNvSpPr txBox="1">
            <a:spLocks/>
          </p:cNvSpPr>
          <p:nvPr/>
        </p:nvSpPr>
        <p:spPr>
          <a:xfrm>
            <a:off x="7026268" y="65627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fld id="{9BF5261F-A739-4518-8F98-DCF7DD5CF184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22" name="Picture 2" descr="C:\Documents and Settings\10025\デスクトップ\Stationary\Logo_A_planet_blu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lum/>
          </a:blip>
          <a:srcRect l="5458" t="7701" r="51071" b="3788"/>
          <a:stretch>
            <a:fillRect/>
          </a:stretch>
        </p:blipFill>
        <p:spPr bwMode="auto">
          <a:xfrm rot="180000">
            <a:off x="8370654" y="2086"/>
            <a:ext cx="750342" cy="89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98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ライド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8EF767-BB0A-4634-B419-7E6443C7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8BCEE7-0580-4386-9881-1D98C8E0810D}"/>
              </a:ext>
            </a:extLst>
          </p:cNvPr>
          <p:cNvSpPr txBox="1"/>
          <p:nvPr/>
        </p:nvSpPr>
        <p:spPr>
          <a:xfrm>
            <a:off x="3990500" y="1143000"/>
            <a:ext cx="87009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SST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7ECD5E0-33CF-4E3D-9B29-DCCEE13B7757}"/>
              </a:ext>
            </a:extLst>
          </p:cNvPr>
          <p:cNvSpPr txBox="1">
            <a:spLocks/>
          </p:cNvSpPr>
          <p:nvPr/>
        </p:nvSpPr>
        <p:spPr>
          <a:xfrm>
            <a:off x="3842639" y="-39707"/>
            <a:ext cx="3167762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游ゴシック" charset="-128"/>
                <a:cs typeface="Arial" panose="020B0604020202020204" pitchFamily="34" charset="0"/>
              </a:rPr>
              <a:t>GCOM-C/SGLI acquired images 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EA83D8-0C1C-42FB-A3E8-F68BD59D09DC}"/>
              </a:ext>
            </a:extLst>
          </p:cNvPr>
          <p:cNvSpPr/>
          <p:nvPr/>
        </p:nvSpPr>
        <p:spPr>
          <a:xfrm>
            <a:off x="3900021" y="5234715"/>
            <a:ext cx="6719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教科書体"/>
                <a:ea typeface="HGP教科書体"/>
                <a:cs typeface="+mn-cs"/>
              </a:rPr>
              <a:t>MOBY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教科書体"/>
                <a:ea typeface="HGP教科書体"/>
                <a:cs typeface="+mn-cs"/>
              </a:rPr>
              <a:t>20.82N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教科書体"/>
                <a:ea typeface="HGP教科書体"/>
                <a:cs typeface="+mn-cs"/>
              </a:rPr>
              <a:t>157.19W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HGP教科書体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E9560AB-63E1-4E23-9192-7255E3ECFF4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572000" y="4648200"/>
            <a:ext cx="2057400" cy="95584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2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6C41EB-2002-4F90-94D1-A93B824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C38B77-350B-4033-A646-6EAACEE6E440}" type="slidenum">
              <a:rPr kumimoji="1" lang="ja-JP" altLang="en-US" kern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defTabSz="844083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ja-JP" altLang="en-US" kern="12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5D5EF23-2B12-4CCE-85A2-8E6876F3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32058"/>
              </p:ext>
            </p:extLst>
          </p:nvPr>
        </p:nvGraphicFramePr>
        <p:xfrm>
          <a:off x="1066800" y="1371599"/>
          <a:ext cx="8024820" cy="5431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88">
                  <a:extLst>
                    <a:ext uri="{9D8B030D-6E8A-4147-A177-3AD203B41FA5}">
                      <a16:colId xmlns:a16="http://schemas.microsoft.com/office/drawing/2014/main" val="3467344710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3632211665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4179568092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3161799283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916194354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1038670854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987277023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86219517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1838914098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877019420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1266611553"/>
                    </a:ext>
                  </a:extLst>
                </a:gridCol>
                <a:gridCol w="539752">
                  <a:extLst>
                    <a:ext uri="{9D8B030D-6E8A-4147-A177-3AD203B41FA5}">
                      <a16:colId xmlns:a16="http://schemas.microsoft.com/office/drawing/2014/main" val="14562559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4309752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64702089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271807462"/>
                    </a:ext>
                  </a:extLst>
                </a:gridCol>
              </a:tblGrid>
              <a:tr h="690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2017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2018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2019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2020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2021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2022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2023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2024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2025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2026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2027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2028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2029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/>
                        <a:t>2030</a:t>
                      </a:r>
                      <a:endParaRPr kumimoji="1" lang="ja-JP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053540"/>
                  </a:ext>
                </a:extLst>
              </a:tr>
              <a:tr h="14867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1955187"/>
                  </a:ext>
                </a:extLst>
              </a:tr>
              <a:tr h="32540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93882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A769AF9-BEA0-4086-8127-8D948E3B7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77065"/>
              </p:ext>
            </p:extLst>
          </p:nvPr>
        </p:nvGraphicFramePr>
        <p:xfrm>
          <a:off x="76200" y="1378944"/>
          <a:ext cx="1004880" cy="542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80">
                  <a:extLst>
                    <a:ext uri="{9D8B030D-6E8A-4147-A177-3AD203B41FA5}">
                      <a16:colId xmlns:a16="http://schemas.microsoft.com/office/drawing/2014/main" val="486626558"/>
                    </a:ext>
                  </a:extLst>
                </a:gridCol>
              </a:tblGrid>
              <a:tr h="69894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/>
                        <a:t>Japanese Fiscal Year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119093"/>
                  </a:ext>
                </a:extLst>
              </a:tr>
              <a:tr h="1447000">
                <a:tc>
                  <a:txBody>
                    <a:bodyPr/>
                    <a:lstStyle/>
                    <a:p>
                      <a:pPr algn="l"/>
                      <a:endParaRPr kumimoji="1" lang="en-US" altLang="ja-JP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8997900"/>
                  </a:ext>
                </a:extLst>
              </a:tr>
              <a:tr h="3278497">
                <a:tc>
                  <a:txBody>
                    <a:bodyPr/>
                    <a:lstStyle/>
                    <a:p>
                      <a:pPr algn="l"/>
                      <a:endParaRPr kumimoji="1" lang="en-US" altLang="ja-JP" sz="1400" b="1" u="sng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766074"/>
                  </a:ext>
                </a:extLst>
              </a:tr>
            </a:tbl>
          </a:graphicData>
        </a:graphic>
      </p:graphicFrame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7719B02-A99D-42E2-B42B-A68A69F9E589}"/>
              </a:ext>
            </a:extLst>
          </p:cNvPr>
          <p:cNvCxnSpPr/>
          <p:nvPr/>
        </p:nvCxnSpPr>
        <p:spPr>
          <a:xfrm>
            <a:off x="1066800" y="2362200"/>
            <a:ext cx="1662120" cy="0"/>
          </a:xfrm>
          <a:prstGeom prst="line">
            <a:avLst/>
          </a:prstGeom>
          <a:noFill/>
          <a:ln w="1651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62324155-9665-4E0A-BE3E-37EDB65C0914}"/>
              </a:ext>
            </a:extLst>
          </p:cNvPr>
          <p:cNvCxnSpPr>
            <a:cxnSpLocks/>
          </p:cNvCxnSpPr>
          <p:nvPr/>
        </p:nvCxnSpPr>
        <p:spPr>
          <a:xfrm>
            <a:off x="2895600" y="2362200"/>
            <a:ext cx="914400" cy="0"/>
          </a:xfrm>
          <a:prstGeom prst="line">
            <a:avLst/>
          </a:prstGeom>
          <a:noFill/>
          <a:ln w="165100" cap="flat">
            <a:solidFill>
              <a:srgbClr val="FF0000"/>
            </a:solidFill>
            <a:prstDash val="sysDot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7EBD13DE-C1D7-475D-89D6-38DC3426428A}"/>
              </a:ext>
            </a:extLst>
          </p:cNvPr>
          <p:cNvCxnSpPr>
            <a:cxnSpLocks/>
          </p:cNvCxnSpPr>
          <p:nvPr/>
        </p:nvCxnSpPr>
        <p:spPr>
          <a:xfrm>
            <a:off x="3505200" y="2590800"/>
            <a:ext cx="3733800" cy="26316"/>
          </a:xfrm>
          <a:prstGeom prst="line">
            <a:avLst/>
          </a:prstGeom>
          <a:noFill/>
          <a:ln w="165100" cap="flat">
            <a:solidFill>
              <a:srgbClr val="FF0000">
                <a:alpha val="5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FE5627E3-2BD8-4D6F-A008-D2202218B5C2}"/>
              </a:ext>
            </a:extLst>
          </p:cNvPr>
          <p:cNvCxnSpPr>
            <a:cxnSpLocks/>
          </p:cNvCxnSpPr>
          <p:nvPr/>
        </p:nvCxnSpPr>
        <p:spPr>
          <a:xfrm>
            <a:off x="3505200" y="3124200"/>
            <a:ext cx="3733800" cy="0"/>
          </a:xfrm>
          <a:prstGeom prst="line">
            <a:avLst/>
          </a:prstGeom>
          <a:noFill/>
          <a:ln w="165100" cap="flat">
            <a:solidFill>
              <a:srgbClr val="FF0000">
                <a:alpha val="50196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46373F25-FD59-4F9B-9C5B-0CA65F205D91}"/>
              </a:ext>
            </a:extLst>
          </p:cNvPr>
          <p:cNvSpPr txBox="1"/>
          <p:nvPr/>
        </p:nvSpPr>
        <p:spPr>
          <a:xfrm>
            <a:off x="1157280" y="2057400"/>
            <a:ext cx="16621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ALOS-2/PALSAR-2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2F718C81-C25F-46B6-A70F-A784AD2C339E}"/>
              </a:ext>
            </a:extLst>
          </p:cNvPr>
          <p:cNvSpPr txBox="1"/>
          <p:nvPr/>
        </p:nvSpPr>
        <p:spPr>
          <a:xfrm>
            <a:off x="2447072" y="2514600"/>
            <a:ext cx="105812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ALOS-4 (SAR)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93FD9B37-5CBA-4A00-A39A-7C0E4D8A2ED8}"/>
              </a:ext>
            </a:extLst>
          </p:cNvPr>
          <p:cNvSpPr txBox="1"/>
          <p:nvPr/>
        </p:nvSpPr>
        <p:spPr>
          <a:xfrm>
            <a:off x="2886165" y="2895600"/>
            <a:ext cx="108567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ALOS-3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(Optical)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D196A043-A953-407E-B6E7-1C9BF7846F54}"/>
              </a:ext>
            </a:extLst>
          </p:cNvPr>
          <p:cNvCxnSpPr>
            <a:cxnSpLocks/>
          </p:cNvCxnSpPr>
          <p:nvPr/>
        </p:nvCxnSpPr>
        <p:spPr>
          <a:xfrm>
            <a:off x="1066800" y="4724400"/>
            <a:ext cx="529064" cy="0"/>
          </a:xfrm>
          <a:prstGeom prst="line">
            <a:avLst/>
          </a:prstGeom>
          <a:noFill/>
          <a:ln w="165100" cap="flat">
            <a:solidFill>
              <a:srgbClr val="0066FF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E88E8D01-38E7-4E27-8DDD-3A3E52732C84}"/>
              </a:ext>
            </a:extLst>
          </p:cNvPr>
          <p:cNvSpPr txBox="1"/>
          <p:nvPr/>
        </p:nvSpPr>
        <p:spPr>
          <a:xfrm>
            <a:off x="1143000" y="4419600"/>
            <a:ext cx="105812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dirty="0">
                <a:solidFill>
                  <a:srgbClr val="0066FF"/>
                </a:solidFill>
              </a:rPr>
              <a:t>GPM/DPR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E766626-741D-4022-96FF-C762AD8B1FE7}"/>
              </a:ext>
            </a:extLst>
          </p:cNvPr>
          <p:cNvGrpSpPr/>
          <p:nvPr/>
        </p:nvGrpSpPr>
        <p:grpSpPr>
          <a:xfrm>
            <a:off x="1066800" y="3886200"/>
            <a:ext cx="1600200" cy="337808"/>
            <a:chOff x="1143000" y="4005592"/>
            <a:chExt cx="1600200" cy="337808"/>
          </a:xfrm>
        </p:grpSpPr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9CCC40D0-53E7-4CBD-BF1F-C95851E01F2A}"/>
                </a:ext>
              </a:extLst>
            </p:cNvPr>
            <p:cNvCxnSpPr>
              <a:cxnSpLocks/>
            </p:cNvCxnSpPr>
            <p:nvPr/>
          </p:nvCxnSpPr>
          <p:spPr>
            <a:xfrm>
              <a:off x="1151672" y="4343400"/>
              <a:ext cx="529064" cy="0"/>
            </a:xfrm>
            <a:prstGeom prst="line">
              <a:avLst/>
            </a:prstGeom>
            <a:noFill/>
            <a:ln w="165100" cap="flat">
              <a:solidFill>
                <a:srgbClr val="0066FF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00A72A0C-429E-470B-9F01-5DCD71FC85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2008" y="4343400"/>
              <a:ext cx="1061192" cy="0"/>
            </a:xfrm>
            <a:prstGeom prst="line">
              <a:avLst/>
            </a:prstGeom>
            <a:noFill/>
            <a:ln w="165100" cap="flat">
              <a:solidFill>
                <a:srgbClr val="0066FF"/>
              </a:solidFill>
              <a:prstDash val="sysDot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468AB30B-B5BE-4D2B-B4DC-F962E7E12682}"/>
                </a:ext>
              </a:extLst>
            </p:cNvPr>
            <p:cNvSpPr txBox="1"/>
            <p:nvPr/>
          </p:nvSpPr>
          <p:spPr>
            <a:xfrm>
              <a:off x="1143000" y="4005592"/>
              <a:ext cx="1304072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0" i="0" u="none" strike="noStrike" cap="none" spc="0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uFillTx/>
                </a:rPr>
                <a:t>GCOM-W/AMSR-2</a:t>
              </a:r>
              <a:endParaRPr kumimoji="0" lang="ja-JP" altLang="en-US" sz="11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</a:endParaRPr>
            </a:p>
          </p:txBody>
        </p:sp>
      </p:grp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1E4E19C5-978F-4C5F-B212-9026CF88BE2B}"/>
              </a:ext>
            </a:extLst>
          </p:cNvPr>
          <p:cNvCxnSpPr>
            <a:cxnSpLocks/>
          </p:cNvCxnSpPr>
          <p:nvPr/>
        </p:nvCxnSpPr>
        <p:spPr>
          <a:xfrm>
            <a:off x="6386520" y="2867753"/>
            <a:ext cx="2681280" cy="0"/>
          </a:xfrm>
          <a:prstGeom prst="line">
            <a:avLst/>
          </a:prstGeom>
          <a:noFill/>
          <a:ln w="165100" cap="flat">
            <a:solidFill>
              <a:srgbClr val="FF0000">
                <a:alpha val="2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50064E2F-73BA-4DA8-B339-A91FB282675B}"/>
              </a:ext>
            </a:extLst>
          </p:cNvPr>
          <p:cNvCxnSpPr>
            <a:cxnSpLocks/>
          </p:cNvCxnSpPr>
          <p:nvPr/>
        </p:nvCxnSpPr>
        <p:spPr>
          <a:xfrm>
            <a:off x="6386520" y="3352800"/>
            <a:ext cx="2681280" cy="0"/>
          </a:xfrm>
          <a:prstGeom prst="line">
            <a:avLst/>
          </a:prstGeom>
          <a:noFill/>
          <a:ln w="165100" cap="flat">
            <a:solidFill>
              <a:srgbClr val="FF0000">
                <a:alpha val="2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楕円 4">
            <a:extLst>
              <a:ext uri="{FF2B5EF4-FFF2-40B4-BE49-F238E27FC236}">
                <a16:creationId xmlns:a16="http://schemas.microsoft.com/office/drawing/2014/main" id="{4B650E11-E9A3-4BF5-8899-D19D4DF3C5BE}"/>
              </a:ext>
            </a:extLst>
          </p:cNvPr>
          <p:cNvSpPr/>
          <p:nvPr/>
        </p:nvSpPr>
        <p:spPr>
          <a:xfrm>
            <a:off x="55822" y="3505200"/>
            <a:ext cx="993006" cy="562627"/>
          </a:xfrm>
          <a:prstGeom prst="ellipse">
            <a:avLst/>
          </a:prstGeom>
          <a:solidFill>
            <a:srgbClr val="CCEC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en-US" altLang="ja-JP" sz="1000" dirty="0">
                <a:solidFill>
                  <a:srgbClr val="000000"/>
                </a:solidFill>
              </a:rPr>
              <a:t>Climate </a:t>
            </a:r>
          </a:p>
          <a:p>
            <a:pPr algn="ctr" rtl="0" latinLnBrk="1" hangingPunct="0"/>
            <a:r>
              <a:rPr lang="en-US" altLang="ja-JP" sz="1000" dirty="0">
                <a:solidFill>
                  <a:srgbClr val="000000"/>
                </a:solidFill>
              </a:rPr>
              <a:t>Change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7E5687-83D4-4E28-8C51-0F0772507F19}"/>
              </a:ext>
            </a:extLst>
          </p:cNvPr>
          <p:cNvSpPr txBox="1"/>
          <p:nvPr/>
        </p:nvSpPr>
        <p:spPr>
          <a:xfrm>
            <a:off x="100020" y="4066403"/>
            <a:ext cx="10048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Water Cycle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39BF21F-5F1E-4E26-9ABF-E9FE451B91EE}"/>
              </a:ext>
            </a:extLst>
          </p:cNvPr>
          <p:cNvSpPr txBox="1"/>
          <p:nvPr/>
        </p:nvSpPr>
        <p:spPr>
          <a:xfrm>
            <a:off x="96542" y="4480411"/>
            <a:ext cx="97459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Precipitation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14475A1-EB45-4295-8678-41723B894E57}"/>
              </a:ext>
            </a:extLst>
          </p:cNvPr>
          <p:cNvSpPr txBox="1"/>
          <p:nvPr/>
        </p:nvSpPr>
        <p:spPr>
          <a:xfrm>
            <a:off x="76200" y="4881519"/>
            <a:ext cx="9144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Vegetation,</a:t>
            </a:r>
          </a:p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Aerosol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A43D070-9B79-41DF-AAEB-6E95967E7302}"/>
              </a:ext>
            </a:extLst>
          </p:cNvPr>
          <p:cNvCxnSpPr>
            <a:cxnSpLocks/>
          </p:cNvCxnSpPr>
          <p:nvPr/>
        </p:nvCxnSpPr>
        <p:spPr>
          <a:xfrm>
            <a:off x="1981200" y="5062208"/>
            <a:ext cx="2659860" cy="0"/>
          </a:xfrm>
          <a:prstGeom prst="line">
            <a:avLst/>
          </a:prstGeom>
          <a:noFill/>
          <a:ln w="165100" cap="flat">
            <a:solidFill>
              <a:srgbClr val="0066FF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071516-4E34-40EA-A444-C3FDA6BA2B46}"/>
              </a:ext>
            </a:extLst>
          </p:cNvPr>
          <p:cNvSpPr txBox="1"/>
          <p:nvPr/>
        </p:nvSpPr>
        <p:spPr>
          <a:xfrm>
            <a:off x="2133600" y="4767592"/>
            <a:ext cx="105812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dirty="0">
                <a:solidFill>
                  <a:srgbClr val="0066FF"/>
                </a:solidFill>
              </a:rPr>
              <a:t>GCOM-C/SGLI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8B9183A-33C1-42D4-9686-AF106EB29BAB}"/>
              </a:ext>
            </a:extLst>
          </p:cNvPr>
          <p:cNvCxnSpPr>
            <a:cxnSpLocks/>
          </p:cNvCxnSpPr>
          <p:nvPr/>
        </p:nvCxnSpPr>
        <p:spPr>
          <a:xfrm>
            <a:off x="2895600" y="5519408"/>
            <a:ext cx="1519664" cy="0"/>
          </a:xfrm>
          <a:prstGeom prst="line">
            <a:avLst/>
          </a:prstGeom>
          <a:noFill/>
          <a:ln w="165100" cap="flat">
            <a:solidFill>
              <a:srgbClr val="0066FF">
                <a:alpha val="5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D7C5EF8-9DAD-4ABD-AC32-296AD19488E6}"/>
              </a:ext>
            </a:extLst>
          </p:cNvPr>
          <p:cNvSpPr txBox="1"/>
          <p:nvPr/>
        </p:nvSpPr>
        <p:spPr>
          <a:xfrm>
            <a:off x="2904272" y="5181600"/>
            <a:ext cx="143912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</a:rPr>
              <a:t>EarthCARE/CPR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D635760-036A-4FA1-BADB-F94084BA3EF1}"/>
              </a:ext>
            </a:extLst>
          </p:cNvPr>
          <p:cNvSpPr txBox="1"/>
          <p:nvPr/>
        </p:nvSpPr>
        <p:spPr>
          <a:xfrm>
            <a:off x="76200" y="5410200"/>
            <a:ext cx="9144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Clouds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4644A90-69EC-4BCF-B270-484F2C2C1BBB}"/>
              </a:ext>
            </a:extLst>
          </p:cNvPr>
          <p:cNvCxnSpPr>
            <a:cxnSpLocks/>
          </p:cNvCxnSpPr>
          <p:nvPr/>
        </p:nvCxnSpPr>
        <p:spPr>
          <a:xfrm>
            <a:off x="4495800" y="4247888"/>
            <a:ext cx="2659860" cy="0"/>
          </a:xfrm>
          <a:prstGeom prst="line">
            <a:avLst/>
          </a:prstGeom>
          <a:noFill/>
          <a:ln w="165100" cap="flat">
            <a:solidFill>
              <a:srgbClr val="0066FF">
                <a:alpha val="2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DF35EA6-8C06-473F-943C-CCB0ECA56BA9}"/>
              </a:ext>
            </a:extLst>
          </p:cNvPr>
          <p:cNvSpPr txBox="1"/>
          <p:nvPr/>
        </p:nvSpPr>
        <p:spPr>
          <a:xfrm>
            <a:off x="4542190" y="3962400"/>
            <a:ext cx="201101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</a:rPr>
              <a:t>A</a:t>
            </a:r>
            <a:r>
              <a:rPr lang="en-US" altLang="ja-JP" sz="1100" dirty="0">
                <a:solidFill>
                  <a:srgbClr val="0066FF"/>
                </a:solidFill>
              </a:rPr>
              <a:t>MSR-2’s Successor Sensor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579AA0A-BF16-4CCF-AE9C-EB3C1ECF3301}"/>
              </a:ext>
            </a:extLst>
          </p:cNvPr>
          <p:cNvCxnSpPr>
            <a:cxnSpLocks/>
          </p:cNvCxnSpPr>
          <p:nvPr/>
        </p:nvCxnSpPr>
        <p:spPr>
          <a:xfrm>
            <a:off x="1143000" y="5960789"/>
            <a:ext cx="1600200" cy="0"/>
          </a:xfrm>
          <a:prstGeom prst="line">
            <a:avLst/>
          </a:prstGeom>
          <a:noFill/>
          <a:ln w="165100" cap="flat">
            <a:solidFill>
              <a:srgbClr val="0066FF"/>
            </a:solidFill>
            <a:prstDash val="sysDot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7DFE33F-FC1E-4107-90CD-269B7E5FC91C}"/>
              </a:ext>
            </a:extLst>
          </p:cNvPr>
          <p:cNvSpPr txBox="1"/>
          <p:nvPr/>
        </p:nvSpPr>
        <p:spPr>
          <a:xfrm>
            <a:off x="98506" y="5793734"/>
            <a:ext cx="99211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Greenhouse</a:t>
            </a:r>
          </a:p>
          <a:p>
            <a:pPr algn="l"/>
            <a:r>
              <a:rPr kumimoji="1" lang="en-US" altLang="ja-JP" sz="1200" dirty="0">
                <a:solidFill>
                  <a:srgbClr val="000000"/>
                </a:solidFill>
              </a:rPr>
              <a:t>Gases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1D015FE-1432-478B-9796-8FB35CA31813}"/>
              </a:ext>
            </a:extLst>
          </p:cNvPr>
          <p:cNvSpPr txBox="1"/>
          <p:nvPr/>
        </p:nvSpPr>
        <p:spPr>
          <a:xfrm>
            <a:off x="1276074" y="5637781"/>
            <a:ext cx="11709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</a:rPr>
              <a:t>GOSAT/FTS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8E13E90-E0F3-49DC-BA64-BF1D65CF5A65}"/>
              </a:ext>
            </a:extLst>
          </p:cNvPr>
          <p:cNvCxnSpPr>
            <a:cxnSpLocks/>
          </p:cNvCxnSpPr>
          <p:nvPr/>
        </p:nvCxnSpPr>
        <p:spPr>
          <a:xfrm>
            <a:off x="2370872" y="6324600"/>
            <a:ext cx="2708338" cy="0"/>
          </a:xfrm>
          <a:prstGeom prst="line">
            <a:avLst/>
          </a:prstGeom>
          <a:noFill/>
          <a:ln w="165100" cap="flat">
            <a:solidFill>
              <a:srgbClr val="0066FF">
                <a:alpha val="5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8D23D8A-8F8C-490D-A0DB-ECA692671A15}"/>
              </a:ext>
            </a:extLst>
          </p:cNvPr>
          <p:cNvSpPr txBox="1"/>
          <p:nvPr/>
        </p:nvSpPr>
        <p:spPr>
          <a:xfrm>
            <a:off x="2662664" y="6034307"/>
            <a:ext cx="11709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</a:rPr>
              <a:t>GOSAT-2/FTS-2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4887E5B-C266-4600-9DE4-041108574033}"/>
              </a:ext>
            </a:extLst>
          </p:cNvPr>
          <p:cNvCxnSpPr>
            <a:cxnSpLocks/>
          </p:cNvCxnSpPr>
          <p:nvPr/>
        </p:nvCxnSpPr>
        <p:spPr>
          <a:xfrm>
            <a:off x="4572000" y="6629400"/>
            <a:ext cx="2659860" cy="0"/>
          </a:xfrm>
          <a:prstGeom prst="line">
            <a:avLst/>
          </a:prstGeom>
          <a:noFill/>
          <a:ln w="165100" cap="flat">
            <a:solidFill>
              <a:srgbClr val="0066FF">
                <a:alpha val="20000"/>
              </a:srgb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CBDB556-A63E-4DC9-8B51-D380316370F9}"/>
              </a:ext>
            </a:extLst>
          </p:cNvPr>
          <p:cNvSpPr txBox="1"/>
          <p:nvPr/>
        </p:nvSpPr>
        <p:spPr>
          <a:xfrm>
            <a:off x="4772602" y="6353286"/>
            <a:ext cx="11709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</a:rPr>
              <a:t>GOSAT-3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66FF"/>
              </a:solidFill>
              <a:effectLst/>
              <a:uFillTx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439196D-9E97-48B7-BA02-7598068A5EF3}"/>
              </a:ext>
            </a:extLst>
          </p:cNvPr>
          <p:cNvSpPr txBox="1"/>
          <p:nvPr/>
        </p:nvSpPr>
        <p:spPr>
          <a:xfrm>
            <a:off x="5170096" y="2710193"/>
            <a:ext cx="131126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ALOS-4 Follow-on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71595B-DF1A-4C16-A7D1-BF1195B96BF2}"/>
              </a:ext>
            </a:extLst>
          </p:cNvPr>
          <p:cNvSpPr txBox="1"/>
          <p:nvPr/>
        </p:nvSpPr>
        <p:spPr>
          <a:xfrm>
            <a:off x="5170096" y="3217277"/>
            <a:ext cx="131126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ALOS-3 Follow-on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2D931B1-AF5D-43C8-997F-3CC2BD846785}"/>
              </a:ext>
            </a:extLst>
          </p:cNvPr>
          <p:cNvSpPr txBox="1"/>
          <p:nvPr/>
        </p:nvSpPr>
        <p:spPr>
          <a:xfrm>
            <a:off x="118623" y="2572499"/>
            <a:ext cx="95165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kumimoji="1" lang="en-US" altLang="ja-JP" sz="1200" dirty="0">
                <a:solidFill>
                  <a:srgbClr val="C00000"/>
                </a:solidFill>
              </a:rPr>
              <a:t>Land Monitoring</a:t>
            </a: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747EDAEE-D095-4B01-A9F3-26BF1D2A2758}"/>
              </a:ext>
            </a:extLst>
          </p:cNvPr>
          <p:cNvSpPr/>
          <p:nvPr/>
        </p:nvSpPr>
        <p:spPr>
          <a:xfrm>
            <a:off x="96542" y="2096378"/>
            <a:ext cx="932158" cy="389510"/>
          </a:xfrm>
          <a:prstGeom prst="ellipse">
            <a:avLst/>
          </a:prstGeom>
          <a:solidFill>
            <a:srgbClr val="FFCC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en-US" altLang="ja-JP" sz="1200" dirty="0">
                <a:solidFill>
                  <a:srgbClr val="C00000"/>
                </a:solidFill>
              </a:rPr>
              <a:t>Disaster</a:t>
            </a:r>
          </a:p>
        </p:txBody>
      </p:sp>
      <p:sp>
        <p:nvSpPr>
          <p:cNvPr id="61" name="コンテンツ プレースホルダー 3">
            <a:extLst>
              <a:ext uri="{FF2B5EF4-FFF2-40B4-BE49-F238E27FC236}">
                <a16:creationId xmlns:a16="http://schemas.microsoft.com/office/drawing/2014/main" id="{91CD08B5-42C4-4E43-B7C5-79664AB66403}"/>
              </a:ext>
            </a:extLst>
          </p:cNvPr>
          <p:cNvSpPr txBox="1">
            <a:spLocks/>
          </p:cNvSpPr>
          <p:nvPr/>
        </p:nvSpPr>
        <p:spPr>
          <a:xfrm>
            <a:off x="2065690" y="0"/>
            <a:ext cx="5782910" cy="533400"/>
          </a:xfr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r>
              <a:rPr kumimoji="1" lang="en-US" altLang="ja-JP" sz="3200" b="1" dirty="0">
                <a:solidFill>
                  <a:schemeClr val="bg1"/>
                </a:solidFill>
              </a:rPr>
              <a:t>Japan’s EO Program</a:t>
            </a:r>
          </a:p>
          <a:p>
            <a:r>
              <a:rPr kumimoji="1" lang="en-US" altLang="ja-JP" sz="2000" b="1" dirty="0">
                <a:solidFill>
                  <a:schemeClr val="bg1"/>
                </a:solidFill>
              </a:rPr>
              <a:t>Original plan approved in June 2009</a:t>
            </a:r>
          </a:p>
          <a:p>
            <a:r>
              <a:rPr kumimoji="1" lang="en-US" altLang="ja-JP" sz="2000" b="1" dirty="0">
                <a:solidFill>
                  <a:schemeClr val="bg1"/>
                </a:solidFill>
              </a:rPr>
              <a:t>Latest revision approved in December 2017 </a:t>
            </a:r>
          </a:p>
          <a:p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F218697-E757-4154-96EF-504103F14AC9}"/>
              </a:ext>
            </a:extLst>
          </p:cNvPr>
          <p:cNvGrpSpPr/>
          <p:nvPr/>
        </p:nvGrpSpPr>
        <p:grpSpPr>
          <a:xfrm>
            <a:off x="4800600" y="3792962"/>
            <a:ext cx="4298160" cy="2777275"/>
            <a:chOff x="4800600" y="3792962"/>
            <a:chExt cx="4298160" cy="2777275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0BE7BC9-E6C4-4D71-A32A-A5556C175D84}"/>
                </a:ext>
              </a:extLst>
            </p:cNvPr>
            <p:cNvGrpSpPr/>
            <p:nvPr/>
          </p:nvGrpSpPr>
          <p:grpSpPr>
            <a:xfrm>
              <a:off x="4800600" y="3792962"/>
              <a:ext cx="4298160" cy="2777275"/>
              <a:chOff x="4800600" y="3792962"/>
              <a:chExt cx="4298160" cy="2777275"/>
            </a:xfrm>
          </p:grpSpPr>
          <p:sp>
            <p:nvSpPr>
              <p:cNvPr id="25" name="四角形: 角を丸くする 24">
                <a:extLst>
                  <a:ext uri="{FF2B5EF4-FFF2-40B4-BE49-F238E27FC236}">
                    <a16:creationId xmlns:a16="http://schemas.microsoft.com/office/drawing/2014/main" id="{260DFFAC-F3A2-4544-A288-A79CA4451AD8}"/>
                  </a:ext>
                </a:extLst>
              </p:cNvPr>
              <p:cNvSpPr/>
              <p:nvPr/>
            </p:nvSpPr>
            <p:spPr>
              <a:xfrm>
                <a:off x="4800600" y="4530640"/>
                <a:ext cx="4267200" cy="1266059"/>
              </a:xfrm>
              <a:prstGeom prst="roundRect">
                <a:avLst/>
              </a:prstGeom>
              <a:solidFill>
                <a:srgbClr val="FFFFCC"/>
              </a:solidFill>
              <a:ln w="47625" cap="flat">
                <a:noFill/>
                <a:prstDash val="sysDash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63" name="四角形: 角を丸くする 62">
                <a:extLst>
                  <a:ext uri="{FF2B5EF4-FFF2-40B4-BE49-F238E27FC236}">
                    <a16:creationId xmlns:a16="http://schemas.microsoft.com/office/drawing/2014/main" id="{8B28F395-B245-4DEF-BB96-803419DE317D}"/>
                  </a:ext>
                </a:extLst>
              </p:cNvPr>
              <p:cNvSpPr/>
              <p:nvPr/>
            </p:nvSpPr>
            <p:spPr>
              <a:xfrm rot="5400000">
                <a:off x="6843599" y="4315077"/>
                <a:ext cx="2777275" cy="1733046"/>
              </a:xfrm>
              <a:prstGeom prst="roundRect">
                <a:avLst/>
              </a:prstGeom>
              <a:solidFill>
                <a:srgbClr val="FFFFCC"/>
              </a:solidFill>
              <a:ln w="47625" cap="flat">
                <a:noFill/>
                <a:prstDash val="sysDash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C35461E-91FA-458E-A12B-845EC1ADBE3E}"/>
                </a:ext>
              </a:extLst>
            </p:cNvPr>
            <p:cNvSpPr txBox="1"/>
            <p:nvPr/>
          </p:nvSpPr>
          <p:spPr>
            <a:xfrm>
              <a:off x="6005783" y="4902510"/>
              <a:ext cx="252442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Uncertainties</a:t>
              </a:r>
              <a:endParaRPr kumimoji="0" lang="ja-JP" altLang="en-US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pic>
        <p:nvPicPr>
          <p:cNvPr id="68" name="Picture 5" descr="jaxa_logo">
            <a:extLst>
              <a:ext uri="{FF2B5EF4-FFF2-40B4-BE49-F238E27FC236}">
                <a16:creationId xmlns:a16="http://schemas.microsoft.com/office/drawing/2014/main" id="{A8A7222C-525D-4C09-9BBF-2E94D811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8667" l="2260" r="96893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38" y="5410533"/>
            <a:ext cx="454883" cy="2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">
            <a:extLst>
              <a:ext uri="{FF2B5EF4-FFF2-40B4-BE49-F238E27FC236}">
                <a16:creationId xmlns:a16="http://schemas.microsoft.com/office/drawing/2014/main" id="{B4CD1DB4-308E-4226-8882-15507420B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2388537" y="5237618"/>
            <a:ext cx="507063" cy="21112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656F2A93-42B5-4AB0-AC61-F32B71711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35" y="4381817"/>
            <a:ext cx="285568" cy="296647"/>
          </a:xfrm>
          <a:prstGeom prst="rect">
            <a:avLst/>
          </a:prstGeom>
        </p:spPr>
      </p:pic>
      <p:pic>
        <p:nvPicPr>
          <p:cNvPr id="72" name="Picture 5" descr="jaxa_logo">
            <a:extLst>
              <a:ext uri="{FF2B5EF4-FFF2-40B4-BE49-F238E27FC236}">
                <a16:creationId xmlns:a16="http://schemas.microsoft.com/office/drawing/2014/main" id="{4306DDFD-614E-4313-AE8A-5F1E7DE5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8667" l="2260" r="96893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05" y="4406507"/>
            <a:ext cx="454883" cy="2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7DE30B2A-9817-496E-B135-6F8E62720C44}"/>
              </a:ext>
            </a:extLst>
          </p:cNvPr>
          <p:cNvCxnSpPr>
            <a:cxnSpLocks/>
          </p:cNvCxnSpPr>
          <p:nvPr/>
        </p:nvCxnSpPr>
        <p:spPr>
          <a:xfrm>
            <a:off x="1600200" y="4724400"/>
            <a:ext cx="1066800" cy="0"/>
          </a:xfrm>
          <a:prstGeom prst="line">
            <a:avLst/>
          </a:prstGeom>
          <a:noFill/>
          <a:ln w="165100" cap="flat">
            <a:solidFill>
              <a:srgbClr val="0066FF"/>
            </a:solidFill>
            <a:prstDash val="sysDot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932A7D4-062C-4209-8A35-F67BD828D460}"/>
              </a:ext>
            </a:extLst>
          </p:cNvPr>
          <p:cNvGrpSpPr/>
          <p:nvPr/>
        </p:nvGrpSpPr>
        <p:grpSpPr>
          <a:xfrm>
            <a:off x="3552138" y="3549384"/>
            <a:ext cx="3695664" cy="1065808"/>
            <a:chOff x="3552138" y="3549384"/>
            <a:chExt cx="3695664" cy="106580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02A7B051-00EC-47A7-8842-F63C66CC325D}"/>
                </a:ext>
              </a:extLst>
            </p:cNvPr>
            <p:cNvSpPr/>
            <p:nvPr/>
          </p:nvSpPr>
          <p:spPr>
            <a:xfrm>
              <a:off x="4293414" y="3783684"/>
              <a:ext cx="2954388" cy="831508"/>
            </a:xfrm>
            <a:prstGeom prst="ellipse">
              <a:avLst/>
            </a:prstGeom>
            <a:noFill/>
            <a:ln w="254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01019CA-D080-40CE-9044-E86984FE68ED}"/>
                </a:ext>
              </a:extLst>
            </p:cNvPr>
            <p:cNvSpPr txBox="1"/>
            <p:nvPr/>
          </p:nvSpPr>
          <p:spPr>
            <a:xfrm>
              <a:off x="3552138" y="3549384"/>
              <a:ext cx="269791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b="1" dirty="0">
                  <a:solidFill>
                    <a:srgbClr val="000000"/>
                  </a:solidFill>
                </a:rPr>
                <a:t>Budget for development research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b="1" dirty="0">
                  <a:solidFill>
                    <a:srgbClr val="000000"/>
                  </a:solidFill>
                </a:rPr>
                <a:t>approved in December 2017</a:t>
              </a:r>
              <a:endParaRPr kumimoji="0" lang="ja-JP" alt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41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384C728B-528B-40EA-8BE1-B22DBE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6" y="329605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dirty="0">
                <a:latin typeface="+mn-ea"/>
                <a:ea typeface="+mn-ea"/>
              </a:rPr>
              <a:t>GOSAT-3 and AMSR-2 F-O Orbit options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7E26BF6-8FA6-45E8-99FD-89B2F0BF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98" y="1413900"/>
            <a:ext cx="8430768" cy="52894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+mn-ea"/>
              </a:rPr>
              <a:t>Coordination on orbit with GOSAT-3 and its on-board AMSR-2 follow-on</a:t>
            </a:r>
          </a:p>
          <a:p>
            <a:r>
              <a:rPr lang="en-US" altLang="ja-JP" sz="2000" dirty="0">
                <a:latin typeface="+mn-ea"/>
              </a:rPr>
              <a:t>The best choice for AMSR2 follow-on is entering into A-Train constellation. (Same as that of GCOM-W)</a:t>
            </a:r>
          </a:p>
          <a:p>
            <a:r>
              <a:rPr lang="en-US" altLang="ja-JP" sz="2000" dirty="0">
                <a:latin typeface="+mn-ea"/>
              </a:rPr>
              <a:t>GOSAT-3 orbit is now under consideration.</a:t>
            </a:r>
          </a:p>
          <a:p>
            <a:r>
              <a:rPr lang="en-US" altLang="ja-JP" sz="2000" b="1" u="sng" dirty="0">
                <a:latin typeface="+mn-ea"/>
              </a:rPr>
              <a:t>Welcome CEOS agency’s opinion.</a:t>
            </a: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ja-JP" sz="2000" dirty="0">
              <a:latin typeface="+mn-ea"/>
            </a:endParaRPr>
          </a:p>
          <a:p>
            <a:endParaRPr lang="en-US" altLang="ja-JP" sz="1800" dirty="0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E6B697-2A7A-459C-8779-8A58813A8F6D}"/>
              </a:ext>
            </a:extLst>
          </p:cNvPr>
          <p:cNvSpPr/>
          <p:nvPr/>
        </p:nvSpPr>
        <p:spPr>
          <a:xfrm>
            <a:off x="1143000" y="5257800"/>
            <a:ext cx="7460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+mn-ea"/>
              </a:rPr>
              <a:t>*Mission requirement of GCOM-W</a:t>
            </a:r>
          </a:p>
          <a:p>
            <a:r>
              <a:rPr lang="en-US" altLang="ja-JP" dirty="0">
                <a:latin typeface="+mn-ea"/>
              </a:rPr>
              <a:t> To observe more than 95 % of area on the equator in two days for each ascending pass and descending pass. 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A460B1F-D3EA-4522-9F65-1105E1A40F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9200" y="3276600"/>
          <a:ext cx="6629400" cy="188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75">
                  <a:extLst>
                    <a:ext uri="{9D8B030D-6E8A-4147-A177-3AD203B41FA5}">
                      <a16:colId xmlns:a16="http://schemas.microsoft.com/office/drawing/2014/main" val="2649822929"/>
                    </a:ext>
                  </a:extLst>
                </a:gridCol>
                <a:gridCol w="1776593">
                  <a:extLst>
                    <a:ext uri="{9D8B030D-6E8A-4147-A177-3AD203B41FA5}">
                      <a16:colId xmlns:a16="http://schemas.microsoft.com/office/drawing/2014/main" val="2554764637"/>
                    </a:ext>
                  </a:extLst>
                </a:gridCol>
                <a:gridCol w="1715516">
                  <a:extLst>
                    <a:ext uri="{9D8B030D-6E8A-4147-A177-3AD203B41FA5}">
                      <a16:colId xmlns:a16="http://schemas.microsoft.com/office/drawing/2014/main" val="2902133708"/>
                    </a:ext>
                  </a:extLst>
                </a:gridCol>
                <a:gridCol w="1715516">
                  <a:extLst>
                    <a:ext uri="{9D8B030D-6E8A-4147-A177-3AD203B41FA5}">
                      <a16:colId xmlns:a16="http://schemas.microsoft.com/office/drawing/2014/main" val="2918311029"/>
                    </a:ext>
                  </a:extLst>
                </a:gridCol>
              </a:tblGrid>
              <a:tr h="40386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GCOM-W*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GOSAT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GOSAT-2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62281"/>
                  </a:ext>
                </a:extLst>
              </a:tr>
              <a:tr h="403868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MLTAN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1:30pm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1:00am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1:00am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47045"/>
                  </a:ext>
                </a:extLst>
              </a:tr>
              <a:tr h="36514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Altitude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Approx. 700 km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Approx. 666 km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Approx. 613 km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5540"/>
                  </a:ext>
                </a:extLst>
              </a:tr>
              <a:tr h="713685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Repeat cycle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16 days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Sub-cycle 2 days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days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days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82353"/>
                  </a:ext>
                </a:extLst>
              </a:tr>
            </a:tbl>
          </a:graphicData>
        </a:graphic>
      </p:graphicFrame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1C673E1D-898D-4EB6-824D-729459D6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65C4-2E49-4065-8311-FED09F29576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61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9881" y="51713"/>
            <a:ext cx="8927976" cy="47667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Earth for Climate Change Processes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4830821" y="600142"/>
            <a:ext cx="4015730" cy="5153053"/>
          </a:xfrm>
          <a:prstGeom prst="ellipse">
            <a:avLst/>
          </a:prstGeom>
          <a:solidFill>
            <a:srgbClr val="3366FF">
              <a:alpha val="7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184080" y="2392145"/>
            <a:ext cx="6688752" cy="3045130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867400" y="179504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6% Increase?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62186" y="3833360"/>
            <a:ext cx="1643445" cy="690935"/>
          </a:xfrm>
          <a:prstGeom prst="rect">
            <a:avLst/>
          </a:prstGeom>
          <a:solidFill>
            <a:srgbClr val="FD950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Long-Lived Greenhouse Gases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11080" y="3426896"/>
            <a:ext cx="1903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CO2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515GtC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→790GtC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@2100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-76200" y="2722602"/>
            <a:ext cx="1563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Global Warming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1.4C→2.9C?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894709" y="3501187"/>
            <a:ext cx="1290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BC: -0.5 C?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cxnSp>
        <p:nvCxnSpPr>
          <p:cNvPr id="21" name="直線矢印コネクタ 20"/>
          <p:cNvCxnSpPr>
            <a:stCxn id="3" idx="0"/>
            <a:endCxn id="65" idx="2"/>
          </p:cNvCxnSpPr>
          <p:nvPr/>
        </p:nvCxnSpPr>
        <p:spPr>
          <a:xfrm flipV="1">
            <a:off x="2183909" y="3245567"/>
            <a:ext cx="78031" cy="58779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63" idx="0"/>
            <a:endCxn id="66" idx="2"/>
          </p:cNvCxnSpPr>
          <p:nvPr/>
        </p:nvCxnSpPr>
        <p:spPr>
          <a:xfrm flipH="1" flipV="1">
            <a:off x="4620939" y="3019120"/>
            <a:ext cx="40552" cy="82687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65" idx="0"/>
            <a:endCxn id="68" idx="2"/>
          </p:cNvCxnSpPr>
          <p:nvPr/>
        </p:nvCxnSpPr>
        <p:spPr>
          <a:xfrm flipV="1">
            <a:off x="2261940" y="1764645"/>
            <a:ext cx="3091095" cy="7962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63" idx="3"/>
            <a:endCxn id="69" idx="1"/>
          </p:cNvCxnSpPr>
          <p:nvPr/>
        </p:nvCxnSpPr>
        <p:spPr>
          <a:xfrm flipV="1">
            <a:off x="5631993" y="4124866"/>
            <a:ext cx="780802" cy="665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68" idx="2"/>
            <a:endCxn id="69" idx="0"/>
          </p:cNvCxnSpPr>
          <p:nvPr/>
        </p:nvCxnSpPr>
        <p:spPr>
          <a:xfrm>
            <a:off x="5353035" y="1764645"/>
            <a:ext cx="1819327" cy="19797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69" idx="0"/>
          </p:cNvCxnSpPr>
          <p:nvPr/>
        </p:nvCxnSpPr>
        <p:spPr>
          <a:xfrm>
            <a:off x="3083662" y="3071421"/>
            <a:ext cx="4088700" cy="67297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28600" y="5715354"/>
            <a:ext cx="391392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Accurate Estimation of Radiative Forcing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(50% improvement) 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899392" y="5511225"/>
            <a:ext cx="395764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Understanding Climate Sensitivity and Interaction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50% improvement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）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4334933" y="1134699"/>
            <a:ext cx="2036204" cy="629946"/>
          </a:xfrm>
          <a:prstGeom prst="rect">
            <a:avLst/>
          </a:prstGeom>
          <a:solidFill>
            <a:srgbClr val="76F4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Change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Water Cycle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440217" y="2560895"/>
            <a:ext cx="1643445" cy="684672"/>
          </a:xfrm>
          <a:prstGeom prst="rect">
            <a:avLst/>
          </a:prstGeom>
          <a:solidFill>
            <a:srgbClr val="FEADB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Greenhouse Effect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12795" y="3744395"/>
            <a:ext cx="1519134" cy="760941"/>
          </a:xfrm>
          <a:prstGeom prst="rect">
            <a:avLst/>
          </a:prstGeom>
          <a:solidFill>
            <a:srgbClr val="76F4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Change in Clouds &amp; Precipitation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690989" y="3845993"/>
            <a:ext cx="1941004" cy="690935"/>
          </a:xfrm>
          <a:prstGeom prst="rect">
            <a:avLst/>
          </a:prstGeom>
          <a:solidFill>
            <a:srgbClr val="21FF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Short-Lived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Climate Pollutants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93756" y="581714"/>
            <a:ext cx="213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More Extreme Weather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/Less Typhoon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6322544" y="695561"/>
            <a:ext cx="1158844" cy="856507"/>
            <a:chOff x="5999537" y="-2034482"/>
            <a:chExt cx="1158844" cy="856507"/>
          </a:xfrm>
          <a:noFill/>
        </p:grpSpPr>
        <p:graphicFrame>
          <p:nvGraphicFramePr>
            <p:cNvPr id="113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5999537" y="-2034482"/>
            <a:ext cx="1158844" cy="856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1" name="Photo Editor 写真" r:id="rId4" imgW="17242657" imgH="12714286" progId="">
                    <p:embed/>
                  </p:oleObj>
                </mc:Choice>
                <mc:Fallback>
                  <p:oleObj name="Photo Editor 写真" r:id="rId4" imgW="17242657" imgH="12714286" progId="">
                    <p:embed/>
                    <p:pic>
                      <p:nvPicPr>
                        <p:cNvPr id="113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9537" y="-2034482"/>
                          <a:ext cx="1158844" cy="856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テキスト ボックス 113"/>
            <p:cNvSpPr txBox="1"/>
            <p:nvPr/>
          </p:nvSpPr>
          <p:spPr>
            <a:xfrm>
              <a:off x="6881467" y="-2009915"/>
              <a:ext cx="184731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endParaRPr>
            </a:p>
          </p:txBody>
        </p:sp>
      </p:grpSp>
      <p:grpSp>
        <p:nvGrpSpPr>
          <p:cNvPr id="124" name="図形グループ 123"/>
          <p:cNvGrpSpPr/>
          <p:nvPr/>
        </p:nvGrpSpPr>
        <p:grpSpPr>
          <a:xfrm>
            <a:off x="7846915" y="2797798"/>
            <a:ext cx="1220885" cy="936002"/>
            <a:chOff x="8613036" y="1598111"/>
            <a:chExt cx="1220885" cy="936002"/>
          </a:xfrm>
          <a:noFill/>
        </p:grpSpPr>
        <p:pic>
          <p:nvPicPr>
            <p:cNvPr id="115" name="Picture 39" descr="GPM_core2_RG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2685">
              <a:off x="8613036" y="1598111"/>
              <a:ext cx="1220885" cy="863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テキスト ボックス 115"/>
            <p:cNvSpPr txBox="1"/>
            <p:nvPr/>
          </p:nvSpPr>
          <p:spPr>
            <a:xfrm>
              <a:off x="8723293" y="2226336"/>
              <a:ext cx="184731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endParaRPr>
            </a:p>
          </p:txBody>
        </p:sp>
      </p:grpSp>
      <p:pic>
        <p:nvPicPr>
          <p:cNvPr id="128" name="図 36" descr="EC4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553">
            <a:off x="6857143" y="1619826"/>
            <a:ext cx="2061277" cy="12940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線矢印コネクタ 33"/>
          <p:cNvCxnSpPr>
            <a:stCxn id="66" idx="2"/>
            <a:endCxn id="69" idx="0"/>
          </p:cNvCxnSpPr>
          <p:nvPr/>
        </p:nvCxnSpPr>
        <p:spPr>
          <a:xfrm>
            <a:off x="4620939" y="3019120"/>
            <a:ext cx="2551423" cy="7252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図形グループ 34"/>
          <p:cNvGrpSpPr/>
          <p:nvPr/>
        </p:nvGrpSpPr>
        <p:grpSpPr>
          <a:xfrm>
            <a:off x="276254" y="4485551"/>
            <a:ext cx="1316362" cy="906860"/>
            <a:chOff x="1947845" y="5631827"/>
            <a:chExt cx="1316362" cy="906860"/>
          </a:xfrm>
        </p:grpSpPr>
        <p:pic>
          <p:nvPicPr>
            <p:cNvPr id="37" name="Picture 4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8541">
              <a:off x="1947845" y="5631827"/>
              <a:ext cx="1316362" cy="87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2460661" y="62309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153517" y="685883"/>
            <a:ext cx="2408045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Effects to Human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Society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&amp; Ecosystem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68274" y="1426149"/>
            <a:ext cx="13577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Rise of Sea-Level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Decrease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of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Snow and 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Ocean Acidification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Extreme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Weather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2290499" y="3450706"/>
          <a:ext cx="7842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" name="数式" r:id="rId9" imgW="406400" imgH="203200" progId="Equation.DSMT4">
                  <p:embed/>
                </p:oleObj>
              </mc:Choice>
              <mc:Fallback>
                <p:oleObj name="数式" r:id="rId9" imgW="406400" imgH="203200" progId="Equation.DSMT4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0499" y="3450706"/>
                        <a:ext cx="78422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34" descr="sgl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89" y="4513048"/>
            <a:ext cx="1169204" cy="137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左矢印 7"/>
          <p:cNvSpPr/>
          <p:nvPr/>
        </p:nvSpPr>
        <p:spPr>
          <a:xfrm rot="3630057">
            <a:off x="2654988" y="1464450"/>
            <a:ext cx="614810" cy="56100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/>
          </p:nvPr>
        </p:nvGraphicFramePr>
        <p:xfrm>
          <a:off x="3507534" y="3446360"/>
          <a:ext cx="8350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3" name="数式" r:id="rId12" imgW="431800" imgH="215900" progId="Equation.3">
                  <p:embed/>
                </p:oleObj>
              </mc:Choice>
              <mc:Fallback>
                <p:oleObj name="数式" r:id="rId12" imgW="431800" imgH="215900" progId="Equation.3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7534" y="3446360"/>
                        <a:ext cx="8350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572292" y="4249036"/>
            <a:ext cx="11582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Cloud Condensation Nuclei 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cxnSp>
        <p:nvCxnSpPr>
          <p:cNvPr id="49" name="直線矢印コネクタ 48"/>
          <p:cNvCxnSpPr>
            <a:stCxn id="68" idx="2"/>
            <a:endCxn id="63" idx="0"/>
          </p:cNvCxnSpPr>
          <p:nvPr/>
        </p:nvCxnSpPr>
        <p:spPr>
          <a:xfrm flipH="1">
            <a:off x="4661491" y="1764645"/>
            <a:ext cx="691544" cy="20813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上矢印 8"/>
          <p:cNvSpPr/>
          <p:nvPr/>
        </p:nvSpPr>
        <p:spPr>
          <a:xfrm>
            <a:off x="1806975" y="4505281"/>
            <a:ext cx="831898" cy="51438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上矢印 55"/>
          <p:cNvSpPr/>
          <p:nvPr/>
        </p:nvSpPr>
        <p:spPr>
          <a:xfrm>
            <a:off x="4273502" y="4495800"/>
            <a:ext cx="831898" cy="514389"/>
          </a:xfrm>
          <a:prstGeom prst="up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301857" y="1421643"/>
            <a:ext cx="15583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Health Damage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Ecosystem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Decrease of Biodiversity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Agricultural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Damage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3658521" y="2531945"/>
            <a:ext cx="1924835" cy="487175"/>
          </a:xfrm>
          <a:prstGeom prst="rect">
            <a:avLst/>
          </a:prstGeom>
          <a:solidFill>
            <a:srgbClr val="98F3D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Heating/Cooling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graphicFrame>
        <p:nvGraphicFramePr>
          <p:cNvPr id="58" name="オブジェクト 57"/>
          <p:cNvGraphicFramePr>
            <a:graphicFrameLocks noChangeAspect="1"/>
          </p:cNvGraphicFramePr>
          <p:nvPr>
            <p:extLst/>
          </p:nvPr>
        </p:nvGraphicFramePr>
        <p:xfrm>
          <a:off x="7112121" y="3189924"/>
          <a:ext cx="398863" cy="47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" name="数式" r:id="rId14" imgW="139700" imgH="165100" progId="Equation.DSMT4">
                  <p:embed/>
                </p:oleObj>
              </mc:Choice>
              <mc:Fallback>
                <p:oleObj name="数式" r:id="rId14" imgW="139700" imgH="165100" progId="Equation.DSMT4">
                  <p:embed/>
                  <p:pic>
                    <p:nvPicPr>
                      <p:cNvPr id="58" name="オブジェクト 5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12121" y="3189924"/>
                        <a:ext cx="398863" cy="47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853578" y="2217003"/>
            <a:ext cx="23760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Arial"/>
              </a:rPr>
              <a:t>Measurement of Vertical and Horizontal Distribution of Clouds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pic>
        <p:nvPicPr>
          <p:cNvPr id="64" name="Picture 43" descr="dms_opt_trans">
            <a:extLst>
              <a:ext uri="{FF2B5EF4-FFF2-40B4-BE49-F238E27FC236}">
                <a16:creationId xmlns:a16="http://schemas.microsoft.com/office/drawing/2014/main" id="{F218F398-0D88-4953-9D8E-4B42053C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5903">
            <a:off x="3824873" y="1669400"/>
            <a:ext cx="810357" cy="356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88" descr="C:\Users\15024\Desktop\先進レーダパス.png">
            <a:extLst>
              <a:ext uri="{FF2B5EF4-FFF2-40B4-BE49-F238E27FC236}">
                <a16:creationId xmlns:a16="http://schemas.microsoft.com/office/drawing/2014/main" id="{9B7404D1-6CE5-4783-90BD-2CB48080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680709" cy="41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8A5CBB0-DD5F-4646-A5C1-FCC00043713C}"/>
              </a:ext>
            </a:extLst>
          </p:cNvPr>
          <p:cNvSpPr/>
          <p:nvPr/>
        </p:nvSpPr>
        <p:spPr>
          <a:xfrm>
            <a:off x="2590800" y="914400"/>
            <a:ext cx="1856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kumimoji="1" lang="en-US" altLang="ja-JP" sz="1400" b="1" kern="1200" dirty="0">
                <a:solidFill>
                  <a:srgbClr val="0000FF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Mission for forest biomass estimation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400" y="6279727"/>
            <a:ext cx="204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ＭＳ Ｐゴシック" panose="020B0600070205080204" pitchFamily="50" charset="-128"/>
                <a:cs typeface="Symbol" charset="2"/>
              </a:rPr>
              <a:t>D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T</a:t>
            </a:r>
            <a:r>
              <a:rPr kumimoji="1" lang="ja-JP" altLang="ja-JP" sz="2400" b="1" i="1" kern="1200" baseline="-25000" dirty="0">
                <a:solidFill>
                  <a:prstClr val="black"/>
                </a:solidFill>
                <a:latin typeface="Times New Roman"/>
                <a:ea typeface="ＭＳ Ｐゴシック" panose="020B0600070205080204" pitchFamily="50" charset="-128"/>
                <a:cs typeface="Times New Roman"/>
              </a:rPr>
              <a:t>s</a:t>
            </a:r>
            <a:r>
              <a:rPr kumimoji="1" lang="en-US" altLang="ja-JP" sz="2400" b="1" i="1" kern="1200" baseline="-25000" dirty="0">
                <a:solidFill>
                  <a:prstClr val="black"/>
                </a:solidFill>
                <a:latin typeface="Times New Roman"/>
                <a:ea typeface="ＭＳ Ｐゴシック" panose="020B0600070205080204" pitchFamily="50" charset="-128"/>
                <a:cs typeface="Times New Roman"/>
              </a:rPr>
              <a:t>,</a:t>
            </a:r>
            <a:r>
              <a:rPr kumimoji="1" lang="en-US" altLang="ja-JP" sz="2400" b="1" i="1" kern="1200" baseline="-25000" dirty="0" err="1">
                <a:solidFill>
                  <a:prstClr val="black"/>
                </a:solidFill>
                <a:latin typeface="Times New Roman"/>
                <a:ea typeface="ＭＳ Ｐゴシック" panose="020B0600070205080204" pitchFamily="50" charset="-128"/>
                <a:cs typeface="Times New Roman"/>
              </a:rPr>
              <a:t>eq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=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ＭＳ Ｐゴシック" panose="020B0600070205080204" pitchFamily="50" charset="-128"/>
                <a:cs typeface="Symbol" charset="2"/>
              </a:rPr>
              <a:t>l D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F</a:t>
            </a:r>
            <a:r>
              <a:rPr kumimoji="1" lang="en-US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t>R</a:t>
            </a:r>
            <a:endParaRPr kumimoji="1" lang="ja-JP" altLang="en-US" sz="24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478279" y="6250242"/>
            <a:ext cx="2711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charset="2"/>
                <a:ea typeface="ＭＳ Ｐゴシック" panose="020B0600070205080204" pitchFamily="50" charset="-128"/>
                <a:cs typeface="Symbol" charset="2"/>
              </a:rPr>
              <a:t>1/</a:t>
            </a:r>
            <a:r>
              <a:rPr kumimoji="1" lang="en-US" altLang="ja-JP" sz="2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charset="2"/>
                <a:ea typeface="ＭＳ Ｐゴシック" panose="020B0600070205080204" pitchFamily="50" charset="-128"/>
                <a:cs typeface="Symbol" charset="2"/>
              </a:rPr>
              <a:t>l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charset="2"/>
                <a:ea typeface="ＭＳ Ｐゴシック" panose="020B0600070205080204" pitchFamily="50" charset="-128"/>
                <a:cs typeface="Symbol" charset="2"/>
              </a:rPr>
              <a:t> ~ 5.0-2.6-0.5-0.5</a:t>
            </a:r>
            <a:endParaRPr kumimoji="1" lang="ja-JP" altLang="en-US" sz="22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20000" y="87868"/>
            <a:ext cx="134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T. Nakajima</a:t>
            </a:r>
            <a:endParaRPr kumimoji="1" lang="ja-JP" altLang="en-US" i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16331" y="655022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</a:rPr>
              <a:t>BB </a:t>
            </a:r>
            <a:r>
              <a:rPr lang="en-US" altLang="en-US" sz="1400" b="1" dirty="0">
                <a:solidFill>
                  <a:srgbClr val="0000FF"/>
                </a:solidFill>
              </a:rPr>
              <a:t>    wv   cloud   albedo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743200" y="6273224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FF"/>
                </a:solidFill>
              </a:rPr>
              <a:t>a</a:t>
            </a:r>
            <a:r>
              <a:rPr kumimoji="1" lang="ja-JP" altLang="en-US" sz="1600" b="1" dirty="0">
                <a:solidFill>
                  <a:srgbClr val="0000FF"/>
                </a:solidFill>
              </a:rPr>
              <a:t> 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model</a:t>
            </a:r>
            <a:r>
              <a:rPr kumimoji="1" lang="ja-JP" altLang="en-US" sz="1600" b="1" dirty="0">
                <a:solidFill>
                  <a:srgbClr val="0000FF"/>
                </a:solidFill>
              </a:rPr>
              <a:t> 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example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95400" y="5016500"/>
            <a:ext cx="2133600" cy="685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ED885D6-1AE8-4B35-8286-AA9F7E782DB3}"/>
              </a:ext>
            </a:extLst>
          </p:cNvPr>
          <p:cNvSpPr/>
          <p:nvPr/>
        </p:nvSpPr>
        <p:spPr>
          <a:xfrm>
            <a:off x="1447800" y="4953000"/>
            <a:ext cx="2201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Missions for monitoring </a:t>
            </a:r>
            <a:r>
              <a:rPr kumimoji="1" lang="en-US" altLang="ja-JP" sz="1400" b="1" kern="12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14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reenhouse</a:t>
            </a:r>
            <a:r>
              <a:rPr kumimoji="1" lang="en-US" altLang="ja-JP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400" b="1" kern="12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14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ases</a:t>
            </a:r>
            <a:r>
              <a:rPr kumimoji="1" lang="en-US" altLang="ja-JP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(i.e. GOSAT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Series)</a:t>
            </a:r>
            <a:endParaRPr kumimoji="1" lang="ja-JP" altLang="en-US" sz="14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正方形/長方形 69"/>
          <p:cNvSpPr>
            <a:spLocks noChangeAspect="1"/>
          </p:cNvSpPr>
          <p:nvPr/>
        </p:nvSpPr>
        <p:spPr>
          <a:xfrm>
            <a:off x="3581400" y="5029200"/>
            <a:ext cx="1654468" cy="54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E075C8-FEAF-4FEE-BCD8-AF2B6C98657F}"/>
              </a:ext>
            </a:extLst>
          </p:cNvPr>
          <p:cNvSpPr/>
          <p:nvPr/>
        </p:nvSpPr>
        <p:spPr>
          <a:xfrm>
            <a:off x="3565709" y="5029200"/>
            <a:ext cx="1768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kumimoji="1" lang="en-US" altLang="ja-JP" sz="1400" b="1" kern="1200" dirty="0">
                <a:solidFill>
                  <a:srgbClr val="0000FF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Mission for SLCP reduction</a:t>
            </a:r>
          </a:p>
        </p:txBody>
      </p:sp>
      <p:sp>
        <p:nvSpPr>
          <p:cNvPr id="72" name="正方形/長方形 71"/>
          <p:cNvSpPr>
            <a:spLocks noChangeAspect="1"/>
          </p:cNvSpPr>
          <p:nvPr/>
        </p:nvSpPr>
        <p:spPr>
          <a:xfrm>
            <a:off x="7467600" y="609600"/>
            <a:ext cx="1654468" cy="1143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DDAEAA-A631-4C77-A03C-288CA0AAA2BC}"/>
              </a:ext>
            </a:extLst>
          </p:cNvPr>
          <p:cNvSpPr/>
          <p:nvPr/>
        </p:nvSpPr>
        <p:spPr>
          <a:xfrm>
            <a:off x="7470692" y="552359"/>
            <a:ext cx="16733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kumimoji="1" lang="en-US" altLang="ja-JP" sz="1400" b="1" kern="1200" dirty="0">
                <a:solidFill>
                  <a:srgbClr val="0000FF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Mission for understanding global scale climate change and water cycle mechanisms</a:t>
            </a:r>
          </a:p>
        </p:txBody>
      </p:sp>
      <p:sp>
        <p:nvSpPr>
          <p:cNvPr id="73" name="正方形/長方形 72"/>
          <p:cNvSpPr>
            <a:spLocks noChangeAspect="1"/>
          </p:cNvSpPr>
          <p:nvPr/>
        </p:nvSpPr>
        <p:spPr>
          <a:xfrm>
            <a:off x="6096000" y="4724400"/>
            <a:ext cx="2133600" cy="69638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25D1E2-D16D-41AD-96A3-B126DAC69418}"/>
              </a:ext>
            </a:extLst>
          </p:cNvPr>
          <p:cNvSpPr/>
          <p:nvPr/>
        </p:nvSpPr>
        <p:spPr>
          <a:xfrm>
            <a:off x="6089781" y="4690784"/>
            <a:ext cx="2041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kumimoji="1" lang="en-US" altLang="ja-JP" sz="1400" b="1" kern="1200" dirty="0">
                <a:solidFill>
                  <a:srgbClr val="0000FF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Mission for monitoring global environmental changes</a:t>
            </a:r>
            <a:endParaRPr kumimoji="1" lang="ja-JP" altLang="en-US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正方形/長方形 73"/>
          <p:cNvSpPr>
            <a:spLocks/>
          </p:cNvSpPr>
          <p:nvPr/>
        </p:nvSpPr>
        <p:spPr>
          <a:xfrm>
            <a:off x="7937499" y="3733800"/>
            <a:ext cx="1219201" cy="1371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8A12D53-6415-4AFB-8EF7-B915A80F1CDB}"/>
              </a:ext>
            </a:extLst>
          </p:cNvPr>
          <p:cNvSpPr/>
          <p:nvPr/>
        </p:nvSpPr>
        <p:spPr>
          <a:xfrm>
            <a:off x="7925837" y="3764872"/>
            <a:ext cx="13076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kumimoji="1" lang="en-US" altLang="ja-JP" sz="1400" b="1" kern="1200" dirty="0">
                <a:solidFill>
                  <a:srgbClr val="0000FF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Mission for understanding cloud and precipitation processes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858000" y="6035301"/>
            <a:ext cx="232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err="1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dln</a:t>
            </a:r>
            <a:r>
              <a:rPr lang="en-US" altLang="ja-JP" b="1" i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(LWP)/</a:t>
            </a:r>
            <a:r>
              <a:rPr lang="en-US" altLang="ja-JP" b="1" i="1" dirty="0" err="1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dln</a:t>
            </a:r>
            <a:r>
              <a:rPr lang="en-US" altLang="ja-JP" b="1" i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(Na)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  <a:sym typeface="Symbol" charset="0"/>
              </a:rPr>
              <a:t>&lt;0?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9000" y="6324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Active sensors &amp; high resolution model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595372" y="6059157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Low level cloud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2" y="291933"/>
            <a:ext cx="8962356" cy="40175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ja-JP" altLang="en-US" sz="2800" dirty="0">
                <a:solidFill>
                  <a:schemeClr val="bg1"/>
                </a:solidFill>
              </a:rPr>
              <a:t>提案：</a:t>
            </a:r>
            <a:r>
              <a:rPr lang="ja-JP" altLang="en-US" sz="2800" dirty="0">
                <a:solidFill>
                  <a:schemeClr val="bg1"/>
                </a:solidFill>
                <a:latin typeface="+mj-ea"/>
              </a:rPr>
              <a:t>衛星を用いた全球地球観測システムの構築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6AFD5-3A0A-4B13-AF33-113268E053FF}" type="slidenum">
              <a:rPr lang="ja-JP" altLang="en-US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466" y="152400"/>
            <a:ext cx="91355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Society Task Force Community (TF) proposal</a:t>
            </a:r>
          </a:p>
          <a:p>
            <a:pPr algn="ctr"/>
            <a:r>
              <a:rPr kumimoji="1" lang="en-US" altLang="ja-JP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1" lang="en-US" alt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Earth Observation Grand Design</a:t>
            </a:r>
            <a:r>
              <a:rPr kumimoji="1" lang="ja-JP" alt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ja-JP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038957"/>
            <a:ext cx="8883528" cy="5209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b="1" dirty="0">
                <a:solidFill>
                  <a:srgbClr val="0000FF"/>
                </a:solidFill>
                <a:latin typeface="Arial"/>
                <a:cs typeface="Arial"/>
              </a:rPr>
              <a:t>TF: 23</a:t>
            </a:r>
            <a:r>
              <a:rPr lang="en-US" altLang="en-US" sz="1800" b="1" dirty="0">
                <a:solidFill>
                  <a:srgbClr val="0000FF"/>
                </a:solidFill>
                <a:latin typeface="Arial"/>
                <a:cs typeface="Arial"/>
              </a:rPr>
              <a:t> Academic Societies and 2 Groups</a:t>
            </a:r>
            <a:endParaRPr lang="en-US" altLang="ja-JP" sz="1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b="1" dirty="0">
                <a:solidFill>
                  <a:srgbClr val="0000FF"/>
                </a:solidFill>
                <a:latin typeface="Arial"/>
                <a:cs typeface="Arial"/>
              </a:rPr>
              <a:t>Mission for understanding global scale climate change and water cycle mechanisms</a:t>
            </a:r>
          </a:p>
          <a:p>
            <a:pPr indent="-165100"/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AMSR2 F/O with high resolution </a:t>
            </a:r>
            <a:r>
              <a:rPr lang="en-US" altLang="ja-JP" sz="1800" b="1" dirty="0">
                <a:latin typeface="Arial"/>
                <a:cs typeface="Arial"/>
              </a:rPr>
              <a:t>6-89GHz plus </a:t>
            </a:r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166/190GHz(TBD</a:t>
            </a:r>
            <a:r>
              <a:rPr lang="en-US" altLang="en-US" sz="1800" b="1" dirty="0">
                <a:solidFill>
                  <a:srgbClr val="FF0000"/>
                </a:solidFill>
                <a:latin typeface="Arial"/>
                <a:cs typeface="Arial"/>
              </a:rPr>
              <a:t>) for </a:t>
            </a:r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solid hydrometeors</a:t>
            </a:r>
            <a:endParaRPr lang="en-US" altLang="ja-JP" sz="1800" b="1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b="1" dirty="0">
                <a:solidFill>
                  <a:srgbClr val="0000FF"/>
                </a:solidFill>
                <a:latin typeface="Arial"/>
                <a:cs typeface="Arial"/>
              </a:rPr>
              <a:t>Mission for forest biomass estimation</a:t>
            </a:r>
          </a:p>
          <a:p>
            <a:pPr indent="-165100"/>
            <a:r>
              <a:rPr lang="en-US" altLang="ja-JP" sz="1800" b="1" dirty="0">
                <a:latin typeface="Arial"/>
                <a:cs typeface="Arial"/>
              </a:rPr>
              <a:t>Improved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estimate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of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forest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biomass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estimate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by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combined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vegetation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lidar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and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L-band</a:t>
            </a:r>
            <a:r>
              <a:rPr lang="ja-JP" altLang="en-US" sz="1800" b="1" dirty="0">
                <a:latin typeface="Arial"/>
                <a:cs typeface="Arial"/>
              </a:rPr>
              <a:t> </a:t>
            </a:r>
            <a:r>
              <a:rPr lang="en-US" altLang="ja-JP" sz="1800" b="1" dirty="0">
                <a:latin typeface="Arial"/>
                <a:cs typeface="Arial"/>
              </a:rPr>
              <a:t>SAR</a:t>
            </a:r>
            <a:r>
              <a:rPr lang="ja-JP" altLang="en-US" sz="1800" b="1" dirty="0">
                <a:latin typeface="Arial"/>
                <a:cs typeface="Arial"/>
              </a:rPr>
              <a:t>．</a:t>
            </a:r>
            <a:endParaRPr lang="en-US" altLang="ja-JP" sz="1800" b="1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b="1" dirty="0">
                <a:solidFill>
                  <a:srgbClr val="0000FF"/>
                </a:solidFill>
                <a:latin typeface="Arial"/>
                <a:cs typeface="Arial"/>
              </a:rPr>
              <a:t>Mission for SLCP reduction</a:t>
            </a:r>
          </a:p>
          <a:p>
            <a:pPr indent="-165100"/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Estimate of Short-lived Climate Pollutant (SLCP) inventories for its reduction with LEO observation of 1-2 horizontal spatial resolution and UV/VIS/SWIR</a:t>
            </a:r>
            <a:r>
              <a:rPr lang="ja-JP" altLang="en-US" sz="1800" b="1" dirty="0">
                <a:solidFill>
                  <a:srgbClr val="FF0000"/>
                </a:solidFill>
                <a:latin typeface="Arial"/>
                <a:cs typeface="Arial"/>
              </a:rPr>
              <a:t>＋</a:t>
            </a:r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MIR+MW</a:t>
            </a:r>
            <a:endParaRPr lang="ja-JP" altLang="en-US" sz="1800" b="1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b="1" dirty="0">
                <a:solidFill>
                  <a:srgbClr val="0000FF"/>
                </a:solidFill>
                <a:latin typeface="Arial"/>
                <a:cs typeface="Arial"/>
              </a:rPr>
              <a:t>Mission for understanding cloud and precipitation processes</a:t>
            </a:r>
          </a:p>
          <a:p>
            <a:pPr indent="-165100"/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Combined DPR and CPR measurements with improving sensitivity and spatial resolution</a:t>
            </a:r>
            <a:endParaRPr lang="en-US" altLang="ja-JP" sz="1800" b="1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b="1">
                <a:solidFill>
                  <a:srgbClr val="0000FF"/>
                </a:solidFill>
                <a:latin typeface="Arial"/>
                <a:cs typeface="Arial"/>
              </a:rPr>
              <a:t>Mission </a:t>
            </a:r>
            <a:r>
              <a:rPr lang="en-US" altLang="ja-JP" sz="1800" b="1" dirty="0">
                <a:solidFill>
                  <a:srgbClr val="0000FF"/>
                </a:solidFill>
                <a:latin typeface="Arial"/>
                <a:cs typeface="Arial"/>
              </a:rPr>
              <a:t>for monitoring global environmental changes</a:t>
            </a:r>
          </a:p>
          <a:p>
            <a:pPr indent="-165100"/>
            <a:r>
              <a:rPr lang="en-US" altLang="ja-JP" sz="1800" b="1" dirty="0">
                <a:solidFill>
                  <a:srgbClr val="FF0000"/>
                </a:solidFill>
                <a:latin typeface="Arial"/>
                <a:cs typeface="Arial"/>
              </a:rPr>
              <a:t>SGLI F/O for long-term and continuous measurements by a NUV-TIR imager</a:t>
            </a:r>
            <a:endParaRPr lang="en-US" altLang="ja-JP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82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b="1" dirty="0">
                <a:solidFill>
                  <a:schemeClr val="bg1"/>
                </a:solidFill>
              </a:rPr>
              <a:t>Japan’s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 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current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 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situation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967A5CC-B4D6-4E95-85A7-B11318232473}"/>
              </a:ext>
            </a:extLst>
          </p:cNvPr>
          <p:cNvSpPr txBox="1">
            <a:spLocks/>
          </p:cNvSpPr>
          <p:nvPr/>
        </p:nvSpPr>
        <p:spPr>
          <a:xfrm>
            <a:off x="152400" y="1143000"/>
            <a:ext cx="86868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kumimoji="1" lang="en-US" altLang="ja-JP" sz="2300" dirty="0"/>
              <a:t>JAXA implements EO programs as approved by GOJ; however, uncertainties in the future.</a:t>
            </a:r>
          </a:p>
          <a:p>
            <a:pPr defTabSz="914400"/>
            <a:endParaRPr kumimoji="1" lang="en-US" altLang="ja-JP" sz="2300" dirty="0"/>
          </a:p>
          <a:p>
            <a:pPr defTabSz="914400"/>
            <a:r>
              <a:rPr kumimoji="1" lang="en-US" altLang="ja-JP" sz="2300" dirty="0"/>
              <a:t>JAXA is willing to continue its contribution in response to global agenda as a part of EO community.</a:t>
            </a:r>
          </a:p>
          <a:p>
            <a:pPr defTabSz="914400"/>
            <a:endParaRPr kumimoji="1" lang="en-US" altLang="ja-JP" sz="2300" dirty="0"/>
          </a:p>
          <a:p>
            <a:pPr defTabSz="914400"/>
            <a:r>
              <a:rPr kumimoji="1" lang="en-US" altLang="ja-JP" sz="2300" dirty="0"/>
              <a:t>Science Council of Japan made recommendations for Japan’s EO in 2017.   In response to the recommendations, Remote Sensing Society Task Force Community (TF) proposed construction of </a:t>
            </a:r>
            <a:r>
              <a:rPr kumimoji="1" lang="en-US" altLang="en-US" sz="2300" dirty="0"/>
              <a:t>Earth Observation Grand Design</a:t>
            </a:r>
            <a:r>
              <a:rPr kumimoji="1" lang="en-US" altLang="ja-JP" sz="2300" dirty="0"/>
              <a:t>. </a:t>
            </a:r>
          </a:p>
          <a:p>
            <a:pPr defTabSz="914400"/>
            <a:endParaRPr kumimoji="1" lang="en-US" altLang="ja-JP" sz="2300" dirty="0"/>
          </a:p>
          <a:p>
            <a:pPr defTabSz="914400"/>
            <a:r>
              <a:rPr kumimoji="1" lang="en-US" altLang="ja-JP" sz="2300" dirty="0"/>
              <a:t>Japan’s space policy emphasizes importance of</a:t>
            </a:r>
          </a:p>
          <a:p>
            <a:pPr lvl="1" defTabSz="914400"/>
            <a:r>
              <a:rPr kumimoji="1" lang="en-US" altLang="ja-JP" sz="2300" dirty="0"/>
              <a:t> International cooperation</a:t>
            </a:r>
          </a:p>
          <a:p>
            <a:pPr lvl="1" defTabSz="914400"/>
            <a:r>
              <a:rPr kumimoji="1" lang="en-US" altLang="ja-JP" sz="2300" dirty="0"/>
              <a:t> Private sector engagement</a:t>
            </a:r>
          </a:p>
          <a:p>
            <a:pPr marL="0" indent="0" defTabSz="914400">
              <a:buNone/>
            </a:pPr>
            <a:endParaRPr kumimoji="1"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3098058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スライド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-33867"/>
            <a:ext cx="9144000" cy="68580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0C531D-BBC9-45C2-84DF-2C213004A9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C1D600-2C4F-4CBD-B32A-BC106962AE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0086" y="275913"/>
            <a:ext cx="5284424" cy="532839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2800" dirty="0">
                <a:solidFill>
                  <a:schemeClr val="bg1"/>
                </a:solidFill>
              </a:rPr>
              <a:t>Outlook of EO Programs</a:t>
            </a:r>
          </a:p>
          <a:p>
            <a:pPr marL="0" indent="0" algn="ctr">
              <a:buNone/>
            </a:pP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16F02A-9F06-472C-ADF3-CA236562FA0E}"/>
              </a:ext>
            </a:extLst>
          </p:cNvPr>
          <p:cNvSpPr txBox="1"/>
          <p:nvPr/>
        </p:nvSpPr>
        <p:spPr>
          <a:xfrm>
            <a:off x="171284" y="3227742"/>
            <a:ext cx="2209800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/>
              <a:t>US Decadal Survey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2242D2-453C-4695-9171-967F720677B0}"/>
              </a:ext>
            </a:extLst>
          </p:cNvPr>
          <p:cNvSpPr txBox="1"/>
          <p:nvPr/>
        </p:nvSpPr>
        <p:spPr>
          <a:xfrm>
            <a:off x="2580964" y="2889190"/>
            <a:ext cx="2608030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/>
              <a:t>EU Copernics Program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516B20-DA30-453E-8B79-E74F4E864FB5}"/>
              </a:ext>
            </a:extLst>
          </p:cNvPr>
          <p:cNvSpPr txBox="1"/>
          <p:nvPr/>
        </p:nvSpPr>
        <p:spPr>
          <a:xfrm>
            <a:off x="2775827" y="6171276"/>
            <a:ext cx="2395580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/>
              <a:t>Japan’s Basic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/>
              <a:t>Plan on Space Policy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8F3456-57AD-4C33-8ACC-FA070ACF60DD}"/>
              </a:ext>
            </a:extLst>
          </p:cNvPr>
          <p:cNvSpPr txBox="1"/>
          <p:nvPr/>
        </p:nvSpPr>
        <p:spPr>
          <a:xfrm>
            <a:off x="375799" y="5523497"/>
            <a:ext cx="2528353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/>
              <a:t>Chinese Space Program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819CC7-8290-4013-8644-6438740B08A8}"/>
              </a:ext>
            </a:extLst>
          </p:cNvPr>
          <p:cNvSpPr txBox="1"/>
          <p:nvPr/>
        </p:nvSpPr>
        <p:spPr>
          <a:xfrm>
            <a:off x="5165910" y="5996989"/>
            <a:ext cx="2362200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/>
              <a:t>Indian Space Program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100CF0-385B-4078-B286-C5C982611749}"/>
              </a:ext>
            </a:extLst>
          </p:cNvPr>
          <p:cNvSpPr txBox="1"/>
          <p:nvPr/>
        </p:nvSpPr>
        <p:spPr>
          <a:xfrm>
            <a:off x="5296301" y="1979348"/>
            <a:ext cx="1196316" cy="3390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VCs/WGs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テキスト ボックス 13">
            <a:extLst>
              <a:ext uri="{FF2B5EF4-FFF2-40B4-BE49-F238E27FC236}">
                <a16:creationId xmlns:a16="http://schemas.microsoft.com/office/drawing/2014/main" id="{48100CF0-385B-4078-B286-C5C982611749}"/>
              </a:ext>
            </a:extLst>
          </p:cNvPr>
          <p:cNvSpPr txBox="1"/>
          <p:nvPr/>
        </p:nvSpPr>
        <p:spPr>
          <a:xfrm>
            <a:off x="6916378" y="2448965"/>
            <a:ext cx="1483566" cy="3385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WIGOS2040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1" name="テキスト ボックス 13">
            <a:extLst>
              <a:ext uri="{FF2B5EF4-FFF2-40B4-BE49-F238E27FC236}">
                <a16:creationId xmlns:a16="http://schemas.microsoft.com/office/drawing/2014/main" id="{5BE83C14-B7AC-4AD8-A4A2-4995E510F154}"/>
              </a:ext>
            </a:extLst>
          </p:cNvPr>
          <p:cNvSpPr txBox="1"/>
          <p:nvPr/>
        </p:nvSpPr>
        <p:spPr>
          <a:xfrm>
            <a:off x="7523107" y="4531117"/>
            <a:ext cx="1196316" cy="33908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GCOS IP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B3DC9A6-6F71-4941-B3E4-EC490AB2551D}"/>
              </a:ext>
            </a:extLst>
          </p:cNvPr>
          <p:cNvSpPr/>
          <p:nvPr/>
        </p:nvSpPr>
        <p:spPr>
          <a:xfrm>
            <a:off x="94456" y="6584666"/>
            <a:ext cx="2133600" cy="187285"/>
          </a:xfrm>
          <a:prstGeom prst="roundRect">
            <a:avLst/>
          </a:prstGeom>
          <a:solidFill>
            <a:schemeClr val="bg2"/>
          </a:solidFill>
          <a:ln w="25400" cap="flat">
            <a:solidFill>
              <a:schemeClr val="tx2">
                <a:lumMod val="40000"/>
                <a:lumOff val="6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BF2C89CB-E22A-46CD-B416-4970A86287ED}"/>
              </a:ext>
            </a:extLst>
          </p:cNvPr>
          <p:cNvSpPr/>
          <p:nvPr/>
        </p:nvSpPr>
        <p:spPr>
          <a:xfrm>
            <a:off x="94456" y="6584666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</a:t>
            </a:r>
            <a:r>
              <a:rPr lang="en-US" altLang="ja-JP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3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2</a:t>
            </a:r>
            <a:r>
              <a:rPr lang="en-US" altLang="ja-JP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4-25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36497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Times New Roman"/>
        <a:ea typeface="HGPｺﾞｼｯｸM"/>
        <a:cs typeface=""/>
      </a:majorFont>
      <a:minorFont>
        <a:latin typeface="Times New Roman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11287</TotalTime>
  <Words>900</Words>
  <Application>Microsoft Office PowerPoint</Application>
  <PresentationFormat>画面に合わせる (4:3)</PresentationFormat>
  <Paragraphs>233</Paragraphs>
  <Slides>11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34" baseType="lpstr">
      <vt:lpstr>Avenir Roman</vt:lpstr>
      <vt:lpstr>Droid Serif</vt:lpstr>
      <vt:lpstr>HGPｺﾞｼｯｸM</vt:lpstr>
      <vt:lpstr>HGP教科書体</vt:lpstr>
      <vt:lpstr>ＭＳ Ｐゴシック</vt:lpstr>
      <vt:lpstr>Proxima Nova Regular</vt:lpstr>
      <vt:lpstr>游ゴシック</vt:lpstr>
      <vt:lpstr>游ゴシック Light</vt:lpstr>
      <vt:lpstr>Arial</vt:lpstr>
      <vt:lpstr>Arial Bold</vt:lpstr>
      <vt:lpstr>Calibri</vt:lpstr>
      <vt:lpstr>Courier New</vt:lpstr>
      <vt:lpstr>Garamond</vt:lpstr>
      <vt:lpstr>Helvetica</vt:lpstr>
      <vt:lpstr>Symbol</vt:lpstr>
      <vt:lpstr>Times New Roman</vt:lpstr>
      <vt:lpstr>Wingdings</vt:lpstr>
      <vt:lpstr>Office ​​テーマ</vt:lpstr>
      <vt:lpstr>デザインの設定</vt:lpstr>
      <vt:lpstr>1_Office テーマ</vt:lpstr>
      <vt:lpstr>Default</vt:lpstr>
      <vt:lpstr>Photo Editor 写真</vt:lpstr>
      <vt:lpstr>数式</vt:lpstr>
      <vt:lpstr>JAXA’s Current EO Contribution &amp;  Future Consideration</vt:lpstr>
      <vt:lpstr>Success of the GCOM-C satellite launch</vt:lpstr>
      <vt:lpstr>PowerPoint プレゼンテーション</vt:lpstr>
      <vt:lpstr>PowerPoint プレゼンテーション</vt:lpstr>
      <vt:lpstr>GOSAT-3 and AMSR-2 F-O Orbit options</vt:lpstr>
      <vt:lpstr>Understanding the Earth for Climate Change Processes</vt:lpstr>
      <vt:lpstr>提案：衛星を用いた全球地球観測システムの構築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落合　治</cp:lastModifiedBy>
  <cp:revision>338</cp:revision>
  <cp:lastPrinted>2018-04-20T05:58:53Z</cp:lastPrinted>
  <dcterms:modified xsi:type="dcterms:W3CDTF">2018-04-24T11:24:03Z</dcterms:modified>
</cp:coreProperties>
</file>