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63" r:id="rId4"/>
    <p:sldId id="261" r:id="rId5"/>
    <p:sldId id="264" r:id="rId6"/>
    <p:sldId id="272" r:id="rId7"/>
    <p:sldId id="269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cea Ferreira" initials="HF" lastIdx="1" clrIdx="0">
    <p:extLst>
      <p:ext uri="{19B8F6BF-5375-455C-9EA6-DF929625EA0E}">
        <p15:presenceInfo xmlns:p15="http://schemas.microsoft.com/office/powerpoint/2012/main" userId="Hilcea Ferre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91016" autoAdjust="0"/>
  </p:normalViewPr>
  <p:slideViewPr>
    <p:cSldViewPr>
      <p:cViewPr varScale="1">
        <p:scale>
          <a:sx n="102" d="100"/>
          <a:sy n="102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5T09:58:25.632" idx="1">
    <p:pos x="5519" y="2759"/>
    <p:text>Maybe clarify here: you mean global and local EO?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clarity on the team contribution to the global observing architecture and national planning purposes, please </a:t>
            </a:r>
            <a:r>
              <a:rPr lang="en-US" dirty="0" err="1"/>
              <a:t>summarise</a:t>
            </a:r>
            <a:r>
              <a:rPr lang="en-US" dirty="0"/>
              <a:t> major past achievements and planned future outputs, especially in terms of:</a:t>
            </a:r>
          </a:p>
          <a:p>
            <a:pPr lvl="1"/>
            <a:r>
              <a:rPr lang="en-US" dirty="0"/>
              <a:t>S</a:t>
            </a:r>
            <a:r>
              <a:rPr lang="en-AU" dirty="0" err="1"/>
              <a:t>pecific</a:t>
            </a:r>
            <a:r>
              <a:rPr lang="en-AU" dirty="0"/>
              <a:t> datasets, products, or standards</a:t>
            </a:r>
          </a:p>
          <a:p>
            <a:pPr lvl="1"/>
            <a:r>
              <a:rPr lang="en-AU" dirty="0"/>
              <a:t>ECVs</a:t>
            </a:r>
          </a:p>
          <a:p>
            <a:pPr lvl="1"/>
            <a:r>
              <a:rPr lang="en-AU" dirty="0"/>
              <a:t>Architecture studies</a:t>
            </a:r>
          </a:p>
          <a:p>
            <a:pPr lvl="1"/>
            <a:r>
              <a:rPr lang="en-AU" dirty="0"/>
              <a:t>Gap analyses / advocacy</a:t>
            </a:r>
          </a:p>
          <a:p>
            <a:pPr lvl="1"/>
            <a:endParaRPr lang="en-AU" dirty="0"/>
          </a:p>
          <a:p>
            <a:r>
              <a:rPr lang="en-AU" dirty="0"/>
              <a:t>And comment on the availability of these to contribute to future coordination efforts by CEOS or mission planning activities of its agencies</a:t>
            </a:r>
          </a:p>
          <a:p>
            <a:endParaRPr lang="en-AU" dirty="0"/>
          </a:p>
          <a:p>
            <a:r>
              <a:rPr lang="en-AU" dirty="0"/>
              <a:t>Identify items that can be followed-up in the next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For your team, please identify </a:t>
            </a:r>
            <a:r>
              <a:rPr lang="en-AU" b="1" i="1" dirty="0"/>
              <a:t>synergies</a:t>
            </a:r>
            <a:r>
              <a:rPr lang="en-AU" dirty="0"/>
              <a:t> that exist, or should exist, </a:t>
            </a:r>
            <a:r>
              <a:rPr lang="en-AU" b="1" i="1" dirty="0"/>
              <a:t>between the VCs and the WGs </a:t>
            </a:r>
            <a:r>
              <a:rPr lang="en-AU" dirty="0"/>
              <a:t>to support the broader CEOS objectives</a:t>
            </a:r>
          </a:p>
          <a:p>
            <a:endParaRPr lang="en-AU" dirty="0"/>
          </a:p>
          <a:p>
            <a:pPr lvl="1">
              <a:buFont typeface=".AppleSystemUIFont" charset="-120"/>
              <a:buChar char="-"/>
            </a:pPr>
            <a:r>
              <a:rPr lang="en-AU" dirty="0"/>
              <a:t>including opportunities for the framework provided by WG activities to align with and support the thematic activities and aspirations of your VC or all VCs</a:t>
            </a:r>
          </a:p>
          <a:p>
            <a:pPr lvl="1">
              <a:buFont typeface=".AppleSystemUIFont" charset="-120"/>
              <a:buChar char="-"/>
            </a:pPr>
            <a:endParaRPr lang="en-A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Identify also any obstacles/barriers to progress and suggestions for how to overcome those obstacles/barriers.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Identify the active agencies in your team and whether this implies a viable team for your objectives</a:t>
            </a:r>
          </a:p>
          <a:p>
            <a:r>
              <a:rPr lang="en-AU" dirty="0"/>
              <a:t>How frequently does your team physically meet?</a:t>
            </a:r>
          </a:p>
          <a:p>
            <a:r>
              <a:rPr lang="en-AU" dirty="0"/>
              <a:t>Are their any obstacles to the future viability of your team meeting its objectives?</a:t>
            </a:r>
          </a:p>
          <a:p>
            <a:r>
              <a:rPr lang="en-US" dirty="0"/>
              <a:t>A full and frank understanding of the status and outlook for each group will help CEOS understanding of their potential contribution to the observing strategy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3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Identify the active agencies in your team and whether this implies a viable team for your objectives</a:t>
            </a:r>
          </a:p>
          <a:p>
            <a:r>
              <a:rPr lang="en-AU" dirty="0"/>
              <a:t>How frequently does your team physically meet?</a:t>
            </a:r>
          </a:p>
          <a:p>
            <a:r>
              <a:rPr lang="en-AU" dirty="0"/>
              <a:t>Are their any obstacles to the future viability of your team meeting its objectives?</a:t>
            </a:r>
          </a:p>
          <a:p>
            <a:r>
              <a:rPr lang="en-US" dirty="0"/>
              <a:t>A full and frank understanding of the status and outlook for each group will help CEOS understanding of their potential contribution to the observing strategy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6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1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ncy.D.Searby@nas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140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0" dirty="0" err="1">
                <a:solidFill>
                  <a:schemeClr val="bg1"/>
                </a:solidFill>
                <a:latin typeface="+mj-lt"/>
              </a:rPr>
              <a:t>WGCapD</a:t>
            </a:r>
            <a:r>
              <a:rPr lang="en-US" sz="3600" b="0" dirty="0">
                <a:solidFill>
                  <a:schemeClr val="bg1"/>
                </a:solidFill>
                <a:latin typeface="+mj-lt"/>
              </a:rPr>
              <a:t>: Working Group on Capacity Building and Data Democracy</a:t>
            </a:r>
            <a:endParaRPr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038600"/>
            <a:ext cx="57150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Nancy D. </a:t>
            </a:r>
            <a:r>
              <a:rPr lang="en-AU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Searby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PhD,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NASA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WGCapD Vice-Chair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4 Working Groups, #4.2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WGCapD has no open SIT or Plenary actions</a:t>
            </a:r>
          </a:p>
          <a:p>
            <a:endParaRPr lang="en-US" dirty="0"/>
          </a:p>
          <a:p>
            <a:r>
              <a:rPr lang="en-US" dirty="0"/>
              <a:t>CEOS Work Plan 2018-2020v0 – </a:t>
            </a:r>
            <a:r>
              <a:rPr lang="en-US" dirty="0" err="1"/>
              <a:t>WGCapD’s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11</a:t>
            </a:r>
            <a:r>
              <a:rPr lang="en-US" dirty="0"/>
              <a:t> activities</a:t>
            </a:r>
          </a:p>
          <a:p>
            <a:pPr lvl="1"/>
            <a:r>
              <a:rPr lang="en-US" sz="1600" b="1" dirty="0">
                <a:solidFill>
                  <a:srgbClr val="00B050"/>
                </a:solidFill>
              </a:rPr>
              <a:t>Global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CB-28, 30, 31: MOOCs on Radar Backscatter, SAR applications, LCLUC</a:t>
            </a:r>
          </a:p>
          <a:p>
            <a:pPr lvl="2"/>
            <a:r>
              <a:rPr lang="en-US" sz="1600" dirty="0"/>
              <a:t>CB-29: Webinar series on multiple topics, e.g. GEOGLAM and disasters</a:t>
            </a:r>
          </a:p>
          <a:p>
            <a:pPr lvl="1"/>
            <a:r>
              <a:rPr lang="en-US" sz="1600" b="1" dirty="0">
                <a:solidFill>
                  <a:srgbClr val="00B050"/>
                </a:solidFill>
              </a:rPr>
              <a:t>Regional activities – training in GEO regions</a:t>
            </a:r>
          </a:p>
          <a:p>
            <a:pPr lvl="2"/>
            <a:r>
              <a:rPr lang="en-US" sz="1600" dirty="0"/>
              <a:t>CB-20, 26, 27: </a:t>
            </a:r>
            <a:r>
              <a:rPr lang="en-US" sz="1600" dirty="0" err="1"/>
              <a:t>AmeriGEOSS</a:t>
            </a:r>
            <a:r>
              <a:rPr lang="en-US" sz="1600" dirty="0"/>
              <a:t>, </a:t>
            </a:r>
            <a:r>
              <a:rPr lang="en-US" sz="1600" dirty="0" err="1"/>
              <a:t>AfriGEOSS</a:t>
            </a:r>
            <a:r>
              <a:rPr lang="en-US" sz="1600" dirty="0"/>
              <a:t>, AOGEOSS</a:t>
            </a:r>
          </a:p>
          <a:p>
            <a:pPr lvl="2"/>
            <a:r>
              <a:rPr lang="en-US" sz="1600" dirty="0"/>
              <a:t>CB-32: Regional hands-on training in land cover land use change</a:t>
            </a:r>
          </a:p>
          <a:p>
            <a:pPr lvl="1"/>
            <a:r>
              <a:rPr lang="en-US" sz="1600" b="1" dirty="0">
                <a:solidFill>
                  <a:srgbClr val="00B050"/>
                </a:solidFill>
              </a:rPr>
              <a:t>CB infrastructure </a:t>
            </a:r>
          </a:p>
          <a:p>
            <a:pPr lvl="2"/>
            <a:r>
              <a:rPr lang="en-US" sz="1600" dirty="0"/>
              <a:t>CB-21: portal-based access to CB and training resources</a:t>
            </a:r>
          </a:p>
          <a:p>
            <a:pPr lvl="1"/>
            <a:r>
              <a:rPr lang="en-US" sz="1600" b="1" dirty="0">
                <a:solidFill>
                  <a:srgbClr val="00B050"/>
                </a:solidFill>
              </a:rPr>
              <a:t>WG collaborations</a:t>
            </a:r>
          </a:p>
          <a:p>
            <a:pPr lvl="2"/>
            <a:r>
              <a:rPr lang="en-US" sz="1600" dirty="0"/>
              <a:t>CB-19: SDG AHT awareness building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FDA-5: FDA´s awareness building and outreach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dirty="0"/>
              <a:t>Linkages to CEOS Work Plan</a:t>
            </a:r>
          </a:p>
        </p:txBody>
      </p:sp>
    </p:spTree>
    <p:extLst>
      <p:ext uri="{BB962C8B-B14F-4D97-AF65-F5344CB8AC3E}">
        <p14:creationId xmlns:p14="http://schemas.microsoft.com/office/powerpoint/2010/main" val="24318119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458200" cy="5334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Major past achievements</a:t>
            </a:r>
          </a:p>
          <a:p>
            <a:pPr lvl="1"/>
            <a:r>
              <a:rPr lang="en-US" sz="1600" dirty="0"/>
              <a:t>Capacity Building Best Practices document</a:t>
            </a:r>
            <a:endParaRPr lang="en-AU" sz="1600" dirty="0"/>
          </a:p>
          <a:p>
            <a:pPr lvl="1"/>
            <a:r>
              <a:rPr lang="en-AU" sz="1600" dirty="0"/>
              <a:t>Training resources posted on INPE-provided Learning </a:t>
            </a:r>
            <a:r>
              <a:rPr lang="en-AU" sz="1600" dirty="0" err="1"/>
              <a:t>Center</a:t>
            </a:r>
            <a:r>
              <a:rPr lang="en-AU" sz="1600" dirty="0"/>
              <a:t>, which is linked to </a:t>
            </a:r>
            <a:r>
              <a:rPr lang="en-AU" sz="1600" dirty="0" err="1"/>
              <a:t>GEOCab</a:t>
            </a:r>
            <a:r>
              <a:rPr lang="en-AU" sz="1600" dirty="0"/>
              <a:t> Portal and CEOS WGCapD website</a:t>
            </a:r>
          </a:p>
          <a:p>
            <a:pPr lvl="1"/>
            <a:r>
              <a:rPr lang="en-AU" sz="1600" dirty="0"/>
              <a:t>Many regional trainings, e.g. in SRTM 30-m data, SAR</a:t>
            </a:r>
          </a:p>
          <a:p>
            <a:pPr lvl="1"/>
            <a:r>
              <a:rPr lang="en-AU" sz="1600" dirty="0"/>
              <a:t>Many webinars on EO and applications</a:t>
            </a:r>
          </a:p>
          <a:p>
            <a:pPr lvl="1"/>
            <a:r>
              <a:rPr lang="en-AU" sz="1600" dirty="0"/>
              <a:t>WGCapD World distribution list provides CEOS outreach to all trained 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B050"/>
                </a:solidFill>
              </a:rPr>
              <a:t>Planned future outputs </a:t>
            </a:r>
          </a:p>
          <a:p>
            <a:pPr lvl="1"/>
            <a:r>
              <a:rPr lang="en-AU" sz="1600" dirty="0"/>
              <a:t>Stock taking/gap analyses on Agency, CEOS WG’s &amp; AHT’s, GEO, CGMS, WMO, and UN EO capacity building coordination and resource collection approaches</a:t>
            </a:r>
          </a:p>
          <a:p>
            <a:pPr lvl="1"/>
            <a:r>
              <a:rPr lang="en-AU" sz="1600" dirty="0"/>
              <a:t>Increased GEO regions focus for hands-on training </a:t>
            </a:r>
          </a:p>
          <a:p>
            <a:pPr lvl="1"/>
            <a:r>
              <a:rPr lang="en-AU" sz="1600" dirty="0"/>
              <a:t>Increased e-learning activities, e.g. multi-lingual MOOCs through EO-College Portal (</a:t>
            </a:r>
            <a:r>
              <a:rPr lang="en-AU" sz="1600" dirty="0" err="1"/>
              <a:t>eo-college.org</a:t>
            </a:r>
            <a:r>
              <a:rPr lang="en-AU" sz="1600" dirty="0"/>
              <a:t>)</a:t>
            </a:r>
          </a:p>
          <a:p>
            <a:pPr lvl="1"/>
            <a:r>
              <a:rPr lang="en-AU" sz="1600" dirty="0"/>
              <a:t>Increased awareness for the use of future global missions, new data sets and applications, e.g. </a:t>
            </a:r>
            <a:r>
              <a:rPr lang="en-AU" sz="1600" dirty="0" err="1"/>
              <a:t>NiSAR</a:t>
            </a:r>
            <a:r>
              <a:rPr lang="en-AU" sz="1600" dirty="0"/>
              <a:t>, </a:t>
            </a:r>
            <a:r>
              <a:rPr lang="en-AU" sz="1600" dirty="0" err="1"/>
              <a:t>Enmap</a:t>
            </a:r>
            <a:endParaRPr lang="en-AU" sz="1600" dirty="0"/>
          </a:p>
          <a:p>
            <a:pPr lvl="1"/>
            <a:r>
              <a:rPr lang="en-AU" sz="1600" dirty="0"/>
              <a:t>Increased engagement of CEOS agencies in </a:t>
            </a:r>
            <a:r>
              <a:rPr lang="en-AU" sz="1600" dirty="0">
                <a:solidFill>
                  <a:schemeClr val="tx1"/>
                </a:solidFill>
              </a:rPr>
              <a:t>Capacity Building and Data Democracy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771"/>
            <a:ext cx="6553200" cy="685800"/>
          </a:xfrm>
        </p:spPr>
        <p:txBody>
          <a:bodyPr/>
          <a:lstStyle/>
          <a:p>
            <a:pPr algn="ctr"/>
            <a:r>
              <a:rPr lang="en-US" sz="3200" dirty="0" err="1"/>
              <a:t>WGCapD</a:t>
            </a:r>
            <a:r>
              <a:rPr lang="en-US" sz="3200" dirty="0"/>
              <a:t> Achievements </a:t>
            </a:r>
          </a:p>
          <a:p>
            <a:pPr algn="ctr"/>
            <a:r>
              <a:rPr lang="en-US" sz="3200" dirty="0"/>
              <a:t>&amp; Planned Outputs</a:t>
            </a:r>
          </a:p>
        </p:txBody>
      </p:sp>
    </p:spTree>
    <p:extLst>
      <p:ext uri="{BB962C8B-B14F-4D97-AF65-F5344CB8AC3E}">
        <p14:creationId xmlns:p14="http://schemas.microsoft.com/office/powerpoint/2010/main" val="434309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707" y="1295400"/>
            <a:ext cx="8610600" cy="5715000"/>
          </a:xfrm>
        </p:spPr>
        <p:txBody>
          <a:bodyPr/>
          <a:lstStyle/>
          <a:p>
            <a:r>
              <a:rPr lang="en-AU" sz="1800" b="1" dirty="0">
                <a:solidFill>
                  <a:srgbClr val="00B050"/>
                </a:solidFill>
              </a:rPr>
              <a:t>WG synergies to support the broader CEOS objectives</a:t>
            </a:r>
          </a:p>
          <a:p>
            <a:pPr lvl="1"/>
            <a:r>
              <a:rPr lang="en-AU" sz="1800" dirty="0"/>
              <a:t>Existing: WGISS, SDG AHT</a:t>
            </a:r>
          </a:p>
          <a:p>
            <a:pPr lvl="1"/>
            <a:r>
              <a:rPr lang="en-AU" sz="1800" dirty="0"/>
              <a:t>Starting: FDA AHT</a:t>
            </a:r>
          </a:p>
          <a:p>
            <a:pPr lvl="1"/>
            <a:r>
              <a:rPr lang="en-AU" sz="1800" dirty="0"/>
              <a:t>Explored: </a:t>
            </a:r>
            <a:r>
              <a:rPr lang="en-AU" sz="1800" dirty="0" err="1"/>
              <a:t>WGClimate</a:t>
            </a:r>
            <a:r>
              <a:rPr lang="en-AU" sz="1800" dirty="0"/>
              <a:t>, WGCV, SEO data cube</a:t>
            </a:r>
          </a:p>
          <a:p>
            <a:pPr lvl="1"/>
            <a:r>
              <a:rPr lang="en-AU" sz="1800" dirty="0"/>
              <a:t>Potential: GEOGLAM AHT, </a:t>
            </a:r>
            <a:r>
              <a:rPr lang="en-AU" sz="1800" dirty="0" err="1"/>
              <a:t>WGDisasters</a:t>
            </a:r>
            <a:endParaRPr lang="en-AU" sz="1800" dirty="0"/>
          </a:p>
          <a:p>
            <a:pPr lvl="1"/>
            <a:r>
              <a:rPr lang="en-AU" sz="1800" dirty="0"/>
              <a:t>Not planned currently: VCs</a:t>
            </a:r>
            <a:endParaRPr lang="en-AU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B050"/>
                </a:solidFill>
              </a:rPr>
              <a:t>Obstacles/barriers to progress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/>
              <a:t>Lack of clarity on who does what, e.g.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1600" dirty="0" err="1"/>
              <a:t>WGCapD</a:t>
            </a:r>
            <a:r>
              <a:rPr lang="en-AU" sz="1600" dirty="0"/>
              <a:t> provides methods, best practices, builds awareness of other WG and AHT capacity building activities VS.</a:t>
            </a:r>
            <a:endParaRPr lang="en-AU" sz="11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AU" sz="1600" dirty="0" err="1"/>
              <a:t>WGCapD</a:t>
            </a:r>
            <a:r>
              <a:rPr lang="en-AU" sz="1600" dirty="0"/>
              <a:t> does the capacity building and/or coordination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B050"/>
                </a:solidFill>
              </a:rPr>
              <a:t>Approach thus far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/>
              <a:t>Opportunistic leveraging of existing Agency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/>
              <a:t>Build awareness for other WGs and AHTs of their training</a:t>
            </a:r>
          </a:p>
          <a:p>
            <a:pPr marL="0" indent="0" algn="r">
              <a:buNone/>
            </a:pPr>
            <a:r>
              <a:rPr lang="en-AU" sz="1800" b="1" i="1" dirty="0">
                <a:solidFill>
                  <a:srgbClr val="00B050"/>
                </a:solidFill>
              </a:rPr>
              <a:t>For future: coordinate with WGs/AHTs, support each other’s activities</a:t>
            </a:r>
            <a:endParaRPr lang="en-AU" sz="1800" i="1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562600" cy="533400"/>
          </a:xfrm>
        </p:spPr>
        <p:txBody>
          <a:bodyPr/>
          <a:lstStyle/>
          <a:p>
            <a:pPr algn="ctr"/>
            <a:r>
              <a:rPr lang="en-US" sz="2800" dirty="0"/>
              <a:t>Synergies Among </a:t>
            </a:r>
            <a:r>
              <a:rPr lang="en-US" sz="2800" dirty="0" err="1"/>
              <a:t>WGCapD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and other WGs, VCs, AHTs</a:t>
            </a:r>
          </a:p>
        </p:txBody>
      </p:sp>
    </p:spTree>
    <p:extLst>
      <p:ext uri="{BB962C8B-B14F-4D97-AF65-F5344CB8AC3E}">
        <p14:creationId xmlns:p14="http://schemas.microsoft.com/office/powerpoint/2010/main" val="40699709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066800"/>
            <a:ext cx="8763000" cy="5410200"/>
          </a:xfrm>
        </p:spPr>
        <p:txBody>
          <a:bodyPr/>
          <a:lstStyle/>
          <a:p>
            <a:r>
              <a:rPr lang="en-AU" sz="1800" b="1" dirty="0">
                <a:solidFill>
                  <a:srgbClr val="00B050"/>
                </a:solidFill>
              </a:rPr>
              <a:t>Agencies and organizations active in </a:t>
            </a:r>
            <a:r>
              <a:rPr lang="en-AU" sz="1800" b="1" dirty="0" err="1">
                <a:solidFill>
                  <a:srgbClr val="00B050"/>
                </a:solidFill>
              </a:rPr>
              <a:t>WGCapD</a:t>
            </a:r>
            <a:r>
              <a:rPr lang="en-AU" sz="1800" b="1" dirty="0">
                <a:solidFill>
                  <a:srgbClr val="00B050"/>
                </a:solidFill>
              </a:rPr>
              <a:t>:</a:t>
            </a:r>
          </a:p>
          <a:p>
            <a:pPr lvl="1"/>
            <a:r>
              <a:rPr lang="en-AU" sz="1800" dirty="0"/>
              <a:t>Americas: CRECTEALC, INPE, NASA, USGS</a:t>
            </a:r>
          </a:p>
          <a:p>
            <a:pPr lvl="1"/>
            <a:r>
              <a:rPr lang="en-AU" sz="1800" dirty="0"/>
              <a:t>Europe: DLR, ESA; CNES recently joined</a:t>
            </a:r>
          </a:p>
          <a:p>
            <a:pPr lvl="1"/>
            <a:r>
              <a:rPr lang="en-AU" sz="1800" dirty="0"/>
              <a:t>Asia-Oceania: ISRO; VTSC recently joined</a:t>
            </a:r>
          </a:p>
          <a:p>
            <a:pPr lvl="1"/>
            <a:r>
              <a:rPr lang="en-AU" sz="1800" dirty="0"/>
              <a:t>Africa: SANSA</a:t>
            </a:r>
          </a:p>
          <a:p>
            <a:pPr lvl="1"/>
            <a:r>
              <a:rPr lang="en-AU" sz="1800" dirty="0"/>
              <a:t>Global: GEO, GODAN, UNOOSA</a:t>
            </a:r>
          </a:p>
          <a:p>
            <a:pPr>
              <a:spcBef>
                <a:spcPts val="1200"/>
              </a:spcBef>
            </a:pPr>
            <a:r>
              <a:rPr lang="en-AU" sz="1800" b="1" dirty="0">
                <a:solidFill>
                  <a:srgbClr val="00B050"/>
                </a:solidFill>
              </a:rPr>
              <a:t>Viable team for your objectives?</a:t>
            </a:r>
          </a:p>
          <a:p>
            <a:pPr lvl="1"/>
            <a:r>
              <a:rPr lang="en-AU" sz="1800" dirty="0"/>
              <a:t>Yes and no</a:t>
            </a:r>
          </a:p>
          <a:p>
            <a:pPr lvl="1"/>
            <a:r>
              <a:rPr lang="en-AU" sz="1800" dirty="0"/>
              <a:t>Making an impact with team and resources we have</a:t>
            </a:r>
          </a:p>
          <a:p>
            <a:pPr lvl="1"/>
            <a:r>
              <a:rPr lang="en-AU" sz="1800" dirty="0"/>
              <a:t>Would like increased engagement with others engaged in capacity building and data democracy activities at their agencies</a:t>
            </a:r>
          </a:p>
          <a:p>
            <a:pPr>
              <a:spcBef>
                <a:spcPts val="1200"/>
              </a:spcBef>
            </a:pPr>
            <a:r>
              <a:rPr lang="en-AU" sz="1800" dirty="0"/>
              <a:t>We meet </a:t>
            </a:r>
            <a:r>
              <a:rPr lang="en-AU" sz="1800" b="1" dirty="0">
                <a:solidFill>
                  <a:srgbClr val="00B050"/>
                </a:solidFill>
              </a:rPr>
              <a:t>in person annually</a:t>
            </a:r>
            <a:r>
              <a:rPr lang="en-AU" sz="1800" dirty="0"/>
              <a:t>; by </a:t>
            </a:r>
            <a:r>
              <a:rPr lang="en-AU" sz="1800" b="1" dirty="0">
                <a:solidFill>
                  <a:srgbClr val="00B050"/>
                </a:solidFill>
              </a:rPr>
              <a:t>telecom monthly</a:t>
            </a:r>
            <a:r>
              <a:rPr lang="en-AU" sz="1800" dirty="0"/>
              <a:t>; just added a </a:t>
            </a:r>
            <a:r>
              <a:rPr lang="en-AU" sz="1800" b="1" dirty="0">
                <a:solidFill>
                  <a:srgbClr val="00B050"/>
                </a:solidFill>
              </a:rPr>
              <a:t>longer fall work plan/progress telecom </a:t>
            </a:r>
            <a:r>
              <a:rPr lang="en-AU" sz="1800" dirty="0"/>
              <a:t>prior to fall SIT</a:t>
            </a:r>
          </a:p>
          <a:p>
            <a:pPr>
              <a:spcBef>
                <a:spcPts val="1200"/>
              </a:spcBef>
            </a:pPr>
            <a:r>
              <a:rPr lang="en-AU" sz="1800" b="1" dirty="0">
                <a:solidFill>
                  <a:srgbClr val="00B050"/>
                </a:solidFill>
              </a:rPr>
              <a:t>Obstacles to future viability? </a:t>
            </a:r>
          </a:p>
          <a:p>
            <a:pPr lvl="1"/>
            <a:r>
              <a:rPr lang="en-AU" sz="1800" dirty="0"/>
              <a:t>Ability to plan &gt;1 year in advance</a:t>
            </a:r>
          </a:p>
          <a:p>
            <a:pPr lvl="1"/>
            <a:r>
              <a:rPr lang="en-AU" sz="1800" dirty="0"/>
              <a:t>Approaches to ”pool” resources, bring participants to trainings</a:t>
            </a:r>
          </a:p>
          <a:p>
            <a:endParaRPr lang="en-AU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sz="3600" dirty="0"/>
              <a:t>Sustainable Commitment</a:t>
            </a:r>
          </a:p>
        </p:txBody>
      </p:sp>
    </p:spTree>
    <p:extLst>
      <p:ext uri="{BB962C8B-B14F-4D97-AF65-F5344CB8AC3E}">
        <p14:creationId xmlns:p14="http://schemas.microsoft.com/office/powerpoint/2010/main" val="11691409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r>
              <a:rPr lang="en-AU" b="1" dirty="0">
                <a:solidFill>
                  <a:srgbClr val="00B050"/>
                </a:solidFill>
              </a:rPr>
              <a:t>Necessary Support for </a:t>
            </a:r>
            <a:r>
              <a:rPr lang="en-AU" b="1" dirty="0" err="1">
                <a:solidFill>
                  <a:srgbClr val="00B050"/>
                </a:solidFill>
              </a:rPr>
              <a:t>WGCapD</a:t>
            </a:r>
            <a:r>
              <a:rPr lang="en-AU" b="1" dirty="0">
                <a:solidFill>
                  <a:srgbClr val="00B050"/>
                </a:solidFill>
              </a:rPr>
              <a:t> to flourish</a:t>
            </a:r>
          </a:p>
          <a:p>
            <a:pPr lvl="1"/>
            <a:r>
              <a:rPr lang="en-AU" sz="1900" dirty="0"/>
              <a:t>Increased engagement from other CEOS agencies </a:t>
            </a:r>
          </a:p>
          <a:p>
            <a:pPr lvl="1"/>
            <a:r>
              <a:rPr lang="en-AU" sz="1900" dirty="0"/>
              <a:t>Clarity of purpose and coordination with WGs and AHTs</a:t>
            </a:r>
          </a:p>
          <a:p>
            <a:pPr>
              <a:spcBef>
                <a:spcPts val="1200"/>
              </a:spcBef>
            </a:pPr>
            <a:r>
              <a:rPr lang="en-AU" b="1" dirty="0" err="1">
                <a:solidFill>
                  <a:srgbClr val="00B050"/>
                </a:solidFill>
              </a:rPr>
              <a:t>WGCapD</a:t>
            </a:r>
            <a:r>
              <a:rPr lang="en-AU" b="1" dirty="0">
                <a:solidFill>
                  <a:srgbClr val="00B050"/>
                </a:solidFill>
              </a:rPr>
              <a:t> already has relationships with GEO and CGMS CB activities</a:t>
            </a:r>
          </a:p>
          <a:p>
            <a:pPr lvl="1"/>
            <a:r>
              <a:rPr lang="en-AU" sz="1900" dirty="0"/>
              <a:t>Vice Chair is Co-chair of GEO CBC TT</a:t>
            </a:r>
          </a:p>
          <a:p>
            <a:pPr lvl="1"/>
            <a:r>
              <a:rPr lang="en-AU" sz="1900" dirty="0"/>
              <a:t>Single agencies engaged with CGMS, </a:t>
            </a:r>
            <a:r>
              <a:rPr lang="en-AU" sz="1900" dirty="0" err="1"/>
              <a:t>e,g</a:t>
            </a:r>
            <a:r>
              <a:rPr lang="en-AU" sz="1900" dirty="0"/>
              <a:t>, ISRO upcoming host and e.g. NASA participation as partner in WMO/CGMS VLab Management Group</a:t>
            </a:r>
          </a:p>
          <a:p>
            <a:pPr lvl="1"/>
            <a:r>
              <a:rPr lang="en-AU" sz="1900" dirty="0"/>
              <a:t>Single agency and CEOS engagement in GEO regional initiatives</a:t>
            </a:r>
          </a:p>
          <a:p>
            <a:pPr>
              <a:spcBef>
                <a:spcPts val="1200"/>
              </a:spcBef>
            </a:pPr>
            <a:r>
              <a:rPr lang="en-AU" b="1" dirty="0" err="1">
                <a:solidFill>
                  <a:srgbClr val="00B050"/>
                </a:solidFill>
              </a:rPr>
              <a:t>WGCapD</a:t>
            </a:r>
            <a:r>
              <a:rPr lang="en-AU" b="1" dirty="0">
                <a:solidFill>
                  <a:srgbClr val="00B050"/>
                </a:solidFill>
              </a:rPr>
              <a:t> is poised to help build awareness of combined GEO/LEO products and their applications</a:t>
            </a:r>
          </a:p>
          <a:p>
            <a:pPr lvl="1"/>
            <a:r>
              <a:rPr lang="en-AU" sz="1900" dirty="0"/>
              <a:t>Through the group’s regular objectives and interactions with VCs, WGs, AHTs</a:t>
            </a:r>
          </a:p>
          <a:p>
            <a:pPr lvl="1"/>
            <a:r>
              <a:rPr lang="en-AU" sz="1900" dirty="0"/>
              <a:t>Through the group’s relationships with related global networks</a:t>
            </a:r>
          </a:p>
          <a:p>
            <a:endParaRPr lang="en-AU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0" y="152400"/>
            <a:ext cx="6400800" cy="1066800"/>
          </a:xfrm>
        </p:spPr>
        <p:txBody>
          <a:bodyPr/>
          <a:lstStyle/>
          <a:p>
            <a:pPr marL="457200" lvl="1" indent="0">
              <a:buNone/>
            </a:pPr>
            <a:r>
              <a:rPr lang="en-AU" dirty="0">
                <a:solidFill>
                  <a:schemeClr val="bg1"/>
                </a:solidFill>
              </a:rPr>
              <a:t>Proactive Consideration of Plenary &amp; SIT TWS deliverables &amp; discussion items</a:t>
            </a:r>
          </a:p>
        </p:txBody>
      </p:sp>
    </p:spTree>
    <p:extLst>
      <p:ext uri="{BB962C8B-B14F-4D97-AF65-F5344CB8AC3E}">
        <p14:creationId xmlns:p14="http://schemas.microsoft.com/office/powerpoint/2010/main" val="837898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DFB56C-1965-FD4C-8D9E-FAB76D2C6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9768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Thanks! Glad to be in Boulder!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9C41C9-627C-7C44-97E5-E7458A7B2DF4}"/>
              </a:ext>
            </a:extLst>
          </p:cNvPr>
          <p:cNvSpPr/>
          <p:nvPr/>
        </p:nvSpPr>
        <p:spPr>
          <a:xfrm>
            <a:off x="4191000" y="1142168"/>
            <a:ext cx="4876046" cy="194095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r>
              <a:rPr lang="en-US" dirty="0"/>
              <a:t>Chair: </a:t>
            </a:r>
            <a:r>
              <a:rPr lang="en-US" dirty="0" err="1"/>
              <a:t>Senthil</a:t>
            </a:r>
            <a:r>
              <a:rPr lang="en-US" dirty="0"/>
              <a:t> Kumar, </a:t>
            </a:r>
            <a:r>
              <a:rPr lang="en-US" dirty="0" err="1"/>
              <a:t>senthil@iirs.gov.in</a:t>
            </a:r>
            <a:endParaRPr lang="en-US" dirty="0"/>
          </a:p>
          <a:p>
            <a:r>
              <a:rPr lang="en-US" dirty="0"/>
              <a:t>Vice Chair: </a:t>
            </a:r>
            <a:r>
              <a:rPr lang="en-US" dirty="0">
                <a:hlinkClick r:id="rId4"/>
              </a:rPr>
              <a:t>Nancy.D.Searby@nasa.gov</a:t>
            </a:r>
            <a:endParaRPr lang="en-US" dirty="0"/>
          </a:p>
          <a:p>
            <a:r>
              <a:rPr lang="en-US" dirty="0"/>
              <a:t>Secretariat: </a:t>
            </a:r>
            <a:r>
              <a:rPr lang="en-US" dirty="0" err="1"/>
              <a:t>hilcea@dpi.inpe.br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882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9572</TotalTime>
  <Words>1107</Words>
  <Application>Microsoft Macintosh PowerPoint</Application>
  <PresentationFormat>On-screen Show (4:3)</PresentationFormat>
  <Paragraphs>121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.AppleSystemUIFont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WGCapD: Working Group on Capacity Building and Data Democracy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243</cp:revision>
  <dcterms:modified xsi:type="dcterms:W3CDTF">2018-04-16T12:43:08Z</dcterms:modified>
</cp:coreProperties>
</file>