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96" r:id="rId3"/>
    <p:sldId id="282" r:id="rId4"/>
    <p:sldId id="281" r:id="rId5"/>
    <p:sldId id="297" r:id="rId6"/>
    <p:sldId id="300" r:id="rId7"/>
    <p:sldId id="301" r:id="rId8"/>
    <p:sldId id="302" r:id="rId9"/>
    <p:sldId id="303" r:id="rId10"/>
    <p:sldId id="304" r:id="rId11"/>
    <p:sldId id="305" r:id="rId12"/>
    <p:sldId id="306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1" autoAdjust="0"/>
    <p:restoredTop sz="82883" autoAdjust="0"/>
  </p:normalViewPr>
  <p:slideViewPr>
    <p:cSldViewPr>
      <p:cViewPr>
        <p:scale>
          <a:sx n="60" d="100"/>
          <a:sy n="60" d="100"/>
        </p:scale>
        <p:origin x="3144" y="9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4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A3700E-4A56-40A3-A2FF-29A2C85DB0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9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3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754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/>
          <a:lstStyle/>
          <a:p>
            <a:r>
              <a:rPr lang="en-AU"/>
              <a:t>Living Planet Symposium, Prague, 9-13 May 2016</a:t>
            </a: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3698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69875"/>
            <a:ext cx="8459787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1056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0894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emf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304800" y="2145277"/>
            <a:ext cx="8521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AU" sz="2800" dirty="0" smtClean="0">
                <a:latin typeface="+mj-lt"/>
              </a:rPr>
              <a:t>5.1 Feasibility </a:t>
            </a:r>
            <a:r>
              <a:rPr lang="en-AU" sz="2800" dirty="0">
                <a:latin typeface="+mj-lt"/>
              </a:rPr>
              <a:t>Study on Satellite Missions/Instruments Focused on Water Quality Measurements </a:t>
            </a:r>
            <a:r>
              <a:rPr lang="en-AU" sz="2400" dirty="0">
                <a:latin typeface="+mj-lt"/>
              </a:rPr>
              <a:t>(For Information</a:t>
            </a:r>
            <a:r>
              <a:rPr lang="en-AU" sz="2400" dirty="0" smtClean="0">
                <a:latin typeface="+mj-lt"/>
              </a:rPr>
              <a:t>)</a:t>
            </a:r>
            <a:br>
              <a:rPr lang="en-AU" sz="2400" dirty="0" smtClean="0">
                <a:latin typeface="+mj-lt"/>
              </a:rPr>
            </a:b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endParaRPr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5105400"/>
            <a:ext cx="4810858" cy="11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fr-CH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7.2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533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6764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92195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0"/>
            <a:ext cx="8459787" cy="857250"/>
          </a:xfrm>
        </p:spPr>
        <p:txBody>
          <a:bodyPr/>
          <a:lstStyle/>
          <a:p>
            <a:r>
              <a:rPr lang="en-US" smtClean="0"/>
              <a:t>Agenda 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28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5733478" cy="5881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71864"/>
            <a:ext cx="8459787" cy="857250"/>
          </a:xfrm>
        </p:spPr>
        <p:txBody>
          <a:bodyPr/>
          <a:lstStyle/>
          <a:p>
            <a:r>
              <a:rPr lang="en-US" smtClean="0"/>
              <a:t>Agenda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10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179105"/>
            <a:ext cx="8461374" cy="852487"/>
          </a:xfrm>
        </p:spPr>
        <p:txBody>
          <a:bodyPr/>
          <a:lstStyle/>
          <a:p>
            <a:r>
              <a:rPr lang="en-US" smtClean="0"/>
              <a:t>Next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81534"/>
            <a:ext cx="8461375" cy="4572855"/>
          </a:xfrm>
        </p:spPr>
        <p:txBody>
          <a:bodyPr/>
          <a:lstStyle/>
          <a:p>
            <a:r>
              <a:rPr lang="en-US" dirty="0" smtClean="0"/>
              <a:t>Postpone workshop to autumn 2018</a:t>
            </a:r>
          </a:p>
          <a:p>
            <a:r>
              <a:rPr lang="en-US" dirty="0" smtClean="0"/>
              <a:t>Follow lessons and processes to build CEOS Carbon Strategy </a:t>
            </a:r>
          </a:p>
          <a:p>
            <a:r>
              <a:rPr lang="en-US" dirty="0" smtClean="0"/>
              <a:t>Initial draft (with output from 1</a:t>
            </a:r>
            <a:r>
              <a:rPr lang="en-US" baseline="30000" dirty="0" smtClean="0"/>
              <a:t>st</a:t>
            </a:r>
            <a:r>
              <a:rPr lang="en-US" dirty="0" smtClean="0"/>
              <a:t> workshop)</a:t>
            </a:r>
          </a:p>
          <a:p>
            <a:r>
              <a:rPr lang="en-US" dirty="0" smtClean="0"/>
              <a:t>Draft for CEOS early 2019 (</a:t>
            </a:r>
            <a:r>
              <a:rPr lang="en-US" dirty="0" err="1" smtClean="0"/>
              <a:t>tbd</a:t>
            </a:r>
            <a:r>
              <a:rPr lang="en-US" dirty="0" smtClean="0"/>
              <a:t>) and links to GEO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Consultation workshop mid-2019</a:t>
            </a:r>
          </a:p>
          <a:p>
            <a:r>
              <a:rPr lang="en-US" dirty="0" smtClean="0"/>
              <a:t>Final Strategy Document CEOS Plenary 2019 (Vietnam)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1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3551921" cy="4724400"/>
          </a:xfrm>
        </p:spPr>
      </p:pic>
      <p:sp>
        <p:nvSpPr>
          <p:cNvPr id="7" name="TextBox 6"/>
          <p:cNvSpPr txBox="1"/>
          <p:nvPr/>
        </p:nvSpPr>
        <p:spPr>
          <a:xfrm>
            <a:off x="355600" y="1325281"/>
            <a:ext cx="4572000" cy="5816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Report is in 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Final Draft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thanks to the            considerable efforts of the writing team:</a:t>
            </a:r>
          </a:p>
          <a:p>
            <a:pPr marL="285750" lvl="5" indent="-285750" algn="l" rtl="0" latinLnBrk="1" hangingPunct="0">
              <a:buFontTx/>
              <a:buChar char="-"/>
            </a:pPr>
            <a:endParaRPr lang="en-US" dirty="0" smtClean="0"/>
          </a:p>
          <a:p>
            <a:pPr lvl="7" indent="0" algn="l" rtl="0" latinLnBrk="1" hangingPunct="0"/>
            <a:r>
              <a:rPr lang="en-US" dirty="0" smtClean="0"/>
              <a:t>	</a:t>
            </a:r>
            <a:r>
              <a:rPr lang="en-US" dirty="0"/>
              <a:t>Arnold Dekker: </a:t>
            </a:r>
            <a:r>
              <a:rPr lang="en-US" sz="1600" dirty="0"/>
              <a:t>Honorary Science Fellow - </a:t>
            </a:r>
            <a:r>
              <a:rPr lang="en-US" sz="1600" dirty="0" smtClean="0"/>
              <a:t>				</a:t>
            </a:r>
            <a:r>
              <a:rPr lang="en-US" sz="1600" b="1" dirty="0" smtClean="0"/>
              <a:t>   CSIRO</a:t>
            </a:r>
          </a:p>
          <a:p>
            <a:pPr lvl="7" indent="0" algn="l" rtl="0" latinLnBrk="1" hangingPunct="0"/>
            <a:r>
              <a:rPr lang="en-US" sz="1600" dirty="0" smtClean="0"/>
              <a:t>        </a:t>
            </a:r>
            <a:r>
              <a:rPr lang="en-US" dirty="0" smtClean="0"/>
              <a:t>Peter </a:t>
            </a:r>
            <a:r>
              <a:rPr lang="en-US" dirty="0" err="1" smtClean="0"/>
              <a:t>Gege</a:t>
            </a:r>
            <a:r>
              <a:rPr lang="en-US" dirty="0" smtClean="0"/>
              <a:t>  - </a:t>
            </a:r>
            <a:r>
              <a:rPr lang="en-US" sz="1600" b="1" dirty="0" smtClean="0"/>
              <a:t>DLR</a:t>
            </a:r>
          </a:p>
          <a:p>
            <a:pPr lvl="7" indent="0" algn="l" rtl="0" latinLnBrk="1" hangingPunct="0"/>
            <a:r>
              <a:rPr lang="en-US" dirty="0"/>
              <a:t> </a:t>
            </a:r>
            <a:r>
              <a:rPr lang="en-US" dirty="0" smtClean="0"/>
              <a:t>      Nicole </a:t>
            </a:r>
            <a:r>
              <a:rPr lang="en-US" dirty="0" err="1" smtClean="0"/>
              <a:t>Pinnel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1600" b="1" dirty="0"/>
              <a:t>DLR</a:t>
            </a:r>
            <a:endParaRPr lang="en-US" sz="1600" dirty="0" smtClean="0"/>
          </a:p>
          <a:p>
            <a:pPr lvl="7" indent="0" algn="l" rtl="0" latinLnBrk="1" hangingPunct="0"/>
            <a:r>
              <a:rPr lang="en-US" dirty="0"/>
              <a:t> </a:t>
            </a:r>
            <a:r>
              <a:rPr lang="en-US" dirty="0" smtClean="0"/>
              <a:t>      Xavier </a:t>
            </a:r>
            <a:r>
              <a:rPr lang="en-US" dirty="0" err="1" smtClean="0"/>
              <a:t>Briottet</a:t>
            </a:r>
            <a:r>
              <a:rPr lang="en-US" dirty="0" smtClean="0"/>
              <a:t>  - </a:t>
            </a:r>
            <a:r>
              <a:rPr lang="en-US" sz="1600" dirty="0" smtClean="0"/>
              <a:t>France</a:t>
            </a:r>
          </a:p>
          <a:p>
            <a:pPr lvl="7" indent="0" algn="l" rtl="0" latinLnBrk="1" hangingPunct="0"/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Steef</a:t>
            </a:r>
            <a:r>
              <a:rPr lang="en-US" dirty="0" smtClean="0"/>
              <a:t> W,M, Peters - </a:t>
            </a:r>
            <a:r>
              <a:rPr lang="en-US" sz="1600" dirty="0" smtClean="0"/>
              <a:t>Netherlands</a:t>
            </a:r>
          </a:p>
          <a:p>
            <a:pPr lvl="7" indent="0" algn="l" rtl="0" latinLnBrk="1" hangingPunct="0"/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Sindy</a:t>
            </a:r>
            <a:r>
              <a:rPr lang="en-US" dirty="0" smtClean="0"/>
              <a:t> </a:t>
            </a:r>
            <a:r>
              <a:rPr lang="en-US" dirty="0" err="1" smtClean="0"/>
              <a:t>Sterckx</a:t>
            </a:r>
            <a:r>
              <a:rPr lang="en-US" dirty="0" smtClean="0"/>
              <a:t>  - </a:t>
            </a:r>
            <a:r>
              <a:rPr lang="en-US" sz="1600" dirty="0" smtClean="0"/>
              <a:t>Belgium</a:t>
            </a:r>
          </a:p>
          <a:p>
            <a:pPr lvl="7" indent="0" algn="l" rtl="0" latinLnBrk="1" hangingPunct="0"/>
            <a:r>
              <a:rPr lang="en-US" dirty="0"/>
              <a:t> </a:t>
            </a:r>
            <a:r>
              <a:rPr lang="en-US" dirty="0" smtClean="0"/>
              <a:t>      Kevin </a:t>
            </a:r>
            <a:r>
              <a:rPr lang="en-US" dirty="0" err="1" smtClean="0"/>
              <a:t>Turpie</a:t>
            </a:r>
            <a:r>
              <a:rPr lang="en-US" dirty="0" smtClean="0"/>
              <a:t> - </a:t>
            </a:r>
            <a:r>
              <a:rPr lang="en-US" sz="1600" b="1" dirty="0" smtClean="0"/>
              <a:t>NASA</a:t>
            </a:r>
          </a:p>
          <a:p>
            <a:pPr lvl="7" indent="0" algn="l" rtl="0" latinLnBrk="1" hangingPunct="0"/>
            <a:r>
              <a:rPr lang="en-US" dirty="0"/>
              <a:t> </a:t>
            </a:r>
            <a:r>
              <a:rPr lang="en-US" dirty="0" smtClean="0"/>
              <a:t>      Claudia </a:t>
            </a:r>
            <a:r>
              <a:rPr lang="en-US" dirty="0" err="1" smtClean="0"/>
              <a:t>Giardino</a:t>
            </a:r>
            <a:r>
              <a:rPr lang="en-US" dirty="0" smtClean="0"/>
              <a:t> - </a:t>
            </a:r>
            <a:r>
              <a:rPr lang="en-US" sz="1600" dirty="0" smtClean="0"/>
              <a:t>Ital</a:t>
            </a:r>
            <a:r>
              <a:rPr lang="en-US" dirty="0" smtClean="0"/>
              <a:t>y</a:t>
            </a:r>
          </a:p>
          <a:p>
            <a:pPr lvl="7" indent="0" algn="l" rtl="0" latinLnBrk="1" hangingPunct="0"/>
            <a:r>
              <a:rPr lang="en-US" dirty="0"/>
              <a:t> </a:t>
            </a:r>
            <a:r>
              <a:rPr lang="en-US" dirty="0" smtClean="0"/>
              <a:t>      Elizabeth Botha - </a:t>
            </a:r>
            <a:r>
              <a:rPr lang="en-US" sz="1600" b="1" dirty="0" smtClean="0"/>
              <a:t>CSIRO</a:t>
            </a:r>
          </a:p>
          <a:p>
            <a:pPr lvl="7" indent="0" algn="l" rtl="0" latinLnBrk="1" hangingPunct="0"/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Maycira</a:t>
            </a:r>
            <a:r>
              <a:rPr lang="en-US" dirty="0" smtClean="0"/>
              <a:t> Costa - </a:t>
            </a:r>
            <a:r>
              <a:rPr lang="en-US" sz="1600" dirty="0" smtClean="0"/>
              <a:t>Canada</a:t>
            </a:r>
          </a:p>
          <a:p>
            <a:pPr lvl="7" indent="0" algn="l" rtl="0" latinLnBrk="1" hangingPunct="0"/>
            <a:r>
              <a:rPr lang="en-US" dirty="0"/>
              <a:t> </a:t>
            </a:r>
            <a:r>
              <a:rPr lang="en-US" dirty="0" smtClean="0"/>
              <a:t>      Martin Bergeron - </a:t>
            </a:r>
            <a:r>
              <a:rPr lang="en-US" sz="1600" b="1" dirty="0" smtClean="0"/>
              <a:t>CSA</a:t>
            </a:r>
          </a:p>
          <a:p>
            <a:pPr lvl="7" indent="0" algn="l" rtl="0" latinLnBrk="1" hangingPunct="0"/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Nima</a:t>
            </a:r>
            <a:r>
              <a:rPr lang="en-US" dirty="0" smtClean="0"/>
              <a:t> </a:t>
            </a:r>
            <a:r>
              <a:rPr lang="en-US" dirty="0" err="1" smtClean="0"/>
              <a:t>Pahlevan</a:t>
            </a:r>
            <a:r>
              <a:rPr lang="en-US" dirty="0" smtClean="0"/>
              <a:t> - </a:t>
            </a:r>
            <a:r>
              <a:rPr lang="en-US" sz="1600" b="1" dirty="0" smtClean="0"/>
              <a:t>NASA</a:t>
            </a:r>
          </a:p>
          <a:p>
            <a:pPr lvl="7" indent="0" algn="l" rtl="0" latinLnBrk="1" hangingPunct="0"/>
            <a:r>
              <a:rPr lang="en-US" dirty="0"/>
              <a:t> </a:t>
            </a:r>
            <a:r>
              <a:rPr lang="en-US" dirty="0" smtClean="0"/>
              <a:t>      Thomas </a:t>
            </a:r>
            <a:r>
              <a:rPr lang="en-US" dirty="0" err="1" smtClean="0"/>
              <a:t>Heege</a:t>
            </a:r>
            <a:r>
              <a:rPr lang="en-US" dirty="0" smtClean="0"/>
              <a:t> - </a:t>
            </a:r>
            <a:r>
              <a:rPr lang="en-US" sz="1600" dirty="0" smtClean="0"/>
              <a:t>Germany</a:t>
            </a:r>
          </a:p>
          <a:p>
            <a:pPr lvl="7" indent="0" algn="l" rtl="0" latinLnBrk="1" hangingPunct="0"/>
            <a:r>
              <a:rPr lang="en-US" dirty="0"/>
              <a:t> </a:t>
            </a:r>
            <a:r>
              <a:rPr lang="en-US" dirty="0" smtClean="0"/>
              <a:t>      Andy Court - </a:t>
            </a:r>
            <a:r>
              <a:rPr lang="en-US" sz="1600" dirty="0" smtClean="0"/>
              <a:t>Netherlands</a:t>
            </a:r>
          </a:p>
          <a:p>
            <a:pPr lvl="7" indent="0" algn="l" rtl="0" latinLnBrk="1" hangingPunct="0"/>
            <a:r>
              <a:rPr lang="en-US" dirty="0" smtClean="0"/>
              <a:t>       Vittorio E. Brando - </a:t>
            </a:r>
            <a:r>
              <a:rPr lang="en-US" sz="1600" dirty="0" smtClean="0"/>
              <a:t>Italy</a:t>
            </a:r>
          </a:p>
          <a:p>
            <a:pPr lvl="7" indent="0" algn="l" rtl="0" latinLnBrk="1" hangingPunct="0"/>
            <a:endParaRPr lang="en-US" sz="1600" dirty="0" smtClean="0"/>
          </a:p>
          <a:p>
            <a:pPr lvl="7" indent="0" algn="l" rtl="0" latinLnBrk="1" hangingPunct="0"/>
            <a:endParaRPr 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38400" y="355600"/>
            <a:ext cx="4408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AU" sz="2400" dirty="0" smtClean="0">
                <a:solidFill>
                  <a:srgbClr val="FFFFFF"/>
                </a:solidFill>
              </a:rPr>
              <a:t>Status </a:t>
            </a:r>
            <a:r>
              <a:rPr lang="en-AU" sz="2400" dirty="0">
                <a:solidFill>
                  <a:srgbClr val="FFFFFF"/>
                </a:solidFill>
              </a:rPr>
              <a:t>of the  Feasibility Study </a:t>
            </a:r>
          </a:p>
        </p:txBody>
      </p:sp>
    </p:spTree>
    <p:extLst>
      <p:ext uri="{BB962C8B-B14F-4D97-AF65-F5344CB8AC3E}">
        <p14:creationId xmlns:p14="http://schemas.microsoft.com/office/powerpoint/2010/main" val="1364704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2400" dirty="0" smtClean="0"/>
              <a:t>Salt lakes- not so simple</a:t>
            </a:r>
            <a:br>
              <a:rPr lang="en-AU" sz="2400" dirty="0" smtClean="0"/>
            </a:br>
            <a:r>
              <a:rPr lang="en-AU" sz="2400" dirty="0" smtClean="0"/>
              <a:t>(Lake Eyre- Australia after floods)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6893"/>
            <a:ext cx="7790421" cy="5565547"/>
          </a:xfrm>
        </p:spPr>
      </p:pic>
    </p:spTree>
    <p:extLst>
      <p:ext uri="{BB962C8B-B14F-4D97-AF65-F5344CB8AC3E}">
        <p14:creationId xmlns:p14="http://schemas.microsoft.com/office/powerpoint/2010/main" val="25784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38238" y="6594475"/>
            <a:ext cx="7167562" cy="250825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CSIRO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66" y="1480456"/>
            <a:ext cx="3575050" cy="48656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>
                <a:latin typeface="Calibri" pitchFamily="34" charset="0"/>
              </a:rPr>
              <a:t>Reflectance</a:t>
            </a:r>
            <a:endParaRPr lang="en-GB" sz="2000" dirty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endParaRPr lang="en-GB" sz="2000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AU" sz="2000" dirty="0">
              <a:latin typeface="Calibri" pitchFamily="34" charset="0"/>
            </a:endParaRPr>
          </a:p>
        </p:txBody>
      </p:sp>
      <p:pic>
        <p:nvPicPr>
          <p:cNvPr id="10" name="Picture 5" descr="C:\CLW_Dec09\field_work\201001_04_LakeBurleyGriffin\07Jan2010_LBG_1\Photos\P1070017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559" y="1412399"/>
            <a:ext cx="4321591" cy="47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17" y="1858048"/>
            <a:ext cx="3446353" cy="22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473594" y="4512036"/>
            <a:ext cx="3241676" cy="1456676"/>
            <a:chOff x="495366" y="4653554"/>
            <a:chExt cx="3241676" cy="1456676"/>
          </a:xfrm>
        </p:grpSpPr>
        <p:pic>
          <p:nvPicPr>
            <p:cNvPr id="8" name="Picture 7" descr="DSCN190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897" y="4653554"/>
              <a:ext cx="866614" cy="649961"/>
            </a:xfrm>
            <a:prstGeom prst="rect">
              <a:avLst/>
            </a:prstGeom>
            <a:ln w="50800">
              <a:solidFill>
                <a:srgbClr val="C00000"/>
              </a:solidFill>
            </a:ln>
          </p:spPr>
        </p:pic>
        <p:pic>
          <p:nvPicPr>
            <p:cNvPr id="9" name="Picture 8" descr="DSCN1912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0428" y="4653554"/>
              <a:ext cx="866614" cy="649961"/>
            </a:xfrm>
            <a:prstGeom prst="rect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11" name="Picture 10" descr="DSCN192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66" y="5460269"/>
              <a:ext cx="866614" cy="649961"/>
            </a:xfrm>
            <a:prstGeom prst="rect">
              <a:avLst/>
            </a:prstGeom>
            <a:ln w="50800">
              <a:solidFill>
                <a:srgbClr val="7030A0"/>
              </a:solidFill>
            </a:ln>
          </p:spPr>
        </p:pic>
        <p:pic>
          <p:nvPicPr>
            <p:cNvPr id="12" name="Picture 11" descr="DSCN1926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897" y="5460269"/>
              <a:ext cx="866614" cy="649961"/>
            </a:xfrm>
            <a:prstGeom prst="rect">
              <a:avLst/>
            </a:prstGeom>
            <a:ln w="50800">
              <a:solidFill>
                <a:srgbClr val="00B0F0"/>
              </a:solidFill>
            </a:ln>
          </p:spPr>
        </p:pic>
        <p:pic>
          <p:nvPicPr>
            <p:cNvPr id="15" name="Picture 14" descr="DSCN1936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0428" y="5460269"/>
              <a:ext cx="866614" cy="649961"/>
            </a:xfrm>
            <a:prstGeom prst="rect">
              <a:avLst/>
            </a:prstGeom>
            <a:ln w="50800">
              <a:solidFill>
                <a:srgbClr val="E87722"/>
              </a:solidFill>
            </a:ln>
          </p:spPr>
        </p:pic>
        <p:pic>
          <p:nvPicPr>
            <p:cNvPr id="16" name="Picture 15" descr="DSCN1904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66" y="4653554"/>
              <a:ext cx="866614" cy="649961"/>
            </a:xfrm>
            <a:prstGeom prst="rect">
              <a:avLst/>
            </a:prstGeom>
            <a:ln w="50800">
              <a:solidFill>
                <a:srgbClr val="0070C0"/>
              </a:solidFill>
            </a:ln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829972" y="92642"/>
            <a:ext cx="5337174" cy="852487"/>
          </a:xfrm>
        </p:spPr>
        <p:txBody>
          <a:bodyPr>
            <a:noAutofit/>
          </a:bodyPr>
          <a:lstStyle/>
          <a:p>
            <a:pPr algn="l"/>
            <a:r>
              <a:rPr lang="en-AU" sz="2000" dirty="0"/>
              <a:t>Inland waters: not so simple:</a:t>
            </a:r>
            <a:br>
              <a:rPr lang="en-AU" sz="2000" dirty="0"/>
            </a:br>
            <a:r>
              <a:rPr lang="en-AU" sz="2000" dirty="0"/>
              <a:t>land-water boundaries;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lakes </a:t>
            </a:r>
            <a:r>
              <a:rPr lang="en-AU" sz="2000" dirty="0"/>
              <a:t>at -140 to 4500 m altitude</a:t>
            </a:r>
          </a:p>
        </p:txBody>
      </p:sp>
    </p:spTree>
    <p:extLst>
      <p:ext uri="{BB962C8B-B14F-4D97-AF65-F5344CB8AC3E}">
        <p14:creationId xmlns:p14="http://schemas.microsoft.com/office/powerpoint/2010/main" val="7976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33368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Background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Science and Applications Driving Sensor Specifications</a:t>
            </a:r>
          </a:p>
          <a:p>
            <a:pPr marL="426027" lvl="1" indent="0">
              <a:buNone/>
            </a:pPr>
            <a:r>
              <a:rPr lang="en-US" dirty="0" smtClean="0"/>
              <a:t>- </a:t>
            </a:r>
            <a:r>
              <a:rPr lang="en-US" sz="1600" dirty="0" smtClean="0"/>
              <a:t>Inland waters, wetlands, transition zones, shallow coastal ecosystems, shallow water bathymetry, air-water interface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Platform Requirements and Mission Design</a:t>
            </a:r>
          </a:p>
          <a:p>
            <a:pPr marL="426027" lvl="1" indent="0">
              <a:buNone/>
            </a:pPr>
            <a:r>
              <a:rPr lang="en-US" dirty="0"/>
              <a:t>- </a:t>
            </a:r>
            <a:r>
              <a:rPr lang="en-US" sz="1600" dirty="0" smtClean="0"/>
              <a:t>considerations, instrument characteristics, </a:t>
            </a:r>
            <a:r>
              <a:rPr lang="en-US" sz="1600" dirty="0" err="1" smtClean="0"/>
              <a:t>cal</a:t>
            </a:r>
            <a:r>
              <a:rPr lang="en-US" sz="1600" dirty="0" smtClean="0"/>
              <a:t>/</a:t>
            </a:r>
            <a:r>
              <a:rPr lang="en-US" sz="1600" dirty="0" err="1" smtClean="0"/>
              <a:t>val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Aquatic Ecosystem Earth Observations Enabling Activities</a:t>
            </a:r>
          </a:p>
          <a:p>
            <a:pPr marL="426027" lvl="1" indent="0">
              <a:buNone/>
            </a:pPr>
            <a:r>
              <a:rPr lang="en-US" sz="1600" dirty="0"/>
              <a:t>- </a:t>
            </a:r>
            <a:r>
              <a:rPr lang="en-US" sz="1600" dirty="0" smtClean="0"/>
              <a:t>Atmospheric and air-water interface corrections, estimation of aquatic variables from water leaving radiance, in-situ measurements for algorithm parameterization, Instrumentation protocols and data collection strategies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Summary of Recommendations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Appendices</a:t>
            </a:r>
          </a:p>
          <a:p>
            <a:pPr marL="883227" lvl="1" indent="-457200">
              <a:buFont typeface="+mj-lt"/>
              <a:buAutoNum type="arabicPeriod"/>
            </a:pPr>
            <a:r>
              <a:rPr lang="en-US" dirty="0" smtClean="0"/>
              <a:t>Science Traceability Matrix</a:t>
            </a:r>
          </a:p>
          <a:p>
            <a:pPr marL="883227" lvl="1" indent="-457200">
              <a:buFont typeface="+mj-lt"/>
              <a:buAutoNum type="arabicPeriod"/>
            </a:pPr>
            <a:r>
              <a:rPr lang="en-US" dirty="0"/>
              <a:t>Sensitivity Analysis</a:t>
            </a:r>
            <a:endParaRPr lang="en-US" dirty="0" smtClean="0"/>
          </a:p>
          <a:p>
            <a:endParaRPr lang="en-AU" dirty="0"/>
          </a:p>
          <a:p>
            <a:pPr lvl="0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61950"/>
            <a:ext cx="73152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75682"/>
            <a:ext cx="349871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Feasibility </a:t>
            </a:r>
            <a:r>
              <a:rPr kumimoji="0" lang="en-AU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Study Content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1007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604012" cy="6544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683" y="255698"/>
            <a:ext cx="594359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ceos.org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document_management</a:t>
            </a:r>
            <a:r>
              <a:rPr lang="en-US" dirty="0">
                <a:solidFill>
                  <a:schemeClr val="bg1"/>
                </a:solidFill>
              </a:rPr>
              <a:t>/Publications/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08121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3038263"/>
            <a:ext cx="8521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fontAlgn="base"/>
            <a:r>
              <a:rPr lang="en-US" sz="3200" b="0" dirty="0">
                <a:latin typeface="+mj-lt"/>
              </a:rPr>
              <a:t>Freshwater from Space  </a:t>
            </a:r>
            <a:r>
              <a:rPr lang="en-US" sz="3200" b="0" dirty="0" smtClean="0">
                <a:latin typeface="+mj-lt"/>
              </a:rPr>
              <a:t/>
            </a:r>
            <a:br>
              <a:rPr lang="en-US" sz="3200" b="0" dirty="0" smtClean="0">
                <a:latin typeface="+mj-lt"/>
              </a:rPr>
            </a:br>
            <a:r>
              <a:rPr lang="en-US" sz="3200" b="0" dirty="0" smtClean="0">
                <a:latin typeface="+mj-lt"/>
              </a:rPr>
              <a:t>Observation </a:t>
            </a:r>
            <a:r>
              <a:rPr lang="en-US" sz="3200" b="0" dirty="0">
                <a:latin typeface="+mj-lt"/>
              </a:rPr>
              <a:t>Strategy </a:t>
            </a:r>
            <a:br>
              <a:rPr lang="en-US" sz="3200" b="0" dirty="0">
                <a:latin typeface="+mj-lt"/>
              </a:rPr>
            </a:b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endParaRPr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5105400"/>
            <a:ext cx="4810858" cy="11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 April 2018</a:t>
            </a:r>
            <a:endParaRPr lang="en-AU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fr-CH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5</a:t>
            </a:r>
            <a:r>
              <a:rPr lang="fr-CH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 , Colorado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April - October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7002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11698" y="179105"/>
            <a:ext cx="8461374" cy="852487"/>
          </a:xfrm>
        </p:spPr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Contributions from CEOS CEO, CNES, CSIRO</a:t>
            </a:r>
          </a:p>
          <a:p>
            <a:r>
              <a:rPr lang="en-US" dirty="0" smtClean="0"/>
              <a:t>Active involvement by </a:t>
            </a:r>
            <a:r>
              <a:rPr lang="en-US" dirty="0" err="1" smtClean="0"/>
              <a:t>StevenH</a:t>
            </a:r>
            <a:r>
              <a:rPr lang="en-US" dirty="0" smtClean="0"/>
              <a:t>, </a:t>
            </a:r>
            <a:r>
              <a:rPr lang="en-US" dirty="0" err="1" smtClean="0"/>
              <a:t>SelmaC</a:t>
            </a:r>
            <a:r>
              <a:rPr lang="en-US" dirty="0" smtClean="0"/>
              <a:t> and </a:t>
            </a:r>
            <a:r>
              <a:rPr lang="en-US" dirty="0" err="1" smtClean="0"/>
              <a:t>AlexH</a:t>
            </a:r>
            <a:endParaRPr lang="en-US" dirty="0" smtClean="0"/>
          </a:p>
          <a:p>
            <a:r>
              <a:rPr lang="en-US" dirty="0" smtClean="0"/>
              <a:t>Kick off Workshop May </a:t>
            </a:r>
            <a:r>
              <a:rPr lang="mr-IN" dirty="0" smtClean="0"/>
              <a:t>’</a:t>
            </a:r>
            <a:r>
              <a:rPr lang="en-US" dirty="0" smtClean="0"/>
              <a:t>18 to capture current efforts in observations and data needs  (</a:t>
            </a:r>
            <a:r>
              <a:rPr lang="en-US" dirty="0" smtClean="0">
                <a:solidFill>
                  <a:srgbClr val="FF0000"/>
                </a:solidFill>
              </a:rPr>
              <a:t>postponed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Offer from NL Space Agency to </a:t>
            </a:r>
            <a:r>
              <a:rPr lang="en-US" dirty="0"/>
              <a:t>host at </a:t>
            </a:r>
            <a:r>
              <a:rPr lang="en-US" dirty="0" smtClean="0"/>
              <a:t>IHE </a:t>
            </a:r>
            <a:r>
              <a:rPr lang="en-US" dirty="0"/>
              <a:t>Delft Institute for Water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Workshop-1 Agenda includes both EO data supply (current and planned) and also end-user community</a:t>
            </a:r>
          </a:p>
          <a:p>
            <a:r>
              <a:rPr lang="en-US" dirty="0" smtClean="0"/>
              <a:t>Reached out to key end-users to provide input to strategy development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3347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14401" y="685800"/>
            <a:ext cx="7239000" cy="6172200"/>
            <a:chOff x="1114425" y="685800"/>
            <a:chExt cx="7038975" cy="5867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4425" y="685800"/>
              <a:ext cx="7010400" cy="35623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4425" y="3838575"/>
              <a:ext cx="7038975" cy="27146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1200" y="0"/>
            <a:ext cx="8459787" cy="857250"/>
          </a:xfrm>
        </p:spPr>
        <p:txBody>
          <a:bodyPr/>
          <a:lstStyle/>
          <a:p>
            <a:r>
              <a:rPr lang="en-US" smtClean="0"/>
              <a:t>Agenda (1)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327</Words>
  <Application>Microsoft Macintosh PowerPoint</Application>
  <PresentationFormat>On-screen Show (4:3)</PresentationFormat>
  <Paragraphs>68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 Bold</vt:lpstr>
      <vt:lpstr>Avenir Roman</vt:lpstr>
      <vt:lpstr>Calibri</vt:lpstr>
      <vt:lpstr>Courier New</vt:lpstr>
      <vt:lpstr>Droid Serif</vt:lpstr>
      <vt:lpstr>Helvetica</vt:lpstr>
      <vt:lpstr>Wingdings</vt:lpstr>
      <vt:lpstr>Arial</vt:lpstr>
      <vt:lpstr>Default</vt:lpstr>
      <vt:lpstr>5.1 Feasibility Study on Satellite Missions/Instruments Focused on Water Quality Measurements (For Information)  </vt:lpstr>
      <vt:lpstr>PowerPoint Presentation</vt:lpstr>
      <vt:lpstr>Salt lakes- not so simple (Lake Eyre- Australia after floods)</vt:lpstr>
      <vt:lpstr>Inland waters: not so simple: land-water boundaries;  lakes at -140 to 4500 m altitude</vt:lpstr>
      <vt:lpstr>PowerPoint Presentation</vt:lpstr>
      <vt:lpstr>PowerPoint Presentation</vt:lpstr>
      <vt:lpstr>Freshwater from Space   Observation Strategy   </vt:lpstr>
      <vt:lpstr>Status</vt:lpstr>
      <vt:lpstr>Agenda (1)</vt:lpstr>
      <vt:lpstr>Agenda (2)</vt:lpstr>
      <vt:lpstr>Agenda (3)</vt:lpstr>
      <vt:lpstr>Next Steps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Alex Held</cp:lastModifiedBy>
  <cp:revision>185</cp:revision>
  <dcterms:modified xsi:type="dcterms:W3CDTF">2018-04-24T22:02:17Z</dcterms:modified>
</cp:coreProperties>
</file>