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78" r:id="rId4"/>
    <p:sldId id="266" r:id="rId5"/>
    <p:sldId id="280" r:id="rId6"/>
    <p:sldId id="267" r:id="rId7"/>
    <p:sldId id="268" r:id="rId8"/>
    <p:sldId id="281" r:id="rId9"/>
    <p:sldId id="282" r:id="rId10"/>
    <p:sldId id="274" r:id="rId11"/>
    <p:sldId id="275" r:id="rId12"/>
    <p:sldId id="283" r:id="rId13"/>
    <p:sldId id="269" r:id="rId14"/>
    <p:sldId id="279" r:id="rId15"/>
    <p:sldId id="270" r:id="rId16"/>
    <p:sldId id="271" r:id="rId17"/>
    <p:sldId id="272" r:id="rId18"/>
    <p:sldId id="273" r:id="rId19"/>
    <p:sldId id="285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0"/>
    <p:restoredTop sz="93317"/>
  </p:normalViewPr>
  <p:slideViewPr>
    <p:cSldViewPr>
      <p:cViewPr varScale="1">
        <p:scale>
          <a:sx n="87" d="100"/>
          <a:sy n="87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02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46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607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327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base.eohandbook.com/" TargetMode="Externa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997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Future Data Architectures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79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Nicolaus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Hanowski, ESA, FDA AHT co-chair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Steve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Labahn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USGS,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FDA AHT co-chair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Alex Held, CSIRO,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FDA AHT co-chair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SIT-33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159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/>
          </p:cNvPr>
          <p:cNvSpPr txBox="1">
            <a:spLocks/>
          </p:cNvSpPr>
          <p:nvPr/>
        </p:nvSpPr>
        <p:spPr bwMode="auto">
          <a:xfrm>
            <a:off x="533400" y="1371600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EO Data System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the past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3400" y="1905000"/>
            <a:ext cx="597852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dirty="0">
                <a:latin typeface="Arial"/>
                <a:cs typeface="Arial"/>
              </a:rPr>
              <a:t>… Mission Ground Segments make data available for download</a:t>
            </a:r>
          </a:p>
          <a:p>
            <a:pPr eaLnBrk="1" hangingPunct="1"/>
            <a:r>
              <a:rPr lang="en-GB" altLang="en-US" sz="1600" dirty="0">
                <a:latin typeface="Arial"/>
                <a:cs typeface="Arial"/>
              </a:rPr>
              <a:t>… Users process the data </a:t>
            </a:r>
            <a:r>
              <a:rPr lang="en-GB" altLang="en-US" sz="1600" dirty="0" smtClean="0">
                <a:latin typeface="Arial"/>
                <a:cs typeface="Arial"/>
              </a:rPr>
              <a:t>in </a:t>
            </a:r>
            <a:r>
              <a:rPr lang="en-GB" altLang="en-US" sz="1600" dirty="0">
                <a:latin typeface="Arial"/>
                <a:cs typeface="Arial"/>
              </a:rPr>
              <a:t>their own infrastructures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5410200"/>
            <a:ext cx="609600" cy="504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95" y="5363820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68" y="5257800"/>
            <a:ext cx="685800" cy="42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74" y="5261130"/>
            <a:ext cx="465138" cy="41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392551"/>
            <a:ext cx="621134" cy="57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4" y="5538230"/>
            <a:ext cx="455676" cy="456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7" y="5621222"/>
            <a:ext cx="386719" cy="386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98" y="5309656"/>
            <a:ext cx="576263" cy="360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5653790"/>
            <a:ext cx="370071" cy="309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69" y="5795493"/>
            <a:ext cx="599373" cy="221019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791200" cy="7620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3. Data, Processing, Architecture Interfaces (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latin typeface="Arial"/>
                <a:cs typeface="Arial"/>
              </a:rPr>
              <a:t>Exploitation Platforms)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10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4100"/>
            <a:ext cx="8159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563220"/>
            <a:ext cx="3426249" cy="682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267" y="4435286"/>
            <a:ext cx="1371719" cy="682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61" y="4435286"/>
            <a:ext cx="1749704" cy="682811"/>
          </a:xfrm>
          <a:prstGeom prst="rect">
            <a:avLst/>
          </a:prstGeom>
        </p:spPr>
      </p:pic>
      <p:pic>
        <p:nvPicPr>
          <p:cNvPr id="2" name="Picture 1" descr="Screen Shot 2018-04-14 at 22.39.1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524500"/>
            <a:ext cx="2608383" cy="381000"/>
          </a:xfrm>
          <a:prstGeom prst="rect">
            <a:avLst/>
          </a:prstGeom>
        </p:spPr>
      </p:pic>
      <p:pic>
        <p:nvPicPr>
          <p:cNvPr id="8" name="Picture 7" descr="Screen Shot 2018-04-15 at 22.09.3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19500"/>
            <a:ext cx="785091" cy="609600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791200" cy="7620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3. Data, Processing, Architecture Interfaces (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latin typeface="Arial"/>
                <a:cs typeface="Arial"/>
              </a:rPr>
              <a:t>Exploitation Platforms)</a:t>
            </a:r>
            <a:endParaRPr lang="en-US" dirty="0"/>
          </a:p>
        </p:txBody>
      </p:sp>
      <p:sp>
        <p:nvSpPr>
          <p:cNvPr id="15" name="Title 1">
            <a:extLst/>
          </p:cNvPr>
          <p:cNvSpPr txBox="1">
            <a:spLocks/>
          </p:cNvSpPr>
          <p:nvPr/>
        </p:nvSpPr>
        <p:spPr bwMode="auto">
          <a:xfrm>
            <a:off x="533400" y="1371600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EO Data System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the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present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814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Copernicus DIAS</a:t>
            </a:r>
            <a:r>
              <a:rPr lang="en-US" b="1" dirty="0"/>
              <a:t> </a:t>
            </a:r>
            <a:r>
              <a:rPr lang="en-US" b="1" dirty="0" smtClean="0"/>
              <a:t>(Data &amp; Info Access Service) becoming operational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Can DIAS Do for CEOS?</a:t>
            </a:r>
          </a:p>
          <a:p>
            <a:r>
              <a:rPr lang="en-GB" dirty="0"/>
              <a:t>Bring together multiple communities on one platform</a:t>
            </a:r>
          </a:p>
          <a:p>
            <a:r>
              <a:rPr lang="en-GB" dirty="0"/>
              <a:t>Provide </a:t>
            </a:r>
            <a:r>
              <a:rPr lang="en-GB" dirty="0" smtClean="0"/>
              <a:t>IT resources &amp; makes </a:t>
            </a:r>
            <a:r>
              <a:rPr lang="en-GB" dirty="0"/>
              <a:t>available </a:t>
            </a:r>
            <a:r>
              <a:rPr lang="en-GB" dirty="0" smtClean="0"/>
              <a:t>diverse/distinct </a:t>
            </a:r>
            <a:r>
              <a:rPr lang="en-GB" dirty="0"/>
              <a:t>data collections</a:t>
            </a:r>
          </a:p>
          <a:p>
            <a:r>
              <a:rPr lang="en-GB" dirty="0" smtClean="0"/>
              <a:t>Fill current </a:t>
            </a:r>
            <a:r>
              <a:rPr lang="en-GB" dirty="0"/>
              <a:t>institutional and commercial </a:t>
            </a:r>
            <a:r>
              <a:rPr lang="en-GB" dirty="0" smtClean="0"/>
              <a:t>gaps</a:t>
            </a:r>
          </a:p>
          <a:p>
            <a:r>
              <a:rPr lang="en-GB" dirty="0" smtClean="0"/>
              <a:t>e.g. host Data Cubes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US" b="1" dirty="0"/>
              <a:t>What Can CEOS Do for DIAS?</a:t>
            </a:r>
          </a:p>
          <a:p>
            <a:r>
              <a:rPr lang="en-GB" dirty="0"/>
              <a:t>Provide feedback which can feed into </a:t>
            </a:r>
            <a:r>
              <a:rPr lang="en-GB" dirty="0" smtClean="0"/>
              <a:t>their evolution</a:t>
            </a:r>
            <a:endParaRPr lang="en-GB" dirty="0"/>
          </a:p>
          <a:p>
            <a:r>
              <a:rPr lang="en-GB" dirty="0" smtClean="0"/>
              <a:t>Contribute to better understanding the evolution </a:t>
            </a:r>
            <a:r>
              <a:rPr lang="en-GB" dirty="0"/>
              <a:t>of the EO ecosystem</a:t>
            </a:r>
          </a:p>
          <a:p>
            <a:r>
              <a:rPr lang="en-GB" dirty="0"/>
              <a:t>Establish and spread the use of best </a:t>
            </a:r>
            <a:r>
              <a:rPr lang="en-GB" dirty="0" smtClean="0"/>
              <a:t>practices in harnessing cloud computing for EO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791200" cy="7620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3. Data, Processing, Architecture Interfaces (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latin typeface="Arial"/>
                <a:cs typeface="Arial"/>
              </a:rPr>
              <a:t>Exploitation Platforms)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69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Two FDA deliverables in CEOS WP 2018-</a:t>
            </a:r>
            <a:r>
              <a:rPr lang="en-US" b="1" dirty="0" smtClean="0">
                <a:latin typeface="Arial"/>
                <a:cs typeface="Arial"/>
              </a:rPr>
              <a:t>2020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FDA-9:</a:t>
            </a:r>
            <a:r>
              <a:rPr lang="en-US" dirty="0">
                <a:latin typeface="Arial"/>
                <a:cs typeface="Arial"/>
              </a:rPr>
              <a:t> Inventory and </a:t>
            </a:r>
            <a:r>
              <a:rPr lang="en-US" dirty="0" err="1">
                <a:latin typeface="Arial"/>
                <a:cs typeface="Arial"/>
              </a:rPr>
              <a:t>characterise</a:t>
            </a:r>
            <a:r>
              <a:rPr lang="en-US" dirty="0">
                <a:latin typeface="Arial"/>
                <a:cs typeface="Arial"/>
              </a:rPr>
              <a:t> existing FDAs operated by both public and private entities …</a:t>
            </a: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FDA-13: </a:t>
            </a:r>
            <a:r>
              <a:rPr lang="en-US" dirty="0">
                <a:latin typeface="Arial"/>
                <a:cs typeface="Arial"/>
              </a:rPr>
              <a:t>Develop a User Metrics Best Practice</a:t>
            </a:r>
          </a:p>
          <a:p>
            <a:pPr marL="0" indent="0">
              <a:buNone/>
            </a:pPr>
            <a:endParaRPr lang="en-GB" sz="1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EO resource inventory describing</a:t>
            </a:r>
          </a:p>
          <a:p>
            <a:r>
              <a:rPr lang="en-GB" dirty="0">
                <a:latin typeface="Arial"/>
                <a:cs typeface="Arial"/>
              </a:rPr>
              <a:t>Position in 4-layer model </a:t>
            </a:r>
          </a:p>
          <a:p>
            <a:r>
              <a:rPr lang="en-GB" dirty="0">
                <a:latin typeface="Arial"/>
                <a:cs typeface="Arial"/>
              </a:rPr>
              <a:t>Platform metrics (storage, compute, services, data collections)</a:t>
            </a:r>
          </a:p>
          <a:p>
            <a:r>
              <a:rPr lang="en-GB" dirty="0">
                <a:latin typeface="Arial"/>
                <a:cs typeface="Arial"/>
              </a:rPr>
              <a:t>User metrics (</a:t>
            </a:r>
            <a:r>
              <a:rPr lang="en-GB" dirty="0" err="1">
                <a:latin typeface="Arial"/>
                <a:cs typeface="Arial"/>
              </a:rPr>
              <a:t>Nb</a:t>
            </a:r>
            <a:r>
              <a:rPr lang="en-GB" dirty="0">
                <a:latin typeface="Arial"/>
                <a:cs typeface="Arial"/>
              </a:rPr>
              <a:t> active users, Data consumed/newly generated)</a:t>
            </a:r>
          </a:p>
          <a:p>
            <a:r>
              <a:rPr lang="en-GB" dirty="0">
                <a:latin typeface="Arial"/>
                <a:cs typeface="Arial"/>
              </a:rPr>
              <a:t>Financing/Governance model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"/>
                <a:cs typeface="Arial"/>
              </a:rPr>
              <a:t>4. Earth EO Resources </a:t>
            </a:r>
            <a:r>
              <a:rPr lang="en-US" b="1" dirty="0">
                <a:latin typeface="Arial"/>
                <a:cs typeface="Arial"/>
              </a:rPr>
              <a:t>Analysis</a:t>
            </a:r>
          </a:p>
          <a:p>
            <a:pPr defTabSz="914400"/>
            <a:r>
              <a:rPr lang="en-US" b="1" dirty="0">
                <a:latin typeface="Arial"/>
                <a:cs typeface="Arial"/>
              </a:rPr>
              <a:t> and User Metrics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953000"/>
            <a:ext cx="2971800" cy="17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60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438400"/>
            <a:ext cx="2828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550 satellite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900 corresponding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Measurement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URL: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http://database.eohandbook.com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7275"/>
            <a:ext cx="5105400" cy="35687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"/>
                <a:cs typeface="Arial"/>
              </a:rPr>
              <a:t>4. Earth EO Resources </a:t>
            </a:r>
            <a:r>
              <a:rPr lang="en-US" b="1" dirty="0">
                <a:latin typeface="Arial"/>
                <a:cs typeface="Arial"/>
              </a:rPr>
              <a:t>Analysis</a:t>
            </a:r>
          </a:p>
          <a:p>
            <a:pPr defTabSz="914400"/>
            <a:r>
              <a:rPr lang="en-US" b="1" dirty="0">
                <a:latin typeface="Arial"/>
                <a:cs typeface="Arial"/>
              </a:rPr>
              <a:t> and User Metrics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743200"/>
            <a:ext cx="1157339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/>
                <a:cs typeface="Arial"/>
              </a:rPr>
              <a:t>Reference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601" y="1447800"/>
            <a:ext cx="498140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- Systematics need to be developed and refined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- Content needs to be collected and updated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610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4455109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Motivation and Questions</a:t>
            </a:r>
          </a:p>
          <a:p>
            <a:r>
              <a:rPr lang="en-GB" dirty="0">
                <a:latin typeface="Arial"/>
                <a:cs typeface="Arial"/>
              </a:rPr>
              <a:t>Motivation behind taxonomy: find criteria which highlight differences between </a:t>
            </a:r>
            <a:r>
              <a:rPr lang="en-GB" dirty="0" smtClean="0">
                <a:latin typeface="Arial"/>
                <a:cs typeface="Arial"/>
              </a:rPr>
              <a:t>platforms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Will </a:t>
            </a:r>
            <a:r>
              <a:rPr lang="en-GB" dirty="0">
                <a:latin typeface="Arial"/>
                <a:cs typeface="Arial"/>
              </a:rPr>
              <a:t>we get enough </a:t>
            </a:r>
            <a:r>
              <a:rPr lang="en-GB" dirty="0" smtClean="0">
                <a:latin typeface="Arial"/>
                <a:cs typeface="Arial"/>
              </a:rPr>
              <a:t>info ?  </a:t>
            </a:r>
            <a:r>
              <a:rPr lang="en-GB" dirty="0">
                <a:latin typeface="Arial"/>
                <a:cs typeface="Arial"/>
              </a:rPr>
              <a:t>Will we be able to maintain </a:t>
            </a:r>
            <a:r>
              <a:rPr lang="en-GB" dirty="0" smtClean="0">
                <a:latin typeface="Arial"/>
                <a:cs typeface="Arial"/>
              </a:rPr>
              <a:t>it ?  </a:t>
            </a:r>
            <a:r>
              <a:rPr lang="en-GB" dirty="0">
                <a:latin typeface="Arial"/>
                <a:cs typeface="Arial"/>
              </a:rPr>
              <a:t>Should it be exhaustive or </a:t>
            </a:r>
            <a:r>
              <a:rPr lang="en-GB" dirty="0" smtClean="0">
                <a:latin typeface="Arial"/>
                <a:cs typeface="Arial"/>
              </a:rPr>
              <a:t>indicative ?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Ideas </a:t>
            </a:r>
            <a:r>
              <a:rPr lang="en-GB" dirty="0" smtClean="0">
                <a:latin typeface="Arial"/>
                <a:cs typeface="Arial"/>
              </a:rPr>
              <a:t>are </a:t>
            </a:r>
            <a:r>
              <a:rPr lang="en-GB" dirty="0">
                <a:latin typeface="Arial"/>
                <a:cs typeface="Arial"/>
              </a:rPr>
              <a:t>based </a:t>
            </a:r>
            <a:r>
              <a:rPr lang="en-GB" dirty="0" smtClean="0">
                <a:latin typeface="Arial"/>
                <a:cs typeface="Arial"/>
              </a:rPr>
              <a:t>on various </a:t>
            </a:r>
            <a:r>
              <a:rPr lang="en-GB" dirty="0">
                <a:latin typeface="Arial"/>
                <a:cs typeface="Arial"/>
              </a:rPr>
              <a:t>precursor efforts </a:t>
            </a:r>
            <a:r>
              <a:rPr lang="en-GB" dirty="0" smtClean="0">
                <a:latin typeface="Arial"/>
                <a:cs typeface="Arial"/>
              </a:rPr>
              <a:t>and aimed at </a:t>
            </a:r>
            <a:r>
              <a:rPr lang="en-GB" dirty="0">
                <a:latin typeface="Arial"/>
                <a:cs typeface="Arial"/>
              </a:rPr>
              <a:t>finding out how they contribute to the EO ecosystem.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2B1CE2-6012-ED49-8EB4-3DDB6B245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231691" cy="46268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"/>
                <a:cs typeface="Arial"/>
              </a:rPr>
              <a:t>4. Earth EO Resources </a:t>
            </a:r>
            <a:r>
              <a:rPr lang="en-US" b="1" dirty="0">
                <a:latin typeface="Arial"/>
                <a:cs typeface="Arial"/>
              </a:rPr>
              <a:t>Analysis</a:t>
            </a:r>
          </a:p>
          <a:p>
            <a:pPr defTabSz="914400"/>
            <a:r>
              <a:rPr lang="en-US" b="1" dirty="0">
                <a:latin typeface="Arial"/>
                <a:cs typeface="Arial"/>
              </a:rPr>
              <a:t> and User Metrics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341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38862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Basic principles</a:t>
            </a:r>
          </a:p>
          <a:p>
            <a:r>
              <a:rPr lang="en-GB" dirty="0"/>
              <a:t>Cover a spectrum of criteria</a:t>
            </a:r>
          </a:p>
          <a:p>
            <a:r>
              <a:rPr lang="en-GB" dirty="0"/>
              <a:t>Reflect different viewpoints</a:t>
            </a:r>
          </a:p>
          <a:p>
            <a:r>
              <a:rPr lang="en-GB" dirty="0"/>
              <a:t>Be realistic</a:t>
            </a:r>
          </a:p>
          <a:p>
            <a:r>
              <a:rPr lang="en-GB" dirty="0"/>
              <a:t>Be concise</a:t>
            </a:r>
          </a:p>
          <a:p>
            <a:r>
              <a:rPr lang="en-GB" dirty="0"/>
              <a:t>Shed light on differences between efforts</a:t>
            </a:r>
          </a:p>
          <a:p>
            <a:pPr marL="0" indent="0">
              <a:buNone/>
            </a:pPr>
            <a:r>
              <a:rPr lang="en-GB" b="1" dirty="0"/>
              <a:t>Relation to CEOS</a:t>
            </a:r>
          </a:p>
          <a:p>
            <a:r>
              <a:rPr lang="en-GB" dirty="0"/>
              <a:t>Most useful as a global effort as both data and cloud do not know national boundaries.</a:t>
            </a:r>
          </a:p>
          <a:p>
            <a:r>
              <a:rPr lang="en-GB" dirty="0"/>
              <a:t>Help identify common approaches from agencies.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A2D0BC-0EA6-204F-9A02-02C15747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70" y="1735556"/>
            <a:ext cx="4776330" cy="46042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"/>
                <a:cs typeface="Arial"/>
              </a:rPr>
              <a:t>4. Earth EO Resources </a:t>
            </a:r>
            <a:r>
              <a:rPr lang="en-US" b="1" dirty="0">
                <a:latin typeface="Arial"/>
                <a:cs typeface="Arial"/>
              </a:rPr>
              <a:t>Analysis</a:t>
            </a:r>
          </a:p>
          <a:p>
            <a:pPr defTabSz="914400"/>
            <a:r>
              <a:rPr lang="en-US" b="1" dirty="0">
                <a:latin typeface="Arial"/>
                <a:cs typeface="Arial"/>
              </a:rPr>
              <a:t> and User Metrics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048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399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Arial"/>
                <a:cs typeface="Arial"/>
              </a:rPr>
              <a:t>Examples:</a:t>
            </a:r>
          </a:p>
          <a:p>
            <a:pPr marL="0" indent="0">
              <a:buNone/>
            </a:pPr>
            <a:endParaRPr lang="en-GB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Copernicus Data Dissemination Hubs </a:t>
            </a:r>
            <a:r>
              <a:rPr lang="en-GB" b="1" dirty="0" smtClean="0">
                <a:latin typeface="Arial"/>
                <a:cs typeface="Arial"/>
              </a:rPr>
              <a:t>– Data Generation Layer</a:t>
            </a:r>
            <a:endParaRPr lang="en-GB" b="1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Platform Metrics: 12 PB Storage, 300 Cores</a:t>
            </a:r>
          </a:p>
          <a:p>
            <a:r>
              <a:rPr lang="en-GB" dirty="0">
                <a:latin typeface="Arial"/>
                <a:cs typeface="Arial"/>
              </a:rPr>
              <a:t>Services: Discovery and Download</a:t>
            </a:r>
          </a:p>
          <a:p>
            <a:r>
              <a:rPr lang="en-GB" dirty="0">
                <a:latin typeface="Arial"/>
                <a:cs typeface="Arial"/>
              </a:rPr>
              <a:t>Active Users: </a:t>
            </a:r>
            <a:r>
              <a:rPr lang="en-GB" dirty="0" smtClean="0">
                <a:latin typeface="Arial"/>
                <a:cs typeface="Arial"/>
              </a:rPr>
              <a:t> ~ 4000 </a:t>
            </a:r>
            <a:r>
              <a:rPr lang="en-GB" dirty="0">
                <a:latin typeface="Arial"/>
                <a:cs typeface="Arial"/>
              </a:rPr>
              <a:t>per week</a:t>
            </a:r>
          </a:p>
          <a:p>
            <a:r>
              <a:rPr lang="en-GB" dirty="0">
                <a:latin typeface="Arial"/>
                <a:cs typeface="Arial"/>
              </a:rPr>
              <a:t>Governance: public financing, </a:t>
            </a:r>
            <a:r>
              <a:rPr lang="en-GB" dirty="0" smtClean="0">
                <a:latin typeface="Arial"/>
                <a:cs typeface="Arial"/>
              </a:rPr>
              <a:t>public service</a:t>
            </a: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IPT Poland Platform – </a:t>
            </a:r>
            <a:r>
              <a:rPr lang="en-GB" b="1" dirty="0" smtClean="0">
                <a:latin typeface="Arial"/>
                <a:cs typeface="Arial"/>
              </a:rPr>
              <a:t>Resource Layer + Platform Layer</a:t>
            </a:r>
            <a:endParaRPr lang="en-GB" b="1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Platform Metrics: 6 PB Storage, 1800 Cores</a:t>
            </a:r>
          </a:p>
          <a:p>
            <a:r>
              <a:rPr lang="en-GB" dirty="0">
                <a:latin typeface="Arial"/>
                <a:cs typeface="Arial"/>
              </a:rPr>
              <a:t>Services: Discovery, View, Download, Processing</a:t>
            </a:r>
          </a:p>
          <a:p>
            <a:r>
              <a:rPr lang="en-GB" dirty="0">
                <a:latin typeface="Arial"/>
                <a:cs typeface="Arial"/>
              </a:rPr>
              <a:t>Active Users: </a:t>
            </a:r>
            <a:r>
              <a:rPr lang="en-GB" dirty="0" smtClean="0">
                <a:latin typeface="Arial"/>
                <a:cs typeface="Arial"/>
              </a:rPr>
              <a:t>~ 3000 </a:t>
            </a:r>
            <a:r>
              <a:rPr lang="en-GB" dirty="0">
                <a:latin typeface="Arial"/>
                <a:cs typeface="Arial"/>
              </a:rPr>
              <a:t>per week</a:t>
            </a:r>
          </a:p>
          <a:p>
            <a:r>
              <a:rPr lang="en-GB" dirty="0">
                <a:latin typeface="Arial"/>
                <a:cs typeface="Arial"/>
              </a:rPr>
              <a:t>Governance: public financing, </a:t>
            </a:r>
            <a:r>
              <a:rPr lang="en-GB" dirty="0" smtClean="0">
                <a:latin typeface="Arial"/>
                <a:cs typeface="Arial"/>
              </a:rPr>
              <a:t>commercial</a:t>
            </a: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"/>
                <a:cs typeface="Arial"/>
              </a:rPr>
              <a:t>4. Earth EO Resources </a:t>
            </a:r>
            <a:r>
              <a:rPr lang="en-US" b="1" dirty="0">
                <a:latin typeface="Arial"/>
                <a:cs typeface="Arial"/>
              </a:rPr>
              <a:t>Analysis</a:t>
            </a:r>
          </a:p>
          <a:p>
            <a:pPr defTabSz="914400"/>
            <a:r>
              <a:rPr lang="en-US" b="1" dirty="0">
                <a:latin typeface="Arial"/>
                <a:cs typeface="Arial"/>
              </a:rPr>
              <a:t> and User Metrics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2349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399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Thematic Exploitation Platforms (TEPs) – </a:t>
            </a:r>
            <a:r>
              <a:rPr lang="en-GB" b="1" dirty="0" smtClean="0"/>
              <a:t>Platform Layer + Exploitation Layer</a:t>
            </a:r>
            <a:endParaRPr lang="en-GB" b="1" dirty="0"/>
          </a:p>
          <a:p>
            <a:r>
              <a:rPr lang="en-GB" dirty="0"/>
              <a:t>Platform Metrics: </a:t>
            </a:r>
            <a:r>
              <a:rPr lang="en-GB" dirty="0" smtClean="0"/>
              <a:t>As needed</a:t>
            </a:r>
            <a:endParaRPr lang="en-GB" dirty="0"/>
          </a:p>
          <a:p>
            <a:r>
              <a:rPr lang="en-GB" dirty="0" smtClean="0"/>
              <a:t>Services</a:t>
            </a:r>
            <a:r>
              <a:rPr lang="en-GB" dirty="0"/>
              <a:t>: Discovery, View, Download, Processing</a:t>
            </a:r>
          </a:p>
          <a:p>
            <a:r>
              <a:rPr lang="en-GB" dirty="0"/>
              <a:t>Data Collections: Free and Open, User Datasets</a:t>
            </a:r>
          </a:p>
          <a:p>
            <a:r>
              <a:rPr lang="en-GB" dirty="0" smtClean="0"/>
              <a:t>Active </a:t>
            </a:r>
            <a:r>
              <a:rPr lang="en-GB" dirty="0"/>
              <a:t>users: up to </a:t>
            </a:r>
            <a:r>
              <a:rPr lang="en-GB" dirty="0" smtClean="0"/>
              <a:t>70 </a:t>
            </a:r>
            <a:r>
              <a:rPr lang="en-GB" dirty="0"/>
              <a:t>(Geohazards TEP)</a:t>
            </a:r>
          </a:p>
          <a:p>
            <a:r>
              <a:rPr lang="en-GB" dirty="0"/>
              <a:t>Locally </a:t>
            </a:r>
            <a:r>
              <a:rPr lang="en-GB" dirty="0" smtClean="0"/>
              <a:t>generated </a:t>
            </a:r>
            <a:r>
              <a:rPr lang="en-GB" dirty="0"/>
              <a:t>data: up to 18.000 products </a:t>
            </a:r>
            <a:r>
              <a:rPr lang="en-GB" dirty="0" smtClean="0"/>
              <a:t>per month (Food </a:t>
            </a:r>
            <a:r>
              <a:rPr lang="en-GB" dirty="0"/>
              <a:t>Security TEP)</a:t>
            </a:r>
          </a:p>
          <a:p>
            <a:r>
              <a:rPr lang="en-GB" dirty="0"/>
              <a:t>Governance: public financing, semi-open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"/>
                <a:cs typeface="Arial"/>
              </a:rPr>
              <a:t>4. Earth EO Resources </a:t>
            </a:r>
            <a:r>
              <a:rPr lang="en-US" b="1" dirty="0">
                <a:latin typeface="Arial"/>
                <a:cs typeface="Arial"/>
              </a:rPr>
              <a:t>Analysis</a:t>
            </a:r>
          </a:p>
          <a:p>
            <a:pPr defTabSz="914400"/>
            <a:r>
              <a:rPr lang="en-US" b="1" dirty="0">
                <a:latin typeface="Arial"/>
                <a:cs typeface="Arial"/>
              </a:rPr>
              <a:t> and User Metrics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24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19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733800"/>
            <a:ext cx="49806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To be further developed as a CEOS FDA Topic.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52400"/>
            <a:ext cx="62484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>
                <a:latin typeface="Arial"/>
                <a:cs typeface="Arial"/>
              </a:rPr>
              <a:t>5</a:t>
            </a:r>
            <a:r>
              <a:rPr lang="en-US" b="1" dirty="0" smtClean="0">
                <a:latin typeface="Arial"/>
                <a:cs typeface="Arial"/>
              </a:rPr>
              <a:t>. Data Analytics </a:t>
            </a:r>
            <a:r>
              <a:rPr lang="mr-IN" b="1" dirty="0" smtClean="0">
                <a:latin typeface="Arial"/>
                <a:cs typeface="Arial"/>
              </a:rPr>
              <a:t>–</a:t>
            </a:r>
            <a:r>
              <a:rPr lang="en-US" b="1" dirty="0" smtClean="0">
                <a:latin typeface="Arial"/>
                <a:cs typeface="Arial"/>
              </a:rPr>
              <a:t> </a:t>
            </a:r>
          </a:p>
          <a:p>
            <a:pPr defTabSz="914400"/>
            <a:r>
              <a:rPr lang="en-US" b="1" dirty="0" smtClean="0">
                <a:latin typeface="Arial"/>
                <a:cs typeface="Arial"/>
              </a:rPr>
              <a:t>Analytical Processing</a:t>
            </a:r>
            <a:endParaRPr lang="en-AU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2229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6868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Focus: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 FDA</a:t>
            </a:r>
            <a:r>
              <a:rPr kumimoji="0" lang="en-US" sz="4000" b="1" i="0" u="none" strike="noStrike" cap="none" spc="0" normalizeH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  <a:t>Big Data Workshop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26-April 2018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1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close c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ooperation of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CEOS chair EC-team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&amp;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Arial"/>
                <a:cs typeface="Arial"/>
              </a:rPr>
              <a:t>FDA leader team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6322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Currenmt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 CEOS Context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2209800" y="304800"/>
            <a:ext cx="5181600" cy="5334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Current CEOS Context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053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5" name="Content Placeholder 7"/>
          <p:cNvSpPr>
            <a:spLocks noGrp="1"/>
          </p:cNvSpPr>
          <p:nvPr>
            <p:ph idx="4294967295"/>
          </p:nvPr>
        </p:nvSpPr>
        <p:spPr>
          <a:xfrm>
            <a:off x="25044" y="1447800"/>
            <a:ext cx="9118955" cy="50292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Ready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Data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Focus on CEOS Analysis Ready Data for Land (CARD4L)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Interoperable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Free and Open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Tools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Focus on Data Cubes and particular the CEOS Open Data Cube Initiative</a:t>
            </a:r>
            <a:endParaRPr lang="en-US" sz="400" b="1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1" indent="-342900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Data, Processing,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Architecture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Interface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Standards 	</a:t>
            </a:r>
          </a:p>
          <a:p>
            <a:pPr marL="419792" lvl="2" indent="0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         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Focus on discovery, access, standards for Exploitation Platforms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User Metrics &amp; EO Resources Analysis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Focus on qualitative and quantitative 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understanding of user engagement</a:t>
            </a:r>
          </a:p>
          <a:p>
            <a:pPr marL="0" lvl="1" indent="0">
              <a:buNone/>
            </a:pPr>
            <a:endParaRPr lang="en-US" sz="1800" b="1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Analytical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Processing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Capabilities </a:t>
            </a:r>
            <a:endParaRPr lang="en-US" b="1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	Focus 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on 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processing and analytics  across Exploitation Platforms</a:t>
            </a:r>
            <a:endParaRPr lang="en-US" sz="400" b="1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209800" y="304800"/>
            <a:ext cx="5181600" cy="5334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FDA Outlook in October 2017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7491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5181600" cy="9906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1. Analysis </a:t>
            </a:r>
            <a:r>
              <a:rPr lang="en-US" b="1" dirty="0">
                <a:latin typeface="Arial"/>
                <a:cs typeface="Arial"/>
              </a:rPr>
              <a:t>Ready Data (ARD) </a:t>
            </a:r>
          </a:p>
          <a:p>
            <a:r>
              <a:rPr lang="en-US" b="1" dirty="0">
                <a:latin typeface="Arial"/>
                <a:cs typeface="Arial"/>
              </a:rPr>
              <a:t>&amp; Interoperable Products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1036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3124200"/>
            <a:ext cx="2647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new webpage: www.ceos.org/ard/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124200"/>
            <a:ext cx="8534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en-GB" sz="2400" b="1" dirty="0">
                <a:solidFill>
                  <a:srgbClr val="0070C0"/>
                </a:solidFill>
                <a:latin typeface="Arial"/>
                <a:ea typeface="Verdana" panose="020B0604030504040204" pitchFamily="34" charset="0"/>
                <a:cs typeface="Arial"/>
              </a:rPr>
              <a:t>CARD4L </a:t>
            </a:r>
            <a:r>
              <a:rPr lang="en-GB" sz="2400" b="1" dirty="0" smtClean="0">
                <a:solidFill>
                  <a:srgbClr val="0070C0"/>
                </a:solidFill>
                <a:latin typeface="Arial"/>
                <a:ea typeface="Verdana" panose="020B0604030504040204" pitchFamily="34" charset="0"/>
                <a:cs typeface="Arial"/>
              </a:rPr>
              <a:t>Status</a:t>
            </a:r>
          </a:p>
          <a:p>
            <a:pPr indent="0" algn="just"/>
            <a:endParaRPr lang="en-GB" b="1" dirty="0">
              <a:solidFill>
                <a:srgbClr val="0070C0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algn="just"/>
            <a:r>
              <a:rPr lang="en-GB" b="1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Product Family Specifications </a:t>
            </a:r>
            <a:r>
              <a:rPr lang="en-US" b="1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refined </a:t>
            </a: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in discussion with expert users prior to LSI-VC#5 (February 2018, Tokyo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 Product Families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: </a:t>
            </a:r>
          </a:p>
          <a:p>
            <a:pPr marL="285750" lvl="5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surface reflectance</a:t>
            </a:r>
          </a:p>
          <a:p>
            <a:pPr marL="285750" lvl="7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land </a:t>
            </a: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surface temperature </a:t>
            </a:r>
            <a:endParaRPr lang="en-US" dirty="0" smtClean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lvl="7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radar backscatter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+ set of future activities</a:t>
            </a:r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22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61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just"/>
            <a:r>
              <a:rPr lang="en-US" sz="2000" b="1" dirty="0" smtClean="0">
                <a:solidFill>
                  <a:srgbClr val="0070C0"/>
                </a:solidFill>
                <a:latin typeface="Arial"/>
                <a:ea typeface="Verdana" panose="020B0604030504040204" pitchFamily="34" charset="0"/>
                <a:cs typeface="Arial"/>
              </a:rPr>
              <a:t>Initiated</a:t>
            </a:r>
            <a:r>
              <a:rPr lang="en-US" sz="2000" b="1" kern="0" dirty="0" smtClean="0">
                <a:solidFill>
                  <a:srgbClr val="0070C0"/>
                </a:solidFill>
                <a:latin typeface="Arial"/>
                <a:ea typeface="Verdana" panose="020B0604030504040204" pitchFamily="34" charset="0"/>
                <a:cs typeface="Arial"/>
              </a:rPr>
              <a:t> activities</a:t>
            </a:r>
          </a:p>
          <a:p>
            <a:pPr indent="0" algn="just"/>
            <a:endParaRPr lang="en-US" b="1" kern="0" dirty="0">
              <a:solidFill>
                <a:srgbClr val="0070C0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ESA and JAXA to complete a baseline SAR backscatter ARD PFS </a:t>
            </a:r>
            <a:endParaRPr lang="en-US" dirty="0" smtClean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indent="0" algn="just"/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JAXA to lead a SAR ARD subgroup tasked with discussing additional SAR ARD products (e.g. polarimetry, </a:t>
            </a:r>
            <a:r>
              <a:rPr lang="en-US" dirty="0" err="1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InSAR</a:t>
            </a: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) and make recommendations to LSI-VC-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6</a:t>
            </a:r>
          </a:p>
          <a:p>
            <a:pPr indent="0" algn="just"/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Stock take for CARD4L projects 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planned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PFS should be stable once agreed, i.e. no frequent 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updates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CARD4L implementation</a:t>
            </a:r>
            <a:r>
              <a:rPr lang="en-US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 to start: </a:t>
            </a:r>
            <a:r>
              <a:rPr lang="en-US" kern="1200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Looking for LSI-VC agencies to start piloting the assessment and production process over the coming months (e.g., JAXA on SAR, ESA on Surface Reflectance, USGS on Surface Temperature). </a:t>
            </a:r>
          </a:p>
          <a:p>
            <a:pPr indent="0" algn="just"/>
            <a:endParaRPr lang="en-US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indent="0" algn="just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algn="just"/>
            <a:endParaRPr lang="en-US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algn="just"/>
            <a:endParaRPr lang="en-US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algn="just"/>
            <a:endParaRPr lang="en-US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5181600" cy="990600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1</a:t>
            </a:r>
            <a:r>
              <a:rPr lang="en-US" b="1" dirty="0" smtClean="0">
                <a:latin typeface="Arial"/>
                <a:cs typeface="Arial"/>
              </a:rPr>
              <a:t>. Analysis </a:t>
            </a:r>
            <a:r>
              <a:rPr lang="en-US" b="1" dirty="0">
                <a:latin typeface="Arial"/>
                <a:cs typeface="Arial"/>
              </a:rPr>
              <a:t>Ready Data (ARD) </a:t>
            </a:r>
          </a:p>
          <a:p>
            <a:r>
              <a:rPr lang="en-US" b="1" dirty="0">
                <a:latin typeface="Arial"/>
                <a:cs typeface="Arial"/>
              </a:rPr>
              <a:t>&amp; Interoperable Products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2465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4000"/>
            <a:ext cx="8888248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71463" marR="0" lvl="0" indent="-271463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600200"/>
            <a:ext cx="8534400" cy="4909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rtl="0"/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 rtl="0"/>
            <a:r>
              <a:rPr lang="en-US" sz="2000" b="1" dirty="0" smtClean="0">
                <a:solidFill>
                  <a:srgbClr val="0070C0"/>
                </a:solidFill>
                <a:latin typeface="Arial"/>
                <a:cs typeface="Arial"/>
              </a:rPr>
              <a:t>USGS-ESA 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pilot project addressing CARD4L implementation for surface reflectance based on complementarity of Landsat /</a:t>
            </a:r>
            <a:r>
              <a:rPr lang="en-US" sz="20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Sentinel-2</a:t>
            </a:r>
          </a:p>
          <a:p>
            <a:pPr algn="just" rtl="0"/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tepwise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approach for ARD implementation for Sentinel-2 and Landsat including implementation steps, specification refinement and </a:t>
            </a:r>
            <a:r>
              <a:rPr lang="en-US" sz="1600" b="1" dirty="0" err="1">
                <a:solidFill>
                  <a:schemeClr val="tx1"/>
                </a:solidFill>
                <a:latin typeface="Arial"/>
                <a:cs typeface="Arial"/>
              </a:rPr>
              <a:t>harmonised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 product approach</a:t>
            </a: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Short-term: coordinate technical specification for ARD implementation for Landsat, based on ESA's Sentinel-2 approach as 1st step toward </a:t>
            </a:r>
            <a:r>
              <a:rPr lang="en-US" sz="1600" b="1" dirty="0" err="1">
                <a:solidFill>
                  <a:schemeClr val="tx1"/>
                </a:solidFill>
                <a:latin typeface="Arial"/>
                <a:cs typeface="Arial"/>
              </a:rPr>
              <a:t>harmonised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 product </a:t>
            </a: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Final aim: develop a </a:t>
            </a:r>
            <a:r>
              <a:rPr lang="en-US" sz="1600" b="1" dirty="0" err="1">
                <a:solidFill>
                  <a:schemeClr val="tx1"/>
                </a:solidFill>
                <a:latin typeface="Arial"/>
                <a:cs typeface="Arial"/>
              </a:rPr>
              <a:t>harmonised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 product between USGS and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ESA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(long-term)</a:t>
            </a: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Several coordination actions were discussed in preparation for </a:t>
            </a:r>
            <a:r>
              <a:rPr lang="en-US" sz="1600" b="1" dirty="0" err="1">
                <a:solidFill>
                  <a:schemeClr val="tx1"/>
                </a:solidFill>
                <a:latin typeface="Arial"/>
                <a:cs typeface="Arial"/>
              </a:rPr>
              <a:t>harmonisation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536575" lvl="4" indent="-176213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Share GRI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(Global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Reference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Image)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test data with USGS </a:t>
            </a:r>
          </a:p>
          <a:p>
            <a:pPr marL="536575" lvl="4" indent="-176213" algn="just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DEM: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potential common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global procurement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Europe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and US? </a:t>
            </a:r>
          </a:p>
          <a:p>
            <a:pPr marL="171450" lvl="4" indent="-171450" algn="just" rtl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5181600" cy="990600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1</a:t>
            </a:r>
            <a:r>
              <a:rPr lang="en-US" b="1" dirty="0" smtClean="0">
                <a:latin typeface="Arial"/>
                <a:cs typeface="Arial"/>
              </a:rPr>
              <a:t>. Analysis </a:t>
            </a:r>
            <a:r>
              <a:rPr lang="en-US" b="1" dirty="0">
                <a:latin typeface="Arial"/>
                <a:cs typeface="Arial"/>
              </a:rPr>
              <a:t>Ready Data (ARD) </a:t>
            </a:r>
          </a:p>
          <a:p>
            <a:r>
              <a:rPr lang="en-US" b="1" dirty="0">
                <a:latin typeface="Arial"/>
                <a:cs typeface="Arial"/>
              </a:rPr>
              <a:t>&amp; Interoperable Products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3289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653" y="2382913"/>
            <a:ext cx="36852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Proxima Nova Regular"/>
                <a:cs typeface="Arial Bold"/>
                <a:sym typeface="Arial Bold"/>
              </a:rPr>
              <a:t>RI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356824" y="3206557"/>
            <a:ext cx="3364516" cy="30018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1113492" y="3954154"/>
            <a:ext cx="1948710" cy="17544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445899"/>
            <a:ext cx="2272376" cy="21659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1700" y="3904799"/>
            <a:ext cx="118110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Land</a:t>
            </a:r>
            <a:r>
              <a:rPr kumimoji="0" lang="en-GB" sz="11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surface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Temperature</a:t>
            </a:r>
            <a:endParaRPr kumimoji="0" lang="en-GB" sz="11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002" y="3241082"/>
            <a:ext cx="189815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All available</a:t>
            </a:r>
            <a:r>
              <a:rPr kumimoji="0" lang="en-GB" sz="2000" b="1" i="0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p</a:t>
            </a:r>
            <a:r>
              <a:rPr kumimoji="0" lang="en-GB" sz="2000" b="1" i="0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roducts</a:t>
            </a:r>
          </a:p>
        </p:txBody>
      </p:sp>
      <p:sp>
        <p:nvSpPr>
          <p:cNvPr id="12" name="Oval 11"/>
          <p:cNvSpPr/>
          <p:nvPr/>
        </p:nvSpPr>
        <p:spPr>
          <a:xfrm>
            <a:off x="5562600" y="4768181"/>
            <a:ext cx="1371600" cy="67877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874627"/>
            <a:ext cx="1219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Harmonised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Products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5730" y="3153512"/>
            <a:ext cx="3706670" cy="3323488"/>
          </a:xfrm>
          <a:prstGeom prst="round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dash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589" y="2703163"/>
            <a:ext cx="8553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MRI</a:t>
            </a:r>
          </a:p>
        </p:txBody>
      </p:sp>
      <p:sp>
        <p:nvSpPr>
          <p:cNvPr id="20" name="Right Arrow 19"/>
          <p:cNvSpPr/>
          <p:nvPr/>
        </p:nvSpPr>
        <p:spPr>
          <a:xfrm rot="19394721" flipH="1">
            <a:off x="2213283" y="3511025"/>
            <a:ext cx="1760777" cy="309265"/>
          </a:xfrm>
          <a:prstGeom prst="rightArrow">
            <a:avLst/>
          </a:prstGeom>
          <a:solidFill>
            <a:srgbClr val="FFC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1574" y="2817298"/>
            <a:ext cx="16280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S2 Level 2 SR product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1576" y="3633974"/>
            <a:ext cx="1676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S2 Level 2 SR product with general</a:t>
            </a:r>
            <a:r>
              <a:rPr kumimoji="0" lang="en-GB" sz="12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pixel    level metadata aligned with CARD4L PFS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Right Arrow 23"/>
          <p:cNvSpPr/>
          <p:nvPr/>
        </p:nvSpPr>
        <p:spPr>
          <a:xfrm flipH="1">
            <a:off x="6934200" y="5007795"/>
            <a:ext cx="1295400" cy="309265"/>
          </a:xfrm>
          <a:prstGeom prst="rightArrow">
            <a:avLst/>
          </a:prstGeom>
          <a:solidFill>
            <a:srgbClr val="FFC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9494" y="4089464"/>
            <a:ext cx="189815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Some of them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adhere to ARD</a:t>
            </a:r>
            <a:endParaRPr kumimoji="0" lang="en-GB" sz="1400" b="1" i="0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75831" y="4612682"/>
            <a:ext cx="1173480" cy="10471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9841" y="4892126"/>
            <a:ext cx="189815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1" dirty="0"/>
              <a:t>ARD over LAND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1" dirty="0"/>
              <a:t>= CARD4L</a:t>
            </a:r>
            <a:endParaRPr kumimoji="0" lang="en-GB" sz="1100" b="1" i="0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3524014"/>
            <a:ext cx="228600" cy="1004857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 flipH="1">
            <a:off x="5181600" y="4528871"/>
            <a:ext cx="914400" cy="363255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 flipV="1">
            <a:off x="6096000" y="4316365"/>
            <a:ext cx="1143000" cy="212506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/>
          <p:cNvSpPr txBox="1"/>
          <p:nvPr/>
        </p:nvSpPr>
        <p:spPr>
          <a:xfrm>
            <a:off x="6267450" y="4437179"/>
            <a:ext cx="118110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Surface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reflectance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48250" y="4177867"/>
            <a:ext cx="11811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SAR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209800" y="3595024"/>
            <a:ext cx="3352800" cy="1017658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>
            <a:endCxn id="9" idx="4"/>
          </p:cNvCxnSpPr>
          <p:nvPr/>
        </p:nvCxnSpPr>
        <p:spPr>
          <a:xfrm>
            <a:off x="2362200" y="5527082"/>
            <a:ext cx="3803188" cy="84761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/>
          <p:cNvSpPr txBox="1"/>
          <p:nvPr/>
        </p:nvSpPr>
        <p:spPr>
          <a:xfrm rot="20507517">
            <a:off x="3636697" y="3455677"/>
            <a:ext cx="275559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Product</a:t>
            </a:r>
            <a:r>
              <a:rPr kumimoji="0" lang="en-GB" sz="1400" b="1" i="0" u="none" strike="noStrike" cap="none" spc="0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 family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34784" y="5300941"/>
            <a:ext cx="19812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S2 CARD4L SR product</a:t>
            </a:r>
            <a:r>
              <a:rPr kumimoji="0" lang="en-GB" sz="11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using harmonised geo/ atmospheric algorithms  and references (</a:t>
            </a:r>
            <a: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e.g. HLS</a:t>
            </a:r>
            <a:r>
              <a:rPr kumimoji="0" lang="en-GB" sz="11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)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7" name="Right Arrow 56"/>
          <p:cNvSpPr/>
          <p:nvPr/>
        </p:nvSpPr>
        <p:spPr>
          <a:xfrm flipH="1">
            <a:off x="7239000" y="4430625"/>
            <a:ext cx="1295400" cy="309265"/>
          </a:xfrm>
          <a:prstGeom prst="rightArrow">
            <a:avLst/>
          </a:prstGeom>
          <a:solidFill>
            <a:srgbClr val="FFC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5181600" cy="990600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1</a:t>
            </a:r>
            <a:r>
              <a:rPr lang="en-US" b="1" dirty="0" smtClean="0">
                <a:latin typeface="Arial"/>
                <a:cs typeface="Arial"/>
              </a:rPr>
              <a:t>. Analysis </a:t>
            </a:r>
            <a:r>
              <a:rPr lang="en-US" b="1" dirty="0">
                <a:latin typeface="Arial"/>
                <a:cs typeface="Arial"/>
              </a:rPr>
              <a:t>Ready Data (ARD) </a:t>
            </a:r>
          </a:p>
          <a:p>
            <a:r>
              <a:rPr lang="en-US" b="1" dirty="0">
                <a:latin typeface="Arial"/>
                <a:cs typeface="Arial"/>
              </a:rPr>
              <a:t>&amp; Interoperable Products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748137"/>
            <a:ext cx="272586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Concept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 Proposal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486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pic>
        <p:nvPicPr>
          <p:cNvPr id="5" name="Picture 4" descr="Screen Shot 2018-04-23 at 22.41.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6863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04800" y="4953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Develop and maintain a web-based user interface to demonstrate Data Cube applications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Conduct pilot studies to test approaches and provide user feedback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Engage global stakeholder organizations (e.g. GEO, World Bank, SERVIR) to identify country needs and provide infrastructure and funds for implementation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Develop a group of globally distributed Python programmers who are able to support deployment and customer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524000"/>
            <a:ext cx="3453916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40 Data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 Cubes </a:t>
            </a:r>
            <a:r>
              <a:rPr lang="en-US" dirty="0" smtClean="0">
                <a:latin typeface="Arial"/>
                <a:cs typeface="Arial"/>
              </a:rPr>
              <a:t>referenced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 in the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/>
                <a:cs typeface="Arial"/>
              </a:rPr>
              <a:t>CEOS Open Data Cube </a:t>
            </a:r>
            <a:r>
              <a:rPr lang="en-US" dirty="0" err="1" smtClean="0">
                <a:latin typeface="Arial"/>
                <a:cs typeface="Arial"/>
              </a:rPr>
              <a:t>initaitive</a:t>
            </a:r>
            <a:endParaRPr lang="en-US" dirty="0" smtClean="0">
              <a:latin typeface="Arial"/>
              <a:cs typeface="Arial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dditional national and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/>
                <a:cs typeface="Arial"/>
              </a:rPr>
              <a:t>institutional Data Cubes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Additional industrial Data Cubes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/>
              <a:cs typeface="Arial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  <a:sym typeface="Wingdings"/>
              </a:rPr>
              <a:t> Data Cubes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  <a:sym typeface="Wingdings"/>
              </a:rPr>
              <a:t> evolving quickly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5791200" cy="9906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2. Interoperable Free &amp; Open Tools</a:t>
            </a:r>
          </a:p>
          <a:p>
            <a:r>
              <a:rPr lang="en-US" b="1" dirty="0" smtClean="0">
                <a:latin typeface="Arial"/>
                <a:ea typeface="Calibri" charset="0"/>
                <a:cs typeface="Arial"/>
              </a:rPr>
              <a:t>(</a:t>
            </a:r>
            <a:r>
              <a:rPr lang="en-US" b="1" dirty="0" smtClean="0">
                <a:latin typeface="Arial"/>
                <a:ea typeface="Calibri" charset="0"/>
                <a:cs typeface="Arial"/>
                <a:sym typeface="Wingdings"/>
              </a:rPr>
              <a:t> </a:t>
            </a:r>
            <a:r>
              <a:rPr lang="en-US" b="1" dirty="0" smtClean="0">
                <a:latin typeface="Arial"/>
                <a:ea typeface="Calibri" charset="0"/>
                <a:cs typeface="Arial"/>
              </a:rPr>
              <a:t>Data Cubes)</a:t>
            </a:r>
            <a:endParaRPr lang="en-AU" b="1" dirty="0"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769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791200" cy="7620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3. Data, Processing, Architecture Interfaces (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latin typeface="Arial"/>
                <a:cs typeface="Arial"/>
              </a:rPr>
              <a:t>Exploitation Platforms)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3287"/>
            <a:ext cx="8197114" cy="4801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/>
                <a:cs typeface="Arial"/>
              </a:rPr>
              <a:t>Past: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Data-to-the-User  -  Future: User-to-the-Data  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b="1" dirty="0"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err="1" smtClean="0">
                <a:latin typeface="Arial"/>
                <a:cs typeface="Arial"/>
              </a:rPr>
              <a:t>Utilise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 cloud-based architectures (with obvious advantages)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b="1" dirty="0"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/>
                <a:cs typeface="Arial"/>
              </a:rPr>
              <a:t>Develop</a:t>
            </a:r>
            <a:r>
              <a:rPr lang="en-US" b="1" dirty="0" smtClean="0">
                <a:latin typeface="Arial"/>
                <a:cs typeface="Arial"/>
              </a:rPr>
              <a:t> IT-compatible representation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/>
                <a:cs typeface="Arial"/>
              </a:rPr>
              <a:t>Identify the focal points of services and infrastructures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/>
                <a:cs typeface="Arial"/>
              </a:rPr>
              <a:t>Highlight relationship between services and and infrastructures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/>
                <a:cs typeface="Arial"/>
              </a:rPr>
              <a:t>Look at complete landscape: institutional </a:t>
            </a:r>
            <a:r>
              <a:rPr lang="mr-IN" b="1" dirty="0" smtClean="0">
                <a:latin typeface="Arial"/>
                <a:cs typeface="Arial"/>
              </a:rPr>
              <a:t>–</a:t>
            </a:r>
            <a:r>
              <a:rPr lang="en-US" b="1" dirty="0" smtClean="0">
                <a:latin typeface="Arial"/>
                <a:cs typeface="Arial"/>
              </a:rPr>
              <a:t> public - commercial</a:t>
            </a:r>
            <a:endParaRPr lang="en-US" b="1" dirty="0"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/>
                <a:cs typeface="Arial"/>
              </a:rPr>
              <a:t>Services and infrastructures typically reach across layers 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b="1" dirty="0"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sers interact with various layers for various purposes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b="1" dirty="0">
              <a:latin typeface="Arial"/>
              <a:cs typeface="Arial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/>
                <a:cs typeface="Arial"/>
              </a:rPr>
              <a:t>Identify standards which facilitate the linking of activities across layers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3917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12952</TotalTime>
  <Words>1262</Words>
  <Application>Microsoft Macintosh PowerPoint</Application>
  <PresentationFormat>On-screen Show (4:3)</PresentationFormat>
  <Paragraphs>233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Future Data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Nicolas Hanowski</cp:lastModifiedBy>
  <cp:revision>263</cp:revision>
  <cp:lastPrinted>2018-04-23T09:44:21Z</cp:lastPrinted>
  <dcterms:modified xsi:type="dcterms:W3CDTF">2018-04-25T02:43:04Z</dcterms:modified>
</cp:coreProperties>
</file>