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9" r:id="rId4"/>
    <p:sldId id="261" r:id="rId5"/>
    <p:sldId id="260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671"/>
  </p:normalViewPr>
  <p:slideViewPr>
    <p:cSldViewPr>
      <p:cViewPr varScale="1">
        <p:scale>
          <a:sx n="125" d="100"/>
          <a:sy n="125" d="100"/>
        </p:scale>
        <p:origin x="-23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International Financial Institutions &amp; Overseas Development Aid</a:t>
            </a:r>
            <a:endParaRPr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Stephen Coulson,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 (Partnerships),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#7.5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25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3200400" cy="533400"/>
          </a:xfrm>
        </p:spPr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609600" y="12954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SIT </a:t>
            </a:r>
            <a:r>
              <a:rPr lang="en-AU" b="1" u="sng" dirty="0"/>
              <a:t>Chair Team </a:t>
            </a:r>
            <a:r>
              <a:rPr lang="en-AU" b="1" u="sng" dirty="0" smtClean="0"/>
              <a:t>Theme</a:t>
            </a:r>
            <a:endParaRPr lang="en-AU" sz="1200" dirty="0"/>
          </a:p>
          <a:p>
            <a:pPr marL="457200" lvl="1" indent="0">
              <a:buNone/>
            </a:pPr>
            <a:r>
              <a:rPr lang="en-GB" i="1" dirty="0"/>
              <a:t>Maintain and improve effectiveness of our </a:t>
            </a:r>
            <a:r>
              <a:rPr lang="en-GB" b="1" i="1" dirty="0"/>
              <a:t>strategic partnerships, including </a:t>
            </a:r>
            <a:r>
              <a:rPr lang="en-GB" i="1" dirty="0"/>
              <a:t>with UN agencies, Development Banks, international programmes and agencies; the </a:t>
            </a:r>
            <a:r>
              <a:rPr lang="en-GB" b="1" i="1" dirty="0"/>
              <a:t>effective functioning of GEO, and CEOS within it, is a high </a:t>
            </a:r>
            <a:r>
              <a:rPr lang="en-GB" b="1" i="1" dirty="0" smtClean="0"/>
              <a:t>priority</a:t>
            </a:r>
            <a:endParaRPr lang="en-US" b="1" dirty="0"/>
          </a:p>
          <a:p>
            <a:endParaRPr lang="en-US" sz="1400" b="1" dirty="0" smtClean="0"/>
          </a:p>
          <a:p>
            <a:pPr marL="0" indent="0">
              <a:buNone/>
            </a:pPr>
            <a:r>
              <a:rPr lang="en-US" b="1" u="sng" dirty="0" smtClean="0"/>
              <a:t>Some Recent Trends</a:t>
            </a:r>
          </a:p>
          <a:p>
            <a:r>
              <a:rPr lang="en-US" sz="1800" b="1" dirty="0" smtClean="0"/>
              <a:t>EO and </a:t>
            </a:r>
            <a:r>
              <a:rPr lang="en-US" sz="1800" b="1" dirty="0" smtClean="0"/>
              <a:t>SDGs</a:t>
            </a:r>
            <a:r>
              <a:rPr lang="en-US" sz="1800" dirty="0" smtClean="0"/>
              <a:t> </a:t>
            </a:r>
            <a:r>
              <a:rPr lang="en-US" sz="1800" dirty="0" smtClean="0"/>
              <a:t>growing in importance and visibility (e.g. </a:t>
            </a:r>
            <a:r>
              <a:rPr lang="en-US" sz="1800" dirty="0" smtClean="0"/>
              <a:t>one of 3 GEO top priorities, UNISpace</a:t>
            </a:r>
            <a:r>
              <a:rPr lang="en-US" sz="1800" dirty="0" smtClean="0"/>
              <a:t>+50 high-level event June 2018 </a:t>
            </a:r>
            <a:r>
              <a:rPr lang="mr-IN" sz="1800" dirty="0" smtClean="0"/>
              <a:t>…</a:t>
            </a:r>
            <a:r>
              <a:rPr lang="en-US" sz="1800" dirty="0" smtClean="0"/>
              <a:t>)</a:t>
            </a:r>
            <a:endParaRPr lang="en-AU" sz="1800" dirty="0"/>
          </a:p>
          <a:p>
            <a:r>
              <a:rPr lang="en-US" sz="1800" b="1" dirty="0" smtClean="0"/>
              <a:t>New Partners/Operators </a:t>
            </a:r>
            <a:r>
              <a:rPr lang="en-US" sz="1800" dirty="0" smtClean="0"/>
              <a:t>(e.g. Digital Globe, Planet, Gates Foundation, Radiant Earth ….) turning more attention to philanthropic initiatives for societal benefits/challenges, </a:t>
            </a:r>
          </a:p>
          <a:p>
            <a:r>
              <a:rPr lang="en-US" sz="1800" b="1" dirty="0" smtClean="0"/>
              <a:t>Key IFIs (WB, ADB, IFAD) </a:t>
            </a:r>
            <a:r>
              <a:rPr lang="en-US" sz="1800" dirty="0" smtClean="0"/>
              <a:t>starting internal developments to promote the use of geospatial information in development operations,</a:t>
            </a:r>
          </a:p>
          <a:p>
            <a:r>
              <a:rPr lang="en-US" sz="1800" b="1" dirty="0" smtClean="0"/>
              <a:t>National </a:t>
            </a:r>
            <a:r>
              <a:rPr lang="en-US" sz="1800" b="1" dirty="0"/>
              <a:t>A</a:t>
            </a:r>
            <a:r>
              <a:rPr lang="en-US" sz="1800" b="1" dirty="0" smtClean="0"/>
              <a:t>id </a:t>
            </a:r>
            <a:r>
              <a:rPr lang="en-US" sz="1800" b="1" dirty="0"/>
              <a:t>A</a:t>
            </a:r>
            <a:r>
              <a:rPr lang="en-US" sz="1800" b="1" dirty="0" smtClean="0"/>
              <a:t>gencies and OECD </a:t>
            </a:r>
            <a:r>
              <a:rPr lang="en-US" sz="1800" dirty="0" smtClean="0"/>
              <a:t>all showing increased interest in using EO-based environmental information in support of Development Aid financed activities.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502826704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5105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Following </a:t>
            </a:r>
            <a:r>
              <a:rPr lang="en-US" b="1" dirty="0"/>
              <a:t>SIT 32 </a:t>
            </a:r>
            <a:r>
              <a:rPr lang="en-US" dirty="0"/>
              <a:t>presentation (April 2017), White Paper on IFI Engagement produced and discussed at the </a:t>
            </a:r>
            <a:r>
              <a:rPr lang="en-US" b="1" dirty="0"/>
              <a:t>SIT Technical Workshop (TWS)</a:t>
            </a:r>
            <a:r>
              <a:rPr lang="en-US" dirty="0"/>
              <a:t> in Sept. </a:t>
            </a:r>
            <a:r>
              <a:rPr lang="en-US" dirty="0" smtClean="0"/>
              <a:t>2017,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31</a:t>
            </a:r>
            <a:r>
              <a:rPr lang="en-US" b="1" baseline="30000" dirty="0" smtClean="0"/>
              <a:t>st</a:t>
            </a:r>
            <a:r>
              <a:rPr lang="en-US" b="1" dirty="0" smtClean="0"/>
              <a:t> CEOS Plenary </a:t>
            </a:r>
            <a:r>
              <a:rPr lang="en-US" dirty="0" smtClean="0"/>
              <a:t>(Oct 2017) 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454025" algn="l"/>
              </a:tabLst>
            </a:pPr>
            <a:r>
              <a:rPr lang="en-US" sz="1800" dirty="0" smtClean="0"/>
              <a:t>-&gt;	</a:t>
            </a:r>
            <a:r>
              <a:rPr lang="en-US" sz="1800" b="1" i="1" dirty="0" smtClean="0"/>
              <a:t>Endorsed</a:t>
            </a:r>
          </a:p>
          <a:p>
            <a:pPr lvl="1">
              <a:buSzPct val="75000"/>
              <a:buFont typeface="Wingdings" charset="2"/>
              <a:buChar char="§"/>
            </a:pPr>
            <a:r>
              <a:rPr lang="en-US" sz="1800" b="1" dirty="0"/>
              <a:t>A Statement (one page) </a:t>
            </a:r>
            <a:r>
              <a:rPr lang="en-US" sz="1800" dirty="0"/>
              <a:t>of the CEOS commitment to support the expanded use of EO in Development, highlighting the role and benefits that EO can deliver, </a:t>
            </a:r>
            <a:r>
              <a:rPr lang="en-US" sz="1800" dirty="0" smtClean="0"/>
              <a:t>and</a:t>
            </a:r>
          </a:p>
          <a:p>
            <a:pPr lvl="1">
              <a:buSzPct val="75000"/>
              <a:buFont typeface="Wingdings" charset="2"/>
              <a:buChar char="§"/>
            </a:pPr>
            <a:endParaRPr lang="en-US" sz="1600" dirty="0"/>
          </a:p>
          <a:p>
            <a:pPr marL="0" indent="0">
              <a:buNone/>
              <a:tabLst>
                <a:tab pos="454025" algn="l"/>
              </a:tabLst>
            </a:pPr>
            <a:r>
              <a:rPr lang="en-US" sz="1800" b="1" i="1" dirty="0" smtClean="0"/>
              <a:t>-&gt;	Requested</a:t>
            </a:r>
            <a:endParaRPr lang="en-US" sz="1800" b="1" i="1" dirty="0"/>
          </a:p>
          <a:p>
            <a:pPr lvl="1">
              <a:buSzPct val="75000"/>
              <a:buFont typeface="Wingdings" charset="2"/>
              <a:buChar char="§"/>
            </a:pPr>
            <a:r>
              <a:rPr lang="en-US" sz="1800" b="1" dirty="0"/>
              <a:t>A supporting document (10-12 pages) </a:t>
            </a:r>
            <a:r>
              <a:rPr lang="en-US" sz="1800" dirty="0"/>
              <a:t>consisting of key summary information (based on the White Paper, 3-4 pages) to substantiate the Statement, followed by examples (8-10 pages) that illustrate the benefits and use of EO drawn from across the CEOS agencies.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24384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Background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334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CEOS IFI Statement : Overview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Background</a:t>
            </a:r>
          </a:p>
          <a:p>
            <a:r>
              <a:rPr lang="en-US" dirty="0" smtClean="0"/>
              <a:t>Development Aid /ODA </a:t>
            </a:r>
            <a:r>
              <a:rPr lang="en-US" dirty="0"/>
              <a:t>is </a:t>
            </a:r>
            <a:r>
              <a:rPr lang="en-GB" dirty="0" smtClean="0"/>
              <a:t>complex </a:t>
            </a:r>
            <a:r>
              <a:rPr lang="en-GB" dirty="0"/>
              <a:t>and rapidly </a:t>
            </a:r>
            <a:r>
              <a:rPr lang="en-GB" dirty="0" smtClean="0"/>
              <a:t>changing,</a:t>
            </a:r>
          </a:p>
          <a:p>
            <a:r>
              <a:rPr lang="en-GB" dirty="0" smtClean="0"/>
              <a:t>SDGs are likely to drive Development </a:t>
            </a:r>
            <a:r>
              <a:rPr lang="en-GB" dirty="0"/>
              <a:t>priorities over the next few </a:t>
            </a:r>
            <a:r>
              <a:rPr lang="en-GB" dirty="0" smtClean="0"/>
              <a:t>decades,</a:t>
            </a:r>
            <a:endParaRPr lang="en-GB" dirty="0"/>
          </a:p>
          <a:p>
            <a:r>
              <a:rPr lang="en-GB" dirty="0" smtClean="0"/>
              <a:t>Significant potential for EO as an </a:t>
            </a:r>
            <a:r>
              <a:rPr lang="en-GB" dirty="0"/>
              <a:t>operational source of environmental </a:t>
            </a:r>
            <a:r>
              <a:rPr lang="en-GB" dirty="0" smtClean="0"/>
              <a:t>information in Development Aid working practices,</a:t>
            </a:r>
          </a:p>
          <a:p>
            <a:pPr lvl="1"/>
            <a:r>
              <a:rPr lang="en-GB" i="1" dirty="0" smtClean="0"/>
              <a:t>Increase efficiencies, improve future operations, extend capabilities</a:t>
            </a:r>
          </a:p>
          <a:p>
            <a:pPr lvl="1"/>
            <a:r>
              <a:rPr lang="en-GB" i="1" dirty="0" smtClean="0"/>
              <a:t>Promote transparency, responsibility and accountability</a:t>
            </a:r>
          </a:p>
          <a:p>
            <a:endParaRPr lang="en-GB" sz="1200" i="1" dirty="0"/>
          </a:p>
          <a:p>
            <a:pPr marL="0" indent="0">
              <a:buNone/>
            </a:pPr>
            <a:r>
              <a:rPr lang="en-GB" b="1" dirty="0" smtClean="0"/>
              <a:t>Way Forward</a:t>
            </a:r>
          </a:p>
          <a:p>
            <a:r>
              <a:rPr lang="en-GB" dirty="0" smtClean="0"/>
              <a:t>Develop coherent </a:t>
            </a:r>
            <a:r>
              <a:rPr lang="en-GB" dirty="0"/>
              <a:t>strategy and approach to </a:t>
            </a:r>
            <a:r>
              <a:rPr lang="en-GB" dirty="0" smtClean="0"/>
              <a:t>expand use </a:t>
            </a:r>
            <a:r>
              <a:rPr lang="en-GB" dirty="0"/>
              <a:t>of EO </a:t>
            </a:r>
            <a:r>
              <a:rPr lang="en-GB" dirty="0" smtClean="0"/>
              <a:t>for ODA</a:t>
            </a:r>
          </a:p>
          <a:p>
            <a:pPr lvl="1"/>
            <a:r>
              <a:rPr lang="en-GB" dirty="0" smtClean="0"/>
              <a:t>Interface with GEO</a:t>
            </a:r>
          </a:p>
          <a:p>
            <a:r>
              <a:rPr lang="en-GB" dirty="0" smtClean="0"/>
              <a:t>Address</a:t>
            </a:r>
          </a:p>
          <a:p>
            <a:pPr lvl="1"/>
            <a:r>
              <a:rPr lang="en-US" b="1" i="1" dirty="0"/>
              <a:t>Awareness</a:t>
            </a:r>
            <a:r>
              <a:rPr lang="en-US" b="1" dirty="0"/>
              <a:t> </a:t>
            </a:r>
            <a:r>
              <a:rPr lang="en-US" dirty="0" smtClean="0"/>
              <a:t>of what </a:t>
            </a:r>
            <a:r>
              <a:rPr lang="en-US" dirty="0"/>
              <a:t>EO can deliver </a:t>
            </a:r>
            <a:r>
              <a:rPr lang="en-US" dirty="0" smtClean="0"/>
              <a:t>through</a:t>
            </a:r>
          </a:p>
          <a:p>
            <a:pPr lvl="1"/>
            <a:r>
              <a:rPr lang="en-US" b="1" i="1" dirty="0" smtClean="0"/>
              <a:t>Acceptance </a:t>
            </a:r>
            <a:r>
              <a:rPr lang="en-GB" dirty="0" smtClean="0"/>
              <a:t>methodologies </a:t>
            </a:r>
            <a:r>
              <a:rPr lang="en-GB" dirty="0"/>
              <a:t>&amp; best-practice </a:t>
            </a:r>
            <a:r>
              <a:rPr lang="en-GB" dirty="0" smtClean="0"/>
              <a:t>guidelines</a:t>
            </a:r>
          </a:p>
          <a:p>
            <a:pPr lvl="1"/>
            <a:r>
              <a:rPr lang="en-US" b="1" i="1" dirty="0" smtClean="0"/>
              <a:t>Use </a:t>
            </a:r>
            <a:r>
              <a:rPr lang="en-US" dirty="0" smtClean="0"/>
              <a:t>availability of operational </a:t>
            </a:r>
            <a:r>
              <a:rPr lang="en-US" dirty="0"/>
              <a:t>data </a:t>
            </a:r>
            <a:r>
              <a:rPr lang="en-US" dirty="0" smtClean="0"/>
              <a:t>sets, tools, and capacity-building</a:t>
            </a:r>
          </a:p>
        </p:txBody>
      </p:sp>
    </p:spTree>
    <p:extLst>
      <p:ext uri="{BB962C8B-B14F-4D97-AF65-F5344CB8AC3E}">
        <p14:creationId xmlns:p14="http://schemas.microsoft.com/office/powerpoint/2010/main" val="230383545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600" b="1" i="1" dirty="0" smtClean="0"/>
              <a:t>Further Reflection </a:t>
            </a:r>
            <a:r>
              <a:rPr lang="en-US" sz="1600" b="1" dirty="0" smtClean="0"/>
              <a:t>: </a:t>
            </a:r>
            <a:r>
              <a:rPr lang="en-US" sz="1600" dirty="0" smtClean="0"/>
              <a:t>A </a:t>
            </a:r>
            <a:r>
              <a:rPr lang="en-US" sz="1600" b="1" dirty="0" smtClean="0"/>
              <a:t>Supporting Document </a:t>
            </a:r>
            <a:r>
              <a:rPr lang="en-US" sz="1600" dirty="0" smtClean="0"/>
              <a:t>as requested </a:t>
            </a:r>
            <a:r>
              <a:rPr lang="en-US" sz="1600" i="1" dirty="0" smtClean="0"/>
              <a:t>(compendium of EO examples drawn from CEOS Agencies) </a:t>
            </a:r>
            <a:r>
              <a:rPr lang="en-US" sz="1600" dirty="0" smtClean="0"/>
              <a:t>is unlikely to bring significant added value, material already exists separately,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600" b="1" i="1" dirty="0" smtClean="0"/>
              <a:t>Proposal </a:t>
            </a:r>
            <a:r>
              <a:rPr lang="en-US" sz="1600" b="1" dirty="0" smtClean="0"/>
              <a:t>: </a:t>
            </a:r>
            <a:r>
              <a:rPr lang="en-US" sz="1600" dirty="0" smtClean="0"/>
              <a:t>produce a </a:t>
            </a:r>
            <a:r>
              <a:rPr lang="en-US" sz="1600" b="1" dirty="0" smtClean="0"/>
              <a:t>Planning Document </a:t>
            </a:r>
            <a:r>
              <a:rPr lang="en-US" sz="1600" i="1" dirty="0" smtClean="0"/>
              <a:t>(current initiatives, planned developments 2018/19, Vision 2020-25) </a:t>
            </a:r>
            <a:r>
              <a:rPr lang="en-US" sz="1600" dirty="0" smtClean="0"/>
              <a:t>from interested CEOS Agencies such that the ‘Way Forward’ in the CEOS Statement of a coherent strategy &amp; approach can be implemented</a:t>
            </a:r>
            <a:r>
              <a:rPr lang="en-US" sz="1600" dirty="0" smtClean="0"/>
              <a:t>, First draft to be available mid-July. Final version to be discussed at CEOS SIT (Sept 2018) for endorsement at CEOS Plenary (Oct 2018).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600" b="1" i="1" dirty="0" smtClean="0"/>
              <a:t>Feedback to date : </a:t>
            </a:r>
            <a:r>
              <a:rPr lang="en-US" sz="1600" dirty="0" smtClean="0"/>
              <a:t>ESA, CEOS SEO, GEO SEC interested in pursuing this direction (others ……. ??)</a:t>
            </a:r>
          </a:p>
          <a:p>
            <a:pPr>
              <a:spcBef>
                <a:spcPts val="600"/>
              </a:spcBef>
            </a:pPr>
            <a:r>
              <a:rPr lang="en-US" sz="1600" b="1" i="1" dirty="0" smtClean="0"/>
              <a:t>Next Steps : </a:t>
            </a:r>
            <a:endParaRPr lang="en-US" sz="1600" b="1" i="1" dirty="0" smtClean="0"/>
          </a:p>
          <a:p>
            <a:pPr lvl="1">
              <a:spcBef>
                <a:spcPts val="600"/>
              </a:spcBef>
              <a:buFont typeface="Wingdings" charset="2"/>
              <a:buChar char="§"/>
            </a:pPr>
            <a:r>
              <a:rPr lang="en-US" sz="1600" dirty="0" smtClean="0"/>
              <a:t>ESA is planning a longer-term and larger-scale dedicated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of work to mainstream and transfer EO environmental information into Development Aid practices (IFIs and National Aid Agencies) and reporting of SDGs in the timeframe of 2020-25.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en-US" sz="1600" dirty="0" smtClean="0"/>
              <a:t>A wider consultation with all European National Aid Agencies is fixed for Sept 11+12 at ESRIN to define the scope and content of this </a:t>
            </a:r>
            <a:r>
              <a:rPr lang="en-US" sz="1600" dirty="0" err="1" smtClean="0"/>
              <a:t>programme</a:t>
            </a:r>
            <a:r>
              <a:rPr lang="en-US" sz="1600" dirty="0"/>
              <a:t>.</a:t>
            </a: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76771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9045</TotalTime>
  <Words>558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International Financial Institutions &amp; Overseas Development Aid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Coulson</cp:lastModifiedBy>
  <cp:revision>151</cp:revision>
  <dcterms:modified xsi:type="dcterms:W3CDTF">2018-04-19T10:21:36Z</dcterms:modified>
</cp:coreProperties>
</file>