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68" r:id="rId3"/>
    <p:sldId id="260" r:id="rId4"/>
    <p:sldId id="261" r:id="rId5"/>
    <p:sldId id="266" r:id="rId6"/>
    <p:sldId id="274" r:id="rId7"/>
    <p:sldId id="275" r:id="rId8"/>
    <p:sldId id="276" r:id="rId9"/>
    <p:sldId id="278" r:id="rId10"/>
    <p:sldId id="279" r:id="rId11"/>
    <p:sldId id="265" r:id="rId12"/>
    <p:sldId id="271" r:id="rId13"/>
    <p:sldId id="280" r:id="rId14"/>
    <p:sldId id="269" r:id="rId15"/>
    <p:sldId id="270" r:id="rId16"/>
    <p:sldId id="263" r:id="rId17"/>
    <p:sldId id="264" r:id="rId18"/>
    <p:sldId id="262" r:id="rId1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3366"/>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9"/>
    <p:restoredTop sz="50000"/>
  </p:normalViewPr>
  <p:slideViewPr>
    <p:cSldViewPr>
      <p:cViewPr varScale="1">
        <p:scale>
          <a:sx n="73" d="100"/>
          <a:sy n="73" d="100"/>
        </p:scale>
        <p:origin x="142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661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2528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a:solidFill>
                  <a:schemeClr val="tx2"/>
                </a:solidFill>
                <a:latin typeface="+mj-ea"/>
                <a:ea typeface="+mj-ea"/>
                <a:cs typeface="Proxima Nova Regular"/>
                <a:sym typeface="Proxima Nova Regular"/>
              </a:rPr>
              <a:t>SIT-34, </a:t>
            </a:r>
            <a:r>
              <a:rPr lang="en-AU" sz="1100" i="1" dirty="0">
                <a:solidFill>
                  <a:schemeClr val="tx2"/>
                </a:solidFill>
                <a:latin typeface="+mj-ea"/>
                <a:ea typeface="+mj-ea"/>
                <a:cs typeface="Proxima Nova Regular"/>
                <a:sym typeface="Proxima Nova Regular"/>
              </a:rPr>
              <a:t>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14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ceos.org/document_management/Publications/Governing_Docs/CEOS_Strategic-Guidance_Nov2013.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292611"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SIT Chair 2018-2019 Priorities and SIT-34 Objectives</a:t>
            </a:r>
            <a:endParaRPr sz="4200" b="1" dirty="0">
              <a:solidFill>
                <a:srgbClr val="FFFFFF"/>
              </a:solidFill>
              <a:latin typeface="+mj-lt"/>
            </a:endParaRPr>
          </a:p>
        </p:txBody>
      </p:sp>
      <p:sp>
        <p:nvSpPr>
          <p:cNvPr id="11" name="Shape 11"/>
          <p:cNvSpPr/>
          <p:nvPr/>
        </p:nvSpPr>
        <p:spPr>
          <a:xfrm>
            <a:off x="622789" y="3759200"/>
            <a:ext cx="4810858" cy="2794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b="1" dirty="0">
                <a:solidFill>
                  <a:srgbClr val="FFFFFF"/>
                </a:solidFill>
                <a:ea typeface="Arial Bold"/>
                <a:cs typeface="Arial Bold"/>
                <a:sym typeface="Arial Bold"/>
              </a:rPr>
              <a:t>Steve Volz, CEOS SIT Chair</a:t>
            </a:r>
          </a:p>
          <a:p>
            <a:pPr lvl="0" defTabSz="914400">
              <a:defRPr>
                <a:solidFill>
                  <a:srgbClr val="000000"/>
                </a:solidFill>
              </a:defRPr>
            </a:pPr>
            <a:r>
              <a:rPr lang="en-AU" dirty="0">
                <a:solidFill>
                  <a:srgbClr val="FFFFFF"/>
                </a:solidFill>
                <a:ea typeface="Arial Bold"/>
                <a:cs typeface="Arial Bold"/>
                <a:sym typeface="Arial Bold"/>
              </a:rPr>
              <a:t>National Oceanic and Atmospheric Administration (NOAA)</a:t>
            </a:r>
          </a:p>
          <a:p>
            <a:pPr lvl="0" defTabSz="914400">
              <a:lnSpc>
                <a:spcPct val="150000"/>
              </a:lnSpc>
              <a:defRPr>
                <a:solidFill>
                  <a:srgbClr val="000000"/>
                </a:solidFill>
              </a:defRPr>
            </a:pPr>
            <a:r>
              <a:rPr lang="en-AU" dirty="0">
                <a:solidFill>
                  <a:srgbClr val="FFFFFF"/>
                </a:solidFill>
                <a:ea typeface="Arial Bold"/>
                <a:cs typeface="Arial Bold"/>
                <a:sym typeface="Arial Bold"/>
              </a:rPr>
              <a:t>CEOS SIT-34</a:t>
            </a:r>
          </a:p>
          <a:p>
            <a:pPr lvl="0" defTabSz="914400">
              <a:lnSpc>
                <a:spcPct val="150000"/>
              </a:lnSpc>
              <a:defRPr>
                <a:solidFill>
                  <a:srgbClr val="000000"/>
                </a:solidFill>
              </a:defRPr>
            </a:pPr>
            <a:r>
              <a:rPr lang="en-AU" dirty="0">
                <a:solidFill>
                  <a:srgbClr val="FFFFFF"/>
                </a:solidFill>
                <a:ea typeface="Arial Bold"/>
                <a:cs typeface="Arial Bold"/>
                <a:sym typeface="Arial Bold"/>
              </a:rPr>
              <a:t>Session 1, Agenda Item 1.5</a:t>
            </a:r>
          </a:p>
          <a:p>
            <a:pPr lvl="0" defTabSz="914400">
              <a:lnSpc>
                <a:spcPct val="150000"/>
              </a:lnSpc>
              <a:defRPr>
                <a:solidFill>
                  <a:srgbClr val="000000"/>
                </a:solidFill>
              </a:defRPr>
            </a:pPr>
            <a:r>
              <a:rPr lang="en-AU" dirty="0">
                <a:solidFill>
                  <a:srgbClr val="FFFFFF"/>
                </a:solidFill>
                <a:ea typeface="Arial Bold"/>
                <a:cs typeface="Arial Bold"/>
                <a:sym typeface="Arial Bold"/>
              </a:rPr>
              <a:t>Miami, FL, USA</a:t>
            </a:r>
          </a:p>
          <a:p>
            <a:pPr lvl="0" defTabSz="914400">
              <a:lnSpc>
                <a:spcPct val="150000"/>
              </a:lnSpc>
              <a:defRPr>
                <a:solidFill>
                  <a:srgbClr val="000000"/>
                </a:solidFill>
              </a:defRPr>
            </a:pPr>
            <a:r>
              <a:rPr lang="en-AU" dirty="0">
                <a:solidFill>
                  <a:srgbClr val="FFFFFF"/>
                </a:solidFill>
                <a:ea typeface="Arial Bold"/>
                <a:cs typeface="Arial Bold"/>
                <a:sym typeface="Arial Bold"/>
              </a:rPr>
              <a:t>3 – 4 April 2019</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buNone/>
            </a:pPr>
            <a:r>
              <a:rPr lang="en-US" sz="2400" b="0" dirty="0"/>
              <a:t>Drafting language to </a:t>
            </a:r>
            <a:r>
              <a:rPr lang="en-US" sz="2400" dirty="0"/>
              <a:t>support potential changes to CEOS Governance, Processes, and organization resulting from discussions on VCs and AHTs and the formal processes CEOS will mandate for them.  </a:t>
            </a:r>
          </a:p>
          <a:p>
            <a:pPr lvl="0"/>
            <a:r>
              <a:rPr lang="en-AU" b="0" dirty="0"/>
              <a:t>Perform a health update on assessment of what is working well within CEOS and reflect upon CEOS internal issues such as structure, efficiency, number of entities and activities, resource allocation; </a:t>
            </a:r>
          </a:p>
          <a:p>
            <a:pPr lvl="0"/>
            <a:r>
              <a:rPr lang="en-AU" b="0" dirty="0"/>
              <a:t>CEOS external issues such as communication, interaction with key stakeholders; </a:t>
            </a:r>
          </a:p>
          <a:p>
            <a:pPr lvl="0"/>
            <a:r>
              <a:rPr lang="en-AU" b="0" dirty="0"/>
              <a:t>Strategy for global priorities like caring for our planet, SDGs, carbon, etc. </a:t>
            </a:r>
          </a:p>
          <a:p>
            <a:pPr lvl="0"/>
            <a:r>
              <a:rPr lang="en-AU" b="0" dirty="0"/>
              <a:t>Consider proposals for further discussion at 2019 SIT TW, and possible recommendation for decision(s) at 33</a:t>
            </a:r>
            <a:r>
              <a:rPr lang="en-AU" b="0" baseline="30000" dirty="0"/>
              <a:t>rd</a:t>
            </a:r>
            <a:r>
              <a:rPr lang="en-AU" b="0" dirty="0"/>
              <a:t> CEOS Plenary (</a:t>
            </a:r>
            <a:r>
              <a:rPr lang="en-AU" b="0" i="1" dirty="0"/>
              <a:t>Plenary Action CEOS-32-15</a:t>
            </a:r>
            <a:r>
              <a:rPr lang="en-AU" b="0" dirty="0"/>
              <a:t>).</a:t>
            </a:r>
            <a:endParaRPr lang="en-US"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4" name="Content Placeholder 3"/>
          <p:cNvSpPr>
            <a:spLocks noGrp="1"/>
          </p:cNvSpPr>
          <p:nvPr>
            <p:ph sz="quarter" idx="11"/>
          </p:nvPr>
        </p:nvSpPr>
        <p:spPr>
          <a:xfrm>
            <a:off x="1600200" y="0"/>
            <a:ext cx="6172200" cy="1143000"/>
          </a:xfrm>
        </p:spPr>
        <p:txBody>
          <a:bodyPr/>
          <a:lstStyle/>
          <a:p>
            <a:pPr lvl="0">
              <a:spcBef>
                <a:spcPts val="0"/>
              </a:spcBef>
              <a:buSzTx/>
              <a:defRPr/>
            </a:pPr>
            <a:r>
              <a:rPr lang="en-US" sz="2400" dirty="0"/>
              <a:t>SIT-34 Objective</a:t>
            </a:r>
          </a:p>
          <a:p>
            <a:pPr lvl="0">
              <a:spcBef>
                <a:spcPts val="0"/>
              </a:spcBef>
              <a:buSzTx/>
              <a:defRPr/>
            </a:pPr>
            <a:r>
              <a:rPr lang="en-US" sz="2400" dirty="0"/>
              <a:t>CEOS Governance, Processes, and Organization</a:t>
            </a:r>
          </a:p>
        </p:txBody>
      </p:sp>
    </p:spTree>
    <p:extLst>
      <p:ext uri="{BB962C8B-B14F-4D97-AF65-F5344CB8AC3E}">
        <p14:creationId xmlns:p14="http://schemas.microsoft.com/office/powerpoint/2010/main" val="36337609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a:p>
        </p:txBody>
      </p:sp>
      <p:sp>
        <p:nvSpPr>
          <p:cNvPr id="4" name="Content Placeholder 3"/>
          <p:cNvSpPr>
            <a:spLocks noGrp="1"/>
          </p:cNvSpPr>
          <p:nvPr>
            <p:ph sz="quarter" idx="11"/>
          </p:nvPr>
        </p:nvSpPr>
        <p:spPr>
          <a:xfrm>
            <a:off x="1676400" y="107149"/>
            <a:ext cx="6172200" cy="647648"/>
          </a:xfrm>
        </p:spPr>
        <p:txBody>
          <a:bodyPr/>
          <a:lstStyle/>
          <a:p>
            <a:pPr lvl="0">
              <a:spcBef>
                <a:spcPts val="0"/>
              </a:spcBef>
              <a:buSzTx/>
              <a:defRPr/>
            </a:pPr>
            <a:r>
              <a:rPr lang="en-US" dirty="0"/>
              <a:t>Strategic Guidance Reminder</a:t>
            </a:r>
          </a:p>
        </p:txBody>
      </p:sp>
      <p:sp>
        <p:nvSpPr>
          <p:cNvPr id="5" name="TextBox 4"/>
          <p:cNvSpPr txBox="1"/>
          <p:nvPr/>
        </p:nvSpPr>
        <p:spPr>
          <a:xfrm>
            <a:off x="84747" y="1143000"/>
            <a:ext cx="8956221" cy="762000"/>
          </a:xfrm>
          <a:prstGeom prst="rect">
            <a:avLst/>
          </a:prstGeom>
          <a:gradFill flip="none" rotWithShape="1">
            <a:gsLst>
              <a:gs pos="0">
                <a:schemeClr val="tx1"/>
              </a:gs>
              <a:gs pos="75000">
                <a:srgbClr val="002060">
                  <a:tint val="44500"/>
                  <a:satMod val="160000"/>
                </a:srgbClr>
              </a:gs>
              <a:gs pos="100000">
                <a:srgbClr val="002060">
                  <a:tint val="23500"/>
                  <a:satMod val="160000"/>
                </a:srgbClr>
              </a:gs>
            </a:gsLst>
            <a:lin ang="5400000" scaled="1"/>
            <a:tileRect/>
          </a:gradFill>
          <a:ln>
            <a:noFill/>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2400" b="1" dirty="0">
                <a:solidFill>
                  <a:srgbClr val="92D050"/>
                </a:solidFill>
                <a:latin typeface="Arial" panose="020B0604020202020204" pitchFamily="34" charset="0"/>
                <a:cs typeface="Arial" panose="020B0604020202020204" pitchFamily="34" charset="0"/>
              </a:rPr>
              <a:t>Mission</a:t>
            </a:r>
          </a:p>
        </p:txBody>
      </p:sp>
      <p:sp>
        <p:nvSpPr>
          <p:cNvPr id="6" name="TextBox 5"/>
          <p:cNvSpPr txBox="1"/>
          <p:nvPr/>
        </p:nvSpPr>
        <p:spPr>
          <a:xfrm>
            <a:off x="97858" y="1524000"/>
            <a:ext cx="8943110" cy="830997"/>
          </a:xfrm>
          <a:prstGeom prst="rect">
            <a:avLst/>
          </a:prstGeom>
          <a:noFill/>
          <a:ln>
            <a:no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b="1" dirty="0">
                <a:solidFill>
                  <a:schemeClr val="tx2">
                    <a:lumMod val="50000"/>
                  </a:schemeClr>
                </a:solidFill>
                <a:latin typeface="Arial" panose="020B0604020202020204" pitchFamily="34" charset="0"/>
                <a:cs typeface="Arial" panose="020B0604020202020204" pitchFamily="34" charset="0"/>
              </a:rPr>
              <a:t>CEOS ensures international coordination of civil space-based Earth observation programs and promotes exchange of data to optimize societal benefit and inform decision making for securing a prosperous and sustainable future for humankind.</a:t>
            </a:r>
          </a:p>
        </p:txBody>
      </p:sp>
      <p:pic>
        <p:nvPicPr>
          <p:cNvPr id="7" name="Picture 6"/>
          <p:cNvPicPr>
            <a:picLocks noChangeAspect="1"/>
          </p:cNvPicPr>
          <p:nvPr/>
        </p:nvPicPr>
        <p:blipFill>
          <a:blip r:embed="rId2"/>
          <a:stretch>
            <a:fillRect/>
          </a:stretch>
        </p:blipFill>
        <p:spPr>
          <a:xfrm>
            <a:off x="97858" y="2362200"/>
            <a:ext cx="1950632" cy="2549485"/>
          </a:xfrm>
          <a:prstGeom prst="rect">
            <a:avLst/>
          </a:prstGeom>
          <a:ln w="28575">
            <a:solidFill>
              <a:srgbClr val="FF0066"/>
            </a:solidFill>
          </a:ln>
        </p:spPr>
      </p:pic>
      <p:pic>
        <p:nvPicPr>
          <p:cNvPr id="8" name="Picture 7"/>
          <p:cNvPicPr>
            <a:picLocks noChangeAspect="1"/>
          </p:cNvPicPr>
          <p:nvPr/>
        </p:nvPicPr>
        <p:blipFill>
          <a:blip r:embed="rId3"/>
          <a:stretch>
            <a:fillRect/>
          </a:stretch>
        </p:blipFill>
        <p:spPr>
          <a:xfrm>
            <a:off x="2133600" y="2514600"/>
            <a:ext cx="1956037" cy="2549485"/>
          </a:xfrm>
          <a:prstGeom prst="rect">
            <a:avLst/>
          </a:prstGeom>
          <a:ln>
            <a:solidFill>
              <a:srgbClr val="993366"/>
            </a:solidFill>
          </a:ln>
        </p:spPr>
      </p:pic>
      <p:pic>
        <p:nvPicPr>
          <p:cNvPr id="9" name="Picture 8"/>
          <p:cNvPicPr>
            <a:picLocks noChangeAspect="1"/>
          </p:cNvPicPr>
          <p:nvPr/>
        </p:nvPicPr>
        <p:blipFill>
          <a:blip r:embed="rId4"/>
          <a:stretch>
            <a:fillRect/>
          </a:stretch>
        </p:blipFill>
        <p:spPr>
          <a:xfrm>
            <a:off x="4191000" y="2743200"/>
            <a:ext cx="1961440" cy="2549485"/>
          </a:xfrm>
          <a:prstGeom prst="rect">
            <a:avLst/>
          </a:prstGeom>
          <a:ln w="28575">
            <a:solidFill>
              <a:srgbClr val="FF0066"/>
            </a:solidFill>
          </a:ln>
        </p:spPr>
      </p:pic>
      <p:pic>
        <p:nvPicPr>
          <p:cNvPr id="12" name="Picture 11"/>
          <p:cNvPicPr>
            <a:picLocks noChangeAspect="1"/>
          </p:cNvPicPr>
          <p:nvPr/>
        </p:nvPicPr>
        <p:blipFill>
          <a:blip r:embed="rId5"/>
          <a:stretch>
            <a:fillRect/>
          </a:stretch>
        </p:blipFill>
        <p:spPr>
          <a:xfrm>
            <a:off x="6400800" y="2452672"/>
            <a:ext cx="1965600" cy="2557907"/>
          </a:xfrm>
          <a:prstGeom prst="rect">
            <a:avLst/>
          </a:prstGeom>
          <a:ln w="9525">
            <a:solidFill>
              <a:schemeClr val="tx1"/>
            </a:solidFill>
          </a:ln>
        </p:spPr>
      </p:pic>
      <p:sp>
        <p:nvSpPr>
          <p:cNvPr id="13" name="Content Placeholder 2"/>
          <p:cNvSpPr>
            <a:spLocks noGrp="1"/>
          </p:cNvSpPr>
          <p:nvPr>
            <p:ph sz="quarter" idx="10"/>
          </p:nvPr>
        </p:nvSpPr>
        <p:spPr>
          <a:xfrm>
            <a:off x="142271" y="4953001"/>
            <a:ext cx="1861806" cy="333478"/>
          </a:xfrm>
          <a:ln w="19050">
            <a:solidFill>
              <a:srgbClr val="FF0066"/>
            </a:solidFill>
          </a:ln>
        </p:spPr>
        <p:txBody>
          <a:bodyPr/>
          <a:lstStyle/>
          <a:p>
            <a:pPr marL="0" indent="0" algn="ctr">
              <a:buNone/>
            </a:pPr>
            <a:r>
              <a:rPr lang="en-US" sz="1400" b="1" dirty="0">
                <a:solidFill>
                  <a:schemeClr val="tx2">
                    <a:lumMod val="75000"/>
                  </a:schemeClr>
                </a:solidFill>
              </a:rPr>
              <a:t>November 2013</a:t>
            </a:r>
            <a:endParaRPr lang="en-US" sz="1400" dirty="0">
              <a:solidFill>
                <a:schemeClr val="tx2">
                  <a:lumMod val="75000"/>
                </a:schemeClr>
              </a:solidFill>
            </a:endParaRPr>
          </a:p>
        </p:txBody>
      </p:sp>
      <p:sp>
        <p:nvSpPr>
          <p:cNvPr id="14" name="Content Placeholder 2"/>
          <p:cNvSpPr txBox="1">
            <a:spLocks/>
          </p:cNvSpPr>
          <p:nvPr/>
        </p:nvSpPr>
        <p:spPr>
          <a:xfrm>
            <a:off x="2176794" y="5029200"/>
            <a:ext cx="1861806" cy="6096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spcBef>
                <a:spcPts val="0"/>
              </a:spcBef>
              <a:buFont typeface="Arial"/>
              <a:buNone/>
            </a:pPr>
            <a:r>
              <a:rPr lang="en-US" sz="1400" dirty="0">
                <a:solidFill>
                  <a:schemeClr val="tx2">
                    <a:lumMod val="75000"/>
                  </a:schemeClr>
                </a:solidFill>
              </a:rPr>
              <a:t>November 2013</a:t>
            </a:r>
          </a:p>
          <a:p>
            <a:pPr marL="0" indent="0" algn="ctr" defTabSz="914400">
              <a:spcBef>
                <a:spcPts val="0"/>
              </a:spcBef>
              <a:buFont typeface="Arial"/>
              <a:buNone/>
            </a:pPr>
            <a:r>
              <a:rPr lang="en-US" sz="1400" dirty="0">
                <a:solidFill>
                  <a:schemeClr val="tx2">
                    <a:lumMod val="75000"/>
                  </a:schemeClr>
                </a:solidFill>
              </a:rPr>
              <a:t>7-10 years</a:t>
            </a:r>
          </a:p>
        </p:txBody>
      </p:sp>
      <p:sp>
        <p:nvSpPr>
          <p:cNvPr id="15" name="Content Placeholder 2"/>
          <p:cNvSpPr txBox="1">
            <a:spLocks/>
          </p:cNvSpPr>
          <p:nvPr/>
        </p:nvSpPr>
        <p:spPr>
          <a:xfrm>
            <a:off x="4267200" y="5334000"/>
            <a:ext cx="1861806" cy="457200"/>
          </a:xfrm>
          <a:prstGeom prst="rect">
            <a:avLst/>
          </a:prstGeom>
          <a:ln w="19050">
            <a:solidFill>
              <a:srgbClr val="FF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spcBef>
                <a:spcPts val="0"/>
              </a:spcBef>
              <a:buFont typeface="Arial"/>
              <a:buNone/>
            </a:pPr>
            <a:r>
              <a:rPr lang="en-US" sz="1400" dirty="0">
                <a:solidFill>
                  <a:schemeClr val="tx2">
                    <a:lumMod val="75000"/>
                  </a:schemeClr>
                </a:solidFill>
              </a:rPr>
              <a:t>November 2013</a:t>
            </a:r>
          </a:p>
          <a:p>
            <a:pPr marL="0" indent="0" algn="ctr" defTabSz="914400">
              <a:spcBef>
                <a:spcPts val="0"/>
              </a:spcBef>
              <a:buFont typeface="Arial"/>
              <a:buNone/>
            </a:pPr>
            <a:r>
              <a:rPr lang="en-US" sz="1400" dirty="0">
                <a:solidFill>
                  <a:schemeClr val="tx2">
                    <a:lumMod val="75000"/>
                  </a:schemeClr>
                </a:solidFill>
              </a:rPr>
              <a:t>~5 years</a:t>
            </a:r>
          </a:p>
        </p:txBody>
      </p:sp>
      <p:sp>
        <p:nvSpPr>
          <p:cNvPr id="16" name="Content Placeholder 2"/>
          <p:cNvSpPr txBox="1">
            <a:spLocks/>
          </p:cNvSpPr>
          <p:nvPr/>
        </p:nvSpPr>
        <p:spPr>
          <a:xfrm>
            <a:off x="6400800" y="5119740"/>
            <a:ext cx="1861806" cy="5334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spcBef>
                <a:spcPts val="0"/>
              </a:spcBef>
              <a:buFont typeface="Arial"/>
              <a:buNone/>
            </a:pPr>
            <a:r>
              <a:rPr lang="en-US" sz="1400" dirty="0">
                <a:solidFill>
                  <a:schemeClr val="tx2">
                    <a:lumMod val="75000"/>
                  </a:schemeClr>
                </a:solidFill>
              </a:rPr>
              <a:t>March 2019</a:t>
            </a:r>
          </a:p>
          <a:p>
            <a:pPr marL="0" indent="0" algn="ctr" defTabSz="914400">
              <a:spcBef>
                <a:spcPts val="0"/>
              </a:spcBef>
              <a:buFont typeface="Arial"/>
              <a:buNone/>
            </a:pPr>
            <a:r>
              <a:rPr lang="en-US" sz="1400" dirty="0">
                <a:solidFill>
                  <a:schemeClr val="tx2">
                    <a:lumMod val="75000"/>
                  </a:schemeClr>
                </a:solidFill>
              </a:rPr>
              <a:t>3 years</a:t>
            </a:r>
          </a:p>
        </p:txBody>
      </p:sp>
      <p:sp>
        <p:nvSpPr>
          <p:cNvPr id="17" name="TextBox 16"/>
          <p:cNvSpPr txBox="1"/>
          <p:nvPr/>
        </p:nvSpPr>
        <p:spPr>
          <a:xfrm>
            <a:off x="84746" y="5736475"/>
            <a:ext cx="8956221"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solidFill>
                  <a:schemeClr val="tx2">
                    <a:lumMod val="75000"/>
                  </a:schemeClr>
                </a:solidFill>
                <a:latin typeface="+mj-lt"/>
                <a:cs typeface="Arial" panose="020B0604020202020204" pitchFamily="34" charset="0"/>
              </a:rPr>
              <a:t>Other governing documents:</a:t>
            </a:r>
          </a:p>
          <a:p>
            <a:pPr marL="342900" lvl="0" indent="-342900">
              <a:buFont typeface="Arial" panose="020B0604020202020204" pitchFamily="34" charset="0"/>
              <a:buChar char="•"/>
            </a:pPr>
            <a:r>
              <a:rPr lang="en-US" sz="1200" dirty="0">
                <a:solidFill>
                  <a:schemeClr val="tx2">
                    <a:lumMod val="75000"/>
                  </a:schemeClr>
                </a:solidFill>
                <a:latin typeface="+mj-lt"/>
                <a:cs typeface="Arial" panose="020B0604020202020204" pitchFamily="34" charset="0"/>
              </a:rPr>
              <a:t>Terms of Reference – </a:t>
            </a:r>
            <a:r>
              <a:rPr lang="en-US" sz="1200" b="1" i="1" dirty="0">
                <a:solidFill>
                  <a:schemeClr val="tx2">
                    <a:lumMod val="75000"/>
                  </a:schemeClr>
                </a:solidFill>
                <a:latin typeface="+mj-lt"/>
                <a:cs typeface="Arial" panose="020B0604020202020204" pitchFamily="34" charset="0"/>
              </a:rPr>
              <a:t>CEOS Chair, Strategic Implementation Team (SIT) Chair, CEOS Secretariat, CEOS Executive Officer (CEO), CEOS Systems Engineering Office (SEO)</a:t>
            </a:r>
          </a:p>
          <a:p>
            <a:pPr marL="342900" lvl="0" indent="-342900">
              <a:buFont typeface="Arial" panose="020B0604020202020204" pitchFamily="34" charset="0"/>
              <a:buChar char="•"/>
            </a:pPr>
            <a:r>
              <a:rPr lang="en-US" sz="1200" dirty="0">
                <a:solidFill>
                  <a:schemeClr val="tx2">
                    <a:lumMod val="75000"/>
                  </a:schemeClr>
                </a:solidFill>
                <a:latin typeface="+mj-lt"/>
                <a:cs typeface="Arial" panose="020B0604020202020204" pitchFamily="34" charset="0"/>
              </a:rPr>
              <a:t>Process Papers – </a:t>
            </a:r>
            <a:r>
              <a:rPr lang="en-US" sz="1200" b="1" i="1" dirty="0">
                <a:solidFill>
                  <a:schemeClr val="tx2">
                    <a:lumMod val="75000"/>
                  </a:schemeClr>
                </a:solidFill>
                <a:latin typeface="+mj-lt"/>
                <a:cs typeface="Arial" panose="020B0604020202020204" pitchFamily="34" charset="0"/>
              </a:rPr>
              <a:t>Working Group,</a:t>
            </a:r>
            <a:r>
              <a:rPr lang="en-US" sz="1200" dirty="0">
                <a:solidFill>
                  <a:schemeClr val="tx2">
                    <a:lumMod val="75000"/>
                  </a:schemeClr>
                </a:solidFill>
                <a:latin typeface="+mj-lt"/>
                <a:cs typeface="Arial" panose="020B0604020202020204" pitchFamily="34" charset="0"/>
              </a:rPr>
              <a:t> </a:t>
            </a:r>
            <a:r>
              <a:rPr lang="en-US" sz="1200" b="1" i="1" dirty="0">
                <a:solidFill>
                  <a:schemeClr val="tx2">
                    <a:lumMod val="75000"/>
                  </a:schemeClr>
                </a:solidFill>
                <a:latin typeface="+mj-lt"/>
                <a:cs typeface="Arial" panose="020B0604020202020204" pitchFamily="34" charset="0"/>
              </a:rPr>
              <a:t>Virtual Constellations, </a:t>
            </a:r>
            <a:r>
              <a:rPr lang="en-US" sz="1200" dirty="0">
                <a:solidFill>
                  <a:schemeClr val="tx2">
                    <a:lumMod val="75000"/>
                  </a:schemeClr>
                </a:solidFill>
                <a:latin typeface="+mj-lt"/>
                <a:cs typeface="Arial" panose="020B0604020202020204" pitchFamily="34" charset="0"/>
              </a:rPr>
              <a:t>and</a:t>
            </a:r>
            <a:r>
              <a:rPr lang="en-US" sz="1200" b="1" i="1" dirty="0">
                <a:solidFill>
                  <a:schemeClr val="tx2">
                    <a:lumMod val="75000"/>
                  </a:schemeClr>
                </a:solidFill>
                <a:latin typeface="+mj-lt"/>
                <a:cs typeface="Arial" panose="020B0604020202020204" pitchFamily="34" charset="0"/>
              </a:rPr>
              <a:t> New Initiatives</a:t>
            </a:r>
            <a:endParaRPr lang="en-US" sz="1200" dirty="0">
              <a:solidFill>
                <a:schemeClr val="tx2">
                  <a:lumMod val="75000"/>
                </a:schemeClr>
              </a:solidFill>
              <a:latin typeface="+mj-lt"/>
              <a:cs typeface="Arial" panose="020B0604020202020204" pitchFamily="34" charset="0"/>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chemeClr val="tx2">
                  <a:lumMod val="75000"/>
                </a:schemeClr>
              </a:solidFill>
              <a:effectLst/>
              <a:uFillTx/>
              <a:latin typeface="+mj-lt"/>
            </a:endParaRPr>
          </a:p>
        </p:txBody>
      </p:sp>
      <p:sp>
        <p:nvSpPr>
          <p:cNvPr id="18" name="Content Placeholder 2"/>
          <p:cNvSpPr txBox="1">
            <a:spLocks/>
          </p:cNvSpPr>
          <p:nvPr/>
        </p:nvSpPr>
        <p:spPr>
          <a:xfrm rot="19747093">
            <a:off x="115194" y="3674724"/>
            <a:ext cx="1861806" cy="333478"/>
          </a:xfrm>
          <a:prstGeom prst="rect">
            <a:avLst/>
          </a:prstGeom>
          <a:ln w="19050">
            <a:solidFill>
              <a:srgbClr val="FF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r>
              <a:rPr lang="en-US" sz="1400" dirty="0">
                <a:solidFill>
                  <a:srgbClr val="FF0066"/>
                </a:solidFill>
              </a:rPr>
              <a:t>Update</a:t>
            </a:r>
          </a:p>
        </p:txBody>
      </p:sp>
      <p:sp>
        <p:nvSpPr>
          <p:cNvPr id="19" name="Content Placeholder 2"/>
          <p:cNvSpPr txBox="1">
            <a:spLocks/>
          </p:cNvSpPr>
          <p:nvPr/>
        </p:nvSpPr>
        <p:spPr>
          <a:xfrm rot="19747093">
            <a:off x="4240817" y="4071709"/>
            <a:ext cx="1861806" cy="333478"/>
          </a:xfrm>
          <a:prstGeom prst="rect">
            <a:avLst/>
          </a:prstGeom>
          <a:ln w="19050">
            <a:solidFill>
              <a:srgbClr val="FF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r>
              <a:rPr lang="en-US" sz="1400" dirty="0">
                <a:solidFill>
                  <a:srgbClr val="FF0066"/>
                </a:solidFill>
              </a:rPr>
              <a:t>Update</a:t>
            </a:r>
          </a:p>
        </p:txBody>
      </p:sp>
      <p:sp>
        <p:nvSpPr>
          <p:cNvPr id="20" name="Content Placeholder 2"/>
          <p:cNvSpPr txBox="1">
            <a:spLocks/>
          </p:cNvSpPr>
          <p:nvPr/>
        </p:nvSpPr>
        <p:spPr>
          <a:xfrm rot="19747093">
            <a:off x="1287858" y="3743962"/>
            <a:ext cx="6251228" cy="528797"/>
          </a:xfrm>
          <a:prstGeom prst="rect">
            <a:avLst/>
          </a:prstGeom>
          <a:solidFill>
            <a:schemeClr val="tx2">
              <a:lumMod val="50000"/>
            </a:schemeClr>
          </a:solidFill>
          <a:ln w="19050">
            <a:solidFill>
              <a:srgbClr val="FF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r>
              <a:rPr lang="en-US" sz="2800" dirty="0">
                <a:solidFill>
                  <a:srgbClr val="FF0066"/>
                </a:solidFill>
              </a:rPr>
              <a:t>Proposed Changes in Session 7.4</a:t>
            </a:r>
          </a:p>
        </p:txBody>
      </p:sp>
    </p:spTree>
    <p:extLst>
      <p:ext uri="{BB962C8B-B14F-4D97-AF65-F5344CB8AC3E}">
        <p14:creationId xmlns:p14="http://schemas.microsoft.com/office/powerpoint/2010/main" val="2057510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638800"/>
          </a:xfrm>
        </p:spPr>
        <p:txBody>
          <a:bodyPr/>
          <a:lstStyle/>
          <a:p>
            <a:pPr marL="311150" lvl="1" indent="-311150">
              <a:buFont typeface="Arial" panose="020B0604020202020204" pitchFamily="34" charset="0"/>
              <a:buChar char="•"/>
            </a:pPr>
            <a:r>
              <a:rPr lang="en-AU" sz="2400" dirty="0"/>
              <a:t>Ensuring tangible outcomes from, and sustainable commitment to, our VCs and WGs</a:t>
            </a:r>
          </a:p>
          <a:p>
            <a:pPr marL="311150" lvl="1" indent="-311150">
              <a:buFont typeface="Arial" panose="020B0604020202020204" pitchFamily="34" charset="0"/>
              <a:buChar char="•"/>
            </a:pPr>
            <a:r>
              <a:rPr lang="en-AU" sz="2400" dirty="0"/>
              <a:t>Maximizing the value of VC and WG output for CEOS objectives (</a:t>
            </a:r>
            <a:r>
              <a:rPr lang="en-AU" sz="2400" i="1" dirty="0"/>
              <a:t>e.g.</a:t>
            </a:r>
            <a:r>
              <a:rPr lang="en-AU" sz="2400" dirty="0"/>
              <a:t>, ECVs and SDGs) and for individual CEOS Agency objectives</a:t>
            </a:r>
          </a:p>
          <a:p>
            <a:pPr marL="311150" lvl="1" indent="-311150">
              <a:buFont typeface="Arial" panose="020B0604020202020204" pitchFamily="34" charset="0"/>
              <a:buChar char="•"/>
            </a:pPr>
            <a:r>
              <a:rPr lang="en-AU" sz="2400" dirty="0"/>
              <a:t>Ensuring the necessary support for our existing thematic teams to flourish and to deliver</a:t>
            </a:r>
          </a:p>
          <a:p>
            <a:pPr marL="311150" lvl="1" indent="-311150">
              <a:buFont typeface="Arial" panose="020B0604020202020204" pitchFamily="34" charset="0"/>
              <a:buChar char="•"/>
            </a:pPr>
            <a:r>
              <a:rPr lang="en-AU" sz="2400" dirty="0"/>
              <a:t>Clearer </a:t>
            </a:r>
            <a:r>
              <a:rPr lang="en-US" sz="2400" dirty="0"/>
              <a:t>overall CEOS observing system assessment and desired observing strategies</a:t>
            </a:r>
            <a:r>
              <a:rPr lang="en-GB" sz="2400" dirty="0"/>
              <a:t> </a:t>
            </a:r>
            <a:r>
              <a:rPr lang="mr-IN" sz="2400" dirty="0"/>
              <a:t>–</a:t>
            </a:r>
            <a:r>
              <a:rPr lang="en-GB" sz="2400" dirty="0"/>
              <a:t> and known contribution from each CEOS Entity</a:t>
            </a:r>
          </a:p>
          <a:p>
            <a:pPr marL="311150" lvl="1" indent="-311150">
              <a:buFont typeface="Arial" panose="020B0604020202020204" pitchFamily="34" charset="0"/>
              <a:buChar char="•"/>
            </a:pPr>
            <a:r>
              <a:rPr lang="en-GB" sz="2400" dirty="0"/>
              <a:t>AHTs to reflect and report on group trajectory and lifecycle, taking into account the outlook and evolution of long-term sustained operations and expectations levied on CEOS and Member Agency participation.</a:t>
            </a: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4" name="Content Placeholder 3"/>
          <p:cNvSpPr>
            <a:spLocks noGrp="1"/>
          </p:cNvSpPr>
          <p:nvPr>
            <p:ph sz="quarter" idx="11"/>
          </p:nvPr>
        </p:nvSpPr>
        <p:spPr>
          <a:xfrm>
            <a:off x="1676400" y="0"/>
            <a:ext cx="5943600" cy="1066800"/>
          </a:xfrm>
        </p:spPr>
        <p:txBody>
          <a:bodyPr/>
          <a:lstStyle/>
          <a:p>
            <a:pPr lvl="0">
              <a:spcBef>
                <a:spcPts val="0"/>
              </a:spcBef>
              <a:buSzTx/>
              <a:defRPr/>
            </a:pPr>
            <a:r>
              <a:rPr lang="en-US" sz="2400" i="1" dirty="0"/>
              <a:t>Strategic Directions and Partnerships for CEOS Discussion Paper</a:t>
            </a:r>
          </a:p>
          <a:p>
            <a:pPr lvl="0">
              <a:spcBef>
                <a:spcPts val="0"/>
              </a:spcBef>
              <a:buSzTx/>
              <a:defRPr/>
            </a:pPr>
            <a:r>
              <a:rPr lang="en-US" sz="2000" i="1" dirty="0"/>
              <a:t>21 March 2018</a:t>
            </a:r>
          </a:p>
        </p:txBody>
      </p:sp>
    </p:spTree>
    <p:extLst>
      <p:ext uri="{BB962C8B-B14F-4D97-AF65-F5344CB8AC3E}">
        <p14:creationId xmlns:p14="http://schemas.microsoft.com/office/powerpoint/2010/main" val="127680355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r>
              <a:rPr lang="en-US" sz="2400" dirty="0"/>
              <a:t>Propose two concepts to evolve the CEOS organization and ensure CEOS continues to provide benefit to its members and remains relevant to our external partners and international community:</a:t>
            </a:r>
          </a:p>
          <a:p>
            <a:endParaRPr lang="en-US" sz="2400" dirty="0"/>
          </a:p>
          <a:p>
            <a:pPr lvl="1"/>
            <a:r>
              <a:rPr lang="en-US" sz="2400" dirty="0"/>
              <a:t>Establish a new Working Group focused </a:t>
            </a:r>
            <a:br>
              <a:rPr lang="en-US" sz="2400" dirty="0"/>
            </a:br>
            <a:r>
              <a:rPr lang="en-US" sz="2400" dirty="0"/>
              <a:t>on </a:t>
            </a:r>
            <a:r>
              <a:rPr lang="en-US" sz="2400" i="1" dirty="0"/>
              <a:t>Information Provision</a:t>
            </a:r>
          </a:p>
          <a:p>
            <a:pPr lvl="1"/>
            <a:endParaRPr lang="en-US" sz="2400" dirty="0"/>
          </a:p>
          <a:p>
            <a:pPr lvl="1"/>
            <a:r>
              <a:rPr lang="en-US" sz="2400" dirty="0"/>
              <a:t>Consider broader, thematic-based Virtual Constellations organized around land, ocean, and </a:t>
            </a:r>
            <a:br>
              <a:rPr lang="en-US" sz="2400" dirty="0"/>
            </a:br>
            <a:r>
              <a:rPr lang="en-US" sz="2400" dirty="0"/>
              <a:t>atmosphere themes</a:t>
            </a:r>
          </a:p>
        </p:txBody>
      </p:sp>
      <p:sp>
        <p:nvSpPr>
          <p:cNvPr id="5" name="Content Placeholder 3"/>
          <p:cNvSpPr>
            <a:spLocks noGrp="1"/>
          </p:cNvSpPr>
          <p:nvPr>
            <p:ph sz="quarter" idx="11"/>
          </p:nvPr>
        </p:nvSpPr>
        <p:spPr>
          <a:xfrm>
            <a:off x="1676400" y="0"/>
            <a:ext cx="5943600" cy="1066800"/>
          </a:xfrm>
        </p:spPr>
        <p:txBody>
          <a:bodyPr/>
          <a:lstStyle/>
          <a:p>
            <a:pPr lvl="0">
              <a:spcBef>
                <a:spcPts val="0"/>
              </a:spcBef>
              <a:buSzTx/>
              <a:defRPr/>
            </a:pPr>
            <a:r>
              <a:rPr lang="en-US" sz="2400" i="1" dirty="0"/>
              <a:t>Concept Paper for Restructuring CEOS Virtual Constellations and Creation of a New Working Group - 28 March 2019</a:t>
            </a:r>
          </a:p>
        </p:txBody>
      </p:sp>
      <p:pic>
        <p:nvPicPr>
          <p:cNvPr id="7" name="Picture 6">
            <a:extLst>
              <a:ext uri="{FF2B5EF4-FFF2-40B4-BE49-F238E27FC236}">
                <a16:creationId xmlns:a16="http://schemas.microsoft.com/office/drawing/2014/main" id="{FAFA7912-CFCD-044F-BDC1-D802E394E2DA}"/>
              </a:ext>
            </a:extLst>
          </p:cNvPr>
          <p:cNvPicPr>
            <a:picLocks noChangeAspect="1"/>
          </p:cNvPicPr>
          <p:nvPr/>
        </p:nvPicPr>
        <p:blipFill>
          <a:blip r:embed="rId2"/>
          <a:stretch>
            <a:fillRect/>
          </a:stretch>
        </p:blipFill>
        <p:spPr>
          <a:xfrm>
            <a:off x="6629400" y="4838700"/>
            <a:ext cx="2286000" cy="17145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56AE33-B01C-7142-BBCE-40410B72745F}"/>
              </a:ext>
            </a:extLst>
          </p:cNvPr>
          <p:cNvPicPr>
            <a:picLocks noChangeAspect="1"/>
          </p:cNvPicPr>
          <p:nvPr/>
        </p:nvPicPr>
        <p:blipFill>
          <a:blip r:embed="rId3"/>
          <a:stretch>
            <a:fillRect/>
          </a:stretch>
        </p:blipFill>
        <p:spPr>
          <a:xfrm>
            <a:off x="6629400" y="2571750"/>
            <a:ext cx="2286000" cy="1714500"/>
          </a:xfrm>
          <a:prstGeom prst="rect">
            <a:avLst/>
          </a:prstGeom>
          <a:effectLst>
            <a:outerShdw blurRad="50800" dist="38100" dir="2700000" algn="tl" rotWithShape="0">
              <a:prstClr val="black">
                <a:alpha val="40000"/>
              </a:prstClr>
            </a:outerShdw>
          </a:effectLst>
        </p:spPr>
      </p:pic>
      <p:sp>
        <p:nvSpPr>
          <p:cNvPr id="6" name="Content Placeholder 2"/>
          <p:cNvSpPr txBox="1">
            <a:spLocks/>
          </p:cNvSpPr>
          <p:nvPr/>
        </p:nvSpPr>
        <p:spPr>
          <a:xfrm rot="19747093">
            <a:off x="1287858" y="3743962"/>
            <a:ext cx="6251228" cy="528797"/>
          </a:xfrm>
          <a:prstGeom prst="rect">
            <a:avLst/>
          </a:prstGeom>
          <a:solidFill>
            <a:schemeClr val="tx2">
              <a:lumMod val="50000"/>
            </a:schemeClr>
          </a:solidFill>
          <a:ln w="19050">
            <a:solidFill>
              <a:srgbClr val="FF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r>
              <a:rPr lang="en-US" sz="2800" dirty="0">
                <a:solidFill>
                  <a:srgbClr val="FF0066"/>
                </a:solidFill>
              </a:rPr>
              <a:t>Further Discussion in 2.4 and 7.3</a:t>
            </a:r>
          </a:p>
        </p:txBody>
      </p:sp>
    </p:spTree>
    <p:extLst>
      <p:ext uri="{BB962C8B-B14F-4D97-AF65-F5344CB8AC3E}">
        <p14:creationId xmlns:p14="http://schemas.microsoft.com/office/powerpoint/2010/main" val="34443188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
          <p:cNvSpPr txBox="1">
            <a:spLocks/>
          </p:cNvSpPr>
          <p:nvPr/>
        </p:nvSpPr>
        <p:spPr>
          <a:xfrm>
            <a:off x="609600" y="1981200"/>
            <a:ext cx="8292611"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defRPr sz="1800" b="0">
                <a:solidFill>
                  <a:srgbClr val="000000"/>
                </a:solidFill>
              </a:defRPr>
            </a:pPr>
            <a:r>
              <a:rPr lang="en-US" sz="3600" dirty="0">
                <a:solidFill>
                  <a:srgbClr val="92D050"/>
                </a:solidFill>
                <a:latin typeface="Arial Bold" panose="020B0704020202020204" pitchFamily="34" charset="0"/>
                <a:cs typeface="Arial Bold" panose="020B0704020202020204" pitchFamily="34" charset="0"/>
              </a:rPr>
              <a:t>SIT-34 Review of Agenda and Meeting Structure</a:t>
            </a:r>
          </a:p>
        </p:txBody>
      </p:sp>
    </p:spTree>
    <p:extLst>
      <p:ext uri="{BB962C8B-B14F-4D97-AF65-F5344CB8AC3E}">
        <p14:creationId xmlns:p14="http://schemas.microsoft.com/office/powerpoint/2010/main" val="1989250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927" y="1143000"/>
            <a:ext cx="8991600" cy="3505200"/>
          </a:xfrm>
        </p:spPr>
        <p:txBody>
          <a:bodyPr/>
          <a:lstStyle/>
          <a:p>
            <a:r>
              <a:rPr lang="en-US" sz="1800" dirty="0"/>
              <a:t>Day 1 (Wednesday, April 3</a:t>
            </a:r>
            <a:r>
              <a:rPr lang="en-US" sz="1800" baseline="30000" dirty="0"/>
              <a:t>rd</a:t>
            </a:r>
            <a:r>
              <a:rPr lang="en-US" sz="1800" dirty="0"/>
              <a:t>) </a:t>
            </a:r>
            <a:r>
              <a:rPr lang="en-US" sz="1800" b="0" dirty="0"/>
              <a:t>is focused on revisiting the big picture of CEOS organizational matters, including sustainability and continuity of working-level capabilities, </a:t>
            </a:r>
            <a:r>
              <a:rPr lang="en-US" sz="1800" b="0" i="1" dirty="0"/>
              <a:t>i.e.,</a:t>
            </a:r>
            <a:r>
              <a:rPr lang="en-US" sz="1800" b="0" dirty="0"/>
              <a:t> WGs, VCs, and deployment of AHTs; review of CEOS Work Planning and Partner activities; observations for end users; and consideration of ongoing alignment with progressing the 'Challenges, Opportunities, and Strategic Direction' outlined in Section 7 of the </a:t>
            </a:r>
            <a:r>
              <a:rPr lang="en-US" sz="1800" b="0" i="1" u="sng" dirty="0">
                <a:hlinkClick r:id="rId2"/>
              </a:rPr>
              <a:t>CEOS Strategic Guidance</a:t>
            </a:r>
            <a:r>
              <a:rPr lang="en-US" sz="1800" b="0" u="sng" dirty="0">
                <a:hlinkClick r:id="rId2"/>
              </a:rPr>
              <a:t> document</a:t>
            </a:r>
            <a:r>
              <a:rPr lang="en-US" sz="1800" b="0" dirty="0"/>
              <a:t>.</a:t>
            </a:r>
          </a:p>
          <a:p>
            <a:pPr marL="0" indent="0">
              <a:buNone/>
            </a:pPr>
            <a:endParaRPr lang="en-US" sz="1000" b="0" dirty="0"/>
          </a:p>
          <a:p>
            <a:r>
              <a:rPr lang="en-US" sz="1800" dirty="0"/>
              <a:t>Day 2 (Thursday, April 4</a:t>
            </a:r>
            <a:r>
              <a:rPr lang="en-US" sz="1800" baseline="30000" dirty="0"/>
              <a:t>th</a:t>
            </a:r>
            <a:r>
              <a:rPr lang="en-US" sz="1800" dirty="0"/>
              <a:t>) </a:t>
            </a:r>
            <a:r>
              <a:rPr lang="en-US" sz="1800" b="0" dirty="0"/>
              <a:t>will open with data-related matters, followed by consideration of oceans and freshwater, a revisit of the organizational matters discussion including confirmation of candidate and required updates to CEOS governance, review of the main discussion points, actions, and additional and any other business.</a:t>
            </a:r>
          </a:p>
          <a:p>
            <a:pPr marL="0" indent="0">
              <a:buNone/>
            </a:pPr>
            <a:endParaRPr lang="en-US" sz="1800"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15</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SIT-34 Structure</a:t>
            </a:r>
          </a:p>
        </p:txBody>
      </p:sp>
      <p:pic>
        <p:nvPicPr>
          <p:cNvPr id="5" name="Picture 4"/>
          <p:cNvPicPr>
            <a:picLocks noChangeAspect="1"/>
          </p:cNvPicPr>
          <p:nvPr/>
        </p:nvPicPr>
        <p:blipFill>
          <a:blip r:embed="rId3"/>
          <a:stretch>
            <a:fillRect/>
          </a:stretch>
        </p:blipFill>
        <p:spPr>
          <a:xfrm>
            <a:off x="682584" y="4452293"/>
            <a:ext cx="8004215" cy="2329507"/>
          </a:xfrm>
          <a:prstGeom prst="rect">
            <a:avLst/>
          </a:prstGeom>
        </p:spPr>
      </p:pic>
    </p:spTree>
    <p:extLst>
      <p:ext uri="{BB962C8B-B14F-4D97-AF65-F5344CB8AC3E}">
        <p14:creationId xmlns:p14="http://schemas.microsoft.com/office/powerpoint/2010/main" val="29962779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143000"/>
            <a:ext cx="8991600" cy="5410200"/>
          </a:xfrm>
        </p:spPr>
        <p:txBody>
          <a:bodyPr/>
          <a:lstStyle/>
          <a:p>
            <a:pPr marL="0" indent="0">
              <a:spcBef>
                <a:spcPts val="600"/>
              </a:spcBef>
              <a:spcAft>
                <a:spcPts val="600"/>
              </a:spcAft>
              <a:buNone/>
            </a:pPr>
            <a:r>
              <a:rPr lang="en-US" dirty="0"/>
              <a:t>Organizational Matters – Part I Session (2)</a:t>
            </a:r>
          </a:p>
          <a:p>
            <a:pPr marL="0" indent="0">
              <a:spcBef>
                <a:spcPts val="600"/>
              </a:spcBef>
              <a:spcAft>
                <a:spcPts val="600"/>
              </a:spcAft>
              <a:buNone/>
            </a:pPr>
            <a:r>
              <a:rPr lang="en-US" sz="1800" b="0" dirty="0"/>
              <a:t>Introduce a discussion on the sustainability of current CEOS working-level groups that progress the implementation of CEOS priorities and Strategic Directions, i.e. VCs, WGs, AHTs. Frame the discussion by reviewing current CEOS Work Planning, resource allocation, leadership continuity, and then consider the sustainability of current efforts. Carry out an initial discussion leading into substantive discussion afternoon of Day 2.</a:t>
            </a:r>
          </a:p>
          <a:p>
            <a:pPr marL="0" indent="0">
              <a:spcBef>
                <a:spcPts val="600"/>
              </a:spcBef>
              <a:spcAft>
                <a:spcPts val="600"/>
              </a:spcAft>
              <a:buNone/>
            </a:pPr>
            <a:r>
              <a:rPr lang="en-US" dirty="0"/>
              <a:t>Partnerships Session (3)</a:t>
            </a:r>
          </a:p>
          <a:p>
            <a:pPr marL="0" indent="0">
              <a:spcBef>
                <a:spcPts val="600"/>
              </a:spcBef>
              <a:spcAft>
                <a:spcPts val="600"/>
              </a:spcAft>
              <a:buNone/>
            </a:pPr>
            <a:r>
              <a:rPr lang="en-US" sz="1800" b="0" dirty="0"/>
              <a:t>Hear the latest directions from GEO, GCOS, WMO, and consider how CEOS engages with the Work </a:t>
            </a:r>
            <a:r>
              <a:rPr lang="en-US" sz="1800" b="0" dirty="0" err="1"/>
              <a:t>Programme</a:t>
            </a:r>
            <a:r>
              <a:rPr lang="en-US" sz="1800" b="0" dirty="0"/>
              <a:t> and GEO Week 2019 (Plenary, Ministerial). Updates on CEOS partner-related efforts GEO-LEO, and via the </a:t>
            </a:r>
            <a:r>
              <a:rPr lang="en-US" sz="1800" b="0" dirty="0" err="1"/>
              <a:t>WGCapD</a:t>
            </a:r>
            <a:r>
              <a:rPr lang="en-US" sz="1800" b="0" dirty="0"/>
              <a:t>.</a:t>
            </a:r>
          </a:p>
          <a:p>
            <a:pPr marL="0" indent="0">
              <a:spcBef>
                <a:spcPts val="600"/>
              </a:spcBef>
              <a:spcAft>
                <a:spcPts val="600"/>
              </a:spcAft>
              <a:buNone/>
            </a:pPr>
            <a:r>
              <a:rPr lang="en-US" dirty="0"/>
              <a:t>Observations for End Users Session (4)</a:t>
            </a:r>
          </a:p>
          <a:p>
            <a:pPr marL="0" indent="0">
              <a:spcBef>
                <a:spcPts val="600"/>
              </a:spcBef>
              <a:spcAft>
                <a:spcPts val="600"/>
              </a:spcAft>
              <a:buNone/>
            </a:pPr>
            <a:r>
              <a:rPr lang="en-US" sz="1800" b="0" dirty="0"/>
              <a:t>Review CEOS user engagement in the areas of climate, disasters, agriculture, forests, and the SDGs.  Look for common elements and determine if there is a sustained approach to meet user needs with existing organizational structure.  If not possible to meet user needs with current construct, do we propose another?</a:t>
            </a:r>
          </a:p>
          <a:p>
            <a:pPr marL="0" indent="0">
              <a:spcBef>
                <a:spcPts val="600"/>
              </a:spcBef>
              <a:spcAft>
                <a:spcPts val="600"/>
              </a:spcAft>
              <a:buNone/>
            </a:pPr>
            <a:endParaRPr lang="en-US" sz="1400"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16</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Day One</a:t>
            </a:r>
          </a:p>
        </p:txBody>
      </p:sp>
    </p:spTree>
    <p:extLst>
      <p:ext uri="{BB962C8B-B14F-4D97-AF65-F5344CB8AC3E}">
        <p14:creationId xmlns:p14="http://schemas.microsoft.com/office/powerpoint/2010/main" val="13146475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17</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Day Two</a:t>
            </a:r>
          </a:p>
        </p:txBody>
      </p:sp>
      <p:sp>
        <p:nvSpPr>
          <p:cNvPr id="5" name="Content Placeholder 1"/>
          <p:cNvSpPr>
            <a:spLocks noGrp="1"/>
          </p:cNvSpPr>
          <p:nvPr>
            <p:ph sz="quarter" idx="10"/>
          </p:nvPr>
        </p:nvSpPr>
        <p:spPr>
          <a:xfrm>
            <a:off x="76200" y="1143000"/>
            <a:ext cx="8991600" cy="5410200"/>
          </a:xfrm>
        </p:spPr>
        <p:txBody>
          <a:bodyPr/>
          <a:lstStyle/>
          <a:p>
            <a:pPr marL="0" indent="0">
              <a:spcBef>
                <a:spcPts val="600"/>
              </a:spcBef>
              <a:spcAft>
                <a:spcPts val="600"/>
              </a:spcAft>
              <a:buNone/>
            </a:pPr>
            <a:r>
              <a:rPr lang="en-US" dirty="0"/>
              <a:t>Data Session (5)</a:t>
            </a:r>
          </a:p>
          <a:p>
            <a:pPr marL="0" indent="0">
              <a:spcBef>
                <a:spcPts val="600"/>
              </a:spcBef>
              <a:spcAft>
                <a:spcPts val="600"/>
              </a:spcAft>
              <a:buNone/>
            </a:pPr>
            <a:r>
              <a:rPr lang="en-US" sz="1800" b="0" dirty="0"/>
              <a:t>Hear the latest on WGISS activities (including progression of Future Data Architecture themes), WGCV, and review progress on ARD both within LSI-VC, and in CEOS more broadly.</a:t>
            </a:r>
          </a:p>
          <a:p>
            <a:pPr marL="0" indent="0">
              <a:spcBef>
                <a:spcPts val="600"/>
              </a:spcBef>
              <a:spcAft>
                <a:spcPts val="600"/>
              </a:spcAft>
              <a:buNone/>
            </a:pPr>
            <a:r>
              <a:rPr lang="en-US" dirty="0"/>
              <a:t>Oceans and Water Cycle Session (6)</a:t>
            </a:r>
          </a:p>
          <a:p>
            <a:pPr marL="0" indent="0">
              <a:spcBef>
                <a:spcPts val="600"/>
              </a:spcBef>
              <a:spcAft>
                <a:spcPts val="600"/>
              </a:spcAft>
              <a:buNone/>
            </a:pPr>
            <a:r>
              <a:rPr lang="en-US" sz="1800" b="0" dirty="0"/>
              <a:t>Hear the latest on CEOS Ocean VCs and consider how to stimulate collaborative activity amongst these VCs. Review plans for freshwater monitoring, including SIT Vice Chair’s plans for related activities.  Refer to updated strategy paper for how Ocean VCs can engage in this session.</a:t>
            </a:r>
          </a:p>
          <a:p>
            <a:pPr marL="0" indent="0">
              <a:spcBef>
                <a:spcPts val="600"/>
              </a:spcBef>
              <a:spcAft>
                <a:spcPts val="600"/>
              </a:spcAft>
              <a:buNone/>
            </a:pPr>
            <a:r>
              <a:rPr lang="en-US" dirty="0"/>
              <a:t>Organizational Matters – Part II Session (7)</a:t>
            </a:r>
          </a:p>
          <a:p>
            <a:pPr marL="0" indent="0">
              <a:spcBef>
                <a:spcPts val="600"/>
              </a:spcBef>
              <a:spcAft>
                <a:spcPts val="600"/>
              </a:spcAft>
              <a:buNone/>
            </a:pPr>
            <a:r>
              <a:rPr lang="en-US" sz="1800" b="0" dirty="0"/>
              <a:t>Revisit discussion around sustainability of CEOS working-level efforts, structures, governance, effectiveness in addressing Strategic Directions. Identify actions to take the next steps, including candidate and required updates to governance and processes.  This session is the most important session of SIT-34 and expectation that Principals or their proxies will be present.</a:t>
            </a:r>
            <a:endParaRPr lang="en-US" sz="1200" b="0" dirty="0"/>
          </a:p>
        </p:txBody>
      </p:sp>
    </p:spTree>
    <p:extLst>
      <p:ext uri="{BB962C8B-B14F-4D97-AF65-F5344CB8AC3E}">
        <p14:creationId xmlns:p14="http://schemas.microsoft.com/office/powerpoint/2010/main" val="19264003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a:spcBef>
                <a:spcPts val="600"/>
              </a:spcBef>
              <a:spcAft>
                <a:spcPts val="600"/>
              </a:spcAft>
            </a:pPr>
            <a:r>
              <a:rPr lang="en-US" sz="3200" dirty="0"/>
              <a:t>Changes to Agenda</a:t>
            </a:r>
          </a:p>
          <a:p>
            <a:pPr>
              <a:spcBef>
                <a:spcPts val="600"/>
              </a:spcBef>
              <a:spcAft>
                <a:spcPts val="600"/>
              </a:spcAft>
            </a:pPr>
            <a:r>
              <a:rPr lang="en-US" sz="3200" dirty="0"/>
              <a:t>Session 8 – AOB Items</a:t>
            </a:r>
          </a:p>
          <a:p>
            <a:pPr>
              <a:spcBef>
                <a:spcPts val="600"/>
              </a:spcBef>
              <a:spcAft>
                <a:spcPts val="600"/>
              </a:spcAft>
            </a:pPr>
            <a:endParaRPr lang="en-US" sz="3200" dirty="0"/>
          </a:p>
          <a:p>
            <a:pPr marL="0" indent="0">
              <a:spcBef>
                <a:spcPts val="600"/>
              </a:spcBef>
              <a:spcAft>
                <a:spcPts val="600"/>
              </a:spcAft>
              <a:buNone/>
            </a:pPr>
            <a:r>
              <a:rPr lang="en-US" sz="3200" dirty="0"/>
              <a:t>Adopt the Agenda</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18</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Agenda</a:t>
            </a:r>
          </a:p>
        </p:txBody>
      </p:sp>
    </p:spTree>
    <p:extLst>
      <p:ext uri="{BB962C8B-B14F-4D97-AF65-F5344CB8AC3E}">
        <p14:creationId xmlns:p14="http://schemas.microsoft.com/office/powerpoint/2010/main" val="28889178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
          <p:cNvSpPr txBox="1">
            <a:spLocks/>
          </p:cNvSpPr>
          <p:nvPr/>
        </p:nvSpPr>
        <p:spPr>
          <a:xfrm>
            <a:off x="609600" y="1981200"/>
            <a:ext cx="8292611"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defRPr sz="1800" b="0">
                <a:solidFill>
                  <a:srgbClr val="000000"/>
                </a:solidFill>
              </a:defRPr>
            </a:pPr>
            <a:r>
              <a:rPr lang="en-US" sz="3600" dirty="0">
                <a:solidFill>
                  <a:srgbClr val="92D050"/>
                </a:solidFill>
                <a:latin typeface="Arial Bold" panose="020B0704020202020204" pitchFamily="34" charset="0"/>
                <a:cs typeface="Arial Bold" panose="020B0704020202020204" pitchFamily="34" charset="0"/>
              </a:rPr>
              <a:t>SIT Chair 2018-2019 Priorities</a:t>
            </a:r>
          </a:p>
        </p:txBody>
      </p:sp>
    </p:spTree>
    <p:extLst>
      <p:ext uri="{BB962C8B-B14F-4D97-AF65-F5344CB8AC3E}">
        <p14:creationId xmlns:p14="http://schemas.microsoft.com/office/powerpoint/2010/main" val="18677282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763000" cy="5105400"/>
          </a:xfrm>
        </p:spPr>
        <p:txBody>
          <a:bodyPr/>
          <a:lstStyle/>
          <a:p>
            <a:pPr marL="457200" indent="-457200">
              <a:lnSpc>
                <a:spcPct val="90000"/>
              </a:lnSpc>
              <a:buFont typeface="+mj-lt"/>
              <a:buAutoNum type="arabicPeriod"/>
            </a:pPr>
            <a:r>
              <a:rPr lang="en-US" sz="2200" b="1" dirty="0">
                <a:latin typeface="Candara" panose="020E0502030303020204" pitchFamily="34" charset="0"/>
              </a:rPr>
              <a:t>Ensure the efficient execution of existing SIT responsibilities as described in the SIT Terms of Reference, including addressing Working Group and Virtual Constellation (VC) continuity, sustainability, and outputs, including:</a:t>
            </a:r>
          </a:p>
          <a:p>
            <a:pPr lvl="1">
              <a:lnSpc>
                <a:spcPct val="90000"/>
              </a:lnSpc>
            </a:pPr>
            <a:r>
              <a:rPr lang="en-US" sz="2200" dirty="0">
                <a:latin typeface="Candara" panose="020E0502030303020204" pitchFamily="34" charset="0"/>
              </a:rPr>
              <a:t>Undertaking gap analyses for each VC, to support ongoing and likely upcoming strategic Agency observatory decisions; </a:t>
            </a:r>
          </a:p>
          <a:p>
            <a:pPr lvl="1">
              <a:lnSpc>
                <a:spcPct val="90000"/>
              </a:lnSpc>
            </a:pPr>
            <a:r>
              <a:rPr lang="en-US" sz="2200" dirty="0">
                <a:latin typeface="Candara" panose="020E0502030303020204" pitchFamily="34" charset="0"/>
              </a:rPr>
              <a:t>Seeking observations from VCs and WGs on best practices and possible modifications to existing practices.</a:t>
            </a:r>
          </a:p>
          <a:p>
            <a:pPr lvl="1">
              <a:lnSpc>
                <a:spcPct val="90000"/>
              </a:lnSpc>
            </a:pPr>
            <a:endParaRPr lang="en-US" sz="2200" b="1" dirty="0">
              <a:latin typeface="Candara" panose="020E0502030303020204" pitchFamily="34" charset="0"/>
            </a:endParaRPr>
          </a:p>
          <a:p>
            <a:pPr marL="457200" indent="-457200">
              <a:lnSpc>
                <a:spcPct val="90000"/>
              </a:lnSpc>
              <a:buFont typeface="+mj-lt"/>
              <a:buAutoNum type="arabicPeriod"/>
            </a:pPr>
            <a:r>
              <a:rPr lang="en-US" sz="2200" b="1" dirty="0">
                <a:latin typeface="Candara" panose="020E0502030303020204" pitchFamily="34" charset="0"/>
              </a:rPr>
              <a:t>Enhance the utility of new observations from next generation of geostationary satellites and exploring development of LEO/GEO combination products and data processing capabilities.</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6" name="Title 3"/>
          <p:cNvSpPr txBox="1">
            <a:spLocks/>
          </p:cNvSpPr>
          <p:nvPr/>
        </p:nvSpPr>
        <p:spPr>
          <a:xfrm>
            <a:off x="1828800" y="76200"/>
            <a:ext cx="5943600" cy="9144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a:latin typeface="+mj-lt"/>
              </a:rPr>
              <a:t>SIT Chair 2018-2019 Priorities</a:t>
            </a:r>
          </a:p>
        </p:txBody>
      </p:sp>
    </p:spTree>
    <p:extLst>
      <p:ext uri="{BB962C8B-B14F-4D97-AF65-F5344CB8AC3E}">
        <p14:creationId xmlns:p14="http://schemas.microsoft.com/office/powerpoint/2010/main" val="18028014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382000" cy="4953000"/>
          </a:xfrm>
        </p:spPr>
        <p:txBody>
          <a:bodyPr/>
          <a:lstStyle/>
          <a:p>
            <a:pPr marL="457200" indent="-457200">
              <a:lnSpc>
                <a:spcPct val="90000"/>
              </a:lnSpc>
              <a:buFont typeface="+mj-lt"/>
              <a:buAutoNum type="arabicPeriod" startAt="3"/>
            </a:pPr>
            <a:r>
              <a:rPr lang="en-US" sz="2200" b="1" dirty="0">
                <a:latin typeface="Candara" panose="020E0502030303020204" pitchFamily="34" charset="0"/>
              </a:rPr>
              <a:t>Improve and clarify CEOS relationships with CGMS, GEO, and to a lesser degree WMO, by identifying coordinated activities and, where appropriate, holistic interaction among CEOS, CGMS, GEO, and WMO, emphasizing the unique values of each.</a:t>
            </a:r>
          </a:p>
          <a:p>
            <a:pPr lvl="1">
              <a:lnSpc>
                <a:spcPct val="90000"/>
              </a:lnSpc>
            </a:pPr>
            <a:r>
              <a:rPr lang="en-US" sz="2200" dirty="0">
                <a:latin typeface="Candara" panose="020E0502030303020204" pitchFamily="34" charset="0"/>
              </a:rPr>
              <a:t>Identify and focus on areas of appropriate and productive collaboration.</a:t>
            </a:r>
          </a:p>
          <a:p>
            <a:pPr lvl="1">
              <a:lnSpc>
                <a:spcPct val="90000"/>
              </a:lnSpc>
            </a:pPr>
            <a:r>
              <a:rPr lang="en-US" sz="2200" dirty="0">
                <a:latin typeface="Candara" panose="020E0502030303020204" pitchFamily="34" charset="0"/>
              </a:rPr>
              <a:t>Take stock of trends and future directions so that CEOS can best serve the needs of its Agencies and execute its role most productively alongside CGMS, GEO, and WMO </a:t>
            </a:r>
          </a:p>
          <a:p>
            <a:pPr lvl="1">
              <a:lnSpc>
                <a:spcPct val="90000"/>
              </a:lnSpc>
            </a:pPr>
            <a:r>
              <a:rPr lang="en-US" sz="2200" dirty="0">
                <a:latin typeface="Candara" panose="020E0502030303020204" pitchFamily="34" charset="0"/>
              </a:rPr>
              <a:t>Identify appropriate and productive engagement approaches with commercial sector in the process.</a:t>
            </a:r>
          </a:p>
          <a:p>
            <a:pPr>
              <a:lnSpc>
                <a:spcPct val="90000"/>
              </a:lnSpc>
            </a:pPr>
            <a:endParaRPr lang="en-US" sz="2200" dirty="0">
              <a:latin typeface="Candara" panose="020E0502030303020204" pitchFamily="34" charset="0"/>
            </a:endParaRPr>
          </a:p>
          <a:p>
            <a:pPr marL="457200" indent="-457200">
              <a:lnSpc>
                <a:spcPct val="90000"/>
              </a:lnSpc>
              <a:buFont typeface="+mj-lt"/>
              <a:buAutoNum type="arabicPeriod" startAt="4"/>
            </a:pPr>
            <a:r>
              <a:rPr lang="en-US" sz="2200" b="1" dirty="0">
                <a:latin typeface="Candara" panose="020E0502030303020204" pitchFamily="34" charset="0"/>
              </a:rPr>
              <a:t>Support initiatives undertaken by CEOS Chairs in 2018 and 2019.</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6" name="Title 3"/>
          <p:cNvSpPr txBox="1">
            <a:spLocks/>
          </p:cNvSpPr>
          <p:nvPr/>
        </p:nvSpPr>
        <p:spPr>
          <a:xfrm>
            <a:off x="1828800" y="76200"/>
            <a:ext cx="5943600" cy="9144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b="1" dirty="0">
                <a:latin typeface="+mj-lt"/>
              </a:rPr>
              <a:t>SIT Chair 2018-2019 Priorities</a:t>
            </a:r>
          </a:p>
        </p:txBody>
      </p:sp>
    </p:spTree>
    <p:extLst>
      <p:ext uri="{BB962C8B-B14F-4D97-AF65-F5344CB8AC3E}">
        <p14:creationId xmlns:p14="http://schemas.microsoft.com/office/powerpoint/2010/main" val="27652800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
          <p:cNvSpPr txBox="1">
            <a:spLocks/>
          </p:cNvSpPr>
          <p:nvPr/>
        </p:nvSpPr>
        <p:spPr>
          <a:xfrm>
            <a:off x="609600" y="1981200"/>
            <a:ext cx="8292611"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defRPr sz="1800" b="0">
                <a:solidFill>
                  <a:srgbClr val="000000"/>
                </a:solidFill>
              </a:defRPr>
            </a:pPr>
            <a:r>
              <a:rPr lang="en-US" sz="3600" dirty="0">
                <a:solidFill>
                  <a:srgbClr val="92D050"/>
                </a:solidFill>
                <a:latin typeface="Arial Bold" panose="020B0704020202020204" pitchFamily="34" charset="0"/>
                <a:cs typeface="Arial Bold" panose="020B0704020202020204" pitchFamily="34" charset="0"/>
              </a:rPr>
              <a:t>SIT-34 Expectations and Objectives</a:t>
            </a:r>
          </a:p>
        </p:txBody>
      </p:sp>
    </p:spTree>
    <p:extLst>
      <p:ext uri="{BB962C8B-B14F-4D97-AF65-F5344CB8AC3E}">
        <p14:creationId xmlns:p14="http://schemas.microsoft.com/office/powerpoint/2010/main" val="26617430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60515"/>
            <a:ext cx="8991600" cy="5410200"/>
          </a:xfrm>
        </p:spPr>
        <p:txBody>
          <a:bodyPr/>
          <a:lstStyle/>
          <a:p>
            <a:pPr>
              <a:spcBef>
                <a:spcPts val="0"/>
              </a:spcBef>
            </a:pPr>
            <a:r>
              <a:rPr lang="en-US" sz="2400" dirty="0"/>
              <a:t>SIT-34 Objectives (</a:t>
            </a:r>
            <a:r>
              <a:rPr lang="en-US" sz="2400" i="1" dirty="0">
                <a:solidFill>
                  <a:schemeClr val="accent1">
                    <a:lumMod val="75000"/>
                  </a:schemeClr>
                </a:solidFill>
              </a:rPr>
              <a:t>slides to follow</a:t>
            </a:r>
            <a:r>
              <a:rPr lang="en-US" sz="2400" dirty="0"/>
              <a:t>)</a:t>
            </a:r>
          </a:p>
          <a:p>
            <a:pPr>
              <a:spcBef>
                <a:spcPts val="0"/>
              </a:spcBef>
            </a:pPr>
            <a:endParaRPr lang="en-US" sz="2400" dirty="0"/>
          </a:p>
          <a:p>
            <a:pPr>
              <a:spcBef>
                <a:spcPts val="0"/>
              </a:spcBef>
            </a:pPr>
            <a:r>
              <a:rPr lang="en-US" sz="2400" dirty="0"/>
              <a:t>Continue those themes initiated at SIT-33 and pursued at both 2018 SIT Technical Workshop and 32</a:t>
            </a:r>
            <a:r>
              <a:rPr lang="en-US" sz="2400" baseline="30000" dirty="0"/>
              <a:t>nd</a:t>
            </a:r>
            <a:r>
              <a:rPr lang="en-US" sz="2400" dirty="0"/>
              <a:t> CEOS Plenary in accordance with </a:t>
            </a:r>
            <a:r>
              <a:rPr lang="en-US" sz="2400" i="1" dirty="0"/>
              <a:t>Strategic Directions and Partnerships for CEOS Discussion Paper – 21 March 2018 (</a:t>
            </a:r>
            <a:r>
              <a:rPr lang="en-US" sz="2400" i="1" dirty="0">
                <a:solidFill>
                  <a:schemeClr val="accent1">
                    <a:lumMod val="75000"/>
                  </a:schemeClr>
                </a:solidFill>
              </a:rPr>
              <a:t>slide to follow</a:t>
            </a:r>
            <a:r>
              <a:rPr lang="en-US" sz="2400" i="1" dirty="0"/>
              <a:t>)</a:t>
            </a:r>
            <a:endParaRPr lang="en-US" sz="2400" dirty="0"/>
          </a:p>
          <a:p>
            <a:pPr>
              <a:spcBef>
                <a:spcPts val="0"/>
              </a:spcBef>
            </a:pPr>
            <a:endParaRPr lang="en-US" sz="2400" dirty="0"/>
          </a:p>
          <a:p>
            <a:pPr>
              <a:spcBef>
                <a:spcPts val="0"/>
              </a:spcBef>
            </a:pPr>
            <a:r>
              <a:rPr lang="en-US" sz="2400" i="1" dirty="0"/>
              <a:t>Concept Paper for Restructuring CEOS Virtual Constellations and Creation of a New Working Group </a:t>
            </a:r>
            <a:r>
              <a:rPr lang="en-US" sz="2400" dirty="0"/>
              <a:t>Addendum to Discussion Paper (</a:t>
            </a:r>
            <a:r>
              <a:rPr lang="en-US" sz="2400" i="1" dirty="0">
                <a:solidFill>
                  <a:schemeClr val="accent1">
                    <a:lumMod val="75000"/>
                  </a:schemeClr>
                </a:solidFill>
              </a:rPr>
              <a:t>slides to follow</a:t>
            </a:r>
            <a:r>
              <a:rPr lang="en-US" sz="2400" dirty="0"/>
              <a:t>)</a:t>
            </a:r>
          </a:p>
          <a:p>
            <a:pPr lvl="1">
              <a:spcBef>
                <a:spcPts val="0"/>
              </a:spcBef>
            </a:pPr>
            <a:endParaRPr lang="en-US" sz="2400" dirty="0"/>
          </a:p>
          <a:p>
            <a:pPr lvl="1">
              <a:spcBef>
                <a:spcPts val="0"/>
              </a:spcBef>
            </a:pPr>
            <a:endParaRPr lang="en-US" sz="2400" dirty="0"/>
          </a:p>
        </p:txBody>
      </p:sp>
      <p:sp>
        <p:nvSpPr>
          <p:cNvPr id="3" name="Slide Number Placeholder 2"/>
          <p:cNvSpPr>
            <a:spLocks noGrp="1"/>
          </p:cNvSpPr>
          <p:nvPr>
            <p:ph type="sldNum" sz="quarter" idx="2"/>
          </p:nvPr>
        </p:nvSpPr>
        <p:spPr>
          <a:xfrm>
            <a:off x="8763000" y="6670715"/>
            <a:ext cx="304800" cy="187285"/>
          </a:xfrm>
        </p:spPr>
        <p:txBody>
          <a:bodyPr/>
          <a:lstStyle/>
          <a:p>
            <a:pPr lvl="0"/>
            <a:fld id="{86CB4B4D-7CA3-9044-876B-883B54F8677D}" type="slidenum">
              <a:rPr lang="uk-UA" smtClean="0"/>
              <a:t>6</a:t>
            </a:fld>
            <a:endParaRPr lang="uk-UA"/>
          </a:p>
        </p:txBody>
      </p:sp>
      <p:sp>
        <p:nvSpPr>
          <p:cNvPr id="4" name="Content Placeholder 3"/>
          <p:cNvSpPr>
            <a:spLocks noGrp="1"/>
          </p:cNvSpPr>
          <p:nvPr>
            <p:ph sz="quarter" idx="11"/>
          </p:nvPr>
        </p:nvSpPr>
        <p:spPr>
          <a:xfrm>
            <a:off x="1676400" y="117515"/>
            <a:ext cx="6172200" cy="609600"/>
          </a:xfrm>
        </p:spPr>
        <p:txBody>
          <a:bodyPr/>
          <a:lstStyle/>
          <a:p>
            <a:pPr lvl="0">
              <a:spcBef>
                <a:spcPts val="0"/>
              </a:spcBef>
              <a:buSzTx/>
              <a:defRPr/>
            </a:pPr>
            <a:r>
              <a:rPr lang="en-US" sz="3200" dirty="0"/>
              <a:t>Expectations</a:t>
            </a:r>
          </a:p>
        </p:txBody>
      </p:sp>
    </p:spTree>
    <p:extLst>
      <p:ext uri="{BB962C8B-B14F-4D97-AF65-F5344CB8AC3E}">
        <p14:creationId xmlns:p14="http://schemas.microsoft.com/office/powerpoint/2010/main" val="462675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buNone/>
            </a:pPr>
            <a:r>
              <a:rPr lang="en-AU" sz="2800" dirty="0"/>
              <a:t>Critical assessment results of the Virtual Constellations (VCs), </a:t>
            </a:r>
            <a:r>
              <a:rPr lang="en-AU" sz="2800" b="0" dirty="0"/>
              <a:t>including:</a:t>
            </a:r>
          </a:p>
          <a:p>
            <a:pPr lvl="0"/>
            <a:r>
              <a:rPr lang="en-AU" b="0" dirty="0"/>
              <a:t>Ongoing activities, tangible outputs, Constellation management, continuity, and VC proposals around leadership rotation (</a:t>
            </a:r>
            <a:r>
              <a:rPr lang="en-AU" b="0" i="1" dirty="0"/>
              <a:t>Plenary Action CEOS-32-12</a:t>
            </a:r>
            <a:r>
              <a:rPr lang="en-AU" b="0" dirty="0"/>
              <a:t>).   </a:t>
            </a:r>
          </a:p>
          <a:p>
            <a:pPr lvl="0"/>
            <a:r>
              <a:rPr lang="en-AU" b="0" dirty="0"/>
              <a:t>The results will lead to recommended changes to how CEOS structures its VC activities, engagement of CEOS through the VCs with partners such as GEO and CGMS, and how to evolve and take the next step towards greater interoperability between datasets from multiple satellites and agencies. </a:t>
            </a:r>
          </a:p>
          <a:p>
            <a:pPr lvl="0"/>
            <a:r>
              <a:rPr lang="en-AU" b="0" dirty="0"/>
              <a:t>Identify areas of concern for further attention, action, and follow-up at SIT Technical Workshop and CEOS Plenary 2019, and into the next CEOS SIT Chair Term.</a:t>
            </a:r>
            <a:endParaRPr lang="en-US"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4" name="Content Placeholder 3"/>
          <p:cNvSpPr>
            <a:spLocks noGrp="1"/>
          </p:cNvSpPr>
          <p:nvPr>
            <p:ph sz="quarter" idx="11"/>
          </p:nvPr>
        </p:nvSpPr>
        <p:spPr>
          <a:xfrm>
            <a:off x="1676400" y="76199"/>
            <a:ext cx="6172200" cy="955715"/>
          </a:xfrm>
        </p:spPr>
        <p:txBody>
          <a:bodyPr/>
          <a:lstStyle/>
          <a:p>
            <a:pPr lvl="0">
              <a:spcBef>
                <a:spcPts val="0"/>
              </a:spcBef>
              <a:buSzTx/>
              <a:defRPr/>
            </a:pPr>
            <a:r>
              <a:rPr lang="en-US" dirty="0"/>
              <a:t>SIT-34 Objective</a:t>
            </a:r>
          </a:p>
          <a:p>
            <a:pPr lvl="0">
              <a:spcBef>
                <a:spcPts val="0"/>
              </a:spcBef>
              <a:buSzTx/>
              <a:defRPr/>
            </a:pPr>
            <a:r>
              <a:rPr lang="en-US" dirty="0"/>
              <a:t>Virtual Constellations</a:t>
            </a:r>
          </a:p>
        </p:txBody>
      </p:sp>
    </p:spTree>
    <p:extLst>
      <p:ext uri="{BB962C8B-B14F-4D97-AF65-F5344CB8AC3E}">
        <p14:creationId xmlns:p14="http://schemas.microsoft.com/office/powerpoint/2010/main" val="40525928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buNone/>
            </a:pPr>
            <a:r>
              <a:rPr lang="en-AU" sz="2800" dirty="0"/>
              <a:t>Defining the way forward for existing </a:t>
            </a:r>
            <a:r>
              <a:rPr lang="en-AU" sz="2800" i="1" dirty="0"/>
              <a:t>ad hoc</a:t>
            </a:r>
            <a:r>
              <a:rPr lang="en-AU" sz="2800" dirty="0"/>
              <a:t> Teams (AHTs), </a:t>
            </a:r>
            <a:r>
              <a:rPr lang="en-AU" sz="2800" b="0" dirty="0"/>
              <a:t>including:</a:t>
            </a:r>
          </a:p>
          <a:p>
            <a:pPr lvl="0"/>
            <a:r>
              <a:rPr lang="en-AU" b="0" dirty="0"/>
              <a:t>Consideration of options for continuity of CEOS activities in support of the Global Forest Observations Initiative (GFOI), GEO Global Agricultural Monitoring (GEOGLAM), and Sustainable Development Goals (SDG) (</a:t>
            </a:r>
            <a:r>
              <a:rPr lang="en-AU" b="0" i="1" dirty="0"/>
              <a:t>Plenary Actions CEOS-32-13 and CEOS-32-11</a:t>
            </a:r>
            <a:r>
              <a:rPr lang="en-AU" b="0" dirty="0"/>
              <a:t>).  </a:t>
            </a:r>
          </a:p>
          <a:p>
            <a:pPr lvl="0"/>
            <a:r>
              <a:rPr lang="en-AU" b="0" dirty="0"/>
              <a:t>Considering lessons learned from the trajectory of current and past AHTs, we will discuss a road map for future AHTs, including an initial two-year AHT cycle for start-up and evaluation. </a:t>
            </a:r>
          </a:p>
          <a:p>
            <a:pPr lvl="0"/>
            <a:r>
              <a:rPr lang="en-AU" b="0" dirty="0"/>
              <a:t>For the AHT for SDGs, we will also determine if CEOS can focus on three or four SDGs/indicators that are most ready to use EO data.</a:t>
            </a:r>
            <a:endParaRPr lang="en-US" b="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4" name="Content Placeholder 3"/>
          <p:cNvSpPr>
            <a:spLocks noGrp="1"/>
          </p:cNvSpPr>
          <p:nvPr>
            <p:ph sz="quarter" idx="11"/>
          </p:nvPr>
        </p:nvSpPr>
        <p:spPr>
          <a:xfrm>
            <a:off x="1676400" y="152399"/>
            <a:ext cx="6172200" cy="879515"/>
          </a:xfrm>
        </p:spPr>
        <p:txBody>
          <a:bodyPr/>
          <a:lstStyle/>
          <a:p>
            <a:pPr lvl="0">
              <a:spcBef>
                <a:spcPts val="0"/>
              </a:spcBef>
              <a:buSzTx/>
              <a:defRPr/>
            </a:pPr>
            <a:r>
              <a:rPr lang="en-US" dirty="0"/>
              <a:t>SIT-34 Objective</a:t>
            </a:r>
          </a:p>
          <a:p>
            <a:pPr lvl="0">
              <a:spcBef>
                <a:spcPts val="0"/>
              </a:spcBef>
              <a:buSzTx/>
              <a:defRPr/>
            </a:pPr>
            <a:r>
              <a:rPr lang="en-US" i="1" dirty="0"/>
              <a:t>ad hoc </a:t>
            </a:r>
            <a:r>
              <a:rPr lang="en-US" dirty="0"/>
              <a:t>Teams</a:t>
            </a:r>
            <a:endParaRPr lang="en-US" i="1" dirty="0"/>
          </a:p>
        </p:txBody>
      </p:sp>
    </p:spTree>
    <p:extLst>
      <p:ext uri="{BB962C8B-B14F-4D97-AF65-F5344CB8AC3E}">
        <p14:creationId xmlns:p14="http://schemas.microsoft.com/office/powerpoint/2010/main" val="21422704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lvl="0" indent="0">
              <a:buNone/>
            </a:pPr>
            <a:r>
              <a:rPr lang="en-AU" sz="2400" b="0" dirty="0"/>
              <a:t>Consider the progress of activities </a:t>
            </a:r>
            <a:r>
              <a:rPr lang="en-US" sz="2400" b="0" dirty="0"/>
              <a:t>to </a:t>
            </a:r>
            <a:r>
              <a:rPr lang="en-US" sz="2400" dirty="0"/>
              <a:t>enhance the utility of new observations from satellites </a:t>
            </a:r>
            <a:r>
              <a:rPr lang="en-US" sz="2400" b="0" dirty="0"/>
              <a:t>exploring the development of LEO/GEO combined products and data processing capabilities (</a:t>
            </a:r>
            <a:r>
              <a:rPr lang="en-US" sz="2400" b="0" i="1" dirty="0"/>
              <a:t>Plenary Actions CEOS-32-09 and CEOS-32-10</a:t>
            </a:r>
            <a:r>
              <a:rPr lang="en-US" sz="2400" b="0" dirty="0"/>
              <a:t>).</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4" name="Content Placeholder 3"/>
          <p:cNvSpPr>
            <a:spLocks noGrp="1"/>
          </p:cNvSpPr>
          <p:nvPr>
            <p:ph sz="quarter" idx="11"/>
          </p:nvPr>
        </p:nvSpPr>
        <p:spPr>
          <a:xfrm>
            <a:off x="1676400" y="152399"/>
            <a:ext cx="6172200" cy="879515"/>
          </a:xfrm>
        </p:spPr>
        <p:txBody>
          <a:bodyPr/>
          <a:lstStyle/>
          <a:p>
            <a:pPr lvl="0">
              <a:spcBef>
                <a:spcPts val="0"/>
              </a:spcBef>
              <a:buSzTx/>
              <a:defRPr/>
            </a:pPr>
            <a:r>
              <a:rPr lang="en-US" dirty="0"/>
              <a:t>SIT-34 Objective</a:t>
            </a:r>
          </a:p>
          <a:p>
            <a:pPr lvl="0">
              <a:spcBef>
                <a:spcPts val="0"/>
              </a:spcBef>
              <a:buSzTx/>
              <a:defRPr/>
            </a:pPr>
            <a:r>
              <a:rPr lang="en-US" dirty="0"/>
              <a:t>LEO/GEO</a:t>
            </a:r>
          </a:p>
        </p:txBody>
      </p:sp>
    </p:spTree>
    <p:extLst>
      <p:ext uri="{BB962C8B-B14F-4D97-AF65-F5344CB8AC3E}">
        <p14:creationId xmlns:p14="http://schemas.microsoft.com/office/powerpoint/2010/main" val="188488902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9897</TotalTime>
  <Words>1473</Words>
  <Application>Microsoft Office PowerPoint</Application>
  <PresentationFormat>On-screen Show (4:3)</PresentationFormat>
  <Paragraphs>119</Paragraphs>
  <Slides>18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Bold</vt:lpstr>
      <vt:lpstr>Avenir Roman</vt:lpstr>
      <vt:lpstr>Calibri</vt:lpstr>
      <vt:lpstr>Candara</vt:lpstr>
      <vt:lpstr>Courier New</vt:lpstr>
      <vt:lpstr>Droid Serif</vt:lpstr>
      <vt:lpstr>Helvetica</vt:lpstr>
      <vt:lpstr>Proxima Nova Regular</vt:lpstr>
      <vt:lpstr>Wingdings</vt:lpstr>
      <vt:lpstr>Default</vt:lpstr>
      <vt:lpstr>SIT Chair 2018-2019 Priorities and SIT-34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179</cp:revision>
  <dcterms:modified xsi:type="dcterms:W3CDTF">2019-04-03T11:13:26Z</dcterms:modified>
</cp:coreProperties>
</file>