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 id="2147483743" r:id="rId3"/>
  </p:sldMasterIdLst>
  <p:notesMasterIdLst>
    <p:notesMasterId r:id="rId9"/>
  </p:notesMasterIdLst>
  <p:sldIdLst>
    <p:sldId id="256" r:id="rId4"/>
    <p:sldId id="658" r:id="rId5"/>
    <p:sldId id="677" r:id="rId6"/>
    <p:sldId id="684" r:id="rId7"/>
    <p:sldId id="685"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FF33"/>
    <a:srgbClr val="FF00CC"/>
    <a:srgbClr val="66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36"/>
    <p:restoredTop sz="50000" autoAdjust="0"/>
  </p:normalViewPr>
  <p:slideViewPr>
    <p:cSldViewPr>
      <p:cViewPr varScale="1">
        <p:scale>
          <a:sx n="88" d="100"/>
          <a:sy n="88" d="100"/>
        </p:scale>
        <p:origin x="131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81922"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2</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279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81922"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4278472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4139925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088125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a:solidFill>
                  <a:srgbClr val="FFFFFF"/>
                </a:solidFill>
              </a:rPr>
              <a:t>Datacube Project – April 15</a:t>
            </a:r>
            <a:r>
              <a:rPr lang="en-AU" baseline="30000" dirty="0">
                <a:solidFill>
                  <a:srgbClr val="FFFFFF"/>
                </a:solidFill>
              </a:rPr>
              <a:t>th</a:t>
            </a:r>
            <a:r>
              <a:rPr lang="en-AU" dirty="0">
                <a:solidFill>
                  <a:srgbClr val="FFFFFF"/>
                </a:solidFill>
              </a:rPr>
              <a:t>, 2013</a:t>
            </a:r>
          </a:p>
        </p:txBody>
      </p:sp>
    </p:spTree>
    <p:extLst>
      <p:ext uri="{BB962C8B-B14F-4D97-AF65-F5344CB8AC3E}">
        <p14:creationId xmlns:p14="http://schemas.microsoft.com/office/powerpoint/2010/main" val="313862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a:solidFill>
                  <a:srgbClr val="FFFFFF"/>
                </a:solidFill>
              </a:rPr>
              <a:t>Datacube Project – April 15</a:t>
            </a:r>
            <a:r>
              <a:rPr lang="en-AU" baseline="30000" dirty="0">
                <a:solidFill>
                  <a:srgbClr val="FFFFFF"/>
                </a:solidFill>
              </a:rPr>
              <a:t>th</a:t>
            </a:r>
            <a:r>
              <a:rPr lang="en-AU" dirty="0">
                <a:solidFill>
                  <a:srgbClr val="FFFFFF"/>
                </a:solidFill>
              </a:rPr>
              <a:t>, 2013</a:t>
            </a:r>
          </a:p>
        </p:txBody>
      </p:sp>
    </p:spTree>
    <p:extLst>
      <p:ext uri="{BB962C8B-B14F-4D97-AF65-F5344CB8AC3E}">
        <p14:creationId xmlns:p14="http://schemas.microsoft.com/office/powerpoint/2010/main" val="322051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a:solidFill>
                  <a:srgbClr val="FFFFFF"/>
                </a:solidFill>
              </a:rPr>
              <a:t>Datacube Project – April 15</a:t>
            </a:r>
            <a:r>
              <a:rPr lang="en-AU" baseline="30000" dirty="0">
                <a:solidFill>
                  <a:srgbClr val="FFFFFF"/>
                </a:solidFill>
              </a:rPr>
              <a:t>th</a:t>
            </a:r>
            <a:r>
              <a:rPr lang="en-AU" dirty="0">
                <a:solidFill>
                  <a:srgbClr val="FFFFFF"/>
                </a:solidFill>
              </a:rPr>
              <a:t>, 2013</a:t>
            </a:r>
          </a:p>
        </p:txBody>
      </p:sp>
    </p:spTree>
    <p:extLst>
      <p:ext uri="{BB962C8B-B14F-4D97-AF65-F5344CB8AC3E}">
        <p14:creationId xmlns:p14="http://schemas.microsoft.com/office/powerpoint/2010/main" val="1828202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66490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895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981075"/>
            <a:ext cx="8229600" cy="52562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p:cNvSpPr>
            <a:spLocks noGrp="1"/>
          </p:cNvSpPr>
          <p:nvPr>
            <p:ph type="ftr" sz="quarter" idx="10"/>
          </p:nvPr>
        </p:nvSpPr>
        <p:spPr>
          <a:xfrm>
            <a:off x="4284663" y="6459538"/>
            <a:ext cx="4751387" cy="414337"/>
          </a:xfrm>
          <a:prstGeom prst="rect">
            <a:avLst/>
          </a:prstGeom>
        </p:spPr>
        <p:txBody>
          <a:bodyPr/>
          <a:lstStyle>
            <a:lvl1pPr>
              <a:defRPr/>
            </a:lvl1pPr>
          </a:lstStyle>
          <a:p>
            <a:r>
              <a:rPr lang="en-AU" dirty="0"/>
              <a:t>Datacube Training Workshop</a:t>
            </a:r>
          </a:p>
        </p:txBody>
      </p:sp>
      <p:sp>
        <p:nvSpPr>
          <p:cNvPr id="5" name="Rectangle 4"/>
          <p:cNvSpPr/>
          <p:nvPr userDrawn="1"/>
        </p:nvSpPr>
        <p:spPr>
          <a:xfrm>
            <a:off x="0" y="1219200"/>
            <a:ext cx="9144000" cy="563880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90541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a:t>Click to edit Master title style</a:t>
            </a:r>
            <a:endParaRPr lang="en-AU" noProof="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a:t>Click to edit Master subtitle style</a:t>
            </a:r>
            <a:endParaRPr lang="en-AU" noProof="0"/>
          </a:p>
        </p:txBody>
      </p:sp>
    </p:spTree>
    <p:extLst>
      <p:ext uri="{BB962C8B-B14F-4D97-AF65-F5344CB8AC3E}">
        <p14:creationId xmlns:p14="http://schemas.microsoft.com/office/powerpoint/2010/main" val="24524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70304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115227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60482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389731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173198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41403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a:solidFill>
                  <a:srgbClr val="FFFFFF"/>
                </a:solidFill>
              </a:rPr>
              <a:t>Datacube Training Workshop</a:t>
            </a:r>
          </a:p>
        </p:txBody>
      </p:sp>
    </p:spTree>
    <p:extLst>
      <p:ext uri="{BB962C8B-B14F-4D97-AF65-F5344CB8AC3E}">
        <p14:creationId xmlns:p14="http://schemas.microsoft.com/office/powerpoint/2010/main" val="1611568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t>Click to edit Master title style</a:t>
            </a:r>
            <a:endParaRPr lang="en-AU"/>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dirty="0">
                <a:solidFill>
                  <a:srgbClr val="FFFFFF"/>
                </a:solidFill>
                <a:latin typeface="Arial" charset="0"/>
                <a:ea typeface="+mn-ea"/>
                <a:cs typeface="+mn-cs"/>
              </a:rPr>
              <a:t>Phone: +61 2 6249 9111</a:t>
            </a:r>
          </a:p>
          <a:p>
            <a:pPr defTabSz="914400" rtl="0" fontAlgn="base">
              <a:spcAft>
                <a:spcPct val="0"/>
              </a:spcAft>
            </a:pPr>
            <a:r>
              <a:rPr lang="en-AU" kern="1200" dirty="0">
                <a:solidFill>
                  <a:srgbClr val="FFFFFF"/>
                </a:solidFill>
                <a:latin typeface="Arial" charset="0"/>
                <a:ea typeface="+mn-ea"/>
                <a:cs typeface="+mn-cs"/>
              </a:rPr>
              <a:t>Web: www.ga.gov.au</a:t>
            </a:r>
          </a:p>
          <a:p>
            <a:pPr defTabSz="914400" rtl="0" fontAlgn="base">
              <a:spcAft>
                <a:spcPct val="0"/>
              </a:spcAft>
            </a:pPr>
            <a:r>
              <a:rPr lang="en-AU" kern="1200" dirty="0">
                <a:solidFill>
                  <a:srgbClr val="FFFFFF"/>
                </a:solidFill>
                <a:latin typeface="Arial" charset="0"/>
                <a:ea typeface="+mn-ea"/>
                <a:cs typeface="+mn-cs"/>
              </a:rPr>
              <a:t>Email: feedback@ga.gov.au</a:t>
            </a:r>
          </a:p>
          <a:p>
            <a:pPr defTabSz="914400" rtl="0" fontAlgn="base">
              <a:spcAft>
                <a:spcPct val="0"/>
              </a:spcAft>
            </a:pPr>
            <a:r>
              <a:rPr lang="en-AU" kern="1200" dirty="0">
                <a:solidFill>
                  <a:srgbClr val="FFFFFF"/>
                </a:solidFill>
                <a:latin typeface="Arial" charset="0"/>
                <a:ea typeface="+mn-ea"/>
                <a:cs typeface="+mn-cs"/>
              </a:rPr>
              <a:t>Address: Cnr Jerrabomberra Avenue and Hindmarsh Drive, Symonston ACT 2609</a:t>
            </a:r>
          </a:p>
          <a:p>
            <a:pPr defTabSz="914400" rtl="0" fontAlgn="base">
              <a:spcAft>
                <a:spcPct val="0"/>
              </a:spcAft>
            </a:pPr>
            <a:r>
              <a:rPr lang="en-AU" kern="1200" dirty="0">
                <a:solidFill>
                  <a:srgbClr val="FFFFFF"/>
                </a:solidFill>
                <a:latin typeface="Arial" charset="0"/>
                <a:ea typeface="+mn-ea"/>
                <a:cs typeface="+mn-cs"/>
              </a:rPr>
              <a:t>Postal Address: GPO Box 378, Canberra ACT 2601</a:t>
            </a: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dirty="0"/>
          </a:p>
        </p:txBody>
      </p:sp>
      <p:sp>
        <p:nvSpPr>
          <p:cNvPr id="3" name="Rectangle 2"/>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dirty="0"/>
          </a:p>
        </p:txBody>
      </p:sp>
    </p:spTree>
    <p:extLst>
      <p:ext uri="{BB962C8B-B14F-4D97-AF65-F5344CB8AC3E}">
        <p14:creationId xmlns:p14="http://schemas.microsoft.com/office/powerpoint/2010/main" val="893279364"/>
      </p:ext>
    </p:extLst>
  </p:cSld>
  <p:clrMap bg1="lt1" tx1="dk1" bg2="lt2" tx2="dk2" accent1="accent1" accent2="accent2" accent3="accent3" accent4="accent4" accent5="accent5" accent6="accent6" hlink="hlink" folHlink="folHlink"/>
  <p:sldLayoutIdLst>
    <p:sldLayoutId id="2147483744" r:id="rId1"/>
    <p:sldLayoutId id="2147483745"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524000"/>
            <a:ext cx="8305800" cy="1600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000" b="1" dirty="0">
                <a:solidFill>
                  <a:srgbClr val="FFFFFF"/>
                </a:solidFill>
              </a:rPr>
              <a:t>GEO-Amazon Cloud Credit Program</a:t>
            </a:r>
            <a:br>
              <a:rPr lang="en-US" sz="4000" b="1" dirty="0">
                <a:solidFill>
                  <a:srgbClr val="FFFFFF"/>
                </a:solidFill>
              </a:rPr>
            </a:br>
            <a:r>
              <a:rPr lang="en-US" sz="4000" b="1" dirty="0">
                <a:solidFill>
                  <a:srgbClr val="FFFFFF"/>
                </a:solidFill>
              </a:rPr>
              <a:t>and a Prototype Sentinel Data Pipeline</a:t>
            </a:r>
            <a:endParaRPr sz="2000" b="0" i="1" dirty="0">
              <a:solidFill>
                <a:srgbClr val="FFFFFF"/>
              </a:solidFill>
            </a:endParaRPr>
          </a:p>
        </p:txBody>
      </p:sp>
      <p:sp>
        <p:nvSpPr>
          <p:cNvPr id="11" name="Shape 11"/>
          <p:cNvSpPr/>
          <p:nvPr/>
        </p:nvSpPr>
        <p:spPr>
          <a:xfrm>
            <a:off x="533400" y="3402011"/>
            <a:ext cx="5867400"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defRPr>
                <a:solidFill>
                  <a:srgbClr val="000000"/>
                </a:solidFill>
              </a:defRPr>
            </a:pPr>
            <a:r>
              <a:rPr lang="en-US" sz="2000" dirty="0">
                <a:solidFill>
                  <a:srgbClr val="FFFFFF"/>
                </a:solidFill>
                <a:latin typeface="Arial Bold"/>
                <a:ea typeface="Arial Bold"/>
                <a:cs typeface="Arial Bold"/>
                <a:sym typeface="Arial Bold"/>
              </a:rPr>
              <a:t>CEOS SIT-34 Meeting</a:t>
            </a:r>
          </a:p>
          <a:p>
            <a:pPr lvl="0" defTabSz="914400">
              <a:defRPr>
                <a:solidFill>
                  <a:srgbClr val="000000"/>
                </a:solidFill>
              </a:defRPr>
            </a:pPr>
            <a:r>
              <a:rPr lang="en-US" sz="2000" b="1" dirty="0">
                <a:solidFill>
                  <a:srgbClr val="FFFFFF"/>
                </a:solidFill>
                <a:latin typeface="Arial Bold"/>
                <a:ea typeface="Arial Bold"/>
                <a:cs typeface="Arial Bold"/>
                <a:sym typeface="Arial Bold"/>
              </a:rPr>
              <a:t>Session 3.5</a:t>
            </a:r>
          </a:p>
          <a:p>
            <a:pPr lvl="0" defTabSz="914400">
              <a:defRPr>
                <a:solidFill>
                  <a:srgbClr val="000000"/>
                </a:solidFill>
              </a:defRPr>
            </a:pPr>
            <a:r>
              <a:rPr lang="en-US" sz="2000" dirty="0">
                <a:solidFill>
                  <a:srgbClr val="FFFFFF"/>
                </a:solidFill>
                <a:latin typeface="Arial Bold"/>
                <a:ea typeface="Arial Bold"/>
                <a:cs typeface="Arial Bold"/>
                <a:sym typeface="Arial Bold"/>
              </a:rPr>
              <a:t>Coconut Grove, Miami, FL, USA</a:t>
            </a:r>
          </a:p>
          <a:p>
            <a:pPr lvl="0" defTabSz="914400">
              <a:defRPr>
                <a:solidFill>
                  <a:srgbClr val="000000"/>
                </a:solidFill>
              </a:defRPr>
            </a:pPr>
            <a:r>
              <a:rPr lang="en-US" sz="2000" dirty="0">
                <a:solidFill>
                  <a:srgbClr val="FFFFFF"/>
                </a:solidFill>
                <a:latin typeface="Arial Bold"/>
                <a:ea typeface="Arial Bold"/>
                <a:cs typeface="Arial Bold"/>
                <a:sym typeface="Arial Bold"/>
              </a:rPr>
              <a:t>April 3-4, 2019</a:t>
            </a:r>
            <a:endParaRPr lang="en-US" sz="2000" dirty="0">
              <a:solidFill>
                <a:srgbClr val="FFFF00"/>
              </a:solidFill>
              <a:latin typeface="Arial Bold"/>
              <a:ea typeface="Arial Bold"/>
              <a:cs typeface="Arial Bold"/>
              <a:sym typeface="Arial Bold"/>
            </a:endParaRP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a:solidFill>
                  <a:srgbClr val="FFFFFF"/>
                </a:solidFill>
                <a:latin typeface="Arial Bold"/>
                <a:ea typeface="Arial Bold"/>
                <a:cs typeface="Arial Bold"/>
                <a:sym typeface="Arial Bold"/>
              </a:rPr>
              <a:t>Brian Killough</a:t>
            </a:r>
          </a:p>
          <a:p>
            <a:pPr lvl="0" defTabSz="914400">
              <a:defRPr>
                <a:solidFill>
                  <a:srgbClr val="000000"/>
                </a:solidFill>
              </a:defRPr>
            </a:pPr>
            <a:r>
              <a:rPr lang="en-US" sz="2000" dirty="0">
                <a:solidFill>
                  <a:srgbClr val="FFFFFF"/>
                </a:solidFill>
                <a:latin typeface="Arial Bold"/>
                <a:ea typeface="Arial Bold"/>
                <a:cs typeface="Arial Bold"/>
                <a:sym typeface="Arial Bold"/>
              </a:rPr>
              <a:t>CEOS Systems Engineering Office</a:t>
            </a:r>
          </a:p>
          <a:p>
            <a:pPr lvl="0" defTabSz="914400">
              <a:defRPr>
                <a:solidFill>
                  <a:srgbClr val="000000"/>
                </a:solidFill>
              </a:defRPr>
            </a:pPr>
            <a:r>
              <a:rPr lang="en-US" sz="2000" dirty="0">
                <a:solidFill>
                  <a:srgbClr val="FFFFFF"/>
                </a:solidFill>
                <a:latin typeface="Arial Bold"/>
                <a:ea typeface="Arial Bold"/>
                <a:cs typeface="Arial Bold"/>
                <a:sym typeface="Arial Bold"/>
              </a:rPr>
              <a:t>NASA Langley Research Center</a:t>
            </a:r>
          </a:p>
        </p:txBody>
      </p:sp>
      <p:pic>
        <p:nvPicPr>
          <p:cNvPr id="12" name="ceos_logo.png"/>
          <p:cNvPicPr/>
          <p:nvPr/>
        </p:nvPicPr>
        <p:blipFill>
          <a:blip r:embed="rId2" cstate="screen">
            <a:extLst>
              <a:ext uri="{28A0092B-C50C-407E-A947-70E740481C1C}">
                <a14:useLocalDpi xmlns:a14="http://schemas.microsoft.com/office/drawing/2010/main"/>
              </a:ext>
            </a:extLst>
          </a:blip>
          <a:stretch>
            <a:fillRect/>
          </a:stretch>
        </p:blipFill>
        <p:spPr>
          <a:xfrm>
            <a:off x="533400" y="304800"/>
            <a:ext cx="2507906" cy="99313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2209800" y="76200"/>
            <a:ext cx="5562600" cy="954107"/>
          </a:xfrm>
        </p:spPr>
        <p:txBody>
          <a:bodyPr wrap="square">
            <a:spAutoFit/>
          </a:bodyPr>
          <a:lstStyle/>
          <a:p>
            <a:pPr algn="l" eaLnBrk="1" hangingPunct="1"/>
            <a:r>
              <a:rPr lang="en-US" sz="2800" b="1" dirty="0">
                <a:latin typeface="Tahoma" charset="0"/>
                <a:ea typeface="ＭＳ Ｐゴシック" charset="0"/>
                <a:cs typeface="ＭＳ Ｐゴシック" charset="0"/>
              </a:rPr>
              <a:t>GEO-Amazon </a:t>
            </a:r>
            <a:br>
              <a:rPr lang="en-US" sz="2800" b="1" dirty="0">
                <a:latin typeface="Tahoma" charset="0"/>
                <a:ea typeface="ＭＳ Ｐゴシック" charset="0"/>
                <a:cs typeface="ＭＳ Ｐゴシック" charset="0"/>
              </a:rPr>
            </a:br>
            <a:r>
              <a:rPr lang="en-US" sz="2800" b="1" dirty="0">
                <a:latin typeface="Tahoma" charset="0"/>
                <a:ea typeface="ＭＳ Ｐゴシック" charset="0"/>
                <a:cs typeface="ＭＳ Ｐゴシック" charset="0"/>
              </a:rPr>
              <a:t>Cloud Credit Program</a:t>
            </a:r>
            <a:endParaRPr lang="en-US" b="1" dirty="0">
              <a:solidFill>
                <a:srgbClr val="FFD799"/>
              </a:solidFill>
              <a:latin typeface="Tahoma" charset="0"/>
              <a:ea typeface="ＭＳ Ｐゴシック" charset="0"/>
              <a:cs typeface="ＭＳ Ｐゴシック" charset="0"/>
            </a:endParaRPr>
          </a:p>
        </p:txBody>
      </p:sp>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type="arrow" w="med" len="med"/>
              </a14:hiddenLine>
            </a:ext>
          </a:extLst>
        </p:spPr>
      </p:cxnSp>
      <p:sp>
        <p:nvSpPr>
          <p:cNvPr id="7" name="Content Placeholder 2"/>
          <p:cNvSpPr txBox="1">
            <a:spLocks/>
          </p:cNvSpPr>
          <p:nvPr/>
        </p:nvSpPr>
        <p:spPr>
          <a:xfrm>
            <a:off x="228600" y="1364257"/>
            <a:ext cx="8686800" cy="5265143"/>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295275" indent="-295275" algn="l" defTabSz="914400" rtl="0">
              <a:buSzPct val="120000"/>
              <a:buFont typeface="Wingdings" charset="2"/>
              <a:buChar char="§"/>
              <a:defRPr/>
            </a:pPr>
            <a:r>
              <a:rPr lang="en-US" kern="1200" dirty="0">
                <a:latin typeface="Calibri" charset="0"/>
                <a:ea typeface="ＭＳ Ｐゴシック" charset="0"/>
                <a:cs typeface="Calibri" charset="0"/>
              </a:rPr>
              <a:t>Amazon Web Services (commercial cloud provider) has offered $1.5M USD of cloud credits to GEO</a:t>
            </a:r>
          </a:p>
          <a:p>
            <a:pPr marL="295275" indent="-295275" algn="l" defTabSz="914400" rtl="0">
              <a:buSzPct val="120000"/>
              <a:buFont typeface="Wingdings" charset="2"/>
              <a:buChar char="§"/>
              <a:defRPr/>
            </a:pPr>
            <a:r>
              <a:rPr lang="en-US" kern="1200" dirty="0">
                <a:latin typeface="Calibri" charset="0"/>
                <a:ea typeface="ＭＳ Ｐゴシック" charset="0"/>
                <a:cs typeface="Calibri" charset="0"/>
              </a:rPr>
              <a:t>These credits will allow </a:t>
            </a:r>
            <a:r>
              <a:rPr lang="en-US" u="sng" kern="1200" dirty="0">
                <a:latin typeface="Calibri" charset="0"/>
                <a:ea typeface="ＭＳ Ｐゴシック" charset="0"/>
                <a:cs typeface="Calibri" charset="0"/>
              </a:rPr>
              <a:t>developing countries </a:t>
            </a:r>
            <a:r>
              <a:rPr lang="en-US" kern="1200" dirty="0">
                <a:latin typeface="Calibri" charset="0"/>
                <a:ea typeface="ＭＳ Ｐゴシック" charset="0"/>
                <a:cs typeface="Calibri" charset="0"/>
              </a:rPr>
              <a:t>access to cloud services to support hosting, processing and analysis of Earth observation data for sustainable development.</a:t>
            </a:r>
          </a:p>
          <a:p>
            <a:pPr marL="295275" indent="-295275" algn="l" defTabSz="914400" rtl="0">
              <a:buSzPct val="120000"/>
              <a:buFont typeface="Wingdings" charset="2"/>
              <a:buChar char="§"/>
              <a:defRPr/>
            </a:pPr>
            <a:r>
              <a:rPr lang="en-US" kern="1200" dirty="0">
                <a:latin typeface="Calibri" charset="0"/>
                <a:ea typeface="ＭＳ Ｐゴシック" charset="0"/>
                <a:cs typeface="Calibri" charset="0"/>
              </a:rPr>
              <a:t>Project proposals are due to GEO by 12 April (recently extended). Successful proposals will be announced by </a:t>
            </a:r>
            <a:br>
              <a:rPr lang="en-US" kern="1200" dirty="0">
                <a:latin typeface="Calibri" charset="0"/>
                <a:ea typeface="ＭＳ Ｐゴシック" charset="0"/>
                <a:cs typeface="Calibri" charset="0"/>
              </a:rPr>
            </a:br>
            <a:r>
              <a:rPr lang="en-US" kern="1200" dirty="0">
                <a:latin typeface="Calibri" charset="0"/>
                <a:ea typeface="ＭＳ Ｐゴシック" charset="0"/>
                <a:cs typeface="Calibri" charset="0"/>
              </a:rPr>
              <a:t>15 May, with the credits being awarded as of 1 June, </a:t>
            </a:r>
            <a:br>
              <a:rPr lang="en-US" kern="1200" dirty="0">
                <a:latin typeface="Calibri" charset="0"/>
                <a:ea typeface="ＭＳ Ｐゴシック" charset="0"/>
                <a:cs typeface="Calibri" charset="0"/>
              </a:rPr>
            </a:br>
            <a:r>
              <a:rPr lang="en-US" kern="1200" dirty="0">
                <a:latin typeface="Calibri" charset="0"/>
                <a:ea typeface="ＭＳ Ｐゴシック" charset="0"/>
                <a:cs typeface="Calibri" charset="0"/>
              </a:rPr>
              <a:t>for a 3-year period.</a:t>
            </a:r>
          </a:p>
          <a:p>
            <a:pPr marL="295275" indent="-295275" algn="l" defTabSz="914400" rtl="0">
              <a:buSzPct val="120000"/>
              <a:buFont typeface="Wingdings" charset="2"/>
              <a:buChar char="§"/>
              <a:defRPr/>
            </a:pPr>
            <a:r>
              <a:rPr lang="en-US" kern="1200" dirty="0">
                <a:latin typeface="Calibri" charset="0"/>
                <a:ea typeface="ＭＳ Ｐゴシック" charset="0"/>
                <a:cs typeface="Calibri" charset="0"/>
              </a:rPr>
              <a:t>Evaluation panel includes the GEO Secretariat Director, GEO Senior Scientist and 3 GEO </a:t>
            </a:r>
            <a:r>
              <a:rPr lang="en-US" kern="1200" dirty="0" err="1">
                <a:latin typeface="Calibri" charset="0"/>
                <a:ea typeface="ＭＳ Ｐゴシック" charset="0"/>
                <a:cs typeface="Calibri" charset="0"/>
              </a:rPr>
              <a:t>Programme</a:t>
            </a:r>
            <a:r>
              <a:rPr lang="en-US" kern="1200" dirty="0">
                <a:latin typeface="Calibri" charset="0"/>
                <a:ea typeface="ＭＳ Ｐゴシック" charset="0"/>
                <a:cs typeface="Calibri" charset="0"/>
              </a:rPr>
              <a:t> Board members.</a:t>
            </a:r>
          </a:p>
          <a:p>
            <a:pPr marL="295275" indent="-295275" algn="l" defTabSz="914400" rtl="0">
              <a:buSzPct val="120000"/>
              <a:buFont typeface="Wingdings" charset="2"/>
              <a:buChar char="§"/>
              <a:defRPr/>
            </a:pPr>
            <a:endParaRPr lang="en-US" kern="1200" dirty="0">
              <a:latin typeface="Calibri" charset="0"/>
              <a:ea typeface="ＭＳ Ｐゴシック" charset="0"/>
              <a:cs typeface="Calibri" charset="0"/>
            </a:endParaRPr>
          </a:p>
          <a:p>
            <a:pPr marL="295275" indent="-295275" algn="l" defTabSz="914400" rtl="0">
              <a:buSzPct val="120000"/>
              <a:buFont typeface="Wingdings" charset="2"/>
              <a:buChar char="§"/>
              <a:defRPr/>
            </a:pPr>
            <a:endParaRPr lang="en-US" kern="1200" dirty="0">
              <a:latin typeface="Calibri" charset="0"/>
              <a:ea typeface="ＭＳ Ｐゴシック" charset="0"/>
              <a:cs typeface="Calibri" charset="0"/>
            </a:endParaRPr>
          </a:p>
        </p:txBody>
      </p:sp>
    </p:spTree>
    <p:extLst>
      <p:ext uri="{BB962C8B-B14F-4D97-AF65-F5344CB8AC3E}">
        <p14:creationId xmlns:p14="http://schemas.microsoft.com/office/powerpoint/2010/main" val="3572735332"/>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2209800" y="76200"/>
            <a:ext cx="5562600" cy="954107"/>
          </a:xfrm>
        </p:spPr>
        <p:txBody>
          <a:bodyPr wrap="square">
            <a:spAutoFit/>
          </a:bodyPr>
          <a:lstStyle/>
          <a:p>
            <a:pPr algn="l" eaLnBrk="1" hangingPunct="1"/>
            <a:r>
              <a:rPr lang="en-US" sz="2800" b="1" dirty="0">
                <a:latin typeface="Tahoma" charset="0"/>
                <a:ea typeface="ＭＳ Ｐゴシック" charset="0"/>
                <a:cs typeface="ＭＳ Ｐゴシック" charset="0"/>
              </a:rPr>
              <a:t>CEOS Participation in the  </a:t>
            </a:r>
            <a:br>
              <a:rPr lang="en-US" sz="2800" b="1" dirty="0">
                <a:latin typeface="Tahoma" charset="0"/>
                <a:ea typeface="ＭＳ Ｐゴシック" charset="0"/>
                <a:cs typeface="ＭＳ Ｐゴシック" charset="0"/>
              </a:rPr>
            </a:br>
            <a:r>
              <a:rPr lang="en-US" sz="2800" b="1" dirty="0">
                <a:latin typeface="Tahoma" charset="0"/>
                <a:ea typeface="ＭＳ Ｐゴシック" charset="0"/>
                <a:cs typeface="ＭＳ Ｐゴシック" charset="0"/>
              </a:rPr>
              <a:t>GEO-AWS Program</a:t>
            </a:r>
            <a:endParaRPr lang="en-US" b="1" dirty="0">
              <a:solidFill>
                <a:srgbClr val="FFD799"/>
              </a:solidFill>
              <a:latin typeface="Tahoma" charset="0"/>
              <a:ea typeface="ＭＳ Ｐゴシック" charset="0"/>
              <a:cs typeface="ＭＳ Ｐゴシック" charset="0"/>
            </a:endParaRPr>
          </a:p>
        </p:txBody>
      </p:sp>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type="arrow" w="med" len="med"/>
              </a14:hiddenLine>
            </a:ext>
          </a:extLst>
        </p:spPr>
      </p:cxnSp>
      <p:sp>
        <p:nvSpPr>
          <p:cNvPr id="7" name="Content Placeholder 2"/>
          <p:cNvSpPr txBox="1">
            <a:spLocks/>
          </p:cNvSpPr>
          <p:nvPr/>
        </p:nvSpPr>
        <p:spPr>
          <a:xfrm>
            <a:off x="228600" y="1364257"/>
            <a:ext cx="8686800" cy="5265143"/>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295275" indent="-295275" algn="l" defTabSz="914400" rtl="0">
              <a:buSzPct val="120000"/>
              <a:buFont typeface="Wingdings" charset="2"/>
              <a:buChar char="§"/>
              <a:defRPr/>
            </a:pPr>
            <a:r>
              <a:rPr lang="en-US" sz="2200" kern="1200" dirty="0">
                <a:latin typeface="Calibri" charset="0"/>
                <a:ea typeface="ＭＳ Ｐゴシック" charset="0"/>
                <a:cs typeface="Calibri" charset="0"/>
              </a:rPr>
              <a:t>The call for proposals does NOT require the use of Data Cubes, but leaves all options open for use of AWS cloud resources.</a:t>
            </a:r>
          </a:p>
          <a:p>
            <a:pPr marL="295275" indent="-295275" algn="l" defTabSz="914400" rtl="0">
              <a:buSzPct val="120000"/>
              <a:buFont typeface="Wingdings" charset="2"/>
              <a:buChar char="§"/>
              <a:defRPr/>
            </a:pPr>
            <a:r>
              <a:rPr lang="en-US" sz="2200" kern="1200" dirty="0">
                <a:latin typeface="Calibri" charset="0"/>
                <a:ea typeface="ＭＳ Ｐゴシック" charset="0"/>
                <a:cs typeface="Calibri" charset="0"/>
              </a:rPr>
              <a:t>GEO does not know who will propose to this call and what those proposals will include. Many proposers could ask for help with CEOS satellite data preparation and Open Data Cube (ODC) installation. </a:t>
            </a:r>
          </a:p>
          <a:p>
            <a:pPr marL="295275" indent="-295275" algn="l" defTabSz="914400" rtl="0">
              <a:buSzPct val="120000"/>
              <a:buFont typeface="Wingdings" charset="2"/>
              <a:buChar char="§"/>
              <a:defRPr/>
            </a:pPr>
            <a:r>
              <a:rPr lang="en-US" sz="2200" kern="1200" dirty="0">
                <a:latin typeface="Calibri" charset="0"/>
                <a:ea typeface="ＭＳ Ｐゴシック" charset="0"/>
                <a:cs typeface="Calibri" charset="0"/>
              </a:rPr>
              <a:t>At the annual CEOS-GEO meeting (February 2019), GEO agreed that CEOS would conduct a technical evaluation of the proposals prior to selection and offer an analysis of issues or concerns regarding satellite data provisions and Open Data Cube installation and operation.</a:t>
            </a:r>
          </a:p>
          <a:p>
            <a:pPr marL="295275" indent="-295275" algn="l" defTabSz="914400" rtl="0">
              <a:buSzPct val="120000"/>
              <a:buFont typeface="Wingdings" charset="2"/>
              <a:buChar char="§"/>
              <a:defRPr/>
            </a:pPr>
            <a:r>
              <a:rPr lang="en-US" sz="2200" kern="1200" dirty="0">
                <a:solidFill>
                  <a:srgbClr val="FF0000"/>
                </a:solidFill>
                <a:latin typeface="Calibri" charset="0"/>
                <a:ea typeface="ＭＳ Ｐゴシック" charset="0"/>
                <a:cs typeface="Calibri" charset="0"/>
              </a:rPr>
              <a:t>The SEO will take the lead on this task. Support from CEOS Agencies is desired and welcome. </a:t>
            </a:r>
            <a:r>
              <a:rPr lang="en-US" sz="2200" kern="1200" dirty="0">
                <a:latin typeface="Calibri" charset="0"/>
                <a:ea typeface="ＭＳ Ｐゴシック" charset="0"/>
                <a:cs typeface="Calibri" charset="0"/>
              </a:rPr>
              <a:t>If the proposers ask for satellite data support and ODC support, we (CEOS Agencies) will need to evaluate whether we can meet those requests, as it will take resources.</a:t>
            </a:r>
          </a:p>
          <a:p>
            <a:pPr marL="295275" indent="-295275" algn="l" defTabSz="914400" rtl="0">
              <a:buSzPct val="120000"/>
              <a:buFont typeface="Wingdings" charset="2"/>
              <a:buChar char="§"/>
              <a:defRPr/>
            </a:pPr>
            <a:endParaRPr lang="en-US" sz="2200" kern="1200" dirty="0">
              <a:latin typeface="Calibri" charset="0"/>
              <a:ea typeface="ＭＳ Ｐゴシック" charset="0"/>
              <a:cs typeface="Calibri" charset="0"/>
            </a:endParaRPr>
          </a:p>
        </p:txBody>
      </p:sp>
    </p:spTree>
    <p:extLst>
      <p:ext uri="{BB962C8B-B14F-4D97-AF65-F5344CB8AC3E}">
        <p14:creationId xmlns:p14="http://schemas.microsoft.com/office/powerpoint/2010/main" val="86938181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2209800" y="253425"/>
            <a:ext cx="5105400" cy="584775"/>
          </a:xfrm>
        </p:spPr>
        <p:txBody>
          <a:bodyPr wrap="square">
            <a:spAutoFit/>
          </a:bodyPr>
          <a:lstStyle/>
          <a:p>
            <a:pPr algn="l" eaLnBrk="1" hangingPunct="1"/>
            <a:r>
              <a:rPr lang="en-US" b="1" dirty="0">
                <a:latin typeface="Tahoma" charset="0"/>
                <a:ea typeface="ＭＳ Ｐゴシック" charset="0"/>
                <a:cs typeface="ＭＳ Ｐゴシック" charset="0"/>
              </a:rPr>
              <a:t>Sentinel Data Pipeline</a:t>
            </a:r>
            <a:endParaRPr lang="en-US" sz="3600" b="1" dirty="0">
              <a:solidFill>
                <a:srgbClr val="FFD799"/>
              </a:solidFill>
              <a:latin typeface="Tahoma" charset="0"/>
              <a:ea typeface="ＭＳ Ｐゴシック" charset="0"/>
              <a:cs typeface="ＭＳ Ｐゴシック" charset="0"/>
            </a:endParaRPr>
          </a:p>
        </p:txBody>
      </p:sp>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type="arrow" w="med" len="med"/>
              </a14:hiddenLine>
            </a:ext>
          </a:extLst>
        </p:spPr>
      </p:cxnSp>
      <p:sp>
        <p:nvSpPr>
          <p:cNvPr id="7" name="Content Placeholder 2"/>
          <p:cNvSpPr txBox="1">
            <a:spLocks/>
          </p:cNvSpPr>
          <p:nvPr/>
        </p:nvSpPr>
        <p:spPr>
          <a:xfrm>
            <a:off x="228600" y="1219200"/>
            <a:ext cx="8686800" cy="5265143"/>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500"/>
              </a:spcBef>
              <a:spcAft>
                <a:spcPts val="0"/>
              </a:spcAft>
              <a:buClrTx/>
              <a:buSzPct val="120000"/>
              <a:buNone/>
              <a:tabLst/>
              <a:defRPr/>
            </a:pPr>
            <a:r>
              <a:rPr kumimoji="0" lang="en-US" b="1" i="0" u="none" strike="noStrike" kern="1200" cap="none" spc="0" normalizeH="0" baseline="0" noProof="0" dirty="0">
                <a:ln>
                  <a:noFill/>
                </a:ln>
                <a:solidFill>
                  <a:srgbClr val="FF0000"/>
                </a:solidFill>
                <a:effectLst/>
                <a:uLnTx/>
                <a:uFillTx/>
                <a:latin typeface="Calibri" charset="0"/>
                <a:ea typeface="ＭＳ Ｐゴシック" charset="0"/>
                <a:cs typeface="Calibri" charset="0"/>
                <a:sym typeface="Arial Bold"/>
              </a:rPr>
              <a:t>The issue ...</a:t>
            </a:r>
          </a:p>
          <a:p>
            <a:pPr marL="295275" marR="0" lvl="0" indent="-295275" algn="l" defTabSz="914400" rtl="0" eaLnBrk="1" fontAlgn="auto" latinLnBrk="0" hangingPunct="1">
              <a:lnSpc>
                <a:spcPct val="100000"/>
              </a:lnSpc>
              <a:spcBef>
                <a:spcPts val="500"/>
              </a:spcBef>
              <a:spcAft>
                <a:spcPts val="0"/>
              </a:spcAft>
              <a:buClrTx/>
              <a:buSzPct val="120000"/>
              <a:buFont typeface="Wingdings" charset="2"/>
              <a:buChar char="§"/>
              <a:tabLst/>
              <a:defRPr/>
            </a:pPr>
            <a:r>
              <a:rPr kumimoji="0" lang="en-US"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The SEO has been engaged in a number of global projects that require S1 and S2 analysis-ready data (ARD). These include the Africa Regional Data Cube (ARDC), numerous country-level data cube prototypes and the future DE-Africa.</a:t>
            </a:r>
          </a:p>
          <a:p>
            <a:pPr marL="295275" marR="0" lvl="0" indent="-295275" algn="l" defTabSz="914400" rtl="0" eaLnBrk="1" fontAlgn="auto" latinLnBrk="0" hangingPunct="1">
              <a:lnSpc>
                <a:spcPct val="100000"/>
              </a:lnSpc>
              <a:spcBef>
                <a:spcPts val="500"/>
              </a:spcBef>
              <a:spcAft>
                <a:spcPts val="0"/>
              </a:spcAft>
              <a:buClrTx/>
              <a:buSzPct val="120000"/>
              <a:buFont typeface="Wingdings" charset="2"/>
              <a:buChar char="§"/>
              <a:tabLst/>
              <a:defRPr/>
            </a:pPr>
            <a:r>
              <a:rPr lang="en-US" kern="1200" dirty="0">
                <a:latin typeface="Calibri" charset="0"/>
                <a:ea typeface="ＭＳ Ｐゴシック" charset="0"/>
                <a:cs typeface="Calibri" charset="0"/>
              </a:rPr>
              <a:t>S1 and S2 level-1 archive downloads are challenging due to significant data volumes. We would prefer to use cloud computing for ARD creation and storage of data.</a:t>
            </a:r>
          </a:p>
          <a:p>
            <a:pPr marL="295275" marR="0" lvl="0" indent="-295275" algn="l" defTabSz="914400" rtl="0" eaLnBrk="1" fontAlgn="auto" latinLnBrk="0" hangingPunct="1">
              <a:lnSpc>
                <a:spcPct val="100000"/>
              </a:lnSpc>
              <a:spcBef>
                <a:spcPts val="500"/>
              </a:spcBef>
              <a:spcAft>
                <a:spcPts val="0"/>
              </a:spcAft>
              <a:buClrTx/>
              <a:buSzPct val="120000"/>
              <a:buFont typeface="Wingdings" charset="2"/>
              <a:buChar char="§"/>
              <a:tabLst/>
              <a:defRPr/>
            </a:pPr>
            <a:r>
              <a:rPr lang="en-US" kern="1200" dirty="0">
                <a:latin typeface="Calibri" charset="0"/>
                <a:ea typeface="ＭＳ Ｐゴシック" charset="0"/>
                <a:cs typeface="Calibri" charset="0"/>
              </a:rPr>
              <a:t>The </a:t>
            </a:r>
            <a:r>
              <a:rPr lang="en-US" kern="1200" dirty="0">
                <a:solidFill>
                  <a:srgbClr val="FF0000"/>
                </a:solidFill>
                <a:latin typeface="Calibri" charset="0"/>
                <a:ea typeface="ＭＳ Ｐゴシック" charset="0"/>
                <a:cs typeface="Calibri" charset="0"/>
              </a:rPr>
              <a:t>SEO will lead a task to develop a prototype Sentinel “data pipeline” </a:t>
            </a:r>
            <a:r>
              <a:rPr lang="en-US" kern="1200" dirty="0">
                <a:latin typeface="Calibri" charset="0"/>
                <a:ea typeface="ＭＳ Ｐゴシック" charset="0"/>
                <a:cs typeface="Calibri" charset="0"/>
              </a:rPr>
              <a:t>to efficiently and effectively produce ARD and make it available in the Amazon cloud. The SEO has been in contact with ESA (Steven Hosford and Albrecht Schmidt) to discuss implementation options and connections with DIAS as well as European commercial options. </a:t>
            </a:r>
          </a:p>
        </p:txBody>
      </p:sp>
    </p:spTree>
    <p:extLst>
      <p:ext uri="{BB962C8B-B14F-4D97-AF65-F5344CB8AC3E}">
        <p14:creationId xmlns:p14="http://schemas.microsoft.com/office/powerpoint/2010/main" val="3099839903"/>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2209800" y="253425"/>
            <a:ext cx="5105400" cy="584775"/>
          </a:xfrm>
        </p:spPr>
        <p:txBody>
          <a:bodyPr wrap="square">
            <a:spAutoFit/>
          </a:bodyPr>
          <a:lstStyle/>
          <a:p>
            <a:pPr algn="l" eaLnBrk="1" hangingPunct="1"/>
            <a:r>
              <a:rPr lang="en-US" b="1" dirty="0">
                <a:latin typeface="Tahoma" charset="0"/>
                <a:ea typeface="ＭＳ Ｐゴシック" charset="0"/>
                <a:cs typeface="ＭＳ Ｐゴシック" charset="0"/>
              </a:rPr>
              <a:t>Sentinel Data Pipeline</a:t>
            </a:r>
            <a:endParaRPr lang="en-US" sz="3600" b="1" dirty="0">
              <a:solidFill>
                <a:srgbClr val="FFD799"/>
              </a:solidFill>
              <a:latin typeface="Tahoma" charset="0"/>
              <a:ea typeface="ＭＳ Ｐゴシック" charset="0"/>
              <a:cs typeface="ＭＳ Ｐゴシック" charset="0"/>
            </a:endParaRPr>
          </a:p>
        </p:txBody>
      </p:sp>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type="arrow" w="med" len="med"/>
              </a14:hiddenLine>
            </a:ext>
          </a:extLst>
        </p:spPr>
      </p:cxnSp>
      <p:sp>
        <p:nvSpPr>
          <p:cNvPr id="7" name="Content Placeholder 2"/>
          <p:cNvSpPr txBox="1">
            <a:spLocks/>
          </p:cNvSpPr>
          <p:nvPr/>
        </p:nvSpPr>
        <p:spPr>
          <a:xfrm>
            <a:off x="228600" y="1364257"/>
            <a:ext cx="8686800" cy="5265143"/>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500"/>
              </a:spcBef>
              <a:spcAft>
                <a:spcPts val="0"/>
              </a:spcAft>
              <a:buClrTx/>
              <a:buSzPct val="120000"/>
              <a:buNone/>
              <a:tabLst/>
              <a:defRPr/>
            </a:pPr>
            <a:r>
              <a:rPr lang="en-US" sz="2000" b="1" kern="1200" dirty="0">
                <a:solidFill>
                  <a:srgbClr val="FF0000"/>
                </a:solidFill>
                <a:latin typeface="Calibri" charset="0"/>
                <a:ea typeface="ＭＳ Ｐゴシック" charset="0"/>
                <a:cs typeface="Calibri" charset="0"/>
              </a:rPr>
              <a:t>The</a:t>
            </a:r>
            <a:r>
              <a:rPr kumimoji="0" lang="en-US" sz="2000" b="1" i="0" u="none" strike="noStrike" kern="1200" cap="none" spc="0" normalizeH="0" baseline="0" noProof="0" dirty="0">
                <a:ln>
                  <a:noFill/>
                </a:ln>
                <a:solidFill>
                  <a:srgbClr val="FF0000"/>
                </a:solidFill>
                <a:effectLst/>
                <a:uLnTx/>
                <a:uFillTx/>
                <a:latin typeface="Calibri" charset="0"/>
                <a:ea typeface="ＭＳ Ｐゴシック" charset="0"/>
                <a:cs typeface="Calibri" charset="0"/>
                <a:sym typeface="Arial Bold"/>
              </a:rPr>
              <a:t> proposed solution ...</a:t>
            </a:r>
          </a:p>
          <a:p>
            <a:pPr marL="295275" marR="0" lvl="0" indent="-295275" algn="l" defTabSz="914400" rtl="0" eaLnBrk="1" fontAlgn="auto" latinLnBrk="0" hangingPunct="1">
              <a:lnSpc>
                <a:spcPct val="100000"/>
              </a:lnSpc>
              <a:spcBef>
                <a:spcPts val="500"/>
              </a:spcBef>
              <a:spcAft>
                <a:spcPts val="0"/>
              </a:spcAft>
              <a:buClrTx/>
              <a:buSzPct val="120000"/>
              <a:buFont typeface="Wingdings" charset="2"/>
              <a:buChar char="§"/>
              <a:tabLst/>
              <a:defRPr/>
            </a:pPr>
            <a:r>
              <a:rPr lang="en-US" sz="2000" kern="1200" dirty="0">
                <a:latin typeface="Calibri" charset="0"/>
                <a:ea typeface="ＭＳ Ｐゴシック" charset="0"/>
                <a:cs typeface="Calibri" charset="0"/>
              </a:rPr>
              <a:t>The SEO has begun discussions with </a:t>
            </a:r>
            <a:r>
              <a:rPr lang="en-US" sz="2000" b="1" kern="1200" dirty="0">
                <a:latin typeface="Calibri" charset="0"/>
                <a:ea typeface="ＭＳ Ｐゴシック" charset="0"/>
                <a:cs typeface="Calibri" charset="0"/>
              </a:rPr>
              <a:t>e-geos and </a:t>
            </a:r>
            <a:r>
              <a:rPr lang="en-US" sz="2000" b="1" kern="1200" dirty="0" err="1">
                <a:latin typeface="Calibri" charset="0"/>
                <a:ea typeface="ＭＳ Ｐゴシック" charset="0"/>
                <a:cs typeface="Calibri" charset="0"/>
              </a:rPr>
              <a:t>Sinergise</a:t>
            </a:r>
            <a:r>
              <a:rPr lang="en-US" sz="2000" b="1" kern="1200" dirty="0">
                <a:latin typeface="Calibri" charset="0"/>
                <a:ea typeface="ＭＳ Ｐゴシック" charset="0"/>
                <a:cs typeface="Calibri" charset="0"/>
              </a:rPr>
              <a:t> </a:t>
            </a:r>
            <a:r>
              <a:rPr lang="en-US" sz="2000" kern="1200" dirty="0">
                <a:latin typeface="Calibri" charset="0"/>
                <a:ea typeface="ＭＳ Ｐゴシック" charset="0"/>
                <a:cs typeface="Calibri" charset="0"/>
              </a:rPr>
              <a:t>(commercial companies in Europe) to explore approaches for improved S1 and S2 data preparation. Each of these companies is involved with DIAS projects. </a:t>
            </a:r>
          </a:p>
          <a:p>
            <a:pPr marL="295275" marR="0" lvl="0" indent="-295275" algn="l" defTabSz="914400" rtl="0" eaLnBrk="1" fontAlgn="auto" latinLnBrk="0" hangingPunct="1">
              <a:lnSpc>
                <a:spcPct val="100000"/>
              </a:lnSpc>
              <a:spcBef>
                <a:spcPts val="500"/>
              </a:spcBef>
              <a:spcAft>
                <a:spcPts val="0"/>
              </a:spcAft>
              <a:buClrTx/>
              <a:buSzPct val="120000"/>
              <a:buFont typeface="Wingdings" charset="2"/>
              <a:buChar char="§"/>
              <a:tabLst/>
              <a:defRPr/>
            </a:pPr>
            <a:r>
              <a:rPr lang="en-US" sz="2000" b="1" kern="1200" dirty="0">
                <a:latin typeface="Calibri" charset="0"/>
                <a:ea typeface="ＭＳ Ｐゴシック" charset="0"/>
                <a:cs typeface="Calibri" charset="0"/>
              </a:rPr>
              <a:t>e-goes</a:t>
            </a:r>
            <a:r>
              <a:rPr lang="en-US" sz="2000" kern="1200" dirty="0">
                <a:latin typeface="Calibri" charset="0"/>
                <a:ea typeface="ＭＳ Ｐゴシック" charset="0"/>
                <a:cs typeface="Calibri" charset="0"/>
              </a:rPr>
              <a:t> has developed a web-based prototype CUBEO tool that pre-processes Sentinel data to CARD4L format and pushes the products directly to the Amazon cloud ... no downloads. They currently use the Copernicus Open Access Hub for their input data. </a:t>
            </a:r>
          </a:p>
          <a:p>
            <a:pPr marL="295275" lvl="0" indent="-295275" algn="l" defTabSz="914400" rtl="0">
              <a:buSzPct val="120000"/>
              <a:buFont typeface="Wingdings" charset="2"/>
              <a:buChar char="§"/>
              <a:defRPr/>
            </a:pPr>
            <a:r>
              <a:rPr lang="en-US" sz="2000" b="1" kern="1200" dirty="0" err="1">
                <a:latin typeface="Calibri" charset="0"/>
                <a:ea typeface="ＭＳ Ｐゴシック" charset="0"/>
                <a:cs typeface="Calibri" charset="0"/>
              </a:rPr>
              <a:t>Sinergise</a:t>
            </a:r>
            <a:r>
              <a:rPr lang="en-US" sz="2000" kern="1200" dirty="0">
                <a:latin typeface="Calibri" charset="0"/>
                <a:ea typeface="ＭＳ Ｐゴシック" charset="0"/>
                <a:cs typeface="Calibri" charset="0"/>
              </a:rPr>
              <a:t> has extensive experience creating S1 and S2 ARD products for cloud storage (CREODIAS, Amazon).  </a:t>
            </a:r>
          </a:p>
          <a:p>
            <a:pPr marL="295275" marR="0" lvl="0" indent="-295275" algn="l" defTabSz="914400" rtl="0" eaLnBrk="1" fontAlgn="auto" latinLnBrk="0" hangingPunct="1">
              <a:lnSpc>
                <a:spcPct val="100000"/>
              </a:lnSpc>
              <a:spcBef>
                <a:spcPts val="500"/>
              </a:spcBef>
              <a:spcAft>
                <a:spcPts val="0"/>
              </a:spcAft>
              <a:buClrTx/>
              <a:buSzPct val="120000"/>
              <a:buFont typeface="Wingdings" charset="2"/>
              <a:buChar char="§"/>
              <a:tabLst/>
              <a:defRPr/>
            </a:pPr>
            <a:r>
              <a:rPr lang="en-US" sz="2000" kern="1200" dirty="0">
                <a:latin typeface="Calibri" charset="0"/>
                <a:ea typeface="ＭＳ Ｐゴシック" charset="0"/>
                <a:cs typeface="Calibri" charset="0"/>
              </a:rPr>
              <a:t>These solutions could provide critical “data services” for the Africa Regional Data Cube (ARDC), several other global data cube projects, and may serve the data needs for the new continental DE-Africa initiative.</a:t>
            </a:r>
          </a:p>
        </p:txBody>
      </p:sp>
    </p:spTree>
    <p:extLst>
      <p:ext uri="{BB962C8B-B14F-4D97-AF65-F5344CB8AC3E}">
        <p14:creationId xmlns:p14="http://schemas.microsoft.com/office/powerpoint/2010/main" val="1473080556"/>
      </p:ext>
    </p:extLst>
  </p:cSld>
  <p:clrMapOvr>
    <a:masterClrMapping/>
  </p:clrMapOvr>
  <p:transition spd="slow">
    <p:wipe dir="r"/>
  </p:transition>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276</TotalTime>
  <Words>537</Words>
  <Application>Microsoft Macintosh PowerPoint</Application>
  <PresentationFormat>On-screen Show (4:3)</PresentationFormat>
  <Paragraphs>34</Paragraphs>
  <Slides>5</Slides>
  <Notes>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5</vt:i4>
      </vt:variant>
    </vt:vector>
  </HeadingPairs>
  <TitlesOfParts>
    <vt:vector size="17" baseType="lpstr">
      <vt:lpstr>ＭＳ Ｐゴシック</vt:lpstr>
      <vt:lpstr>Arial</vt:lpstr>
      <vt:lpstr>Arial Bold</vt:lpstr>
      <vt:lpstr>Avenir Roman</vt:lpstr>
      <vt:lpstr>Calibri</vt:lpstr>
      <vt:lpstr>Droid Serif</vt:lpstr>
      <vt:lpstr>Tahoma</vt:lpstr>
      <vt:lpstr>Times New Roman</vt:lpstr>
      <vt:lpstr>Wingdings</vt:lpstr>
      <vt:lpstr>Default</vt:lpstr>
      <vt:lpstr>GA White Pages</vt:lpstr>
      <vt:lpstr>1_Default</vt:lpstr>
      <vt:lpstr>GEO-Amazon Cloud Credit Program and a Prototype Sentinel Data Pipeline</vt:lpstr>
      <vt:lpstr>GEO-Amazon  Cloud Credit Program</vt:lpstr>
      <vt:lpstr>CEOS Participation in the   GEO-AWS Program</vt:lpstr>
      <vt:lpstr>Sentinel Data Pipeline</vt:lpstr>
      <vt:lpstr>Sentinel Data Pipeline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Killough, Brian D. (LARC-D2)</cp:lastModifiedBy>
  <cp:revision>822</cp:revision>
  <cp:lastPrinted>2015-02-04T17:36:21Z</cp:lastPrinted>
  <dcterms:modified xsi:type="dcterms:W3CDTF">2019-04-02T21:58:04Z</dcterms:modified>
</cp:coreProperties>
</file>