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6" r:id="rId2"/>
    <p:sldId id="274" r:id="rId3"/>
    <p:sldId id="275" r:id="rId4"/>
    <p:sldId id="276" r:id="rId5"/>
    <p:sldId id="277" r:id="rId6"/>
    <p:sldId id="278" r:id="rId7"/>
    <p:sldId id="272" r:id="rId8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ke Smith" initials="LS" lastIdx="2" clrIdx="0">
    <p:extLst>
      <p:ext uri="{19B8F6BF-5375-455C-9EA6-DF929625EA0E}">
        <p15:presenceInfo xmlns:p15="http://schemas.microsoft.com/office/powerpoint/2012/main" userId="88bec4dde897cd6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0E1C71-A5A0-47C7-9745-7173E9E75CE6}" v="1" dt="2019-02-20T23:25:35.838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5"/>
    <p:restoredTop sz="93301"/>
  </p:normalViewPr>
  <p:slideViewPr>
    <p:cSldViewPr>
      <p:cViewPr varScale="1">
        <p:scale>
          <a:sx n="100" d="100"/>
          <a:sy n="100" d="100"/>
        </p:scale>
        <p:origin x="44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070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906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6200" y="1219200"/>
            <a:ext cx="8991600" cy="5334000"/>
          </a:xfrm>
          <a:prstGeom prst="rect">
            <a:avLst/>
          </a:prstGeom>
        </p:spPr>
        <p:txBody>
          <a:bodyPr/>
          <a:lstStyle>
            <a:lvl1pPr>
              <a:defRPr sz="2000" b="1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SIT-34, 3-4 April 2019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1905000" y="76200"/>
            <a:ext cx="5638800" cy="838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george@symbioscomms.com" TargetMode="External"/><Relationship Id="rId4" Type="http://schemas.openxmlformats.org/officeDocument/2006/relationships/hyperlink" Target="mailto:Kerry.Sawyer@noaa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5746243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4200" b="1" dirty="0" smtClean="0">
                <a:solidFill>
                  <a:srgbClr val="FFFFFF"/>
                </a:solidFill>
                <a:latin typeface="+mj-lt"/>
              </a:rPr>
              <a:t>OCR-VC</a:t>
            </a:r>
            <a:endParaRPr sz="42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8" y="3429000"/>
            <a:ext cx="5746243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Paul DiGiacomo, </a:t>
            </a:r>
            <a:r>
              <a:rPr lang="en-AU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NOAA, on behalf of</a:t>
            </a:r>
            <a:endParaRPr lang="en-AU" dirty="0" smtClean="0">
              <a:solidFill>
                <a:srgbClr val="FFFFFF"/>
              </a:solidFill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Ewa Kwiatkowska, EUMETSAT 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Marie-Helene Rio, ESA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OCR-VC co-chairs</a:t>
            </a:r>
            <a:endParaRPr lang="en-AU" dirty="0">
              <a:solidFill>
                <a:srgbClr val="FFFFFF"/>
              </a:solidFill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CEOS SIT-34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Session and Agenda Item #6.2 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Miami, FL, USA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3 – 4 April 2019</a:t>
            </a:r>
          </a:p>
        </p:txBody>
      </p:sp>
      <p:pic>
        <p:nvPicPr>
          <p:cNvPr id="12" name="ceos_log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6200" y="1219199"/>
            <a:ext cx="8991600" cy="5597485"/>
          </a:xfrm>
        </p:spPr>
        <p:txBody>
          <a:bodyPr/>
          <a:lstStyle/>
          <a:p>
            <a:r>
              <a:rPr lang="en-US" dirty="0"/>
              <a:t>3.1	Climate Monitoring, Research, and </a:t>
            </a:r>
            <a:r>
              <a:rPr lang="en-US" dirty="0" smtClean="0"/>
              <a:t>Services</a:t>
            </a:r>
          </a:p>
          <a:p>
            <a:pPr lvl="1"/>
            <a:r>
              <a:rPr lang="en-US" sz="1400" dirty="0" smtClean="0"/>
              <a:t>Provided final </a:t>
            </a:r>
            <a:r>
              <a:rPr lang="en-US" sz="1400" dirty="0"/>
              <a:t>recommendation for </a:t>
            </a:r>
            <a:r>
              <a:rPr lang="en-US" sz="1400" dirty="0" smtClean="0"/>
              <a:t>OCR </a:t>
            </a:r>
            <a:r>
              <a:rPr lang="en-US" sz="1400" dirty="0"/>
              <a:t>Essential Ocean Variables </a:t>
            </a:r>
            <a:r>
              <a:rPr lang="en-US" sz="1400" dirty="0" smtClean="0"/>
              <a:t>(EOVs) to GOOS and </a:t>
            </a:r>
            <a:r>
              <a:rPr lang="en-GB" sz="1400" dirty="0" smtClean="0"/>
              <a:t>IOCCP</a:t>
            </a:r>
          </a:p>
          <a:p>
            <a:pPr lvl="1"/>
            <a:r>
              <a:rPr lang="en-US" sz="1400" dirty="0" smtClean="0"/>
              <a:t>Defined OCR </a:t>
            </a:r>
            <a:r>
              <a:rPr lang="en-US" sz="1400" dirty="0"/>
              <a:t>EOVs </a:t>
            </a:r>
            <a:r>
              <a:rPr lang="en-US" sz="1400" dirty="0" smtClean="0"/>
              <a:t>as </a:t>
            </a:r>
            <a:r>
              <a:rPr lang="en-US" sz="1400" dirty="0"/>
              <a:t>a transversal </a:t>
            </a:r>
            <a:r>
              <a:rPr lang="en-US" sz="1400" dirty="0" smtClean="0"/>
              <a:t>and contributing </a:t>
            </a:r>
            <a:r>
              <a:rPr lang="en-US" sz="1400" dirty="0"/>
              <a:t>to both Biological and Chemical </a:t>
            </a:r>
            <a:r>
              <a:rPr lang="en-US" sz="1400" dirty="0" smtClean="0"/>
              <a:t>EOV Panels</a:t>
            </a:r>
            <a:endParaRPr lang="en-US" sz="1400" dirty="0"/>
          </a:p>
          <a:p>
            <a:pPr lvl="1"/>
            <a:r>
              <a:rPr lang="en-US" sz="1400" dirty="0" smtClean="0"/>
              <a:t>Provided new </a:t>
            </a:r>
            <a:r>
              <a:rPr lang="en-US" sz="1400" dirty="0"/>
              <a:t>IOCCG </a:t>
            </a:r>
            <a:r>
              <a:rPr lang="en-US" sz="1400" dirty="0" smtClean="0"/>
              <a:t>in situ protocols for publication as best </a:t>
            </a:r>
            <a:r>
              <a:rPr lang="en-US" sz="1400" dirty="0"/>
              <a:t>practices </a:t>
            </a:r>
            <a:r>
              <a:rPr lang="en-US" sz="1400" dirty="0" smtClean="0"/>
              <a:t>in the updated IOCCP version:</a:t>
            </a:r>
          </a:p>
          <a:p>
            <a:pPr lvl="2"/>
            <a:r>
              <a:rPr lang="en-GB" sz="1400" dirty="0"/>
              <a:t>IOCCG Ocean Optics &amp; Biogeochemistry Protocols for Satellite Ocean Colour Sensor Validation Volume 1.0: Inherent Optical Property Measurements and Protocols: Absorption </a:t>
            </a:r>
            <a:r>
              <a:rPr lang="en-GB" sz="1400" dirty="0" smtClean="0"/>
              <a:t>Coefficient</a:t>
            </a:r>
            <a:endParaRPr lang="en-GB" sz="1400" dirty="0"/>
          </a:p>
          <a:p>
            <a:pPr lvl="2"/>
            <a:r>
              <a:rPr lang="en-GB" sz="1400" dirty="0"/>
              <a:t>IOCCG draft protocols </a:t>
            </a:r>
            <a:r>
              <a:rPr lang="en-GB" sz="1400" dirty="0" smtClean="0"/>
              <a:t>currently available for </a:t>
            </a:r>
            <a:r>
              <a:rPr lang="en-GB" sz="1400" dirty="0"/>
              <a:t>public </a:t>
            </a:r>
            <a:r>
              <a:rPr lang="en-GB" sz="1400" dirty="0" smtClean="0"/>
              <a:t>comment</a:t>
            </a:r>
            <a:endParaRPr lang="en-GB" sz="1400" dirty="0"/>
          </a:p>
          <a:p>
            <a:pPr lvl="3">
              <a:spcBef>
                <a:spcPts val="0"/>
              </a:spcBef>
            </a:pPr>
            <a:r>
              <a:rPr lang="en-GB" sz="1100" dirty="0"/>
              <a:t>Best Practices for the Collection and Processing of Ship-Based Underway Flow-Through Optical Data</a:t>
            </a:r>
          </a:p>
          <a:p>
            <a:pPr lvl="3">
              <a:spcBef>
                <a:spcPts val="0"/>
              </a:spcBef>
            </a:pPr>
            <a:r>
              <a:rPr lang="en-GB" sz="1100" dirty="0"/>
              <a:t>Protocols for Satellite Ocean </a:t>
            </a:r>
            <a:r>
              <a:rPr lang="en-GB" sz="1100" dirty="0" err="1"/>
              <a:t>Color</a:t>
            </a:r>
            <a:r>
              <a:rPr lang="en-GB" sz="1100" dirty="0"/>
              <a:t> Data Validation: In situ Optical Radiometry</a:t>
            </a:r>
          </a:p>
          <a:p>
            <a:pPr lvl="3">
              <a:spcBef>
                <a:spcPts val="0"/>
              </a:spcBef>
            </a:pPr>
            <a:r>
              <a:rPr lang="en-GB" sz="1100" dirty="0"/>
              <a:t>Inherent Optical Properties Measurements and Protocols: Beam Transmission and Attenuation </a:t>
            </a:r>
            <a:r>
              <a:rPr lang="en-GB" sz="1100" dirty="0" smtClean="0"/>
              <a:t>Coefficients</a:t>
            </a:r>
          </a:p>
          <a:p>
            <a:pPr lvl="1"/>
            <a:r>
              <a:rPr lang="en-US" sz="1400" dirty="0"/>
              <a:t>Advocated consistency between OCR ECV and </a:t>
            </a:r>
            <a:r>
              <a:rPr lang="en-US" sz="1400" dirty="0" smtClean="0"/>
              <a:t>EOV; </a:t>
            </a:r>
            <a:r>
              <a:rPr lang="en-US" sz="1400" dirty="0"/>
              <a:t>with </a:t>
            </a:r>
            <a:r>
              <a:rPr lang="en-US" sz="1400" dirty="0" smtClean="0"/>
              <a:t>ECV update </a:t>
            </a:r>
            <a:r>
              <a:rPr lang="en-US" sz="1400" dirty="0"/>
              <a:t>for the next GCOS IP</a:t>
            </a:r>
          </a:p>
          <a:p>
            <a:r>
              <a:rPr lang="en-US" dirty="0" smtClean="0"/>
              <a:t>3.2</a:t>
            </a:r>
            <a:r>
              <a:rPr lang="en-US" dirty="0"/>
              <a:t>	Carbon Observations, Including Forested </a:t>
            </a:r>
            <a:r>
              <a:rPr lang="en-US" dirty="0" smtClean="0"/>
              <a:t>Regions</a:t>
            </a:r>
          </a:p>
          <a:p>
            <a:pPr lvl="1"/>
            <a:r>
              <a:rPr lang="en-US" sz="1400" dirty="0" smtClean="0"/>
              <a:t>Planning within IOCCG of “Aquatic </a:t>
            </a:r>
            <a:r>
              <a:rPr lang="en-US" sz="1400" dirty="0"/>
              <a:t>Carbon From Space” special journal </a:t>
            </a:r>
            <a:r>
              <a:rPr lang="en-US" sz="1400" dirty="0" smtClean="0"/>
              <a:t>issue</a:t>
            </a:r>
            <a:endParaRPr lang="en-US" sz="1400" dirty="0"/>
          </a:p>
          <a:p>
            <a:r>
              <a:rPr lang="en-GB" dirty="0"/>
              <a:t>3.5	Observations for </a:t>
            </a:r>
            <a:r>
              <a:rPr lang="en-GB" dirty="0" smtClean="0"/>
              <a:t>Water</a:t>
            </a:r>
          </a:p>
          <a:p>
            <a:pPr lvl="1"/>
            <a:r>
              <a:rPr lang="en-US" sz="1400" dirty="0"/>
              <a:t>IOCCG recent report “Earth Observations in Support of Global Water Quality Monitoring” </a:t>
            </a:r>
          </a:p>
          <a:p>
            <a:pPr lvl="1"/>
            <a:r>
              <a:rPr lang="en-US" sz="1400" dirty="0"/>
              <a:t>IOCCG reports </a:t>
            </a:r>
            <a:r>
              <a:rPr lang="en-US" sz="1400" dirty="0" smtClean="0"/>
              <a:t>are </a:t>
            </a:r>
            <a:r>
              <a:rPr lang="en-US" sz="1400" dirty="0"/>
              <a:t>contribution to “CEOS Strategy for Water Observations from Space” and “CEOS Feasibility Study on Satellite Missions/Instruments Focused on Water Quality Measurements” </a:t>
            </a:r>
            <a:endParaRPr lang="en-GB" dirty="0"/>
          </a:p>
          <a:p>
            <a:r>
              <a:rPr lang="en-US" dirty="0"/>
              <a:t>3.7	Capacity Building, Data Access, Availability and </a:t>
            </a:r>
            <a:r>
              <a:rPr lang="en-US" dirty="0" smtClean="0"/>
              <a:t>Quality</a:t>
            </a:r>
          </a:p>
          <a:p>
            <a:pPr lvl="1"/>
            <a:r>
              <a:rPr lang="en-US" sz="1400" dirty="0"/>
              <a:t>IOCS-2019 </a:t>
            </a:r>
            <a:r>
              <a:rPr lang="en-US" sz="1400" dirty="0" smtClean="0"/>
              <a:t>Symposium – </a:t>
            </a:r>
            <a:r>
              <a:rPr lang="en-US" sz="1400" dirty="0"/>
              <a:t>9-12 April, Busan, South </a:t>
            </a:r>
            <a:r>
              <a:rPr lang="en-US" sz="1400" dirty="0" smtClean="0"/>
              <a:t>Korea</a:t>
            </a:r>
          </a:p>
          <a:p>
            <a:pPr lvl="1"/>
            <a:r>
              <a:rPr lang="en-US" sz="1400" dirty="0" smtClean="0"/>
              <a:t>Capacity building and open data access provided by agencies and coordinated across the agencies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OCR-VC Linkages </a:t>
            </a:r>
            <a:r>
              <a:rPr lang="en-US" dirty="0"/>
              <a:t>to CEOS Work </a:t>
            </a:r>
            <a:r>
              <a:rPr lang="en-US" dirty="0" smtClean="0"/>
              <a:t>Plan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68079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3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Ocean </a:t>
            </a:r>
            <a:r>
              <a:rPr lang="en-US" dirty="0" err="1"/>
              <a:t>Colour</a:t>
            </a:r>
            <a:r>
              <a:rPr lang="en-US" dirty="0"/>
              <a:t> System Vicarious Calibration </a:t>
            </a:r>
            <a:r>
              <a:rPr lang="en-US" dirty="0" smtClean="0"/>
              <a:t>(</a:t>
            </a:r>
            <a:r>
              <a:rPr lang="en-US" dirty="0"/>
              <a:t>OC-SVC) </a:t>
            </a:r>
            <a:r>
              <a:rPr lang="en-US" dirty="0" smtClean="0"/>
              <a:t>based on modular </a:t>
            </a:r>
            <a:r>
              <a:rPr lang="en-US" dirty="0"/>
              <a:t>approach coordinated across the agencies</a:t>
            </a:r>
            <a:endParaRPr lang="en-US" dirty="0" smtClean="0"/>
          </a:p>
          <a:p>
            <a:r>
              <a:rPr lang="en-US" dirty="0" smtClean="0"/>
              <a:t>Development of OC-SVC in situ infrastructure for the ongoing and next generation of OCR missions</a:t>
            </a:r>
          </a:p>
          <a:p>
            <a:pPr lvl="1"/>
            <a:r>
              <a:rPr lang="en-US" sz="1400" dirty="0"/>
              <a:t>NOAA – MOBY ongoing operations and technology refreshment</a:t>
            </a:r>
          </a:p>
          <a:p>
            <a:pPr lvl="1"/>
            <a:r>
              <a:rPr lang="en-US" sz="1400" dirty="0"/>
              <a:t>NASA – </a:t>
            </a:r>
            <a:r>
              <a:rPr lang="en-US" sz="1400" dirty="0" smtClean="0"/>
              <a:t>completed the </a:t>
            </a:r>
            <a:r>
              <a:rPr lang="en-US" sz="1400" dirty="0"/>
              <a:t>first phase of PACE SVC </a:t>
            </a:r>
            <a:r>
              <a:rPr lang="en-US" sz="1400" dirty="0" smtClean="0"/>
              <a:t>development, </a:t>
            </a:r>
            <a:r>
              <a:rPr lang="en-US" sz="1400" dirty="0"/>
              <a:t>3 projects funded (3-year/US$8M investment)</a:t>
            </a:r>
          </a:p>
          <a:p>
            <a:pPr lvl="1"/>
            <a:r>
              <a:rPr lang="en-US" sz="1400" dirty="0"/>
              <a:t>NASA – </a:t>
            </a:r>
            <a:r>
              <a:rPr lang="en-US" sz="1400" dirty="0" smtClean="0"/>
              <a:t>call open for the </a:t>
            </a:r>
            <a:r>
              <a:rPr lang="en-US" sz="1400" dirty="0"/>
              <a:t>second phase PACE SVC </a:t>
            </a:r>
            <a:r>
              <a:rPr lang="en-US" sz="1400" dirty="0" smtClean="0"/>
              <a:t>with </a:t>
            </a:r>
            <a:r>
              <a:rPr lang="en-US" sz="1400" dirty="0"/>
              <a:t>the goal for the infrastructure to be in water about 2021</a:t>
            </a:r>
          </a:p>
          <a:p>
            <a:pPr lvl="1"/>
            <a:r>
              <a:rPr lang="en-US" sz="1400" dirty="0"/>
              <a:t>ESA – FRM4SOC SVC workshop in Feb 2017 produced Copernicus OC-SVC recommendations, FRM4SOC final workshop in Oct 2018</a:t>
            </a:r>
          </a:p>
          <a:p>
            <a:pPr lvl="1"/>
            <a:r>
              <a:rPr lang="en-US" sz="1400" dirty="0"/>
              <a:t>ESA / CNES / Copernicus – BOUSSOLE ongoing operations </a:t>
            </a:r>
          </a:p>
          <a:p>
            <a:pPr lvl="1"/>
            <a:r>
              <a:rPr lang="en-US" sz="1400" dirty="0"/>
              <a:t>JRC – peer-review publications, OC-SVC requirements</a:t>
            </a:r>
          </a:p>
          <a:p>
            <a:pPr lvl="1"/>
            <a:r>
              <a:rPr lang="en-US" sz="1400" dirty="0"/>
              <a:t>EUMETSAT – </a:t>
            </a:r>
            <a:r>
              <a:rPr lang="en-US" sz="1400" dirty="0" smtClean="0"/>
              <a:t>Copernicus OC-SVC roadmap, 1</a:t>
            </a:r>
            <a:r>
              <a:rPr lang="en-US" sz="1400" baseline="30000" dirty="0" smtClean="0"/>
              <a:t>st</a:t>
            </a:r>
            <a:r>
              <a:rPr lang="en-US" sz="1400" dirty="0" smtClean="0"/>
              <a:t> step available “Requirements </a:t>
            </a:r>
            <a:r>
              <a:rPr lang="en-US" sz="1400" dirty="0"/>
              <a:t>for Copernicus OC-SVC Infrastructure</a:t>
            </a:r>
            <a:r>
              <a:rPr lang="en-US" sz="1400" dirty="0" smtClean="0"/>
              <a:t>”</a:t>
            </a:r>
            <a:endParaRPr lang="en-US" sz="1400" dirty="0"/>
          </a:p>
          <a:p>
            <a:pPr lvl="1"/>
            <a:r>
              <a:rPr lang="en-US" sz="1400" dirty="0"/>
              <a:t>EUMETSAT – Copernicus OC-SVC roadmap, </a:t>
            </a:r>
            <a:r>
              <a:rPr lang="en-US" sz="1400" dirty="0" smtClean="0"/>
              <a:t>2</a:t>
            </a:r>
            <a:r>
              <a:rPr lang="en-US" sz="1400" baseline="30000" dirty="0" smtClean="0"/>
              <a:t>nd</a:t>
            </a:r>
            <a:r>
              <a:rPr lang="en-US" sz="1400" dirty="0" smtClean="0"/>
              <a:t> step ongoing “</a:t>
            </a:r>
            <a:r>
              <a:rPr lang="en-US" sz="1400" dirty="0"/>
              <a:t>Preliminary design of Copernicus OC-SVC Infrastructure” 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OCR-VC </a:t>
            </a:r>
            <a:r>
              <a:rPr lang="en-US" dirty="0" smtClean="0"/>
              <a:t>SVC Achievements </a:t>
            </a:r>
            <a:r>
              <a:rPr lang="en-US" dirty="0"/>
              <a:t>and Planned Outcomes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4000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4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OCR-VC Team </a:t>
            </a:r>
            <a:r>
              <a:rPr lang="en-US" dirty="0"/>
              <a:t>Achievements and Planned Outcomes </a:t>
            </a:r>
            <a:endParaRPr lang="en-GB" dirty="0"/>
          </a:p>
        </p:txBody>
      </p:sp>
      <p:grpSp>
        <p:nvGrpSpPr>
          <p:cNvPr id="5" name="Group 65"/>
          <p:cNvGrpSpPr/>
          <p:nvPr/>
        </p:nvGrpSpPr>
        <p:grpSpPr>
          <a:xfrm>
            <a:off x="7429804" y="4901690"/>
            <a:ext cx="1637996" cy="1746760"/>
            <a:chOff x="7438808" y="1593660"/>
            <a:chExt cx="1622603" cy="1763793"/>
          </a:xfrm>
        </p:grpSpPr>
        <p:pic>
          <p:nvPicPr>
            <p:cNvPr id="6" name="Picture 47" descr="Report 1_new_cover_s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67890">
              <a:off x="7736463" y="1593660"/>
              <a:ext cx="556585" cy="796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8" descr="Report 2 new cover_s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8555">
              <a:off x="8171874" y="1686825"/>
              <a:ext cx="588498" cy="840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9" descr="Report 3 cover_sm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60756">
              <a:off x="7438808" y="2034447"/>
              <a:ext cx="482483" cy="69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0" descr="Report 4 cover_sm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68298">
              <a:off x="8478321" y="2181958"/>
              <a:ext cx="583090" cy="840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51" descr="Report 5_cover_sm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17414">
              <a:off x="8029729" y="2315294"/>
              <a:ext cx="588121" cy="839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52" descr="Report6_cover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58" b="1270"/>
            <a:stretch>
              <a:fillRect/>
            </a:stretch>
          </p:blipFill>
          <p:spPr bwMode="auto">
            <a:xfrm rot="21124035">
              <a:off x="7617169" y="2614242"/>
              <a:ext cx="519400" cy="743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6200" y="1219199"/>
            <a:ext cx="8991600" cy="5597485"/>
          </a:xfrm>
        </p:spPr>
        <p:txBody>
          <a:bodyPr/>
          <a:lstStyle/>
          <a:p>
            <a:r>
              <a:rPr lang="en-US" dirty="0" smtClean="0"/>
              <a:t>Climate dataset provision – ESA Ocean </a:t>
            </a:r>
            <a:r>
              <a:rPr lang="en-US" dirty="0" err="1" smtClean="0"/>
              <a:t>Colour</a:t>
            </a:r>
            <a:r>
              <a:rPr lang="en-US" dirty="0" smtClean="0"/>
              <a:t> Climate Change Initiative (OC-CCI+), multi-mission merged datasets</a:t>
            </a:r>
          </a:p>
          <a:p>
            <a:r>
              <a:rPr lang="en-US" dirty="0" smtClean="0"/>
              <a:t>Copernicus Marine Environment Monitoring Service (CMEMS) – Ocean </a:t>
            </a:r>
            <a:r>
              <a:rPr lang="en-US" dirty="0" err="1" smtClean="0"/>
              <a:t>Colour</a:t>
            </a:r>
            <a:r>
              <a:rPr lang="en-US" dirty="0" smtClean="0"/>
              <a:t> Thematic Assembly Centre products available </a:t>
            </a:r>
          </a:p>
          <a:p>
            <a:r>
              <a:rPr lang="en-US" dirty="0"/>
              <a:t>Continuous consolidation </a:t>
            </a:r>
            <a:r>
              <a:rPr lang="en-US" dirty="0" smtClean="0"/>
              <a:t>&amp; update </a:t>
            </a:r>
            <a:r>
              <a:rPr lang="en-US" dirty="0"/>
              <a:t>of </a:t>
            </a:r>
            <a:r>
              <a:rPr lang="en-US" dirty="0" smtClean="0"/>
              <a:t>in situ measurement protocols</a:t>
            </a:r>
          </a:p>
          <a:p>
            <a:pPr lvl="1"/>
            <a:r>
              <a:rPr lang="en-US" sz="1400" dirty="0"/>
              <a:t>IOCCG Ocean Optics &amp; Biogeochemistry Protocols for Satellite Ocean </a:t>
            </a:r>
            <a:r>
              <a:rPr lang="en-US" sz="1400" dirty="0" err="1"/>
              <a:t>Colour</a:t>
            </a:r>
            <a:r>
              <a:rPr lang="en-US" sz="1400" dirty="0"/>
              <a:t> Sensor Validation Volume 1.0: Inherent Optical Property Measurements and Protocols: Absorption </a:t>
            </a:r>
            <a:r>
              <a:rPr lang="en-US" sz="1400" dirty="0" smtClean="0"/>
              <a:t>Coefficient</a:t>
            </a:r>
            <a:endParaRPr lang="en-US" sz="1400" dirty="0"/>
          </a:p>
          <a:p>
            <a:pPr lvl="1"/>
            <a:r>
              <a:rPr lang="en-US" sz="1400" dirty="0"/>
              <a:t>IOCCG draft protocols for public </a:t>
            </a:r>
            <a:r>
              <a:rPr lang="en-US" sz="1400" dirty="0" smtClean="0"/>
              <a:t>comment</a:t>
            </a:r>
            <a:endParaRPr lang="en-US" sz="1400" dirty="0"/>
          </a:p>
          <a:p>
            <a:pPr lvl="2"/>
            <a:r>
              <a:rPr lang="en-US" sz="1200" dirty="0"/>
              <a:t>Best Practices for the Collection and Processing of Ship-Based Underway Flow-Through Optical Data</a:t>
            </a:r>
          </a:p>
          <a:p>
            <a:pPr lvl="2"/>
            <a:r>
              <a:rPr lang="en-US" sz="1200" dirty="0"/>
              <a:t>Protocols for Satellite Ocean Color Data Validation: In situ Optical Radiometry</a:t>
            </a:r>
          </a:p>
          <a:p>
            <a:pPr lvl="2"/>
            <a:r>
              <a:rPr lang="en-US" sz="1200" dirty="0"/>
              <a:t>Inherent Optical Properties Measurements and Protocols: Beam Transmission and Attenuation Coefficients</a:t>
            </a:r>
          </a:p>
          <a:p>
            <a:pPr lvl="1"/>
            <a:r>
              <a:rPr lang="en-US" sz="1400" dirty="0"/>
              <a:t>ESA – FRM4SOC radiometry protocols documented, final workshop 4-5 October </a:t>
            </a:r>
            <a:r>
              <a:rPr lang="en-US" sz="1400" dirty="0" smtClean="0"/>
              <a:t>2018</a:t>
            </a:r>
          </a:p>
          <a:p>
            <a:r>
              <a:rPr lang="en-US" dirty="0" smtClean="0"/>
              <a:t>Working groups on </a:t>
            </a:r>
            <a:r>
              <a:rPr lang="en-US" dirty="0" err="1" smtClean="0"/>
              <a:t>cal</a:t>
            </a:r>
            <a:r>
              <a:rPr lang="en-US" dirty="0" smtClean="0"/>
              <a:t>/</a:t>
            </a:r>
            <a:r>
              <a:rPr lang="en-US" dirty="0" err="1" smtClean="0"/>
              <a:t>val</a:t>
            </a:r>
            <a:r>
              <a:rPr lang="en-US" dirty="0" smtClean="0"/>
              <a:t> and algorithm evolutions</a:t>
            </a:r>
          </a:p>
          <a:p>
            <a:pPr lvl="1"/>
            <a:r>
              <a:rPr lang="en-US" sz="1400" dirty="0"/>
              <a:t>Permanent </a:t>
            </a:r>
            <a:r>
              <a:rPr lang="en-US" sz="1400" dirty="0" smtClean="0"/>
              <a:t>working group on </a:t>
            </a:r>
            <a:r>
              <a:rPr lang="en-US" sz="1400" dirty="0"/>
              <a:t>satellite sensor calibration</a:t>
            </a:r>
          </a:p>
          <a:p>
            <a:pPr lvl="1"/>
            <a:r>
              <a:rPr lang="en-US" sz="1400" dirty="0" smtClean="0"/>
              <a:t>Harmful </a:t>
            </a:r>
            <a:r>
              <a:rPr lang="en-US" sz="1400" dirty="0"/>
              <a:t>Algal Blooms</a:t>
            </a:r>
          </a:p>
          <a:p>
            <a:pPr lvl="1"/>
            <a:r>
              <a:rPr lang="en-US" sz="1400" dirty="0" err="1" smtClean="0"/>
              <a:t>Intercomparison</a:t>
            </a:r>
            <a:r>
              <a:rPr lang="en-US" sz="1400" dirty="0" smtClean="0"/>
              <a:t> </a:t>
            </a:r>
            <a:r>
              <a:rPr lang="en-US" sz="1400" dirty="0"/>
              <a:t>of Atmospheric Correction Algorithms over Optically-Complex </a:t>
            </a:r>
            <a:r>
              <a:rPr lang="en-US" sz="1400" dirty="0" smtClean="0"/>
              <a:t>Waters</a:t>
            </a:r>
          </a:p>
          <a:p>
            <a:pPr lvl="1"/>
            <a:r>
              <a:rPr lang="en-US" sz="1400" dirty="0"/>
              <a:t>Role of Ocean </a:t>
            </a:r>
            <a:r>
              <a:rPr lang="en-US" sz="1400" dirty="0" err="1"/>
              <a:t>Colour</a:t>
            </a:r>
            <a:r>
              <a:rPr lang="en-US" sz="1400" dirty="0"/>
              <a:t> in Biogeochemical, Ecosystem and Climate Modelling</a:t>
            </a:r>
            <a:endParaRPr lang="en-US" sz="1400" dirty="0"/>
          </a:p>
          <a:p>
            <a:pPr lvl="1"/>
            <a:r>
              <a:rPr lang="en-US" sz="1400" dirty="0" smtClean="0"/>
              <a:t>Uncertainties </a:t>
            </a:r>
            <a:r>
              <a:rPr lang="en-US" sz="1400" dirty="0"/>
              <a:t>in Ocean </a:t>
            </a:r>
            <a:r>
              <a:rPr lang="en-US" sz="1400" dirty="0" err="1"/>
              <a:t>Colour</a:t>
            </a:r>
            <a:r>
              <a:rPr lang="en-US" sz="1400" dirty="0"/>
              <a:t> Remote </a:t>
            </a:r>
            <a:r>
              <a:rPr lang="en-US" sz="1400" dirty="0" smtClean="0"/>
              <a:t>Sensing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949464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5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6200" y="1219200"/>
            <a:ext cx="8991600" cy="3657600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“STRATEGIC </a:t>
            </a:r>
            <a:r>
              <a:rPr lang="en-US" i="1" dirty="0"/>
              <a:t>DIRECTIONS AND PARTNERSHIPS FOR </a:t>
            </a:r>
            <a:r>
              <a:rPr lang="en-US" i="1" dirty="0" smtClean="0"/>
              <a:t>CEOS DISCUSSION </a:t>
            </a:r>
            <a:r>
              <a:rPr lang="en-US" i="1" dirty="0" smtClean="0"/>
              <a:t>PAPER”</a:t>
            </a:r>
            <a:endParaRPr lang="en-GB" i="1" dirty="0" smtClean="0"/>
          </a:p>
          <a:p>
            <a:pPr lvl="1">
              <a:spcBef>
                <a:spcPts val="0"/>
              </a:spcBef>
            </a:pPr>
            <a:endParaRPr lang="en-GB" sz="1400" dirty="0"/>
          </a:p>
          <a:p>
            <a:r>
              <a:rPr lang="en-GB" dirty="0" smtClean="0"/>
              <a:t>Promotion </a:t>
            </a:r>
            <a:r>
              <a:rPr lang="en-GB" dirty="0"/>
              <a:t>of </a:t>
            </a:r>
            <a:r>
              <a:rPr lang="en-GB" dirty="0" smtClean="0"/>
              <a:t>OCR geostationary activities across the </a:t>
            </a:r>
            <a:r>
              <a:rPr lang="en-GB" dirty="0" smtClean="0"/>
              <a:t>agencies</a:t>
            </a:r>
          </a:p>
          <a:p>
            <a:r>
              <a:rPr lang="en-US" dirty="0" smtClean="0"/>
              <a:t>Socio-economic applications </a:t>
            </a:r>
          </a:p>
          <a:p>
            <a:pPr lvl="1"/>
            <a:r>
              <a:rPr lang="en-US" sz="1400" dirty="0" smtClean="0"/>
              <a:t>coastal management, fisheries</a:t>
            </a:r>
            <a:r>
              <a:rPr lang="en-US" sz="1400" dirty="0"/>
              <a:t>, water </a:t>
            </a:r>
            <a:r>
              <a:rPr lang="en-US" sz="1400" dirty="0" smtClean="0"/>
              <a:t>quality, </a:t>
            </a:r>
            <a:r>
              <a:rPr lang="en-US" sz="1400" dirty="0"/>
              <a:t>invasive </a:t>
            </a:r>
            <a:r>
              <a:rPr lang="en-US" sz="1400" dirty="0" smtClean="0"/>
              <a:t>species, tracking of hazards </a:t>
            </a:r>
            <a:r>
              <a:rPr lang="en-US" sz="1400" dirty="0"/>
              <a:t>such as HABS and oil </a:t>
            </a:r>
            <a:r>
              <a:rPr lang="en-US" sz="1400" dirty="0" smtClean="0"/>
              <a:t>spills, mapping of phytoplankton blooms, ecosystem health, improving </a:t>
            </a:r>
            <a:r>
              <a:rPr lang="en-US" sz="1400" dirty="0"/>
              <a:t>models for forecasting</a:t>
            </a:r>
          </a:p>
          <a:p>
            <a:r>
              <a:rPr lang="en-GB" dirty="0" smtClean="0"/>
              <a:t>KIOST GOCI </a:t>
            </a:r>
            <a:r>
              <a:rPr lang="en-GB" dirty="0"/>
              <a:t>– </a:t>
            </a:r>
            <a:r>
              <a:rPr lang="en-GB" dirty="0" smtClean="0"/>
              <a:t>the first geostationary </a:t>
            </a:r>
            <a:r>
              <a:rPr lang="en-GB" dirty="0" smtClean="0"/>
              <a:t>OCR </a:t>
            </a:r>
            <a:r>
              <a:rPr lang="en-GB" dirty="0"/>
              <a:t>sensor, </a:t>
            </a:r>
            <a:r>
              <a:rPr lang="en-GB" dirty="0" smtClean="0"/>
              <a:t>successful demonstration </a:t>
            </a:r>
            <a:r>
              <a:rPr lang="en-GB" dirty="0"/>
              <a:t>of </a:t>
            </a:r>
            <a:r>
              <a:rPr lang="en-GB" dirty="0" smtClean="0"/>
              <a:t>geostationary benefits, GOCI-II to be launched soon</a:t>
            </a:r>
          </a:p>
          <a:p>
            <a:r>
              <a:rPr lang="en-US" dirty="0" smtClean="0"/>
              <a:t>Early studies</a:t>
            </a:r>
            <a:endParaRPr lang="en-GB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447800" y="76200"/>
            <a:ext cx="6629400" cy="838200"/>
          </a:xfrm>
        </p:spPr>
        <p:txBody>
          <a:bodyPr/>
          <a:lstStyle/>
          <a:p>
            <a:r>
              <a:rPr lang="en-US" dirty="0" smtClean="0"/>
              <a:t>OCR-VC Geostationary </a:t>
            </a:r>
            <a:r>
              <a:rPr lang="en-US" dirty="0"/>
              <a:t>Applications and Combined Products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465" y="4419852"/>
            <a:ext cx="3187535" cy="2438148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6200" y="4343400"/>
            <a:ext cx="5943600" cy="1143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 b="1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lvl="1" defTabSz="914400"/>
            <a:r>
              <a:rPr lang="en-GB" sz="1400" dirty="0" smtClean="0"/>
              <a:t>CNES OCAPI phase-A studies available </a:t>
            </a:r>
          </a:p>
          <a:p>
            <a:pPr lvl="1" defTabSz="914400"/>
            <a:r>
              <a:rPr lang="en-GB" sz="1400" dirty="0" smtClean="0"/>
              <a:t>NASA GEO-CAPE phase-A accomplishments and lessons learned available</a:t>
            </a:r>
          </a:p>
          <a:p>
            <a:pPr lvl="0" defTabSz="914400"/>
            <a:r>
              <a:rPr lang="en-US" dirty="0" smtClean="0"/>
              <a:t>‘Non </a:t>
            </a:r>
            <a:r>
              <a:rPr lang="en-US" dirty="0"/>
              <a:t>meteorological applications of the Geostationary EO satellites</a:t>
            </a:r>
            <a:r>
              <a:rPr lang="en-US" dirty="0" smtClean="0"/>
              <a:t>’ demonstrations</a:t>
            </a:r>
            <a:endParaRPr lang="en-GB" sz="1400" dirty="0" smtClean="0"/>
          </a:p>
          <a:p>
            <a:pPr lvl="1" defTabSz="914400"/>
            <a:r>
              <a:rPr lang="en-US" sz="1400" dirty="0" smtClean="0"/>
              <a:t>JAXA Himawari-8 AHI hourly bio-optical product demonstration </a:t>
            </a:r>
            <a:endParaRPr lang="en-GB" sz="1400" dirty="0" smtClean="0"/>
          </a:p>
          <a:p>
            <a:pPr lvl="1" defTabSz="914400"/>
            <a:r>
              <a:rPr lang="en-US" sz="1400" dirty="0" smtClean="0"/>
              <a:t>EUMETSAT MSG SEVIRI water turbidity products, MTG FCI chlorophyll and other bio-optical product feasibility </a:t>
            </a:r>
          </a:p>
          <a:p>
            <a:pPr defTabSz="91440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36390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6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All IOCCG/OCR-VC agencies are actively engaged, including NOAA, CSA, JAXA, KIOST, </a:t>
            </a:r>
            <a:r>
              <a:rPr lang="en-US" dirty="0" smtClean="0"/>
              <a:t>SIO, ESA, </a:t>
            </a:r>
            <a:r>
              <a:rPr lang="en-US" dirty="0"/>
              <a:t>NASA, </a:t>
            </a:r>
            <a:r>
              <a:rPr lang="en-US" dirty="0" smtClean="0"/>
              <a:t>EC </a:t>
            </a:r>
            <a:r>
              <a:rPr lang="en-US" dirty="0"/>
              <a:t>CMEMS, EUMETSAT </a:t>
            </a:r>
            <a:r>
              <a:rPr lang="en-US" dirty="0" smtClean="0"/>
              <a:t>etc</a:t>
            </a:r>
            <a:r>
              <a:rPr lang="en-US" dirty="0"/>
              <a:t>.</a:t>
            </a:r>
          </a:p>
          <a:p>
            <a:r>
              <a:rPr lang="en-US" dirty="0"/>
              <a:t>Agencies/members meet 2-3 times per year, including </a:t>
            </a:r>
            <a:r>
              <a:rPr lang="en-US" dirty="0" smtClean="0"/>
              <a:t>at the </a:t>
            </a:r>
            <a:r>
              <a:rPr lang="en-US" dirty="0"/>
              <a:t>annual IOCCG </a:t>
            </a:r>
            <a:r>
              <a:rPr lang="en-US" dirty="0" smtClean="0"/>
              <a:t>meetings </a:t>
            </a:r>
            <a:r>
              <a:rPr lang="en-US" dirty="0"/>
              <a:t>and 1-2 Executive Committee meetings (in conjunction with other meetings IOCS, </a:t>
            </a:r>
            <a:r>
              <a:rPr lang="en-US" dirty="0" smtClean="0"/>
              <a:t>Ocean Sciences, </a:t>
            </a:r>
            <a:r>
              <a:rPr lang="en-US" dirty="0"/>
              <a:t>Ocean Optics, and through </a:t>
            </a:r>
            <a:r>
              <a:rPr lang="en-US" dirty="0" err="1"/>
              <a:t>telecons</a:t>
            </a:r>
            <a:r>
              <a:rPr lang="en-US" dirty="0" smtClean="0"/>
              <a:t>)</a:t>
            </a:r>
          </a:p>
          <a:p>
            <a:endParaRPr lang="en-US" sz="1400" dirty="0"/>
          </a:p>
          <a:p>
            <a:r>
              <a:rPr lang="en-US" dirty="0" smtClean="0"/>
              <a:t>Strong synergies with WGCV, </a:t>
            </a:r>
            <a:r>
              <a:rPr lang="en-US" dirty="0" err="1" smtClean="0"/>
              <a:t>WGClimate</a:t>
            </a:r>
            <a:r>
              <a:rPr lang="en-US" dirty="0" smtClean="0"/>
              <a:t>, COVERAGE initiative, and other aquatic </a:t>
            </a:r>
            <a:r>
              <a:rPr lang="en-US" dirty="0" smtClean="0"/>
              <a:t>VCs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VC-09 deliverable realized </a:t>
            </a:r>
            <a:r>
              <a:rPr lang="en-US" dirty="0"/>
              <a:t>in modular </a:t>
            </a:r>
            <a:r>
              <a:rPr lang="en-US" dirty="0" smtClean="0"/>
              <a:t>and coordinated manner across the OCR-VC agencies </a:t>
            </a:r>
          </a:p>
          <a:p>
            <a:r>
              <a:rPr lang="en-US" dirty="0"/>
              <a:t>N</a:t>
            </a:r>
            <a:r>
              <a:rPr lang="en-US" dirty="0" smtClean="0"/>
              <a:t>o </a:t>
            </a:r>
            <a:r>
              <a:rPr lang="en-US" dirty="0" smtClean="0"/>
              <a:t>obstacles </a:t>
            </a:r>
            <a:r>
              <a:rPr lang="en-US" dirty="0"/>
              <a:t>to the future viability </a:t>
            </a:r>
            <a:r>
              <a:rPr lang="en-US" dirty="0" smtClean="0"/>
              <a:t>–activities supported </a:t>
            </a:r>
            <a:r>
              <a:rPr lang="en-US" dirty="0" smtClean="0"/>
              <a:t>under IOCCG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 smtClean="0"/>
              <a:t>OCR-VC Sustainable </a:t>
            </a:r>
            <a:r>
              <a:rPr lang="en-GB" dirty="0"/>
              <a:t>commitment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267200"/>
            <a:ext cx="4673586" cy="135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2018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water, person, nature, riding&#10;&#10;Description automatically generated">
            <a:extLst>
              <a:ext uri="{FF2B5EF4-FFF2-40B4-BE49-F238E27FC236}">
                <a16:creationId xmlns:a16="http://schemas.microsoft.com/office/drawing/2014/main" xmlns="" id="{79966108-F653-7E4E-BF75-616FD6416C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06"/>
          <a:stretch/>
        </p:blipFill>
        <p:spPr>
          <a:xfrm>
            <a:off x="0" y="1031626"/>
            <a:ext cx="9144000" cy="582637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95E9F7D9-A126-C84D-9FA4-8038D0B7638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7</a:t>
            </a:fld>
            <a:endParaRPr lang="uk-U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2CFFC54-E118-584D-BE90-5BFB7E81868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Thanks! See you in Miami!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039C41C9-627C-7C44-97E5-E7458A7B2DF4}"/>
              </a:ext>
            </a:extLst>
          </p:cNvPr>
          <p:cNvSpPr/>
          <p:nvPr/>
        </p:nvSpPr>
        <p:spPr>
          <a:xfrm>
            <a:off x="4572000" y="2819400"/>
            <a:ext cx="4267200" cy="1634488"/>
          </a:xfrm>
          <a:prstGeom prst="roundRect">
            <a:avLst/>
          </a:prstGeom>
          <a:solidFill>
            <a:schemeClr val="accent5">
              <a:lumMod val="75000"/>
              <a:alpha val="84000"/>
            </a:schemeClr>
          </a:solidFill>
          <a:ln w="25400" cap="flat">
            <a:solidFill>
              <a:schemeClr val="accent5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Questions?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Kerry.Sawyer@noaa.gov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george@symbioscomms.com</a:t>
            </a:r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6555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9448</TotalTime>
  <Words>618</Words>
  <Application>Microsoft Office PowerPoint</Application>
  <PresentationFormat>On-screen Show (4:3)</PresentationFormat>
  <Paragraphs>91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Arial Bold</vt:lpstr>
      <vt:lpstr>Avenir Roman</vt:lpstr>
      <vt:lpstr>Calibri</vt:lpstr>
      <vt:lpstr>Courier New</vt:lpstr>
      <vt:lpstr>Droid Serif</vt:lpstr>
      <vt:lpstr>Helvetica</vt:lpstr>
      <vt:lpstr>Proxima Nova Regular</vt:lpstr>
      <vt:lpstr>Wingdings</vt:lpstr>
      <vt:lpstr>Default</vt:lpstr>
      <vt:lpstr>OCR-VC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Ewa Kwiatkowska</cp:lastModifiedBy>
  <cp:revision>258</cp:revision>
  <dcterms:modified xsi:type="dcterms:W3CDTF">2019-04-02T13:51:01Z</dcterms:modified>
</cp:coreProperties>
</file>