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50" r:id="rId4"/>
  </p:sldMasterIdLst>
  <p:notesMasterIdLst>
    <p:notesMasterId r:id="rId16"/>
  </p:notesMasterIdLst>
  <p:sldIdLst>
    <p:sldId id="256" r:id="rId5"/>
    <p:sldId id="258" r:id="rId6"/>
    <p:sldId id="260" r:id="rId7"/>
    <p:sldId id="745" r:id="rId8"/>
    <p:sldId id="263" r:id="rId9"/>
    <p:sldId id="259" r:id="rId10"/>
    <p:sldId id="261" r:id="rId11"/>
    <p:sldId id="262" r:id="rId12"/>
    <p:sldId id="267" r:id="rId13"/>
    <p:sldId id="744" r:id="rId14"/>
    <p:sldId id="276" r:id="rId15"/>
  </p:sldIdLst>
  <p:sldSz cx="9144000" cy="6858000" type="screen4x3"/>
  <p:notesSz cx="6858000" cy="9144000"/>
  <p:embeddedFontLst>
    <p:embeddedFont>
      <p:font typeface="Calibri" panose="020F0502020204030204" pitchFamily="34" charset="0"/>
      <p:regular r:id="rId17"/>
      <p:bold r:id="rId18"/>
      <p:italic r:id="rId19"/>
      <p:boldItalic r:id="rId20"/>
    </p:embeddedFont>
    <p:embeddedFont>
      <p:font typeface="Helvetica Neue"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rblat, Flora (CASS, Waite Campus)" initials="KF(WC" lastIdx="2" clrIdx="0">
    <p:extLst>
      <p:ext uri="{19B8F6BF-5375-455C-9EA6-DF929625EA0E}">
        <p15:presenceInfo xmlns:p15="http://schemas.microsoft.com/office/powerpoint/2012/main" userId="S::ker14e@csiro.au::d4f307d0-f5ef-4a3c-974a-d0e65c1b99e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75524F-436A-4302-B3B6-2932993C6FE4}" v="1" dt="2020-03-25T02:30:00.976"/>
    <p1510:client id="{6E87E374-437B-4EA7-A599-8B551DCC9B0A}" v="247" dt="2020-03-25T01:50:51.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17"/>
    <p:restoredTop sz="57527" autoAdjust="0"/>
  </p:normalViewPr>
  <p:slideViewPr>
    <p:cSldViewPr snapToGrid="0">
      <p:cViewPr varScale="1">
        <p:scale>
          <a:sx n="35" d="100"/>
          <a:sy n="35" d="100"/>
        </p:scale>
        <p:origin x="200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blat, Flora (CASS, Waite Campus)" userId="d4f307d0-f5ef-4a3c-974a-d0e65c1b99ee" providerId="ADAL" clId="{2A75524F-436A-4302-B3B6-2932993C6FE4}"/>
    <pc:docChg chg="custSel modSld">
      <pc:chgData name="Kerblat, Flora (CASS, Waite Campus)" userId="d4f307d0-f5ef-4a3c-974a-d0e65c1b99ee" providerId="ADAL" clId="{2A75524F-436A-4302-B3B6-2932993C6FE4}" dt="2020-03-25T02:30:10.377" v="8" actId="1035"/>
      <pc:docMkLst>
        <pc:docMk/>
      </pc:docMkLst>
      <pc:sldChg chg="addSp delSp modSp">
        <pc:chgData name="Kerblat, Flora (CASS, Waite Campus)" userId="d4f307d0-f5ef-4a3c-974a-d0e65c1b99ee" providerId="ADAL" clId="{2A75524F-436A-4302-B3B6-2932993C6FE4}" dt="2020-03-25T02:30:10.377" v="8" actId="1035"/>
        <pc:sldMkLst>
          <pc:docMk/>
          <pc:sldMk cId="660696551" sldId="261"/>
        </pc:sldMkLst>
        <pc:picChg chg="add mod">
          <ac:chgData name="Kerblat, Flora (CASS, Waite Campus)" userId="d4f307d0-f5ef-4a3c-974a-d0e65c1b99ee" providerId="ADAL" clId="{2A75524F-436A-4302-B3B6-2932993C6FE4}" dt="2020-03-25T02:30:10.377" v="8" actId="1035"/>
          <ac:picMkLst>
            <pc:docMk/>
            <pc:sldMk cId="660696551" sldId="261"/>
            <ac:picMk id="5" creationId="{95A97210-3FAC-448B-BCB7-32CA51C6AEC3}"/>
          </ac:picMkLst>
        </pc:picChg>
        <pc:picChg chg="del">
          <ac:chgData name="Kerblat, Flora (CASS, Waite Campus)" userId="d4f307d0-f5ef-4a3c-974a-d0e65c1b99ee" providerId="ADAL" clId="{2A75524F-436A-4302-B3B6-2932993C6FE4}" dt="2020-03-25T02:29:51.644" v="0" actId="478"/>
          <ac:picMkLst>
            <pc:docMk/>
            <pc:sldMk cId="660696551" sldId="261"/>
            <ac:picMk id="10" creationId="{45117FC5-45C7-4195-98BD-2C061DF95D5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1pPr>
            <a:lvl2pPr marL="914400" marR="0" lvl="1"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2pPr>
            <a:lvl3pPr marL="1371600" marR="0" lvl="2"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3pPr>
            <a:lvl4pPr marL="1828800" marR="0" lvl="3"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4pPr>
            <a:lvl5pPr marL="2286000" marR="0" lvl="4"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5pPr>
            <a:lvl6pPr marL="2743200" marR="0" lvl="5"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6pPr>
            <a:lvl7pPr marL="3200400" marR="0" lvl="6"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7pPr>
            <a:lvl8pPr marL="3657600" marR="0" lvl="7"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8pPr>
            <a:lvl9pPr marL="4114800" marR="0" lvl="8" indent="-228600" algn="l" rtl="0">
              <a:lnSpc>
                <a:spcPct val="125000"/>
              </a:lnSpc>
              <a:spcBef>
                <a:spcPts val="0"/>
              </a:spcBef>
              <a:spcAft>
                <a:spcPts val="0"/>
              </a:spcAft>
              <a:buSzPts val="1400"/>
              <a:buNone/>
              <a:defRPr sz="2400" b="0" i="0" u="none" strike="noStrike" cap="none">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un.org/ga/search/view_doc.asp?symbol=E/2017/66&amp;Lang=E"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twitter.com/EO4SDG/status/1019364934428385280" TargetMode="External"/><Relationship Id="rId4" Type="http://schemas.openxmlformats.org/officeDocument/2006/relationships/hyperlink" Target="http://dfat.gov.au/aid/topics/development-issues/2030-agenda/Documents/sdg-voluntary-national-review.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org/ga/search/view_doc.asp?symbol=E/2017/66&amp;Lang=E"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twitter.com/EO4SDG/status/1019364934428385280" TargetMode="External"/><Relationship Id="rId4" Type="http://schemas.openxmlformats.org/officeDocument/2006/relationships/hyperlink" Target="http://dfat.gov.au/aid/topics/development-issues/2030-agenda/Documents/sdg-voluntary-national-review.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
        <p:cNvGrpSpPr/>
        <p:nvPr/>
      </p:nvGrpSpPr>
      <p:grpSpPr>
        <a:xfrm>
          <a:off x="0" y="0"/>
          <a:ext cx="0" cy="0"/>
          <a:chOff x="0" y="0"/>
          <a:chExt cx="0" cy="0"/>
        </a:xfrm>
      </p:grpSpPr>
      <p:sp>
        <p:nvSpPr>
          <p:cNvPr id="14" name="Google Shape;14;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 name="Google Shape;1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37046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u="sng" dirty="0">
                <a:effectLst/>
                <a:latin typeface="+mn-lt"/>
                <a:ea typeface="+mn-ea"/>
                <a:cs typeface="+mn-cs"/>
                <a:sym typeface="Avenir Roman"/>
              </a:rPr>
              <a:t>CEOS Handbook on SDGs very well received. </a:t>
            </a:r>
          </a:p>
          <a:p>
            <a:pPr marL="342900" lvl="0" indent="-342900">
              <a:buFont typeface="Arial" charset="0"/>
              <a:buChar char="•"/>
            </a:pPr>
            <a:r>
              <a:rPr lang="en-US" sz="2400" dirty="0">
                <a:effectLst/>
                <a:latin typeface="+mn-lt"/>
                <a:ea typeface="+mn-ea"/>
                <a:cs typeface="+mn-cs"/>
                <a:sym typeface="Avenir Roman"/>
              </a:rPr>
              <a:t>Thanks SYMBIOS for their outstanding work.</a:t>
            </a:r>
          </a:p>
          <a:p>
            <a:pPr marL="342900" lvl="0" indent="-342900">
              <a:buFont typeface="Arial" charset="0"/>
              <a:buChar char="•"/>
            </a:pPr>
            <a:endParaRPr lang="en-US" sz="2400" dirty="0">
              <a:effectLst/>
              <a:latin typeface="+mn-lt"/>
              <a:ea typeface="+mn-ea"/>
              <a:cs typeface="+mn-cs"/>
              <a:sym typeface="Avenir Roman"/>
            </a:endParaRPr>
          </a:p>
          <a:p>
            <a:pPr marL="342900" lvl="0" indent="-342900">
              <a:buFont typeface="Arial" charset="0"/>
              <a:buChar char="•"/>
            </a:pPr>
            <a:endParaRPr lang="en-US" sz="2400" dirty="0">
              <a:effectLst/>
              <a:latin typeface="+mn-lt"/>
              <a:ea typeface="+mn-ea"/>
              <a:cs typeface="+mn-cs"/>
              <a:sym typeface="Avenir Roman"/>
            </a:endParaRPr>
          </a:p>
          <a:p>
            <a:pPr lvl="0"/>
            <a:r>
              <a:rPr lang="en-US" sz="2400" u="sng" dirty="0">
                <a:effectLst/>
                <a:latin typeface="+mn-lt"/>
                <a:ea typeface="+mn-ea"/>
                <a:cs typeface="+mn-cs"/>
                <a:sym typeface="Avenir Roman"/>
              </a:rPr>
              <a:t>HLPF </a:t>
            </a:r>
          </a:p>
          <a:p>
            <a:pPr marL="342900" lvl="1" indent="-342900">
              <a:buFont typeface="Arial" charset="0"/>
              <a:buChar char="•"/>
            </a:pPr>
            <a:r>
              <a:rPr lang="en-US" sz="2400" dirty="0">
                <a:effectLst/>
                <a:latin typeface="+mn-lt"/>
                <a:ea typeface="+mn-ea"/>
                <a:cs typeface="+mn-cs"/>
                <a:sym typeface="Avenir Roman"/>
              </a:rPr>
              <a:t>The High-Level Political Forum on Sustainable Development took place in July, in NYC, at the UN headquarters.</a:t>
            </a:r>
          </a:p>
          <a:p>
            <a:pPr marL="342900" lvl="1" indent="-342900">
              <a:buFont typeface="Arial" charset="0"/>
              <a:buChar char="•"/>
            </a:pPr>
            <a:r>
              <a:rPr lang="en-US" sz="2400" dirty="0">
                <a:effectLst/>
                <a:latin typeface="+mn-lt"/>
                <a:ea typeface="+mn-ea"/>
                <a:cs typeface="+mn-cs"/>
                <a:sym typeface="Avenir Roman"/>
              </a:rPr>
              <a:t>The Forum included a Ministerial level meeting, with a central theme "Transformation towards sustainable and resilient societies".</a:t>
            </a:r>
          </a:p>
          <a:p>
            <a:pPr marL="342900" lvl="1" indent="-342900">
              <a:buFont typeface="Arial" charset="0"/>
              <a:buChar char="•"/>
            </a:pPr>
            <a:r>
              <a:rPr lang="en-US" sz="2400" dirty="0">
                <a:effectLst/>
                <a:latin typeface="+mn-lt"/>
                <a:ea typeface="+mn-ea"/>
                <a:cs typeface="+mn-cs"/>
                <a:sym typeface="Avenir Roman"/>
              </a:rPr>
              <a:t>The HLPF was also the opportunity to review </a:t>
            </a:r>
            <a:r>
              <a:rPr lang="en-US" sz="2400" u="sng" dirty="0">
                <a:effectLst/>
                <a:latin typeface="+mn-lt"/>
                <a:ea typeface="+mn-ea"/>
                <a:cs typeface="+mn-cs"/>
                <a:sym typeface="Avenir Roman"/>
                <a:hlinkClick r:id="rId3"/>
              </a:rPr>
              <a:t>progress towards the SDG</a:t>
            </a:r>
            <a:r>
              <a:rPr lang="en-US" sz="2400" dirty="0">
                <a:effectLst/>
                <a:latin typeface="+mn-lt"/>
                <a:ea typeface="+mn-ea"/>
                <a:cs typeface="+mn-cs"/>
                <a:sym typeface="Avenir Roman"/>
              </a:rPr>
              <a:t>s and focus in particular on 5 goals: (6 – water sanitation; 7- energy; 11-sustainable cities; 12- sustainable consumption; 15- life on land; 17 – partnerships)</a:t>
            </a:r>
          </a:p>
          <a:p>
            <a:pPr marL="342900" lvl="1" indent="-342900">
              <a:buFont typeface="Arial" charset="0"/>
              <a:buChar char="•"/>
            </a:pPr>
            <a:r>
              <a:rPr lang="en-US" sz="2400" dirty="0">
                <a:effectLst/>
                <a:latin typeface="+mn-lt"/>
                <a:ea typeface="+mn-ea"/>
                <a:cs typeface="+mn-cs"/>
                <a:sym typeface="Avenir Roman"/>
              </a:rPr>
              <a:t>This year, Australia was one of the countries reporting to the UN with its </a:t>
            </a:r>
            <a:r>
              <a:rPr lang="en-US" sz="2400" u="sng" dirty="0">
                <a:effectLst/>
                <a:latin typeface="+mn-lt"/>
                <a:ea typeface="+mn-ea"/>
                <a:cs typeface="+mn-cs"/>
                <a:sym typeface="Avenir Roman"/>
                <a:hlinkClick r:id="rId4"/>
              </a:rPr>
              <a:t>Volunteer National Review report</a:t>
            </a:r>
            <a:r>
              <a:rPr lang="en-US" sz="2400" dirty="0">
                <a:effectLst/>
                <a:latin typeface="+mn-lt"/>
                <a:ea typeface="+mn-ea"/>
                <a:cs typeface="+mn-cs"/>
                <a:sym typeface="Avenir Roman"/>
              </a:rPr>
              <a:t>, including Digital Earth Australia and Open Data Cube projects using and promoting satellite data. </a:t>
            </a:r>
          </a:p>
          <a:p>
            <a:pPr marL="342900" lvl="1" indent="-342900">
              <a:buFont typeface="Arial" charset="0"/>
              <a:buChar char="•"/>
            </a:pPr>
            <a:r>
              <a:rPr lang="en-US" sz="2400" dirty="0" err="1">
                <a:effectLst/>
                <a:latin typeface="+mn-lt"/>
                <a:ea typeface="+mn-ea"/>
                <a:cs typeface="+mn-cs"/>
                <a:sym typeface="Avenir Roman"/>
              </a:rPr>
              <a:t>Recognising</a:t>
            </a:r>
            <a:r>
              <a:rPr lang="en-US" sz="2400" dirty="0">
                <a:effectLst/>
                <a:latin typeface="+mn-lt"/>
                <a:ea typeface="+mn-ea"/>
                <a:cs typeface="+mn-cs"/>
                <a:sym typeface="Avenir Roman"/>
              </a:rPr>
              <a:t> its importance, the Australian Government </a:t>
            </a:r>
            <a:r>
              <a:rPr lang="en-US" sz="2400" dirty="0" err="1">
                <a:effectLst/>
                <a:latin typeface="+mn-lt"/>
                <a:ea typeface="+mn-ea"/>
                <a:cs typeface="+mn-cs"/>
                <a:sym typeface="Avenir Roman"/>
              </a:rPr>
              <a:t>organised</a:t>
            </a:r>
            <a:r>
              <a:rPr lang="en-US" sz="2400" dirty="0">
                <a:effectLst/>
                <a:latin typeface="+mn-lt"/>
                <a:ea typeface="+mn-ea"/>
                <a:cs typeface="+mn-cs"/>
                <a:sym typeface="Avenir Roman"/>
              </a:rPr>
              <a:t> a </a:t>
            </a:r>
            <a:r>
              <a:rPr lang="en-US" sz="2400" u="sng" dirty="0">
                <a:effectLst/>
                <a:latin typeface="+mn-lt"/>
                <a:ea typeface="+mn-ea"/>
                <a:cs typeface="+mn-cs"/>
                <a:sym typeface="Avenir Roman"/>
                <a:hlinkClick r:id="rId5"/>
              </a:rPr>
              <a:t>special side-event around Earth observation and SDG</a:t>
            </a:r>
            <a:r>
              <a:rPr lang="en-US" sz="2400" dirty="0">
                <a:effectLst/>
                <a:latin typeface="+mn-lt"/>
                <a:ea typeface="+mn-ea"/>
                <a:cs typeface="+mn-cs"/>
                <a:sym typeface="Avenir Roman"/>
              </a:rPr>
              <a:t>. </a:t>
            </a:r>
          </a:p>
          <a:p>
            <a:pPr marL="342900" lvl="1" indent="-342900">
              <a:buFont typeface="Arial" charset="0"/>
              <a:buChar char="•"/>
            </a:pPr>
            <a:r>
              <a:rPr lang="en-US" sz="2400" dirty="0">
                <a:effectLst/>
                <a:latin typeface="+mn-lt"/>
                <a:ea typeface="+mn-ea"/>
                <a:cs typeface="+mn-cs"/>
                <a:sym typeface="Avenir Roman"/>
              </a:rPr>
              <a:t>With the participation of GEO and CEOS agencies. But also GPSDD, Australia (DEA and Open Data Cube),</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Canada,</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Greece,</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Namibia,</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Switzerland,</a:t>
            </a:r>
            <a:r>
              <a:rPr lang="en-US" sz="2400" baseline="0" dirty="0">
                <a:effectLst/>
                <a:latin typeface="+mn-lt"/>
                <a:ea typeface="+mn-ea"/>
                <a:cs typeface="+mn-cs"/>
                <a:sym typeface="Avenir Roman"/>
              </a:rPr>
              <a:t> </a:t>
            </a:r>
            <a:r>
              <a:rPr lang="en-US" sz="2400" dirty="0">
                <a:effectLst/>
                <a:latin typeface="+mn-lt"/>
                <a:ea typeface="+mn-ea"/>
                <a:cs typeface="+mn-cs"/>
                <a:sym typeface="Avenir Roman"/>
              </a:rPr>
              <a:t>Viet Nam </a:t>
            </a:r>
          </a:p>
          <a:p>
            <a:pPr marL="342900" lvl="1" indent="-342900">
              <a:buFont typeface="Arial" charset="0"/>
              <a:buChar char="•"/>
            </a:pPr>
            <a:endParaRPr lang="en-US" sz="2400" dirty="0">
              <a:effectLst/>
              <a:latin typeface="+mn-lt"/>
              <a:ea typeface="+mn-ea"/>
              <a:cs typeface="+mn-cs"/>
              <a:sym typeface="Avenir Roman"/>
            </a:endParaRPr>
          </a:p>
          <a:p>
            <a:pPr marL="342900" lvl="1" indent="-342900">
              <a:buFont typeface="Arial" charset="0"/>
              <a:buChar char="•"/>
            </a:pPr>
            <a:r>
              <a:rPr lang="en-US" sz="2400" dirty="0">
                <a:effectLst/>
                <a:latin typeface="+mn-lt"/>
                <a:ea typeface="+mn-ea"/>
                <a:cs typeface="+mn-cs"/>
                <a:sym typeface="Avenir Roman"/>
              </a:rPr>
              <a:t>The panel discussion followed by two hands-on workshops were designed to inspire more governments and </a:t>
            </a:r>
            <a:r>
              <a:rPr lang="en-US" sz="2400" dirty="0" err="1">
                <a:effectLst/>
                <a:latin typeface="+mn-lt"/>
                <a:ea typeface="+mn-ea"/>
                <a:cs typeface="+mn-cs"/>
                <a:sym typeface="Avenir Roman"/>
              </a:rPr>
              <a:t>organisations</a:t>
            </a:r>
            <a:r>
              <a:rPr lang="en-US" sz="2400" dirty="0">
                <a:effectLst/>
                <a:latin typeface="+mn-lt"/>
                <a:ea typeface="+mn-ea"/>
                <a:cs typeface="+mn-cs"/>
                <a:sym typeface="Avenir Roman"/>
              </a:rPr>
              <a:t> to take action on using Earth observation, while providing them with the necessary knowledge on how and where to start.</a:t>
            </a:r>
          </a:p>
          <a:p>
            <a:pPr lvl="1"/>
            <a:r>
              <a:rPr lang="en-US" sz="2400" dirty="0">
                <a:effectLst/>
                <a:latin typeface="+mn-lt"/>
                <a:ea typeface="+mn-ea"/>
                <a:cs typeface="+mn-cs"/>
                <a:sym typeface="Avenir Roman"/>
              </a:rPr>
              <a:t> </a:t>
            </a:r>
          </a:p>
          <a:p>
            <a:pPr lvl="0"/>
            <a:r>
              <a:rPr lang="en-US" sz="2400" dirty="0">
                <a:effectLst/>
                <a:latin typeface="+mn-lt"/>
                <a:ea typeface="+mn-ea"/>
                <a:cs typeface="+mn-cs"/>
                <a:sym typeface="Avenir Roman"/>
              </a:rPr>
              <a:t>Australia is and will be even more instrumental to bring forward GEO and CEOS work on SDGs with the upcoming GEO Ministerial in Australia in 2019.</a:t>
            </a:r>
          </a:p>
          <a:p>
            <a:r>
              <a:rPr lang="en-US" sz="2400" dirty="0">
                <a:effectLst/>
                <a:latin typeface="+mn-lt"/>
                <a:ea typeface="+mn-ea"/>
                <a:cs typeface="+mn-cs"/>
                <a:sym typeface="Avenir Roman"/>
              </a:rPr>
              <a:t> </a:t>
            </a:r>
          </a:p>
          <a:p>
            <a:r>
              <a:rPr lang="en-US" sz="2400" u="sng" dirty="0">
                <a:effectLst/>
                <a:latin typeface="+mn-lt"/>
                <a:ea typeface="+mn-ea"/>
                <a:cs typeface="+mn-cs"/>
                <a:sym typeface="Avenir Roman"/>
              </a:rPr>
              <a:t>Special Issues</a:t>
            </a:r>
          </a:p>
          <a:p>
            <a:endParaRPr lang="en-US" sz="2400" dirty="0">
              <a:effectLst/>
              <a:latin typeface="+mn-lt"/>
              <a:ea typeface="+mn-ea"/>
              <a:cs typeface="+mn-cs"/>
              <a:sym typeface="Avenir Roman"/>
            </a:endParaRPr>
          </a:p>
          <a:p>
            <a:pPr lvl="0"/>
            <a:r>
              <a:rPr lang="en-US" sz="2400" dirty="0">
                <a:effectLst/>
                <a:latin typeface="+mn-lt"/>
                <a:ea typeface="+mn-ea"/>
                <a:cs typeface="+mn-cs"/>
                <a:sym typeface="Avenir Roman"/>
              </a:rPr>
              <a:t>Scientific papers are essential especially for the collection of EO best practices and the development of a EO knowledge hub for SDG, which is one of the objective of GEO.</a:t>
            </a:r>
          </a:p>
          <a:p>
            <a:pPr lvl="0"/>
            <a:endParaRPr lang="en-US" sz="2400" dirty="0">
              <a:effectLst/>
              <a:latin typeface="+mn-lt"/>
              <a:ea typeface="+mn-ea"/>
              <a:cs typeface="+mn-cs"/>
              <a:sym typeface="Avenir Roman"/>
            </a:endParaRPr>
          </a:p>
          <a:p>
            <a:pPr lvl="0"/>
            <a:r>
              <a:rPr lang="en-US" sz="2400" u="sng" dirty="0">
                <a:effectLst/>
                <a:latin typeface="+mn-lt"/>
                <a:ea typeface="+mn-ea"/>
                <a:cs typeface="+mn-cs"/>
                <a:sym typeface="Avenir Roman"/>
              </a:rPr>
              <a:t>CEOS Compendium</a:t>
            </a:r>
          </a:p>
          <a:p>
            <a:pPr lvl="0"/>
            <a:r>
              <a:rPr lang="en-US" sz="2400" dirty="0">
                <a:effectLst/>
                <a:latin typeface="+mn-lt"/>
                <a:ea typeface="+mn-ea"/>
                <a:cs typeface="+mn-cs"/>
                <a:sym typeface="Avenir Roman"/>
              </a:rPr>
              <a:t>Ongoing but existing doc</a:t>
            </a:r>
          </a:p>
          <a:p>
            <a:pPr lvl="2"/>
            <a:endParaRPr lang="en-AU" sz="2400" dirty="0">
              <a:effectLst/>
              <a:latin typeface="+mn-lt"/>
              <a:ea typeface="+mn-ea"/>
              <a:cs typeface="+mn-cs"/>
              <a:sym typeface="Avenir Roman"/>
            </a:endParaRPr>
          </a:p>
          <a:p>
            <a:pPr lvl="2"/>
            <a:endParaRPr lang="en-AU" sz="2400" dirty="0">
              <a:effectLst/>
              <a:latin typeface="+mn-lt"/>
              <a:ea typeface="+mn-ea"/>
              <a:cs typeface="+mn-cs"/>
              <a:sym typeface="Avenir Roman"/>
            </a:endParaRPr>
          </a:p>
          <a:p>
            <a:endParaRPr lang="en-US" dirty="0"/>
          </a:p>
        </p:txBody>
      </p:sp>
    </p:spTree>
    <p:extLst>
      <p:ext uri="{BB962C8B-B14F-4D97-AF65-F5344CB8AC3E}">
        <p14:creationId xmlns:p14="http://schemas.microsoft.com/office/powerpoint/2010/main" val="287119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Indicators: </a:t>
            </a:r>
            <a:r>
              <a:rPr lang="en-AU" sz="2400" dirty="0"/>
              <a:t>(water-related ecosystems, land degradation neutrality and land use efficiency) </a:t>
            </a:r>
          </a:p>
          <a:p>
            <a:r>
              <a:rPr lang="en-AU" sz="2400" dirty="0"/>
              <a:t>+ looking at others (ocean eutrophication and agriculture addressed by other CEOS bodies)</a:t>
            </a:r>
            <a:endParaRPr lang="en-AU" dirty="0"/>
          </a:p>
        </p:txBody>
      </p:sp>
    </p:spTree>
    <p:extLst>
      <p:ext uri="{BB962C8B-B14F-4D97-AF65-F5344CB8AC3E}">
        <p14:creationId xmlns:p14="http://schemas.microsoft.com/office/powerpoint/2010/main" val="927496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2400" b="0" dirty="0"/>
              <a:t>Overcome inequality: the UN is advocating for a “</a:t>
            </a:r>
            <a:r>
              <a:rPr lang="en-AU" sz="2400" b="0" i="1" dirty="0"/>
              <a:t>mobilization of the big data revolution” </a:t>
            </a:r>
            <a:r>
              <a:rPr lang="en-AU" sz="2400" b="0" dirty="0"/>
              <a:t>for the benefits of all, promoting the use of multiple data sources, including geospatial and satellite information. </a:t>
            </a:r>
            <a:endParaRPr lang="it-IT" dirty="0"/>
          </a:p>
        </p:txBody>
      </p:sp>
    </p:spTree>
    <p:extLst>
      <p:ext uri="{BB962C8B-B14F-4D97-AF65-F5344CB8AC3E}">
        <p14:creationId xmlns:p14="http://schemas.microsoft.com/office/powerpoint/2010/main" val="397325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u="sng">
                <a:effectLst/>
                <a:latin typeface="+mn-lt"/>
                <a:ea typeface="+mn-ea"/>
                <a:cs typeface="+mn-cs"/>
                <a:sym typeface="Avenir Roman"/>
              </a:rPr>
              <a:t>CEOS Handbook on SDGs very well received. </a:t>
            </a:r>
          </a:p>
          <a:p>
            <a:pPr marL="342900" lvl="0" indent="-342900">
              <a:buFont typeface="Arial" charset="0"/>
              <a:buChar char="•"/>
            </a:pPr>
            <a:r>
              <a:rPr lang="en-US" sz="2400">
                <a:effectLst/>
                <a:latin typeface="+mn-lt"/>
                <a:ea typeface="+mn-ea"/>
                <a:cs typeface="+mn-cs"/>
                <a:sym typeface="Avenir Roman"/>
              </a:rPr>
              <a:t>Thanks SYMBIOS for their outstanding work.</a:t>
            </a:r>
          </a:p>
          <a:p>
            <a:pPr marL="342900" lvl="0" indent="-342900">
              <a:buFont typeface="Arial" charset="0"/>
              <a:buChar char="•"/>
            </a:pPr>
            <a:endParaRPr lang="en-US" sz="2400">
              <a:effectLst/>
              <a:latin typeface="+mn-lt"/>
              <a:ea typeface="+mn-ea"/>
              <a:cs typeface="+mn-cs"/>
              <a:sym typeface="Avenir Roman"/>
            </a:endParaRPr>
          </a:p>
          <a:p>
            <a:pPr marL="342900" lvl="0" indent="-342900">
              <a:buFont typeface="Arial" charset="0"/>
              <a:buChar char="•"/>
            </a:pPr>
            <a:endParaRPr lang="en-US" sz="2400">
              <a:effectLst/>
              <a:latin typeface="+mn-lt"/>
              <a:ea typeface="+mn-ea"/>
              <a:cs typeface="+mn-cs"/>
              <a:sym typeface="Avenir Roman"/>
            </a:endParaRPr>
          </a:p>
          <a:p>
            <a:pPr lvl="0"/>
            <a:r>
              <a:rPr lang="en-US" sz="2400" u="sng">
                <a:effectLst/>
                <a:latin typeface="+mn-lt"/>
                <a:ea typeface="+mn-ea"/>
                <a:cs typeface="+mn-cs"/>
                <a:sym typeface="Avenir Roman"/>
              </a:rPr>
              <a:t>HLPF </a:t>
            </a:r>
          </a:p>
          <a:p>
            <a:pPr marL="342900" lvl="1" indent="-342900">
              <a:buFont typeface="Arial" charset="0"/>
              <a:buChar char="•"/>
            </a:pPr>
            <a:r>
              <a:rPr lang="en-US" sz="2400">
                <a:effectLst/>
                <a:latin typeface="+mn-lt"/>
                <a:ea typeface="+mn-ea"/>
                <a:cs typeface="+mn-cs"/>
                <a:sym typeface="Avenir Roman"/>
              </a:rPr>
              <a:t>The High-Level Political Forum on Sustainable Development took place in July, in NYC, at the UN headquarters.</a:t>
            </a:r>
          </a:p>
          <a:p>
            <a:pPr marL="342900" lvl="1" indent="-342900">
              <a:buFont typeface="Arial" charset="0"/>
              <a:buChar char="•"/>
            </a:pPr>
            <a:r>
              <a:rPr lang="en-US" sz="2400">
                <a:effectLst/>
                <a:latin typeface="+mn-lt"/>
                <a:ea typeface="+mn-ea"/>
                <a:cs typeface="+mn-cs"/>
                <a:sym typeface="Avenir Roman"/>
              </a:rPr>
              <a:t>The Forum included a Ministerial level meeting, with a central theme "Transformation towards sustainable and resilient societies".</a:t>
            </a:r>
          </a:p>
          <a:p>
            <a:pPr marL="342900" lvl="1" indent="-342900">
              <a:buFont typeface="Arial" charset="0"/>
              <a:buChar char="•"/>
            </a:pPr>
            <a:r>
              <a:rPr lang="en-US" sz="2400">
                <a:effectLst/>
                <a:latin typeface="+mn-lt"/>
                <a:ea typeface="+mn-ea"/>
                <a:cs typeface="+mn-cs"/>
                <a:sym typeface="Avenir Roman"/>
              </a:rPr>
              <a:t>The HLPF was also the opportunity to review </a:t>
            </a:r>
            <a:r>
              <a:rPr lang="en-US" sz="2400" u="sng">
                <a:effectLst/>
                <a:latin typeface="+mn-lt"/>
                <a:ea typeface="+mn-ea"/>
                <a:cs typeface="+mn-cs"/>
                <a:sym typeface="Avenir Roman"/>
                <a:hlinkClick r:id="rId3"/>
              </a:rPr>
              <a:t>progress towards the SDG</a:t>
            </a:r>
            <a:r>
              <a:rPr lang="en-US" sz="2400">
                <a:effectLst/>
                <a:latin typeface="+mn-lt"/>
                <a:ea typeface="+mn-ea"/>
                <a:cs typeface="+mn-cs"/>
                <a:sym typeface="Avenir Roman"/>
              </a:rPr>
              <a:t>s and focus in particular on 5 goals: (6 – water sanitation; 7- energy; 11-sustainable cities; 12- sustainable consumption; 15- life on land; 17 – partnerships)</a:t>
            </a:r>
          </a:p>
          <a:p>
            <a:pPr marL="342900" lvl="1" indent="-342900">
              <a:buFont typeface="Arial" charset="0"/>
              <a:buChar char="•"/>
            </a:pPr>
            <a:r>
              <a:rPr lang="en-US" sz="2400">
                <a:effectLst/>
                <a:latin typeface="+mn-lt"/>
                <a:ea typeface="+mn-ea"/>
                <a:cs typeface="+mn-cs"/>
                <a:sym typeface="Avenir Roman"/>
              </a:rPr>
              <a:t>This year, Australia was one of the countries reporting to the UN with its </a:t>
            </a:r>
            <a:r>
              <a:rPr lang="en-US" sz="2400" u="sng">
                <a:effectLst/>
                <a:latin typeface="+mn-lt"/>
                <a:ea typeface="+mn-ea"/>
                <a:cs typeface="+mn-cs"/>
                <a:sym typeface="Avenir Roman"/>
                <a:hlinkClick r:id="rId4"/>
              </a:rPr>
              <a:t>Volunteer National Review report</a:t>
            </a:r>
            <a:r>
              <a:rPr lang="en-US" sz="2400">
                <a:effectLst/>
                <a:latin typeface="+mn-lt"/>
                <a:ea typeface="+mn-ea"/>
                <a:cs typeface="+mn-cs"/>
                <a:sym typeface="Avenir Roman"/>
              </a:rPr>
              <a:t>, including Digital Earth Australia and Open Data Cube projects using and promoting satellite data. </a:t>
            </a:r>
          </a:p>
          <a:p>
            <a:pPr marL="342900" lvl="1" indent="-342900">
              <a:buFont typeface="Arial" charset="0"/>
              <a:buChar char="•"/>
            </a:pPr>
            <a:r>
              <a:rPr lang="en-US" sz="2400" err="1">
                <a:effectLst/>
                <a:latin typeface="+mn-lt"/>
                <a:ea typeface="+mn-ea"/>
                <a:cs typeface="+mn-cs"/>
                <a:sym typeface="Avenir Roman"/>
              </a:rPr>
              <a:t>Recognising</a:t>
            </a:r>
            <a:r>
              <a:rPr lang="en-US" sz="2400">
                <a:effectLst/>
                <a:latin typeface="+mn-lt"/>
                <a:ea typeface="+mn-ea"/>
                <a:cs typeface="+mn-cs"/>
                <a:sym typeface="Avenir Roman"/>
              </a:rPr>
              <a:t> its importance, the Australian Government </a:t>
            </a:r>
            <a:r>
              <a:rPr lang="en-US" sz="2400" err="1">
                <a:effectLst/>
                <a:latin typeface="+mn-lt"/>
                <a:ea typeface="+mn-ea"/>
                <a:cs typeface="+mn-cs"/>
                <a:sym typeface="Avenir Roman"/>
              </a:rPr>
              <a:t>organised</a:t>
            </a:r>
            <a:r>
              <a:rPr lang="en-US" sz="2400">
                <a:effectLst/>
                <a:latin typeface="+mn-lt"/>
                <a:ea typeface="+mn-ea"/>
                <a:cs typeface="+mn-cs"/>
                <a:sym typeface="Avenir Roman"/>
              </a:rPr>
              <a:t> a </a:t>
            </a:r>
            <a:r>
              <a:rPr lang="en-US" sz="2400" u="sng">
                <a:effectLst/>
                <a:latin typeface="+mn-lt"/>
                <a:ea typeface="+mn-ea"/>
                <a:cs typeface="+mn-cs"/>
                <a:sym typeface="Avenir Roman"/>
                <a:hlinkClick r:id="rId5"/>
              </a:rPr>
              <a:t>special side-event around Earth observation and SDG</a:t>
            </a:r>
            <a:r>
              <a:rPr lang="en-US" sz="2400">
                <a:effectLst/>
                <a:latin typeface="+mn-lt"/>
                <a:ea typeface="+mn-ea"/>
                <a:cs typeface="+mn-cs"/>
                <a:sym typeface="Avenir Roman"/>
              </a:rPr>
              <a:t>. </a:t>
            </a:r>
          </a:p>
          <a:p>
            <a:pPr marL="342900" lvl="1" indent="-342900">
              <a:buFont typeface="Arial" charset="0"/>
              <a:buChar char="•"/>
            </a:pPr>
            <a:r>
              <a:rPr lang="en-US" sz="2400">
                <a:effectLst/>
                <a:latin typeface="+mn-lt"/>
                <a:ea typeface="+mn-ea"/>
                <a:cs typeface="+mn-cs"/>
                <a:sym typeface="Avenir Roman"/>
              </a:rPr>
              <a:t>With the participation of GEO and CEOS agencies. But also GPSDD, Australia (DEA and Open Data Cube),</a:t>
            </a:r>
            <a:r>
              <a:rPr lang="en-US" sz="2400" baseline="0">
                <a:effectLst/>
                <a:latin typeface="+mn-lt"/>
                <a:ea typeface="+mn-ea"/>
                <a:cs typeface="+mn-cs"/>
                <a:sym typeface="Avenir Roman"/>
              </a:rPr>
              <a:t> </a:t>
            </a:r>
            <a:r>
              <a:rPr lang="en-US" sz="2400">
                <a:effectLst/>
                <a:latin typeface="+mn-lt"/>
                <a:ea typeface="+mn-ea"/>
                <a:cs typeface="+mn-cs"/>
                <a:sym typeface="Avenir Roman"/>
              </a:rPr>
              <a:t>Canada,</a:t>
            </a:r>
            <a:r>
              <a:rPr lang="en-US" sz="2400" baseline="0">
                <a:effectLst/>
                <a:latin typeface="+mn-lt"/>
                <a:ea typeface="+mn-ea"/>
                <a:cs typeface="+mn-cs"/>
                <a:sym typeface="Avenir Roman"/>
              </a:rPr>
              <a:t> </a:t>
            </a:r>
            <a:r>
              <a:rPr lang="en-US" sz="2400">
                <a:effectLst/>
                <a:latin typeface="+mn-lt"/>
                <a:ea typeface="+mn-ea"/>
                <a:cs typeface="+mn-cs"/>
                <a:sym typeface="Avenir Roman"/>
              </a:rPr>
              <a:t>Greece,</a:t>
            </a:r>
            <a:r>
              <a:rPr lang="en-US" sz="2400" baseline="0">
                <a:effectLst/>
                <a:latin typeface="+mn-lt"/>
                <a:ea typeface="+mn-ea"/>
                <a:cs typeface="+mn-cs"/>
                <a:sym typeface="Avenir Roman"/>
              </a:rPr>
              <a:t> </a:t>
            </a:r>
            <a:r>
              <a:rPr lang="en-US" sz="2400">
                <a:effectLst/>
                <a:latin typeface="+mn-lt"/>
                <a:ea typeface="+mn-ea"/>
                <a:cs typeface="+mn-cs"/>
                <a:sym typeface="Avenir Roman"/>
              </a:rPr>
              <a:t>Namibia,</a:t>
            </a:r>
            <a:r>
              <a:rPr lang="en-US" sz="2400" baseline="0">
                <a:effectLst/>
                <a:latin typeface="+mn-lt"/>
                <a:ea typeface="+mn-ea"/>
                <a:cs typeface="+mn-cs"/>
                <a:sym typeface="Avenir Roman"/>
              </a:rPr>
              <a:t> </a:t>
            </a:r>
            <a:r>
              <a:rPr lang="en-US" sz="2400">
                <a:effectLst/>
                <a:latin typeface="+mn-lt"/>
                <a:ea typeface="+mn-ea"/>
                <a:cs typeface="+mn-cs"/>
                <a:sym typeface="Avenir Roman"/>
              </a:rPr>
              <a:t>Switzerland,</a:t>
            </a:r>
            <a:r>
              <a:rPr lang="en-US" sz="2400" baseline="0">
                <a:effectLst/>
                <a:latin typeface="+mn-lt"/>
                <a:ea typeface="+mn-ea"/>
                <a:cs typeface="+mn-cs"/>
                <a:sym typeface="Avenir Roman"/>
              </a:rPr>
              <a:t> </a:t>
            </a:r>
            <a:r>
              <a:rPr lang="en-US" sz="2400">
                <a:effectLst/>
                <a:latin typeface="+mn-lt"/>
                <a:ea typeface="+mn-ea"/>
                <a:cs typeface="+mn-cs"/>
                <a:sym typeface="Avenir Roman"/>
              </a:rPr>
              <a:t>Viet Nam </a:t>
            </a:r>
          </a:p>
          <a:p>
            <a:pPr marL="342900" lvl="1" indent="-342900">
              <a:buFont typeface="Arial" charset="0"/>
              <a:buChar char="•"/>
            </a:pPr>
            <a:endParaRPr lang="en-US" sz="2400">
              <a:effectLst/>
              <a:latin typeface="+mn-lt"/>
              <a:ea typeface="+mn-ea"/>
              <a:cs typeface="+mn-cs"/>
              <a:sym typeface="Avenir Roman"/>
            </a:endParaRPr>
          </a:p>
          <a:p>
            <a:pPr marL="342900" lvl="1" indent="-342900">
              <a:buFont typeface="Arial" charset="0"/>
              <a:buChar char="•"/>
            </a:pPr>
            <a:r>
              <a:rPr lang="en-US" sz="2400">
                <a:effectLst/>
                <a:latin typeface="+mn-lt"/>
                <a:ea typeface="+mn-ea"/>
                <a:cs typeface="+mn-cs"/>
                <a:sym typeface="Avenir Roman"/>
              </a:rPr>
              <a:t>The panel discussion followed by two hands-on workshops were designed to inspire more governments and </a:t>
            </a:r>
            <a:r>
              <a:rPr lang="en-US" sz="2400" err="1">
                <a:effectLst/>
                <a:latin typeface="+mn-lt"/>
                <a:ea typeface="+mn-ea"/>
                <a:cs typeface="+mn-cs"/>
                <a:sym typeface="Avenir Roman"/>
              </a:rPr>
              <a:t>organisations</a:t>
            </a:r>
            <a:r>
              <a:rPr lang="en-US" sz="2400">
                <a:effectLst/>
                <a:latin typeface="+mn-lt"/>
                <a:ea typeface="+mn-ea"/>
                <a:cs typeface="+mn-cs"/>
                <a:sym typeface="Avenir Roman"/>
              </a:rPr>
              <a:t> to take action on using Earth observation, while providing them with the necessary knowledge on how and where to start.</a:t>
            </a:r>
          </a:p>
          <a:p>
            <a:pPr lvl="1"/>
            <a:r>
              <a:rPr lang="en-US" sz="2400">
                <a:effectLst/>
                <a:latin typeface="+mn-lt"/>
                <a:ea typeface="+mn-ea"/>
                <a:cs typeface="+mn-cs"/>
                <a:sym typeface="Avenir Roman"/>
              </a:rPr>
              <a:t> </a:t>
            </a:r>
          </a:p>
          <a:p>
            <a:pPr lvl="0"/>
            <a:r>
              <a:rPr lang="en-US" sz="2400">
                <a:effectLst/>
                <a:latin typeface="+mn-lt"/>
                <a:ea typeface="+mn-ea"/>
                <a:cs typeface="+mn-cs"/>
                <a:sym typeface="Avenir Roman"/>
              </a:rPr>
              <a:t>Australia is and will be even more instrumental to bring forward GEO and CEOS work on SDGs with the upcoming GEO Ministerial in Australia in 2019.</a:t>
            </a:r>
          </a:p>
          <a:p>
            <a:r>
              <a:rPr lang="en-US" sz="2400">
                <a:effectLst/>
                <a:latin typeface="+mn-lt"/>
                <a:ea typeface="+mn-ea"/>
                <a:cs typeface="+mn-cs"/>
                <a:sym typeface="Avenir Roman"/>
              </a:rPr>
              <a:t> </a:t>
            </a:r>
          </a:p>
          <a:p>
            <a:r>
              <a:rPr lang="en-US" sz="2400" u="sng">
                <a:effectLst/>
                <a:latin typeface="+mn-lt"/>
                <a:ea typeface="+mn-ea"/>
                <a:cs typeface="+mn-cs"/>
                <a:sym typeface="Avenir Roman"/>
              </a:rPr>
              <a:t>Special Issues</a:t>
            </a:r>
          </a:p>
          <a:p>
            <a:endParaRPr lang="en-US" sz="2400">
              <a:effectLst/>
              <a:latin typeface="+mn-lt"/>
              <a:ea typeface="+mn-ea"/>
              <a:cs typeface="+mn-cs"/>
              <a:sym typeface="Avenir Roman"/>
            </a:endParaRPr>
          </a:p>
          <a:p>
            <a:pPr lvl="0"/>
            <a:r>
              <a:rPr lang="en-US" sz="2400">
                <a:effectLst/>
                <a:latin typeface="+mn-lt"/>
                <a:ea typeface="+mn-ea"/>
                <a:cs typeface="+mn-cs"/>
                <a:sym typeface="Avenir Roman"/>
              </a:rPr>
              <a:t>Scientific papers are essential especially for the collection of EO best practices and the development of a EO knowledge hub for SDG, which is one of the objective of GEO.</a:t>
            </a:r>
          </a:p>
          <a:p>
            <a:pPr lvl="0"/>
            <a:endParaRPr lang="en-US" sz="2400">
              <a:effectLst/>
              <a:latin typeface="+mn-lt"/>
              <a:ea typeface="+mn-ea"/>
              <a:cs typeface="+mn-cs"/>
              <a:sym typeface="Avenir Roman"/>
            </a:endParaRPr>
          </a:p>
          <a:p>
            <a:pPr lvl="0"/>
            <a:r>
              <a:rPr lang="en-US" sz="2400" u="sng">
                <a:effectLst/>
                <a:latin typeface="+mn-lt"/>
                <a:ea typeface="+mn-ea"/>
                <a:cs typeface="+mn-cs"/>
                <a:sym typeface="Avenir Roman"/>
              </a:rPr>
              <a:t>CEOS Compendium</a:t>
            </a:r>
          </a:p>
          <a:p>
            <a:pPr lvl="0"/>
            <a:r>
              <a:rPr lang="en-US" sz="2400">
                <a:effectLst/>
                <a:latin typeface="+mn-lt"/>
                <a:ea typeface="+mn-ea"/>
                <a:cs typeface="+mn-cs"/>
                <a:sym typeface="Avenir Roman"/>
              </a:rPr>
              <a:t>Ongoing but existing doc</a:t>
            </a:r>
          </a:p>
          <a:p>
            <a:pPr lvl="2"/>
            <a:endParaRPr lang="en-AU" sz="2400">
              <a:effectLst/>
              <a:latin typeface="+mn-lt"/>
              <a:ea typeface="+mn-ea"/>
              <a:cs typeface="+mn-cs"/>
              <a:sym typeface="Avenir Roman"/>
            </a:endParaRPr>
          </a:p>
          <a:p>
            <a:pPr lvl="2"/>
            <a:endParaRPr lang="en-AU" sz="2400">
              <a:effectLst/>
              <a:latin typeface="+mn-lt"/>
              <a:ea typeface="+mn-ea"/>
              <a:cs typeface="+mn-cs"/>
              <a:sym typeface="Avenir Roman"/>
            </a:endParaRPr>
          </a:p>
          <a:p>
            <a:endParaRPr lang="en-US"/>
          </a:p>
        </p:txBody>
      </p:sp>
    </p:spTree>
    <p:extLst>
      <p:ext uri="{BB962C8B-B14F-4D97-AF65-F5344CB8AC3E}">
        <p14:creationId xmlns:p14="http://schemas.microsoft.com/office/powerpoint/2010/main" val="287119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74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25000"/>
              </a:lnSpc>
              <a:spcBef>
                <a:spcPts val="0"/>
              </a:spcBef>
              <a:spcAft>
                <a:spcPts val="0"/>
              </a:spcAft>
              <a:buClr>
                <a:srgbClr val="000000"/>
              </a:buClr>
              <a:buSzPts val="1400"/>
              <a:buFont typeface="Arial"/>
              <a:buNone/>
              <a:tabLst/>
              <a:defRPr/>
            </a:pPr>
            <a:r>
              <a:rPr lang="en-AU" dirty="0"/>
              <a:t>More on their way: </a:t>
            </a:r>
            <a:r>
              <a:rPr lang="en-AU" sz="2400" b="0" i="0" u="none" strike="noStrike" cap="none" dirty="0">
                <a:solidFill>
                  <a:srgbClr val="000000"/>
                </a:solidFill>
                <a:latin typeface="Avenir"/>
                <a:ea typeface="Avenir"/>
                <a:cs typeface="Avenir"/>
                <a:sym typeface="Avenir"/>
              </a:rPr>
              <a:t>acknowledging tangible progress on other SDG indicators by other GEO activities and CEOS Agencies</a:t>
            </a:r>
          </a:p>
          <a:p>
            <a:endParaRPr lang="en-AU" dirty="0"/>
          </a:p>
        </p:txBody>
      </p:sp>
    </p:spTree>
    <p:extLst>
      <p:ext uri="{BB962C8B-B14F-4D97-AF65-F5344CB8AC3E}">
        <p14:creationId xmlns:p14="http://schemas.microsoft.com/office/powerpoint/2010/main" val="156018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04875" marR="0" lvl="3" indent="0" algn="l" defTabSz="914400" rtl="0" eaLnBrk="1" fontAlgn="base" latinLnBrk="0" hangingPunct="1">
              <a:lnSpc>
                <a:spcPct val="125000"/>
              </a:lnSpc>
              <a:spcBef>
                <a:spcPts val="0"/>
              </a:spcBef>
              <a:spcAft>
                <a:spcPts val="0"/>
              </a:spcAft>
              <a:buClr>
                <a:srgbClr val="000000"/>
              </a:buClr>
              <a:buSzPts val="1400"/>
              <a:buFont typeface="Arial"/>
              <a:buNone/>
              <a:tabLst/>
              <a:defRPr/>
            </a:pPr>
            <a:r>
              <a:rPr lang="en-AU" dirty="0">
                <a:solidFill>
                  <a:schemeClr val="accent6">
                    <a:lumMod val="75000"/>
                  </a:schemeClr>
                </a:solidFill>
              </a:rPr>
              <a:t>This reflects SDG AHT thoughts about our role (Focus on CEOS and Agencies) to support the </a:t>
            </a:r>
            <a:r>
              <a:rPr lang="en-AU" b="1" dirty="0">
                <a:solidFill>
                  <a:schemeClr val="accent6">
                    <a:lumMod val="75000"/>
                  </a:schemeClr>
                </a:solidFill>
              </a:rPr>
              <a:t>GEO SDG Toolkits</a:t>
            </a:r>
            <a:endParaRPr lang="en-AU" dirty="0"/>
          </a:p>
          <a:p>
            <a:pPr marL="904875" lvl="3" indent="0" fontAlgn="base">
              <a:buNone/>
            </a:pPr>
            <a:r>
              <a:rPr lang="en-AU" dirty="0"/>
              <a:t>You can note that it also matches our CEOS work plan deliverables</a:t>
            </a:r>
          </a:p>
          <a:p>
            <a:pPr marL="904875" lvl="2" indent="-457200" fontAlgn="base">
              <a:buFont typeface="+mj-lt"/>
              <a:buAutoNum type="arabicPeriod"/>
            </a:pPr>
            <a:r>
              <a:rPr lang="en-AU" b="1" dirty="0"/>
              <a:t>EO enabling Infrastructures for SDGs</a:t>
            </a:r>
          </a:p>
          <a:p>
            <a:pPr marL="904875" lvl="3" indent="0" fontAlgn="base">
              <a:buNone/>
            </a:pPr>
            <a:r>
              <a:rPr lang="en-AU" dirty="0"/>
              <a:t>E.g. Simple Tools (e.g. Python notebooks) made available on CEOS Open Data Cube (ODC) for easy use by countries.</a:t>
            </a:r>
          </a:p>
          <a:p>
            <a:pPr marL="904875" lvl="2" indent="-457200" fontAlgn="base">
              <a:spcBef>
                <a:spcPts val="1200"/>
              </a:spcBef>
              <a:buFont typeface="+mj-lt"/>
              <a:buAutoNum type="arabicPeriod"/>
            </a:pPr>
            <a:r>
              <a:rPr lang="en-AU" b="1" dirty="0"/>
              <a:t>EO Good Practice Guidance with UN Custodian Agencies </a:t>
            </a:r>
          </a:p>
          <a:p>
            <a:pPr marL="904875" lvl="3" indent="0" fontAlgn="base">
              <a:buNone/>
            </a:pPr>
            <a:r>
              <a:rPr lang="en-AU" b="1" dirty="0"/>
              <a:t>6.6.1</a:t>
            </a:r>
            <a:r>
              <a:rPr lang="en-AU" dirty="0"/>
              <a:t>: Global Surface Water Explorer (EC/JRC) and Global Mangrove Watch (JAXA) selected by UNEP as default data sets for supporting country monitoring their water-related ecosystems.</a:t>
            </a:r>
          </a:p>
          <a:p>
            <a:pPr marL="904875" lvl="3" indent="0" fontAlgn="base">
              <a:buNone/>
            </a:pPr>
            <a:r>
              <a:rPr lang="en-AU" b="1" dirty="0"/>
              <a:t>11.3.1</a:t>
            </a:r>
            <a:r>
              <a:rPr lang="en-AU" dirty="0"/>
              <a:t>: SDG 11 selected as the pilot case to design the GEO SDG Toolkits, in partnership with UN Habitat.</a:t>
            </a:r>
          </a:p>
          <a:p>
            <a:pPr marL="904875" lvl="3" indent="0" fontAlgn="base">
              <a:buNone/>
            </a:pPr>
            <a:r>
              <a:rPr lang="en-AU" b="1" dirty="0"/>
              <a:t>15.3.1</a:t>
            </a:r>
            <a:r>
              <a:rPr lang="en-AU" dirty="0"/>
              <a:t>: New Good Practice Guidance ((GPG) to be revisited in the next few months by GEO LDN, in partnership with UNCCD.</a:t>
            </a:r>
          </a:p>
          <a:p>
            <a:pPr marL="904875" lvl="2" indent="-457200" fontAlgn="base">
              <a:spcBef>
                <a:spcPts val="1200"/>
              </a:spcBef>
              <a:buFont typeface="+mj-lt"/>
              <a:buAutoNum type="arabicPeriod"/>
            </a:pPr>
            <a:r>
              <a:rPr lang="en-AU" b="1" dirty="0"/>
              <a:t>CEOS Data Supply Analysis and Strategy</a:t>
            </a:r>
          </a:p>
          <a:p>
            <a:pPr marL="904875" lvl="3" indent="0" fontAlgn="base">
              <a:buNone/>
            </a:pPr>
            <a:r>
              <a:rPr lang="en-AU" dirty="0"/>
              <a:t>Draft document available for information (CEOS website)</a:t>
            </a:r>
          </a:p>
          <a:p>
            <a:pPr marL="904875" lvl="3" indent="0" fontAlgn="base">
              <a:buNone/>
            </a:pPr>
            <a:endParaRPr lang="en-AU" dirty="0"/>
          </a:p>
          <a:p>
            <a:endParaRPr lang="en-AU" dirty="0"/>
          </a:p>
        </p:txBody>
      </p:sp>
    </p:spTree>
    <p:extLst>
      <p:ext uri="{BB962C8B-B14F-4D97-AF65-F5344CB8AC3E}">
        <p14:creationId xmlns:p14="http://schemas.microsoft.com/office/powerpoint/2010/main" val="607108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25000"/>
              </a:lnSpc>
              <a:spcBef>
                <a:spcPts val="0"/>
              </a:spcBef>
              <a:spcAft>
                <a:spcPts val="0"/>
              </a:spcAft>
              <a:buClr>
                <a:srgbClr val="000000"/>
              </a:buClr>
              <a:buSzPts val="1400"/>
              <a:buFont typeface="Arial"/>
              <a:buNone/>
              <a:tabLst/>
              <a:defRPr/>
            </a:pPr>
            <a:r>
              <a:rPr lang="en-AU" dirty="0"/>
              <a:t>We would like to thank and acknowledge CEOS Agencies and individuals who have been helping us in this challenging mission in particular Marc P. from ESA, Brian K, Argie and Lawrence from NASA, Neil and Flora from CSIRO, Chu from JAXA, and others from CSA, SANSA, CNES)</a:t>
            </a:r>
          </a:p>
          <a:p>
            <a:endParaRPr lang="en-AU" dirty="0"/>
          </a:p>
        </p:txBody>
      </p:sp>
    </p:spTree>
    <p:extLst>
      <p:ext uri="{BB962C8B-B14F-4D97-AF65-F5344CB8AC3E}">
        <p14:creationId xmlns:p14="http://schemas.microsoft.com/office/powerpoint/2010/main" val="3043090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62863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x">
  <p:cSld name="TITLE_AND_BODY">
    <p:bg>
      <p:bgPr>
        <a:blipFill>
          <a:blip r:embed="rId2">
            <a:alphaModFix/>
          </a:blip>
          <a:stretch>
            <a:fillRect/>
          </a:stretch>
        </a:blipFill>
        <a:effectLst/>
      </p:bgPr>
    </p:bg>
    <p:spTree>
      <p:nvGrpSpPr>
        <p:cNvPr id="1" name="Shape 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p:cSld name="Blank">
    <p:spTree>
      <p:nvGrpSpPr>
        <p:cNvPr id="1" name="Shape 8"/>
        <p:cNvGrpSpPr/>
        <p:nvPr/>
      </p:nvGrpSpPr>
      <p:grpSpPr>
        <a:xfrm>
          <a:off x="0" y="0"/>
          <a:ext cx="0" cy="0"/>
          <a:chOff x="0" y="0"/>
          <a:chExt cx="0" cy="0"/>
        </a:xfrm>
      </p:grpSpPr>
      <p:sp>
        <p:nvSpPr>
          <p:cNvPr id="9" name="Google Shape;9;p3"/>
          <p:cNvSpPr>
            <a:spLocks noGrp="1"/>
          </p:cNvSpPr>
          <p:nvPr>
            <p:ph type="sldNum" idx="12"/>
          </p:nvPr>
        </p:nvSpPr>
        <p:spPr>
          <a:xfrm>
            <a:off x="8763000" y="6629400"/>
            <a:ext cx="304800"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lvl1pPr marL="0" marR="0" lvl="0" indent="0" algn="ctr">
              <a:spcBef>
                <a:spcPts val="0"/>
              </a:spcBef>
              <a:buNone/>
              <a:defRPr sz="1100" b="0" i="1" u="none" strike="noStrike" cap="none">
                <a:solidFill>
                  <a:schemeClr val="dk2"/>
                </a:solidFill>
                <a:latin typeface="Helvetica Neue"/>
                <a:ea typeface="Helvetica Neue"/>
                <a:cs typeface="Helvetica Neue"/>
                <a:sym typeface="Helvetica Neue"/>
              </a:defRPr>
            </a:lvl1pPr>
            <a:lvl2pPr marL="0" marR="0" lvl="1" indent="0" algn="ctr">
              <a:spcBef>
                <a:spcPts val="0"/>
              </a:spcBef>
              <a:buNone/>
              <a:defRPr sz="1100" b="0" i="1" u="none" strike="noStrike" cap="none">
                <a:solidFill>
                  <a:schemeClr val="dk2"/>
                </a:solidFill>
                <a:latin typeface="Helvetica Neue"/>
                <a:ea typeface="Helvetica Neue"/>
                <a:cs typeface="Helvetica Neue"/>
                <a:sym typeface="Helvetica Neue"/>
              </a:defRPr>
            </a:lvl2pPr>
            <a:lvl3pPr marL="0" marR="0" lvl="2" indent="0" algn="ctr">
              <a:spcBef>
                <a:spcPts val="0"/>
              </a:spcBef>
              <a:buNone/>
              <a:defRPr sz="1100" b="0" i="1" u="none" strike="noStrike" cap="none">
                <a:solidFill>
                  <a:schemeClr val="dk2"/>
                </a:solidFill>
                <a:latin typeface="Helvetica Neue"/>
                <a:ea typeface="Helvetica Neue"/>
                <a:cs typeface="Helvetica Neue"/>
                <a:sym typeface="Helvetica Neue"/>
              </a:defRPr>
            </a:lvl3pPr>
            <a:lvl4pPr marL="0" marR="0" lvl="3" indent="0" algn="ctr">
              <a:spcBef>
                <a:spcPts val="0"/>
              </a:spcBef>
              <a:buNone/>
              <a:defRPr sz="1100" b="0" i="1" u="none" strike="noStrike" cap="none">
                <a:solidFill>
                  <a:schemeClr val="dk2"/>
                </a:solidFill>
                <a:latin typeface="Helvetica Neue"/>
                <a:ea typeface="Helvetica Neue"/>
                <a:cs typeface="Helvetica Neue"/>
                <a:sym typeface="Helvetica Neue"/>
              </a:defRPr>
            </a:lvl4pPr>
            <a:lvl5pPr marL="0" marR="0" lvl="4" indent="0" algn="ctr">
              <a:spcBef>
                <a:spcPts val="0"/>
              </a:spcBef>
              <a:buNone/>
              <a:defRPr sz="1100" b="0" i="1" u="none" strike="noStrike" cap="none">
                <a:solidFill>
                  <a:schemeClr val="dk2"/>
                </a:solidFill>
                <a:latin typeface="Helvetica Neue"/>
                <a:ea typeface="Helvetica Neue"/>
                <a:cs typeface="Helvetica Neue"/>
                <a:sym typeface="Helvetica Neue"/>
              </a:defRPr>
            </a:lvl5pPr>
            <a:lvl6pPr marL="0" marR="0" lvl="5" indent="0" algn="ctr">
              <a:spcBef>
                <a:spcPts val="0"/>
              </a:spcBef>
              <a:buNone/>
              <a:defRPr sz="1100" b="0" i="1" u="none" strike="noStrike" cap="none">
                <a:solidFill>
                  <a:schemeClr val="dk2"/>
                </a:solidFill>
                <a:latin typeface="Helvetica Neue"/>
                <a:ea typeface="Helvetica Neue"/>
                <a:cs typeface="Helvetica Neue"/>
                <a:sym typeface="Helvetica Neue"/>
              </a:defRPr>
            </a:lvl6pPr>
            <a:lvl7pPr marL="0" marR="0" lvl="6" indent="0" algn="ctr">
              <a:spcBef>
                <a:spcPts val="0"/>
              </a:spcBef>
              <a:buNone/>
              <a:defRPr sz="1100" b="0" i="1" u="none" strike="noStrike" cap="none">
                <a:solidFill>
                  <a:schemeClr val="dk2"/>
                </a:solidFill>
                <a:latin typeface="Helvetica Neue"/>
                <a:ea typeface="Helvetica Neue"/>
                <a:cs typeface="Helvetica Neue"/>
                <a:sym typeface="Helvetica Neue"/>
              </a:defRPr>
            </a:lvl7pPr>
            <a:lvl8pPr marL="0" marR="0" lvl="7" indent="0" algn="ctr">
              <a:spcBef>
                <a:spcPts val="0"/>
              </a:spcBef>
              <a:buNone/>
              <a:defRPr sz="1100" b="0" i="1" u="none" strike="noStrike" cap="none">
                <a:solidFill>
                  <a:schemeClr val="dk2"/>
                </a:solidFill>
                <a:latin typeface="Helvetica Neue"/>
                <a:ea typeface="Helvetica Neue"/>
                <a:cs typeface="Helvetica Neue"/>
                <a:sym typeface="Helvetica Neue"/>
              </a:defRPr>
            </a:lvl8pPr>
            <a:lvl9pPr marL="0" marR="0" lvl="8" indent="0" algn="ctr">
              <a:spcBef>
                <a:spcPts val="0"/>
              </a:spcBef>
              <a:buNone/>
              <a:defRPr sz="1100" b="0" i="1" u="none" strike="noStrike" cap="none">
                <a:solidFill>
                  <a:schemeClr val="dk2"/>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
        <p:nvSpPr>
          <p:cNvPr id="10" name="Google Shape;10;p3"/>
          <p:cNvSpPr txBox="1">
            <a:spLocks noGrp="1"/>
          </p:cNvSpPr>
          <p:nvPr>
            <p:ph type="body" idx="1"/>
          </p:nvPr>
        </p:nvSpPr>
        <p:spPr>
          <a:xfrm>
            <a:off x="76200" y="1219200"/>
            <a:ext cx="8991600" cy="5257800"/>
          </a:xfrm>
          <a:prstGeom prst="rect">
            <a:avLst/>
          </a:prstGeom>
          <a:noFill/>
          <a:ln>
            <a:noFill/>
          </a:ln>
        </p:spPr>
        <p:txBody>
          <a:bodyPr spcFirstLastPara="1" wrap="square" lIns="91425" tIns="45700" rIns="91425" bIns="45700" anchor="t" anchorCtr="0">
            <a:noAutofit/>
          </a:bodyPr>
          <a:lstStyle>
            <a:lvl1pPr marL="457200" marR="0" lvl="0" indent="-355600" algn="l" rtl="0">
              <a:spcBef>
                <a:spcPts val="500"/>
              </a:spcBef>
              <a:spcAft>
                <a:spcPts val="0"/>
              </a:spcAft>
              <a:buClr>
                <a:srgbClr val="002569"/>
              </a:buClr>
              <a:buSzPts val="2000"/>
              <a:buFont typeface="Arial"/>
              <a:buChar char="•"/>
              <a:defRPr sz="2000" b="1" i="0" u="none" strike="noStrike" cap="none">
                <a:solidFill>
                  <a:srgbClr val="002569"/>
                </a:solidFill>
                <a:latin typeface="Helvetica Neue"/>
                <a:ea typeface="Helvetica Neue"/>
                <a:cs typeface="Helvetica Neue"/>
                <a:sym typeface="Helvetica Neue"/>
              </a:defRPr>
            </a:lvl1pPr>
            <a:lvl2pPr marL="914400" marR="0" lvl="1" indent="-355600" algn="l" rtl="0">
              <a:spcBef>
                <a:spcPts val="500"/>
              </a:spcBef>
              <a:spcAft>
                <a:spcPts val="0"/>
              </a:spcAft>
              <a:buClr>
                <a:srgbClr val="002569"/>
              </a:buClr>
              <a:buSzPts val="2000"/>
              <a:buFont typeface="Courier New"/>
              <a:buChar char="o"/>
              <a:defRPr sz="2000" b="0" i="0" u="none" strike="noStrike" cap="none">
                <a:solidFill>
                  <a:srgbClr val="002569"/>
                </a:solidFill>
                <a:latin typeface="Helvetica Neue"/>
                <a:ea typeface="Helvetica Neue"/>
                <a:cs typeface="Helvetica Neue"/>
                <a:sym typeface="Helvetica Neue"/>
              </a:defRPr>
            </a:lvl2pPr>
            <a:lvl3pPr marL="1371600" marR="0" lvl="2" indent="-355600" algn="l" rtl="0">
              <a:spcBef>
                <a:spcPts val="500"/>
              </a:spcBef>
              <a:spcAft>
                <a:spcPts val="0"/>
              </a:spcAft>
              <a:buClr>
                <a:srgbClr val="002569"/>
              </a:buClr>
              <a:buSzPts val="2000"/>
              <a:buFont typeface="Noto Sans Symbols"/>
              <a:buChar char="▪"/>
              <a:defRPr sz="2000" b="0" i="0" u="none" strike="noStrike" cap="none">
                <a:solidFill>
                  <a:srgbClr val="002569"/>
                </a:solidFill>
                <a:latin typeface="Helvetica Neue"/>
                <a:ea typeface="Helvetica Neue"/>
                <a:cs typeface="Helvetica Neue"/>
                <a:sym typeface="Helvetica Neue"/>
              </a:defRPr>
            </a:lvl3pPr>
            <a:lvl4pPr marL="1828800" marR="0" lvl="3"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4pPr>
            <a:lvl5pPr marL="2286000" marR="0" lvl="4" indent="-355600" algn="l" rtl="0">
              <a:spcBef>
                <a:spcPts val="500"/>
              </a:spcBef>
              <a:spcAft>
                <a:spcPts val="0"/>
              </a:spcAft>
              <a:buClr>
                <a:srgbClr val="002569"/>
              </a:buClr>
              <a:buSzPts val="2000"/>
              <a:buFont typeface="Arial"/>
              <a:buChar char="•"/>
              <a:defRPr sz="2000" b="0" i="0" u="none" strike="noStrike" cap="none">
                <a:solidFill>
                  <a:srgbClr val="002569"/>
                </a:solidFill>
                <a:latin typeface="Helvetica Neue"/>
                <a:ea typeface="Helvetica Neue"/>
                <a:cs typeface="Helvetica Neue"/>
                <a:sym typeface="Helvetica Neue"/>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
        <p:nvSpPr>
          <p:cNvPr id="11" name="Google Shape;11;p3"/>
          <p:cNvSpPr/>
          <p:nvPr/>
        </p:nvSpPr>
        <p:spPr>
          <a:xfrm>
            <a:off x="76200" y="6629400"/>
            <a:ext cx="5777948" cy="187285"/>
          </a:xfrm>
          <a:prstGeom prst="roundRect">
            <a:avLst>
              <a:gd name="adj" fmla="val 16667"/>
            </a:avLst>
          </a:prstGeom>
          <a:solidFill>
            <a:schemeClr val="lt1">
              <a:alpha val="48627"/>
            </a:schemeClr>
          </a:solidFill>
          <a:ln w="25400" cap="flat" cmpd="sng">
            <a:solidFill>
              <a:schemeClr val="dk2">
                <a:alpha val="60000"/>
              </a:schemeClr>
            </a:solidFill>
            <a:prstDash val="solid"/>
            <a:round/>
            <a:headEnd type="none" w="sm" len="sm"/>
            <a:tailEnd type="none" w="sm" len="sm"/>
          </a:ln>
        </p:spPr>
        <p:txBody>
          <a:bodyPr spcFirstLastPara="1" wrap="square" lIns="0" tIns="0" rIns="0" bIns="0" anchor="t" anchorCtr="0">
            <a:noAutofit/>
          </a:bodyPr>
          <a:lstStyle/>
          <a:p>
            <a:pPr marL="0" marR="0" lvl="0" indent="0" algn="ctr" rtl="0">
              <a:spcBef>
                <a:spcPts val="0"/>
              </a:spcBef>
              <a:spcAft>
                <a:spcPts val="0"/>
              </a:spcAft>
              <a:buNone/>
            </a:pPr>
            <a:r>
              <a:rPr lang="en-US" sz="1100" b="0" i="1" u="none" strike="noStrike" cap="none" dirty="0">
                <a:solidFill>
                  <a:schemeClr val="dk2"/>
                </a:solidFill>
                <a:latin typeface="Helvetica Neue"/>
                <a:ea typeface="Helvetica Neue"/>
                <a:cs typeface="Helvetica Neue"/>
                <a:sym typeface="Helvetica Neue"/>
              </a:rPr>
              <a:t>SIT-3</a:t>
            </a:r>
            <a:r>
              <a:rPr lang="en-US" sz="1100" i="1" dirty="0">
                <a:solidFill>
                  <a:schemeClr val="dk2"/>
                </a:solidFill>
                <a:latin typeface="Helvetica Neue"/>
                <a:ea typeface="Helvetica Neue"/>
                <a:cs typeface="Helvetica Neue"/>
                <a:sym typeface="Helvetica Neue"/>
              </a:rPr>
              <a:t>5</a:t>
            </a:r>
            <a:r>
              <a:rPr lang="en-US" sz="1100" b="0" i="1" u="none" strike="noStrike" cap="none" dirty="0">
                <a:solidFill>
                  <a:schemeClr val="dk2"/>
                </a:solidFill>
                <a:latin typeface="Helvetica Neue"/>
                <a:ea typeface="Helvetica Neue"/>
                <a:cs typeface="Helvetica Neue"/>
                <a:sym typeface="Helvetica Neue"/>
              </a:rPr>
              <a:t>, </a:t>
            </a:r>
            <a:r>
              <a:rPr lang="en-US" sz="1100" i="1" dirty="0">
                <a:solidFill>
                  <a:schemeClr val="dk2"/>
                </a:solidFill>
                <a:latin typeface="Helvetica Neue"/>
                <a:ea typeface="Helvetica Neue"/>
                <a:cs typeface="Helvetica Neue"/>
                <a:sym typeface="Helvetica Neue"/>
              </a:rPr>
              <a:t>25</a:t>
            </a:r>
            <a:r>
              <a:rPr lang="en-US" sz="1100" b="0" i="1" u="none" strike="noStrike" cap="none" dirty="0">
                <a:solidFill>
                  <a:schemeClr val="dk2"/>
                </a:solidFill>
                <a:latin typeface="Helvetica Neue"/>
                <a:ea typeface="Helvetica Neue"/>
                <a:cs typeface="Helvetica Neue"/>
                <a:sym typeface="Helvetica Neue"/>
              </a:rPr>
              <a:t>-</a:t>
            </a:r>
            <a:r>
              <a:rPr lang="en-US" sz="1100" i="1" dirty="0">
                <a:solidFill>
                  <a:schemeClr val="dk2"/>
                </a:solidFill>
                <a:latin typeface="Helvetica Neue"/>
                <a:ea typeface="Helvetica Neue"/>
                <a:cs typeface="Helvetica Neue"/>
                <a:sym typeface="Helvetica Neue"/>
              </a:rPr>
              <a:t>26</a:t>
            </a:r>
            <a:r>
              <a:rPr lang="en-US" sz="1100" b="0" i="1" u="none" strike="noStrike" cap="none" dirty="0">
                <a:solidFill>
                  <a:schemeClr val="dk2"/>
                </a:solidFill>
                <a:latin typeface="Helvetica Neue"/>
                <a:ea typeface="Helvetica Neue"/>
                <a:cs typeface="Helvetica Neue"/>
                <a:sym typeface="Helvetica Neue"/>
              </a:rPr>
              <a:t> </a:t>
            </a:r>
            <a:r>
              <a:rPr lang="en-US" sz="1100" i="1" dirty="0">
                <a:solidFill>
                  <a:schemeClr val="dk2"/>
                </a:solidFill>
                <a:latin typeface="Helvetica Neue"/>
                <a:ea typeface="Helvetica Neue"/>
                <a:cs typeface="Helvetica Neue"/>
                <a:sym typeface="Helvetica Neue"/>
              </a:rPr>
              <a:t>March</a:t>
            </a:r>
            <a:r>
              <a:rPr lang="en-US" sz="1100" b="0" i="1" u="none" strike="noStrike" cap="none" dirty="0">
                <a:solidFill>
                  <a:schemeClr val="dk2"/>
                </a:solidFill>
                <a:latin typeface="Helvetica Neue"/>
                <a:ea typeface="Helvetica Neue"/>
                <a:cs typeface="Helvetica Neue"/>
                <a:sym typeface="Helvetica Neue"/>
              </a:rPr>
              <a:t> 2020	Join at </a:t>
            </a:r>
            <a:r>
              <a:rPr lang="en-US" sz="1100" b="0" i="1" u="none" strike="noStrike" cap="none" dirty="0" err="1">
                <a:solidFill>
                  <a:schemeClr val="dk2"/>
                </a:solidFill>
                <a:latin typeface="Helvetica Neue"/>
                <a:ea typeface="Helvetica Neue"/>
                <a:cs typeface="Helvetica Neue"/>
                <a:sym typeface="Helvetica Neue"/>
              </a:rPr>
              <a:t>www.slido.com</a:t>
            </a:r>
            <a:r>
              <a:rPr lang="en-US" sz="1100" b="0" i="1" u="none" strike="noStrike" cap="none" dirty="0">
                <a:solidFill>
                  <a:schemeClr val="dk2"/>
                </a:solidFill>
                <a:latin typeface="Helvetica Neue"/>
                <a:ea typeface="Helvetica Neue"/>
                <a:cs typeface="Helvetica Neue"/>
                <a:sym typeface="Helvetica Neue"/>
              </a:rPr>
              <a:t> with the event code: #ceos-sit-35</a:t>
            </a:r>
            <a:endParaRPr sz="1100" b="0" i="1" u="none" strike="noStrike" cap="none" dirty="0">
              <a:solidFill>
                <a:schemeClr val="dk2"/>
              </a:solidFill>
              <a:latin typeface="Helvetica Neue"/>
              <a:ea typeface="Helvetica Neue"/>
              <a:cs typeface="Helvetica Neue"/>
              <a:sym typeface="Helvetica Neue"/>
            </a:endParaRPr>
          </a:p>
        </p:txBody>
      </p:sp>
      <p:sp>
        <p:nvSpPr>
          <p:cNvPr id="12" name="Google Shape;12;p3"/>
          <p:cNvSpPr txBox="1">
            <a:spLocks noGrp="1"/>
          </p:cNvSpPr>
          <p:nvPr>
            <p:ph type="body" idx="2"/>
          </p:nvPr>
        </p:nvSpPr>
        <p:spPr>
          <a:xfrm>
            <a:off x="1981200" y="76200"/>
            <a:ext cx="4953000" cy="914400"/>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500"/>
              </a:spcBef>
              <a:spcAft>
                <a:spcPts val="0"/>
              </a:spcAft>
              <a:buClr>
                <a:schemeClr val="lt1"/>
              </a:buClr>
              <a:buSzPts val="2800"/>
              <a:buFont typeface="Arial"/>
              <a:buNone/>
              <a:defRPr sz="2800" b="1" i="0" u="none" strike="noStrike" cap="none">
                <a:solidFill>
                  <a:schemeClr val="lt1"/>
                </a:solidFill>
                <a:latin typeface="Helvetica Neue"/>
                <a:ea typeface="Helvetica Neue"/>
                <a:cs typeface="Helvetica Neue"/>
                <a:sym typeface="Helvetica Neue"/>
              </a:defRPr>
            </a:lvl1pPr>
            <a:lvl2pPr marL="914400" marR="0" lvl="1"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2pPr>
            <a:lvl3pPr marL="1371600" marR="0" lvl="2" indent="-381000" algn="l" rtl="0">
              <a:spcBef>
                <a:spcPts val="500"/>
              </a:spcBef>
              <a:spcAft>
                <a:spcPts val="0"/>
              </a:spcAft>
              <a:buClr>
                <a:srgbClr val="002569"/>
              </a:buClr>
              <a:buSzPts val="2400"/>
              <a:buFont typeface="Arial"/>
              <a:buChar char="o"/>
              <a:defRPr sz="2400" b="0" i="0" u="none" strike="noStrike" cap="none">
                <a:solidFill>
                  <a:srgbClr val="002569"/>
                </a:solidFill>
                <a:latin typeface="Arial"/>
                <a:ea typeface="Arial"/>
                <a:cs typeface="Arial"/>
                <a:sym typeface="Arial"/>
              </a:defRPr>
            </a:lvl3pPr>
            <a:lvl4pPr marL="1828800" marR="0" lvl="3"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4pPr>
            <a:lvl5pPr marL="2286000" marR="0" lvl="4" indent="-381000" algn="l" rtl="0">
              <a:spcBef>
                <a:spcPts val="500"/>
              </a:spcBef>
              <a:spcAft>
                <a:spcPts val="0"/>
              </a:spcAft>
              <a:buClr>
                <a:srgbClr val="002569"/>
              </a:buClr>
              <a:buSzPts val="2400"/>
              <a:buFont typeface="Arial"/>
              <a:buChar char="•"/>
              <a:defRPr sz="2400" b="0" i="0" u="none" strike="noStrike" cap="none">
                <a:solidFill>
                  <a:srgbClr val="002569"/>
                </a:solidFill>
                <a:latin typeface="Arial"/>
                <a:ea typeface="Arial"/>
                <a:cs typeface="Arial"/>
                <a:sym typeface="Arial"/>
              </a:defRPr>
            </a:lvl5pPr>
            <a:lvl6pPr marL="2743200" marR="0" lvl="5"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6pPr>
            <a:lvl7pPr marL="3200400" marR="0" lvl="6"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7pPr>
            <a:lvl8pPr marL="3657600" marR="0" lvl="7"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8pPr>
            <a:lvl9pPr marL="4114800" marR="0" lvl="8" indent="-228600" algn="l" rtl="0">
              <a:spcBef>
                <a:spcPts val="500"/>
              </a:spcBef>
              <a:spcAft>
                <a:spcPts val="0"/>
              </a:spcAft>
              <a:buSzPts val="1400"/>
              <a:buNone/>
              <a:defRPr sz="2400" b="0" i="0" u="none" strike="noStrike" cap="none">
                <a:solidFill>
                  <a:srgbClr val="002569"/>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76200" y="1219200"/>
            <a:ext cx="9067800" cy="5257800"/>
          </a:xfrm>
          <a:prstGeom prst="rect">
            <a:avLst/>
          </a:prstGeom>
        </p:spPr>
        <p:txBody>
          <a:bodyPr/>
          <a:lstStyle>
            <a:lvl1pPr>
              <a:defRPr sz="2000" b="1">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SIT-34, 3-4 April 2019</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1981200" y="76200"/>
            <a:ext cx="4953000" cy="990600"/>
          </a:xfrm>
          <a:prstGeom prst="rect">
            <a:avLst/>
          </a:prstGeom>
        </p:spPr>
        <p:txBody>
          <a:bodyPr/>
          <a:lstStyle>
            <a:lvl1pPr marL="0" indent="0" algn="ctr">
              <a:buNone/>
              <a:defRPr sz="2800" b="1">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extLst>
      <p:ext uri="{BB962C8B-B14F-4D97-AF65-F5344CB8AC3E}">
        <p14:creationId xmlns:p14="http://schemas.microsoft.com/office/powerpoint/2010/main" val="1068265088"/>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7239000" y="6546850"/>
            <a:ext cx="1905000" cy="256540"/>
          </a:xfrm>
          <a:prstGeom prst="rect">
            <a:avLst/>
          </a:prstGeom>
          <a:noFill/>
          <a:ln>
            <a:noFill/>
          </a:ln>
        </p:spPr>
        <p:txBody>
          <a:bodyPr spcFirstLastPara="1" wrap="square" lIns="45700" tIns="45700" rIns="45700" bIns="45700" anchor="t" anchorCtr="0">
            <a:noAutofit/>
          </a:bodyPr>
          <a:lstStyle>
            <a:lvl1pPr marL="0" marR="0" lvl="0" indent="0" algn="r" rtl="0">
              <a:spcBef>
                <a:spcPts val="0"/>
              </a:spcBef>
              <a:buNone/>
              <a:defRPr sz="1000" b="0" i="0" u="none" strike="noStrike" cap="none">
                <a:solidFill>
                  <a:srgbClr val="002569"/>
                </a:solidFill>
                <a:latin typeface="Calibri"/>
                <a:ea typeface="Calibri"/>
                <a:cs typeface="Calibri"/>
                <a:sym typeface="Calibri"/>
              </a:defRPr>
            </a:lvl1pPr>
            <a:lvl2pPr marL="0" marR="0" lvl="1" indent="0" algn="r" rtl="0">
              <a:spcBef>
                <a:spcPts val="0"/>
              </a:spcBef>
              <a:buNone/>
              <a:defRPr sz="1000" b="0" i="0" u="none" strike="noStrike" cap="none">
                <a:solidFill>
                  <a:srgbClr val="002569"/>
                </a:solidFill>
                <a:latin typeface="Calibri"/>
                <a:ea typeface="Calibri"/>
                <a:cs typeface="Calibri"/>
                <a:sym typeface="Calibri"/>
              </a:defRPr>
            </a:lvl2pPr>
            <a:lvl3pPr marL="0" marR="0" lvl="2" indent="0" algn="r" rtl="0">
              <a:spcBef>
                <a:spcPts val="0"/>
              </a:spcBef>
              <a:buNone/>
              <a:defRPr sz="1000" b="0" i="0" u="none" strike="noStrike" cap="none">
                <a:solidFill>
                  <a:srgbClr val="002569"/>
                </a:solidFill>
                <a:latin typeface="Calibri"/>
                <a:ea typeface="Calibri"/>
                <a:cs typeface="Calibri"/>
                <a:sym typeface="Calibri"/>
              </a:defRPr>
            </a:lvl3pPr>
            <a:lvl4pPr marL="0" marR="0" lvl="3" indent="0" algn="r" rtl="0">
              <a:spcBef>
                <a:spcPts val="0"/>
              </a:spcBef>
              <a:buNone/>
              <a:defRPr sz="1000" b="0" i="0" u="none" strike="noStrike" cap="none">
                <a:solidFill>
                  <a:srgbClr val="002569"/>
                </a:solidFill>
                <a:latin typeface="Calibri"/>
                <a:ea typeface="Calibri"/>
                <a:cs typeface="Calibri"/>
                <a:sym typeface="Calibri"/>
              </a:defRPr>
            </a:lvl4pPr>
            <a:lvl5pPr marL="0" marR="0" lvl="4" indent="0" algn="r" rtl="0">
              <a:spcBef>
                <a:spcPts val="0"/>
              </a:spcBef>
              <a:buNone/>
              <a:defRPr sz="1000" b="0" i="0" u="none" strike="noStrike" cap="none">
                <a:solidFill>
                  <a:srgbClr val="002569"/>
                </a:solidFill>
                <a:latin typeface="Calibri"/>
                <a:ea typeface="Calibri"/>
                <a:cs typeface="Calibri"/>
                <a:sym typeface="Calibri"/>
              </a:defRPr>
            </a:lvl5pPr>
            <a:lvl6pPr marL="0" marR="0" lvl="5" indent="0" algn="r" rtl="0">
              <a:spcBef>
                <a:spcPts val="0"/>
              </a:spcBef>
              <a:buNone/>
              <a:defRPr sz="1000" b="0" i="0" u="none" strike="noStrike" cap="none">
                <a:solidFill>
                  <a:srgbClr val="002569"/>
                </a:solidFill>
                <a:latin typeface="Calibri"/>
                <a:ea typeface="Calibri"/>
                <a:cs typeface="Calibri"/>
                <a:sym typeface="Calibri"/>
              </a:defRPr>
            </a:lvl6pPr>
            <a:lvl7pPr marL="0" marR="0" lvl="6" indent="0" algn="r" rtl="0">
              <a:spcBef>
                <a:spcPts val="0"/>
              </a:spcBef>
              <a:buNone/>
              <a:defRPr sz="1000" b="0" i="0" u="none" strike="noStrike" cap="none">
                <a:solidFill>
                  <a:srgbClr val="002569"/>
                </a:solidFill>
                <a:latin typeface="Calibri"/>
                <a:ea typeface="Calibri"/>
                <a:cs typeface="Calibri"/>
                <a:sym typeface="Calibri"/>
              </a:defRPr>
            </a:lvl7pPr>
            <a:lvl8pPr marL="0" marR="0" lvl="7" indent="0" algn="r" rtl="0">
              <a:spcBef>
                <a:spcPts val="0"/>
              </a:spcBef>
              <a:buNone/>
              <a:defRPr sz="1000" b="0" i="0" u="none" strike="noStrike" cap="none">
                <a:solidFill>
                  <a:srgbClr val="002569"/>
                </a:solidFill>
                <a:latin typeface="Calibri"/>
                <a:ea typeface="Calibri"/>
                <a:cs typeface="Calibri"/>
                <a:sym typeface="Calibri"/>
              </a:defRPr>
            </a:lvl8pPr>
            <a:lvl9pPr marL="0" marR="0" lvl="8" indent="0" algn="r" rtl="0">
              <a:spcBef>
                <a:spcPts val="0"/>
              </a:spcBef>
              <a:buNone/>
              <a:defRPr sz="1000" b="0" i="0" u="none" strike="noStrike" cap="none">
                <a:solidFill>
                  <a:srgbClr val="00256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622789" y="2514600"/>
            <a:ext cx="7916777" cy="99313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4200" b="1" i="0" u="none" strike="noStrike" cap="none" dirty="0">
                <a:solidFill>
                  <a:srgbClr val="FFFFFF"/>
                </a:solidFill>
                <a:latin typeface="Helvetica Neue"/>
                <a:ea typeface="Helvetica Neue"/>
                <a:cs typeface="Helvetica Neue"/>
                <a:sym typeface="Helvetica Neue"/>
              </a:rPr>
              <a:t>Sustainable Development Goals (SDG)</a:t>
            </a:r>
            <a:endParaRPr dirty="0"/>
          </a:p>
        </p:txBody>
      </p:sp>
      <p:sp>
        <p:nvSpPr>
          <p:cNvPr id="18" name="Google Shape;18;p4"/>
          <p:cNvSpPr/>
          <p:nvPr/>
        </p:nvSpPr>
        <p:spPr>
          <a:xfrm>
            <a:off x="622789" y="3759200"/>
            <a:ext cx="5057340" cy="2541589"/>
          </a:xfrm>
          <a:prstGeom prst="rect">
            <a:avLst/>
          </a:prstGeom>
          <a:noFill/>
          <a:ln>
            <a:noFill/>
          </a:ln>
        </p:spPr>
        <p:txBody>
          <a:bodyPr spcFirstLastPara="1" wrap="square" lIns="0" tIns="0" rIns="0" bIns="0" anchor="t" anchorCtr="0">
            <a:noAutofit/>
          </a:bodyPr>
          <a:lstStyle/>
          <a:p>
            <a:pPr marL="0" marR="0" lvl="0" indent="0" algn="l" rtl="0">
              <a:lnSpc>
                <a:spcPct val="150000"/>
              </a:lnSpc>
              <a:spcBef>
                <a:spcPts val="0"/>
              </a:spcBef>
              <a:spcAft>
                <a:spcPts val="0"/>
              </a:spcAft>
              <a:buNone/>
            </a:pPr>
            <a:r>
              <a:rPr lang="en-AU" sz="1800" b="0" i="0" u="none" strike="noStrike" cap="none" dirty="0">
                <a:solidFill>
                  <a:srgbClr val="FFFFFF"/>
                </a:solidFill>
              </a:rPr>
              <a:t>Dr A. Held, CSIRO, SIT Co-Chair, </a:t>
            </a:r>
          </a:p>
          <a:p>
            <a:pPr marL="0" marR="0" lvl="0" indent="0" algn="l" rtl="0">
              <a:lnSpc>
                <a:spcPct val="150000"/>
              </a:lnSpc>
              <a:spcBef>
                <a:spcPts val="0"/>
              </a:spcBef>
              <a:spcAft>
                <a:spcPts val="0"/>
              </a:spcAft>
              <a:buNone/>
            </a:pPr>
            <a:r>
              <a:rPr lang="en-AU" sz="1800" i="1" dirty="0">
                <a:solidFill>
                  <a:srgbClr val="FFFFFF"/>
                </a:solidFill>
              </a:rPr>
              <a:t>With contributions of SDG AHT members</a:t>
            </a:r>
            <a:endParaRPr i="1" dirty="0"/>
          </a:p>
          <a:p>
            <a:pPr marL="0" marR="0" lvl="0" indent="0" algn="l" rtl="0">
              <a:lnSpc>
                <a:spcPct val="150000"/>
              </a:lnSpc>
              <a:spcBef>
                <a:spcPts val="0"/>
              </a:spcBef>
              <a:spcAft>
                <a:spcPts val="0"/>
              </a:spcAft>
              <a:buNone/>
            </a:pPr>
            <a:r>
              <a:rPr lang="en-US" sz="1800" b="0" i="0" u="none" strike="noStrike" cap="none" dirty="0">
                <a:solidFill>
                  <a:srgbClr val="FFFFFF"/>
                </a:solidFill>
              </a:rPr>
              <a:t>CEOS SIT-3</a:t>
            </a:r>
            <a:r>
              <a:rPr lang="en-US" sz="1800" dirty="0">
                <a:solidFill>
                  <a:srgbClr val="FFFFFF"/>
                </a:solidFill>
              </a:rPr>
              <a:t>5</a:t>
            </a:r>
            <a:endParaRPr dirty="0"/>
          </a:p>
          <a:p>
            <a:pPr marL="0" marR="0" lvl="0" indent="0" algn="l" rtl="0">
              <a:lnSpc>
                <a:spcPct val="150000"/>
              </a:lnSpc>
              <a:spcBef>
                <a:spcPts val="0"/>
              </a:spcBef>
              <a:spcAft>
                <a:spcPts val="0"/>
              </a:spcAft>
              <a:buNone/>
            </a:pPr>
            <a:r>
              <a:rPr lang="en-US" sz="1800" dirty="0">
                <a:solidFill>
                  <a:srgbClr val="FFFFFF"/>
                </a:solidFill>
              </a:rPr>
              <a:t>Virtual Meeting</a:t>
            </a:r>
            <a:endParaRPr dirty="0"/>
          </a:p>
          <a:p>
            <a:pPr marL="0" marR="0" lvl="0" indent="0" algn="l" rtl="0">
              <a:lnSpc>
                <a:spcPct val="150000"/>
              </a:lnSpc>
              <a:spcBef>
                <a:spcPts val="0"/>
              </a:spcBef>
              <a:spcAft>
                <a:spcPts val="0"/>
              </a:spcAft>
              <a:buNone/>
            </a:pPr>
            <a:r>
              <a:rPr lang="en-US" sz="1800" dirty="0">
                <a:solidFill>
                  <a:srgbClr val="FFFFFF"/>
                </a:solidFill>
              </a:rPr>
              <a:t>25</a:t>
            </a:r>
            <a:r>
              <a:rPr lang="en-US" sz="1800" b="0" i="0" u="none" strike="noStrike" cap="none" dirty="0">
                <a:solidFill>
                  <a:srgbClr val="FFFFFF"/>
                </a:solidFill>
              </a:rPr>
              <a:t> – </a:t>
            </a:r>
            <a:r>
              <a:rPr lang="en-US" sz="1800" dirty="0">
                <a:solidFill>
                  <a:srgbClr val="FFFFFF"/>
                </a:solidFill>
              </a:rPr>
              <a:t>26</a:t>
            </a:r>
            <a:r>
              <a:rPr lang="en-US" sz="1800" b="0" i="0" u="none" strike="noStrike" cap="none" dirty="0">
                <a:solidFill>
                  <a:srgbClr val="FFFFFF"/>
                </a:solidFill>
              </a:rPr>
              <a:t> </a:t>
            </a:r>
            <a:r>
              <a:rPr lang="en-US" sz="1800" dirty="0">
                <a:solidFill>
                  <a:srgbClr val="FFFFFF"/>
                </a:solidFill>
              </a:rPr>
              <a:t>March</a:t>
            </a:r>
            <a:r>
              <a:rPr lang="en-US" sz="1800" b="0" i="0" u="none" strike="noStrike" cap="none" dirty="0">
                <a:solidFill>
                  <a:srgbClr val="FFFFFF"/>
                </a:solidFill>
              </a:rPr>
              <a:t> 2020</a:t>
            </a:r>
          </a:p>
          <a:p>
            <a:pPr marL="0" marR="0" lvl="0" indent="0" algn="l" rtl="0">
              <a:lnSpc>
                <a:spcPct val="150000"/>
              </a:lnSpc>
              <a:spcBef>
                <a:spcPts val="0"/>
              </a:spcBef>
              <a:spcAft>
                <a:spcPts val="0"/>
              </a:spcAft>
              <a:buNone/>
            </a:pPr>
            <a:r>
              <a:rPr lang="en-US" sz="1800" dirty="0">
                <a:solidFill>
                  <a:srgbClr val="FFFFFF"/>
                </a:solidFill>
              </a:rPr>
              <a:t>#1.3</a:t>
            </a:r>
            <a:endParaRPr dirty="0"/>
          </a:p>
        </p:txBody>
      </p:sp>
      <p:pic>
        <p:nvPicPr>
          <p:cNvPr id="19" name="Google Shape;19;p4"/>
          <p:cNvPicPr preferRelativeResize="0"/>
          <p:nvPr/>
        </p:nvPicPr>
        <p:blipFill rotWithShape="1">
          <a:blip r:embed="rId3">
            <a:alphaModFix/>
          </a:blip>
          <a:srcRect/>
          <a:stretch/>
        </p:blipFill>
        <p:spPr>
          <a:xfrm>
            <a:off x="622789" y="1217405"/>
            <a:ext cx="2507906" cy="993132"/>
          </a:xfrm>
          <a:prstGeom prst="rect">
            <a:avLst/>
          </a:prstGeom>
          <a:noFill/>
          <a:ln>
            <a:noFill/>
          </a:ln>
        </p:spPr>
      </p:pic>
      <p:sp>
        <p:nvSpPr>
          <p:cNvPr id="20" name="Google Shape;20;p4"/>
          <p:cNvSpPr txBox="1"/>
          <p:nvPr/>
        </p:nvSpPr>
        <p:spPr>
          <a:xfrm>
            <a:off x="622789" y="2246634"/>
            <a:ext cx="2806211" cy="2101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050" b="1" i="0" u="none" strike="noStrike" cap="none">
                <a:solidFill>
                  <a:schemeClr val="lt1"/>
                </a:solidFill>
                <a:latin typeface="Helvetica Neue"/>
                <a:ea typeface="Helvetica Neue"/>
                <a:cs typeface="Helvetica Neue"/>
                <a:sym typeface="Helvetica Neue"/>
              </a:rPr>
              <a:t>Committee on Earth Observation Satellites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0A0E0FF8-569C-8D47-B7D3-3E0A7BE3E5FB}"/>
              </a:ext>
            </a:extLst>
          </p:cNvPr>
          <p:cNvSpPr/>
          <p:nvPr/>
        </p:nvSpPr>
        <p:spPr>
          <a:xfrm>
            <a:off x="371960" y="4836127"/>
            <a:ext cx="8159858" cy="1735154"/>
          </a:xfrm>
          <a:prstGeom prst="rect">
            <a:avLst/>
          </a:prstGeom>
          <a:solidFill>
            <a:schemeClr val="l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Slide Number Placeholder 1"/>
          <p:cNvSpPr>
            <a:spLocks noGrp="1"/>
          </p:cNvSpPr>
          <p:nvPr>
            <p:ph type="sldNum" idx="12"/>
          </p:nvPr>
        </p:nvSpPr>
        <p:spPr>
          <a:xfrm>
            <a:off x="8763000" y="6629400"/>
            <a:ext cx="304800" cy="187285"/>
          </a:xfrm>
        </p:spPr>
        <p:txBody>
          <a:bodyPr/>
          <a:lstStyle/>
          <a:p>
            <a:pPr defTabSz="914400"/>
            <a:fld id="{86CB4B4D-7CA3-9044-876B-883B54F8677D}" type="slidenum">
              <a:rPr lang="uk-UA" smtClean="0"/>
              <a:pPr defTabSz="914400"/>
              <a:t>10</a:t>
            </a:fld>
            <a:endParaRPr lang="uk-UA"/>
          </a:p>
        </p:txBody>
      </p:sp>
      <p:sp>
        <p:nvSpPr>
          <p:cNvPr id="6" name="Content Placeholder 2"/>
          <p:cNvSpPr>
            <a:spLocks noGrp="1"/>
          </p:cNvSpPr>
          <p:nvPr>
            <p:ph type="body" idx="1"/>
          </p:nvPr>
        </p:nvSpPr>
        <p:spPr/>
        <p:txBody>
          <a:bodyPr/>
          <a:lstStyle/>
          <a:p>
            <a:pPr marL="101600" indent="0">
              <a:spcBef>
                <a:spcPts val="600"/>
              </a:spcBef>
              <a:buNone/>
            </a:pPr>
            <a:r>
              <a:rPr lang="en-CA" sz="1600" b="0">
                <a:latin typeface="+mn-lt"/>
              </a:rPr>
              <a:t>The CEOS SDG-AHT invites the CEOS Principals at the CEOS 33rd Plenary:</a:t>
            </a:r>
          </a:p>
          <a:p>
            <a:pPr marL="490538" indent="-306388">
              <a:spcBef>
                <a:spcPts val="600"/>
              </a:spcBef>
              <a:buFont typeface="Wingdings" charset="2"/>
              <a:buChar char="§"/>
            </a:pPr>
            <a:r>
              <a:rPr lang="en-CA" sz="1600" b="0">
                <a:latin typeface="+mn-lt"/>
              </a:rPr>
              <a:t>to approve the </a:t>
            </a:r>
            <a:r>
              <a:rPr lang="en-CA" sz="1600" b="0">
                <a:solidFill>
                  <a:schemeClr val="accent6">
                    <a:lumMod val="75000"/>
                  </a:schemeClr>
                </a:solidFill>
                <a:latin typeface="+mn-lt"/>
              </a:rPr>
              <a:t>renewal of an additional and final year of extension </a:t>
            </a:r>
            <a:r>
              <a:rPr lang="en-CA" sz="1600" b="0">
                <a:latin typeface="+mn-lt"/>
              </a:rPr>
              <a:t>to the CEOS Ad-Hoc Team on SDGs.</a:t>
            </a:r>
          </a:p>
          <a:p>
            <a:pPr marL="490538" indent="-306388">
              <a:spcBef>
                <a:spcPts val="600"/>
              </a:spcBef>
              <a:buFont typeface="Wingdings" charset="2"/>
              <a:buChar char="§"/>
            </a:pPr>
            <a:r>
              <a:rPr lang="en-CA" sz="1600" b="0">
                <a:latin typeface="+mn-lt"/>
              </a:rPr>
              <a:t>to express their </a:t>
            </a:r>
            <a:r>
              <a:rPr lang="en-CA" sz="1600" b="0">
                <a:solidFill>
                  <a:schemeClr val="accent6">
                    <a:lumMod val="75000"/>
                  </a:schemeClr>
                </a:solidFill>
                <a:latin typeface="+mn-lt"/>
              </a:rPr>
              <a:t>support to the implementation of the new CEOS 2020-2021 Workplan on SDGs</a:t>
            </a:r>
            <a:r>
              <a:rPr lang="en-CA" sz="1600" b="0">
                <a:latin typeface="+mn-lt"/>
              </a:rPr>
              <a:t>, which was provided for information, and </a:t>
            </a:r>
            <a:r>
              <a:rPr lang="en-CA" sz="1600" b="0">
                <a:solidFill>
                  <a:schemeClr val="accent6">
                    <a:lumMod val="75000"/>
                  </a:schemeClr>
                </a:solidFill>
                <a:latin typeface="+mn-lt"/>
              </a:rPr>
              <a:t>indicate the level of resources they are ready to assign </a:t>
            </a:r>
            <a:r>
              <a:rPr lang="en-CA" sz="1600" b="0">
                <a:latin typeface="+mn-lt"/>
              </a:rPr>
              <a:t>on the CEOS work plan activities related to the three SDG indicators proposed at SIT-34 (Water related Ecosystems, Sustainable Urbanization, Land Degradation Neutrality)</a:t>
            </a:r>
          </a:p>
          <a:p>
            <a:pPr marL="490538" indent="-306388">
              <a:spcBef>
                <a:spcPts val="600"/>
              </a:spcBef>
              <a:buFont typeface="Wingdings" charset="2"/>
              <a:buChar char="§"/>
            </a:pPr>
            <a:r>
              <a:rPr lang="en-CA" sz="1600" b="0">
                <a:latin typeface="+mn-lt"/>
              </a:rPr>
              <a:t>to </a:t>
            </a:r>
            <a:r>
              <a:rPr lang="en-CA" sz="1600" b="0">
                <a:solidFill>
                  <a:schemeClr val="accent6">
                    <a:lumMod val="75000"/>
                  </a:schemeClr>
                </a:solidFill>
                <a:latin typeface="+mn-lt"/>
              </a:rPr>
              <a:t>designate CEOS Agencies’ staff </a:t>
            </a:r>
            <a:r>
              <a:rPr lang="en-CA" sz="1600" b="0">
                <a:latin typeface="+mn-lt"/>
              </a:rPr>
              <a:t>who can </a:t>
            </a:r>
            <a:r>
              <a:rPr lang="en-CA" sz="1600" b="0">
                <a:solidFill>
                  <a:schemeClr val="accent6">
                    <a:lumMod val="75000"/>
                  </a:schemeClr>
                </a:solidFill>
                <a:latin typeface="+mn-lt"/>
              </a:rPr>
              <a:t>participate to the AHT sub-teams </a:t>
            </a:r>
            <a:r>
              <a:rPr lang="en-CA" sz="1600" b="0">
                <a:latin typeface="+mn-lt"/>
              </a:rPr>
              <a:t>as leads or contributors.</a:t>
            </a:r>
          </a:p>
          <a:p>
            <a:pPr marL="490538" indent="-306388">
              <a:spcBef>
                <a:spcPts val="600"/>
              </a:spcBef>
              <a:buFont typeface="Wingdings" charset="2"/>
              <a:buChar char="§"/>
            </a:pPr>
            <a:r>
              <a:rPr lang="en-CA" sz="1600" b="0">
                <a:latin typeface="+mn-lt"/>
              </a:rPr>
              <a:t>to consider the possibility to </a:t>
            </a:r>
            <a:r>
              <a:rPr lang="en-CA" sz="1600" b="0">
                <a:solidFill>
                  <a:schemeClr val="accent6">
                    <a:lumMod val="75000"/>
                  </a:schemeClr>
                </a:solidFill>
                <a:latin typeface="+mn-lt"/>
              </a:rPr>
              <a:t>designate new co-leads of the SDG-AHT for the upcoming year</a:t>
            </a:r>
            <a:r>
              <a:rPr lang="en-CA" sz="1600" b="0">
                <a:latin typeface="+mn-lt"/>
              </a:rPr>
              <a:t>, in agreement with the AHT leadership rotation of the SDG-AHT Terms of Reference.</a:t>
            </a:r>
          </a:p>
        </p:txBody>
      </p:sp>
      <p:sp>
        <p:nvSpPr>
          <p:cNvPr id="4" name="Content Placeholder 3"/>
          <p:cNvSpPr>
            <a:spLocks noGrp="1"/>
          </p:cNvSpPr>
          <p:nvPr>
            <p:ph type="body" idx="2"/>
          </p:nvPr>
        </p:nvSpPr>
        <p:spPr/>
        <p:txBody>
          <a:bodyPr anchor="ctr"/>
          <a:lstStyle/>
          <a:p>
            <a:r>
              <a:rPr lang="en-US" b="1"/>
              <a:t>CEOS Plenary 33 Decision</a:t>
            </a:r>
            <a:br>
              <a:rPr lang="en-US"/>
            </a:br>
            <a:r>
              <a:rPr lang="en-US" sz="2000"/>
              <a:t>(October 2019)</a:t>
            </a:r>
            <a:endParaRPr lang="en-US"/>
          </a:p>
        </p:txBody>
      </p:sp>
      <p:sp>
        <p:nvSpPr>
          <p:cNvPr id="5" name="Slide Number Placeholder 1"/>
          <p:cNvSpPr txBox="1">
            <a:spLocks/>
          </p:cNvSpPr>
          <p:nvPr/>
        </p:nvSpPr>
        <p:spPr>
          <a:xfrm>
            <a:off x="8763000" y="6629400"/>
            <a:ext cx="304800" cy="187285"/>
          </a:xfrm>
          <a:prstGeom prst="roundRect">
            <a:avLst/>
          </a:prstGeom>
          <a:solidFill>
            <a:schemeClr val="lt1">
              <a:alpha val="49000"/>
            </a:schemeClr>
          </a:solidFill>
          <a:ln w="25400" cap="flat" cmpd="sng" algn="ctr">
            <a:solidFill>
              <a:schemeClr val="tx2">
                <a:alpha val="60000"/>
              </a:schemeClr>
            </a:solidFill>
            <a:prstDash val="solid"/>
            <a:miter lim="400000"/>
          </a:ln>
          <a:effectLst/>
        </p:spPr>
        <p:txBody>
          <a:bodyPr wrap="square" lIns="0" tIns="0" rIns="0" bIns="0">
            <a:spAutoFit/>
          </a:bodyPr>
          <a:lstStyle>
            <a:lvl1pPr algn="ctr" defTabSz="457200">
              <a:spcBef>
                <a:spcPts val="600"/>
              </a:spcBef>
              <a:defRPr lang="uk-UA" sz="1100" i="1" smtClean="0">
                <a:solidFill>
                  <a:schemeClr val="tx2"/>
                </a:solidFill>
                <a:latin typeface="+mj-lt"/>
                <a:ea typeface="+mj-ea"/>
                <a:cs typeface="Proxima Nova Regular"/>
                <a:sym typeface="Calibri"/>
              </a:defRPr>
            </a:lvl1pPr>
            <a:lvl2pPr indent="457200" defTabSz="457200">
              <a:defRPr>
                <a:solidFill>
                  <a:schemeClr val="dk1"/>
                </a:solidFill>
                <a:latin typeface="+mn-lt"/>
                <a:ea typeface="+mn-ea"/>
                <a:cs typeface="+mn-cs"/>
              </a:defRPr>
            </a:lvl2pPr>
            <a:lvl3pPr indent="914400" defTabSz="457200">
              <a:defRPr>
                <a:solidFill>
                  <a:schemeClr val="dk1"/>
                </a:solidFill>
                <a:latin typeface="+mn-lt"/>
                <a:ea typeface="+mn-ea"/>
                <a:cs typeface="+mn-cs"/>
              </a:defRPr>
            </a:lvl3pPr>
            <a:lvl4pPr indent="1371600" defTabSz="457200">
              <a:defRPr>
                <a:solidFill>
                  <a:schemeClr val="dk1"/>
                </a:solidFill>
                <a:latin typeface="+mn-lt"/>
                <a:ea typeface="+mn-ea"/>
                <a:cs typeface="+mn-cs"/>
              </a:defRPr>
            </a:lvl4pPr>
            <a:lvl5pPr indent="1828800" defTabSz="457200">
              <a:defRPr>
                <a:solidFill>
                  <a:schemeClr val="dk1"/>
                </a:solidFill>
                <a:latin typeface="+mn-lt"/>
                <a:ea typeface="+mn-ea"/>
                <a:cs typeface="+mn-cs"/>
              </a:defRPr>
            </a:lvl5pPr>
            <a:lvl6pPr indent="2286000" defTabSz="457200">
              <a:defRPr>
                <a:solidFill>
                  <a:schemeClr val="dk1"/>
                </a:solidFill>
                <a:latin typeface="+mn-lt"/>
                <a:ea typeface="+mn-ea"/>
                <a:cs typeface="+mn-cs"/>
              </a:defRPr>
            </a:lvl6pPr>
            <a:lvl7pPr indent="2743200" defTabSz="457200">
              <a:defRPr>
                <a:solidFill>
                  <a:schemeClr val="dk1"/>
                </a:solidFill>
                <a:latin typeface="+mn-lt"/>
                <a:ea typeface="+mn-ea"/>
                <a:cs typeface="+mn-cs"/>
              </a:defRPr>
            </a:lvl7pPr>
            <a:lvl8pPr indent="3200400" defTabSz="457200">
              <a:defRPr>
                <a:solidFill>
                  <a:schemeClr val="dk1"/>
                </a:solidFill>
                <a:latin typeface="+mn-lt"/>
                <a:ea typeface="+mn-ea"/>
                <a:cs typeface="+mn-cs"/>
              </a:defRPr>
            </a:lvl8pPr>
            <a:lvl9pPr indent="3657600" defTabSz="457200">
              <a:defRPr>
                <a:solidFill>
                  <a:schemeClr val="dk1"/>
                </a:solidFill>
                <a:latin typeface="+mn-lt"/>
                <a:ea typeface="+mn-ea"/>
                <a:cs typeface="+mn-cs"/>
              </a:defRPr>
            </a:lvl9pPr>
          </a:lstStyle>
          <a:p>
            <a:pPr defTabSz="914400"/>
            <a:fld id="{86CB4B4D-7CA3-9044-876B-883B54F8677D}" type="slidenum">
              <a:rPr lang="uk-UA" smtClean="0"/>
              <a:pPr defTabSz="914400"/>
              <a:t>10</a:t>
            </a:fld>
            <a:endParaRPr lang="uk-UA"/>
          </a:p>
        </p:txBody>
      </p:sp>
      <p:pic>
        <p:nvPicPr>
          <p:cNvPr id="12" name="Picture 11">
            <a:extLst>
              <a:ext uri="{FF2B5EF4-FFF2-40B4-BE49-F238E27FC236}">
                <a16:creationId xmlns:a16="http://schemas.microsoft.com/office/drawing/2014/main" id="{940D9D7A-950E-E849-AE72-8FF14F7F38CC}"/>
              </a:ext>
            </a:extLst>
          </p:cNvPr>
          <p:cNvPicPr>
            <a:picLocks noChangeAspect="1"/>
          </p:cNvPicPr>
          <p:nvPr/>
        </p:nvPicPr>
        <p:blipFill rotWithShape="1">
          <a:blip r:embed="rId3"/>
          <a:srcRect b="40988"/>
          <a:stretch/>
        </p:blipFill>
        <p:spPr>
          <a:xfrm>
            <a:off x="550012" y="5374431"/>
            <a:ext cx="7892717" cy="341505"/>
          </a:xfrm>
          <a:prstGeom prst="rect">
            <a:avLst/>
          </a:prstGeom>
        </p:spPr>
      </p:pic>
      <p:sp>
        <p:nvSpPr>
          <p:cNvPr id="13" name="Rectangle 12">
            <a:extLst>
              <a:ext uri="{FF2B5EF4-FFF2-40B4-BE49-F238E27FC236}">
                <a16:creationId xmlns:a16="http://schemas.microsoft.com/office/drawing/2014/main" id="{F7D9DCA4-A460-0643-8EF8-61EA6922F006}"/>
              </a:ext>
            </a:extLst>
          </p:cNvPr>
          <p:cNvSpPr/>
          <p:nvPr/>
        </p:nvSpPr>
        <p:spPr>
          <a:xfrm>
            <a:off x="0" y="5067241"/>
            <a:ext cx="9144000" cy="376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16">
            <a:extLst>
              <a:ext uri="{FF2B5EF4-FFF2-40B4-BE49-F238E27FC236}">
                <a16:creationId xmlns:a16="http://schemas.microsoft.com/office/drawing/2014/main" id="{38137EBD-A58A-144F-82FC-73FF6077A251}"/>
              </a:ext>
            </a:extLst>
          </p:cNvPr>
          <p:cNvSpPr/>
          <p:nvPr/>
        </p:nvSpPr>
        <p:spPr>
          <a:xfrm>
            <a:off x="550012" y="4867123"/>
            <a:ext cx="7892717" cy="491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tx1"/>
                </a:solidFill>
              </a:rPr>
              <a:t>Minutes of the 33° CEOS </a:t>
            </a:r>
            <a:r>
              <a:rPr lang="it-IT" err="1">
                <a:solidFill>
                  <a:schemeClr val="tx1"/>
                </a:solidFill>
              </a:rPr>
              <a:t>Plenary</a:t>
            </a:r>
            <a:br>
              <a:rPr lang="it-IT">
                <a:solidFill>
                  <a:schemeClr val="tx1"/>
                </a:solidFill>
              </a:rPr>
            </a:br>
            <a:r>
              <a:rPr lang="it-IT">
                <a:solidFill>
                  <a:schemeClr val="tx1"/>
                </a:solidFill>
              </a:rPr>
              <a:t>15-16 </a:t>
            </a:r>
            <a:r>
              <a:rPr lang="it-IT" err="1">
                <a:solidFill>
                  <a:schemeClr val="tx1"/>
                </a:solidFill>
              </a:rPr>
              <a:t>October</a:t>
            </a:r>
            <a:r>
              <a:rPr lang="it-IT">
                <a:solidFill>
                  <a:schemeClr val="tx1"/>
                </a:solidFill>
              </a:rPr>
              <a:t> 2019, Hanoi. Vietnam</a:t>
            </a:r>
          </a:p>
        </p:txBody>
      </p:sp>
      <p:pic>
        <p:nvPicPr>
          <p:cNvPr id="19" name="Picture 18">
            <a:extLst>
              <a:ext uri="{FF2B5EF4-FFF2-40B4-BE49-F238E27FC236}">
                <a16:creationId xmlns:a16="http://schemas.microsoft.com/office/drawing/2014/main" id="{81CCE3A5-C7F6-2848-9FCD-D148F8D57E43}"/>
              </a:ext>
            </a:extLst>
          </p:cNvPr>
          <p:cNvPicPr>
            <a:picLocks noChangeAspect="1"/>
          </p:cNvPicPr>
          <p:nvPr/>
        </p:nvPicPr>
        <p:blipFill>
          <a:blip r:embed="rId4"/>
          <a:stretch>
            <a:fillRect/>
          </a:stretch>
        </p:blipFill>
        <p:spPr>
          <a:xfrm>
            <a:off x="550012" y="5751884"/>
            <a:ext cx="7892717" cy="732099"/>
          </a:xfrm>
          <a:prstGeom prst="rect">
            <a:avLst/>
          </a:prstGeom>
        </p:spPr>
      </p:pic>
    </p:spTree>
    <p:extLst>
      <p:ext uri="{BB962C8B-B14F-4D97-AF65-F5344CB8AC3E}">
        <p14:creationId xmlns:p14="http://schemas.microsoft.com/office/powerpoint/2010/main" val="3251435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sz="quarter" idx="4294967295"/>
          </p:nvPr>
        </p:nvSpPr>
        <p:spPr/>
        <p:txBody>
          <a:bodyPr/>
          <a:lstStyle/>
          <a:p>
            <a:pPr defTabSz="914400"/>
            <a:fld id="{86CB4B4D-7CA3-9044-876B-883B54F8677D}" type="slidenum">
              <a:rPr lang="uk-UA" smtClean="0"/>
              <a:pPr defTabSz="914400"/>
              <a:t>11</a:t>
            </a:fld>
            <a:endParaRPr lang="uk-UA" dirty="0"/>
          </a:p>
        </p:txBody>
      </p:sp>
      <p:sp>
        <p:nvSpPr>
          <p:cNvPr id="4" name="Content Placeholder 3">
            <a:extLst>
              <a:ext uri="{FF2B5EF4-FFF2-40B4-BE49-F238E27FC236}">
                <a16:creationId xmlns:a16="http://schemas.microsoft.com/office/drawing/2014/main" id="{78B163B6-507E-8640-AEF5-099E562E0219}"/>
              </a:ext>
            </a:extLst>
          </p:cNvPr>
          <p:cNvSpPr>
            <a:spLocks noGrp="1"/>
          </p:cNvSpPr>
          <p:nvPr>
            <p:ph sz="quarter" idx="11"/>
          </p:nvPr>
        </p:nvSpPr>
        <p:spPr>
          <a:xfrm>
            <a:off x="2057400" y="222925"/>
            <a:ext cx="5334000" cy="533400"/>
          </a:xfrm>
        </p:spPr>
        <p:txBody>
          <a:bodyPr/>
          <a:lstStyle/>
          <a:p>
            <a:r>
              <a:rPr lang="en-US" dirty="0"/>
              <a:t>What has been achieved?</a:t>
            </a:r>
          </a:p>
        </p:txBody>
      </p:sp>
      <p:sp>
        <p:nvSpPr>
          <p:cNvPr id="6" name="Content Placeholder 5"/>
          <p:cNvSpPr>
            <a:spLocks noGrp="1"/>
          </p:cNvSpPr>
          <p:nvPr>
            <p:ph sz="quarter" idx="10"/>
          </p:nvPr>
        </p:nvSpPr>
        <p:spPr>
          <a:xfrm>
            <a:off x="152400" y="1219200"/>
            <a:ext cx="6934200" cy="5584190"/>
          </a:xfrm>
        </p:spPr>
        <p:txBody>
          <a:bodyPr/>
          <a:lstStyle/>
          <a:p>
            <a:pPr marL="285750" marR="0" lvl="5" indent="-285750" defTabSz="457200" eaLnBrk="1" fontAlgn="auto" latinLnBrk="0" hangingPunct="1">
              <a:lnSpc>
                <a:spcPct val="100000"/>
              </a:lnSpc>
              <a:spcBef>
                <a:spcPts val="0"/>
              </a:spcBef>
              <a:spcAft>
                <a:spcPts val="0"/>
              </a:spcAft>
              <a:buClrTx/>
              <a:buSzTx/>
              <a:buFont typeface="Wingdings" pitchFamily="2" charset="2"/>
              <a:buChar char="§"/>
              <a:tabLst/>
              <a:defRPr/>
            </a:pPr>
            <a:r>
              <a:rPr lang="en-AU" sz="1600" b="1" dirty="0">
                <a:solidFill>
                  <a:srgbClr val="F79646">
                    <a:lumMod val="75000"/>
                  </a:srgbClr>
                </a:solidFill>
                <a:latin typeface="+mj-lt"/>
                <a:cs typeface="Arial" panose="020B0604020202020204" pitchFamily="34" charset="0"/>
              </a:rPr>
              <a:t>CEOS publications on SDGs</a:t>
            </a:r>
          </a:p>
          <a:p>
            <a:pPr marL="519112" marR="0" lvl="8" indent="-285750" defTabSz="457200" eaLnBrk="1" fontAlgn="auto" latinLnBrk="0" hangingPunct="1">
              <a:lnSpc>
                <a:spcPct val="100000"/>
              </a:lnSpc>
              <a:spcBef>
                <a:spcPts val="500"/>
              </a:spcBef>
              <a:spcAft>
                <a:spcPts val="0"/>
              </a:spcAft>
              <a:buClrTx/>
              <a:buSzTx/>
              <a:buFont typeface="Arial" panose="020B0604020202020204" pitchFamily="34" charset="0"/>
              <a:buChar char="•"/>
              <a:defRPr/>
            </a:pPr>
            <a:r>
              <a:rPr lang="en-AU" sz="1400" b="1" kern="1200" dirty="0">
                <a:latin typeface="+mj-lt"/>
                <a:cs typeface="+mj-cs"/>
              </a:rPr>
              <a:t>CEOS EO  Handbook on SDGs </a:t>
            </a:r>
            <a:r>
              <a:rPr lang="en-AU" sz="1400" kern="1200" dirty="0">
                <a:latin typeface="+mj-lt"/>
                <a:cs typeface="+mj-cs"/>
              </a:rPr>
              <a:t>officially released in March 2018, at the 49th Session of the UN Statistical Commission, during the “Statistical-Geospatial Integration Forum” </a:t>
            </a:r>
          </a:p>
          <a:p>
            <a:pPr marL="519112" marR="0" lvl="8" indent="-285750" defTabSz="457200" eaLnBrk="1" fontAlgn="auto" latinLnBrk="0" hangingPunct="1">
              <a:lnSpc>
                <a:spcPct val="100000"/>
              </a:lnSpc>
              <a:spcBef>
                <a:spcPts val="500"/>
              </a:spcBef>
              <a:spcAft>
                <a:spcPts val="0"/>
              </a:spcAft>
              <a:buClrTx/>
              <a:buSzTx/>
              <a:buFont typeface="Arial" panose="020B0604020202020204" pitchFamily="34" charset="0"/>
              <a:buChar char="•"/>
              <a:defRPr/>
            </a:pPr>
            <a:r>
              <a:rPr lang="en-AU" sz="1400" kern="1200" dirty="0">
                <a:latin typeface="+mj-lt"/>
                <a:cs typeface="+mj-cs"/>
              </a:rPr>
              <a:t>Very well received by the SDG community; High visibility for CEOS</a:t>
            </a:r>
          </a:p>
          <a:p>
            <a:pPr marL="285750" marR="0" lvl="5" indent="-285750" defTabSz="457200" eaLnBrk="1" fontAlgn="auto" latinLnBrk="0" hangingPunct="1">
              <a:lnSpc>
                <a:spcPct val="100000"/>
              </a:lnSpc>
              <a:spcBef>
                <a:spcPts val="1200"/>
              </a:spcBef>
              <a:spcAft>
                <a:spcPts val="0"/>
              </a:spcAft>
              <a:buClrTx/>
              <a:buSzTx/>
              <a:buFont typeface="Wingdings" pitchFamily="2" charset="2"/>
              <a:buChar char="§"/>
              <a:tabLst/>
              <a:defRPr/>
            </a:pPr>
            <a:r>
              <a:rPr lang="en-AU" sz="1600" b="1" dirty="0">
                <a:solidFill>
                  <a:srgbClr val="F79646">
                    <a:lumMod val="75000"/>
                  </a:srgbClr>
                </a:solidFill>
                <a:latin typeface="+mj-lt"/>
                <a:cs typeface="Arial" panose="020B0604020202020204" pitchFamily="34" charset="0"/>
              </a:rPr>
              <a:t>CEOS participation to high level fora on SDGs </a:t>
            </a:r>
            <a:endParaRPr lang="en-AU" sz="1600" dirty="0">
              <a:latin typeface="+mj-lt"/>
              <a:cs typeface="Arial" panose="020B0604020202020204" pitchFamily="34" charset="0"/>
            </a:endParaRPr>
          </a:p>
          <a:p>
            <a:pPr marL="561975" lvl="8" indent="-285750" defTabSz="457200">
              <a:spcBef>
                <a:spcPts val="500"/>
              </a:spcBef>
              <a:buFont typeface="Arial" panose="020B0604020202020204" pitchFamily="34" charset="0"/>
              <a:buChar char="•"/>
              <a:defRPr/>
            </a:pPr>
            <a:r>
              <a:rPr lang="en-AU" sz="1400" kern="1200" dirty="0">
                <a:latin typeface="+mj-lt"/>
                <a:cs typeface="+mj-cs"/>
              </a:rPr>
              <a:t>CEOS participated to the</a:t>
            </a:r>
            <a:r>
              <a:rPr lang="en-AU" sz="1400" b="1" kern="1200" dirty="0">
                <a:latin typeface="+mj-lt"/>
                <a:cs typeface="+mj-cs"/>
              </a:rPr>
              <a:t> 2018 UN High Level Political Forum (HLPF) on sustainable development  </a:t>
            </a:r>
            <a:r>
              <a:rPr lang="en-AU" sz="1400" kern="1200" dirty="0">
                <a:latin typeface="+mj-lt"/>
                <a:cs typeface="+mj-cs"/>
              </a:rPr>
              <a:t>“Transformation towards sustainable and resilient societies”. </a:t>
            </a:r>
          </a:p>
          <a:p>
            <a:pPr marL="561975" lvl="8" indent="-285750" defTabSz="457200">
              <a:spcBef>
                <a:spcPts val="500"/>
              </a:spcBef>
              <a:buFont typeface="Arial" panose="020B0604020202020204" pitchFamily="34" charset="0"/>
              <a:buChar char="•"/>
              <a:defRPr/>
            </a:pPr>
            <a:r>
              <a:rPr lang="en-AU" sz="1400" kern="1200" dirty="0">
                <a:latin typeface="+mj-lt"/>
                <a:cs typeface="+mj-cs"/>
              </a:rPr>
              <a:t>CEOS organised with Australia a </a:t>
            </a:r>
            <a:r>
              <a:rPr lang="en-AU" sz="1400" b="1" kern="1200" dirty="0">
                <a:latin typeface="+mj-lt"/>
                <a:cs typeface="+mj-cs"/>
              </a:rPr>
              <a:t>HLPF side-event on the use of Earth observations for SDGs</a:t>
            </a:r>
            <a:r>
              <a:rPr lang="en-AU" sz="1400" kern="1200" dirty="0">
                <a:latin typeface="+mj-lt"/>
                <a:cs typeface="+mj-cs"/>
              </a:rPr>
              <a:t>.</a:t>
            </a:r>
            <a:endParaRPr lang="en-AU" sz="1400" kern="1200" dirty="0">
              <a:solidFill>
                <a:schemeClr val="accent6">
                  <a:lumMod val="75000"/>
                </a:schemeClr>
              </a:solidFill>
              <a:latin typeface="+mj-lt"/>
              <a:cs typeface="+mj-cs"/>
            </a:endParaRPr>
          </a:p>
          <a:p>
            <a:pPr marL="285750" lvl="5" indent="-285750" defTabSz="457200">
              <a:spcBef>
                <a:spcPts val="1200"/>
              </a:spcBef>
              <a:buClr>
                <a:schemeClr val="accent6">
                  <a:lumMod val="75000"/>
                </a:schemeClr>
              </a:buClr>
              <a:buFont typeface="Wingdings" pitchFamily="2" charset="2"/>
              <a:buChar char="§"/>
              <a:defRPr/>
            </a:pPr>
            <a:r>
              <a:rPr lang="en-AU" sz="1600" b="1" dirty="0">
                <a:solidFill>
                  <a:schemeClr val="accent6">
                    <a:lumMod val="75000"/>
                  </a:schemeClr>
                </a:solidFill>
                <a:latin typeface="+mj-lt"/>
                <a:cs typeface="Arial" panose="020B0604020202020204" pitchFamily="34" charset="0"/>
              </a:rPr>
              <a:t>CEOS animation of EO community on SDGs</a:t>
            </a:r>
          </a:p>
          <a:p>
            <a:pPr marL="561975" lvl="8" indent="-285750" defTabSz="457200">
              <a:spcBef>
                <a:spcPts val="500"/>
              </a:spcBef>
              <a:buFont typeface="Arial" panose="020B0604020202020204" pitchFamily="34" charset="0"/>
              <a:buChar char="•"/>
              <a:defRPr/>
            </a:pPr>
            <a:r>
              <a:rPr lang="en-AU" sz="1400" b="1" kern="1200" dirty="0">
                <a:latin typeface="+mj-lt"/>
                <a:cs typeface="+mj-cs"/>
              </a:rPr>
              <a:t>RSE Special Issue </a:t>
            </a:r>
            <a:r>
              <a:rPr lang="en-AU" sz="1400" kern="1200" dirty="0">
                <a:latin typeface="+mj-lt"/>
                <a:cs typeface="+mj-cs"/>
              </a:rPr>
              <a:t>on “Earth Observation for the Sustainable </a:t>
            </a:r>
            <a:br>
              <a:rPr lang="en-AU" sz="1400" kern="1200" dirty="0">
                <a:latin typeface="+mj-lt"/>
                <a:cs typeface="+mj-cs"/>
              </a:rPr>
            </a:br>
            <a:r>
              <a:rPr lang="en-AU" sz="1400" kern="1200" dirty="0">
                <a:latin typeface="+mj-lt"/>
                <a:cs typeface="+mj-cs"/>
              </a:rPr>
              <a:t>Development Goals” (UNSW, </a:t>
            </a:r>
            <a:r>
              <a:rPr lang="en-AU" sz="1400" u="sng" kern="1200" dirty="0">
                <a:latin typeface="+mj-lt"/>
                <a:cs typeface="+mj-cs"/>
              </a:rPr>
              <a:t>CSIRO</a:t>
            </a:r>
            <a:r>
              <a:rPr lang="en-AU" sz="1400" kern="1200" dirty="0">
                <a:latin typeface="+mj-lt"/>
                <a:cs typeface="+mj-cs"/>
              </a:rPr>
              <a:t>, </a:t>
            </a:r>
            <a:r>
              <a:rPr lang="en-AU" sz="1400" u="sng" kern="1200" dirty="0">
                <a:latin typeface="+mj-lt"/>
                <a:cs typeface="+mj-cs"/>
              </a:rPr>
              <a:t>NASA</a:t>
            </a:r>
            <a:r>
              <a:rPr lang="en-AU" sz="1400" kern="1200" dirty="0">
                <a:latin typeface="+mj-lt"/>
                <a:cs typeface="+mj-cs"/>
              </a:rPr>
              <a:t>, GEO) – editing phase</a:t>
            </a:r>
          </a:p>
          <a:p>
            <a:pPr marL="561975" lvl="8" indent="-285750" defTabSz="457200">
              <a:spcBef>
                <a:spcPts val="500"/>
              </a:spcBef>
              <a:buFont typeface="Arial" panose="020B0604020202020204" pitchFamily="34" charset="0"/>
              <a:buChar char="•"/>
              <a:defRPr/>
            </a:pPr>
            <a:r>
              <a:rPr lang="en-AU" sz="1400" b="1" kern="1200" dirty="0">
                <a:latin typeface="+mj-lt"/>
                <a:cs typeface="+mj-cs"/>
              </a:rPr>
              <a:t>RS Special Issue </a:t>
            </a:r>
            <a:r>
              <a:rPr lang="en-AU" sz="1400" kern="1200" dirty="0">
                <a:latin typeface="+mj-lt"/>
                <a:cs typeface="+mj-cs"/>
              </a:rPr>
              <a:t>on "EO Solutions to Support Countries </a:t>
            </a:r>
            <a:br>
              <a:rPr lang="en-AU" sz="1400" kern="1200" dirty="0">
                <a:latin typeface="+mj-lt"/>
                <a:cs typeface="+mj-cs"/>
              </a:rPr>
            </a:br>
            <a:r>
              <a:rPr lang="en-AU" sz="1400" kern="1200" dirty="0">
                <a:latin typeface="+mj-lt"/>
                <a:cs typeface="+mj-cs"/>
              </a:rPr>
              <a:t>Implementing the SDGs” (ITC, </a:t>
            </a:r>
            <a:r>
              <a:rPr lang="en-AU" sz="1400" u="sng" kern="1200" dirty="0">
                <a:latin typeface="+mj-lt"/>
                <a:cs typeface="+mj-cs"/>
              </a:rPr>
              <a:t>ESA</a:t>
            </a:r>
            <a:r>
              <a:rPr lang="en-AU" sz="1400" kern="1200" dirty="0">
                <a:latin typeface="+mj-lt"/>
                <a:cs typeface="+mj-cs"/>
              </a:rPr>
              <a:t>, </a:t>
            </a:r>
            <a:r>
              <a:rPr lang="en-AU" sz="1400" u="sng" kern="1200" dirty="0">
                <a:latin typeface="+mj-lt"/>
                <a:cs typeface="+mj-cs"/>
              </a:rPr>
              <a:t>NASA</a:t>
            </a:r>
            <a:r>
              <a:rPr lang="en-AU" sz="1400" kern="1200" dirty="0">
                <a:latin typeface="+mj-lt"/>
                <a:cs typeface="+mj-cs"/>
              </a:rPr>
              <a:t>, </a:t>
            </a:r>
            <a:r>
              <a:rPr lang="en-AU" sz="1400" u="sng" kern="1200" dirty="0">
                <a:latin typeface="+mj-lt"/>
                <a:cs typeface="+mj-cs"/>
              </a:rPr>
              <a:t>SANSA</a:t>
            </a:r>
            <a:r>
              <a:rPr lang="en-AU" sz="1400" kern="1200" dirty="0">
                <a:latin typeface="+mj-lt"/>
                <a:cs typeface="+mj-cs"/>
              </a:rPr>
              <a:t>) – call for papers</a:t>
            </a:r>
          </a:p>
          <a:p>
            <a:pPr marL="285750" lvl="5" indent="-285750" defTabSz="457200">
              <a:spcBef>
                <a:spcPts val="1200"/>
              </a:spcBef>
              <a:buClr>
                <a:schemeClr val="accent6">
                  <a:lumMod val="75000"/>
                </a:schemeClr>
              </a:buClr>
              <a:buFont typeface="Wingdings" pitchFamily="2" charset="2"/>
              <a:buChar char="§"/>
              <a:defRPr/>
            </a:pPr>
            <a:r>
              <a:rPr lang="en-AU" sz="1600" b="1" dirty="0">
                <a:solidFill>
                  <a:srgbClr val="F79646">
                    <a:lumMod val="75000"/>
                  </a:srgbClr>
                </a:solidFill>
                <a:cs typeface="Arial" panose="020B0604020202020204" pitchFamily="34" charset="0"/>
              </a:rPr>
              <a:t>CEOS recognition by the UN governance system on SDGs</a:t>
            </a:r>
          </a:p>
          <a:p>
            <a:pPr marL="585788" lvl="6" indent="-307975" defTabSz="457200">
              <a:spcBef>
                <a:spcPts val="500"/>
              </a:spcBef>
              <a:buFont typeface="Arial" panose="020B0604020202020204" pitchFamily="34" charset="0"/>
              <a:buChar char="•"/>
              <a:defRPr/>
            </a:pPr>
            <a:r>
              <a:rPr lang="en-AU" sz="1400" kern="1200" dirty="0">
                <a:latin typeface="+mj-lt"/>
                <a:cs typeface="+mj-cs"/>
              </a:rPr>
              <a:t>CEOS represented in the </a:t>
            </a:r>
            <a:r>
              <a:rPr lang="en-AU" sz="1400" b="1" kern="1200" dirty="0">
                <a:latin typeface="+mj-lt"/>
                <a:cs typeface="+mj-cs"/>
              </a:rPr>
              <a:t>IAEG-SDGs Working Group on Geospatial Information (WGGI)</a:t>
            </a:r>
            <a:r>
              <a:rPr lang="en-AU" b="1" kern="1200" dirty="0">
                <a:latin typeface="+mj-lt"/>
                <a:cs typeface="+mj-cs"/>
              </a:rPr>
              <a:t>.</a:t>
            </a:r>
            <a:r>
              <a:rPr lang="en-AU" sz="1400" kern="1200" dirty="0">
                <a:latin typeface="+mj-lt"/>
                <a:cs typeface="+mj-cs"/>
              </a:rPr>
              <a:t> </a:t>
            </a:r>
          </a:p>
          <a:p>
            <a:pPr marL="585788" lvl="6" indent="-307975" defTabSz="457200">
              <a:spcBef>
                <a:spcPts val="500"/>
              </a:spcBef>
              <a:buFont typeface="Arial" panose="020B0604020202020204" pitchFamily="34" charset="0"/>
              <a:buChar char="•"/>
              <a:defRPr/>
            </a:pPr>
            <a:r>
              <a:rPr lang="en-AU" sz="1400" kern="1200" dirty="0">
                <a:latin typeface="+mj-lt"/>
                <a:cs typeface="+mj-cs"/>
              </a:rPr>
              <a:t>CEOS participation to </a:t>
            </a:r>
            <a:r>
              <a:rPr lang="en-AU" sz="1400" b="1" kern="1200" dirty="0">
                <a:latin typeface="+mj-lt"/>
                <a:cs typeface="+mj-cs"/>
              </a:rPr>
              <a:t>UN technical events/panels on SDGs.</a:t>
            </a:r>
          </a:p>
          <a:p>
            <a:pPr marL="285750" lvl="7" indent="-285750" defTabSz="457200">
              <a:spcBef>
                <a:spcPts val="1200"/>
              </a:spcBef>
              <a:buFont typeface="Arial" panose="020B0604020202020204" pitchFamily="34" charset="0"/>
              <a:buChar char="•"/>
              <a:defRPr/>
            </a:pPr>
            <a:endParaRPr lang="en-AU" sz="1400" b="1" kern="1200" dirty="0">
              <a:latin typeface="+mj-lt"/>
              <a:cs typeface="+mj-cs"/>
            </a:endParaRPr>
          </a:p>
          <a:p>
            <a:pPr lvl="8" indent="0" defTabSz="457200">
              <a:spcBef>
                <a:spcPts val="1200"/>
              </a:spcBef>
              <a:defRPr/>
            </a:pPr>
            <a:endParaRPr lang="en-AU" sz="1600" b="1" dirty="0">
              <a:solidFill>
                <a:srgbClr val="F79646">
                  <a:lumMod val="75000"/>
                </a:srgbClr>
              </a:solidFill>
              <a:cs typeface="Arial" panose="020B0604020202020204" pitchFamily="34" charset="0"/>
            </a:endParaRPr>
          </a:p>
          <a:p>
            <a:pPr marL="285750" lvl="5" indent="-285750" defTabSz="457200">
              <a:spcBef>
                <a:spcPts val="1200"/>
              </a:spcBef>
              <a:buFont typeface="Arial" panose="020B0604020202020204" pitchFamily="34" charset="0"/>
              <a:buChar char="•"/>
              <a:defRPr/>
            </a:pPr>
            <a:endParaRPr lang="en-AU" sz="1600" b="1" dirty="0">
              <a:solidFill>
                <a:srgbClr val="F79646">
                  <a:lumMod val="75000"/>
                </a:srgbClr>
              </a:solidFill>
              <a:latin typeface="+mj-lt"/>
              <a:cs typeface="Arial" panose="020B0604020202020204" pitchFamily="34" charset="0"/>
            </a:endParaRPr>
          </a:p>
          <a:p>
            <a:pPr marL="561975" lvl="7" indent="-285750" defTabSz="457200">
              <a:spcBef>
                <a:spcPts val="600"/>
              </a:spcBef>
              <a:buFont typeface="Arial" panose="020B0604020202020204" pitchFamily="34" charset="0"/>
              <a:buChar char="•"/>
              <a:defRPr/>
            </a:pPr>
            <a:endParaRPr lang="en-AU" sz="1400" kern="1200" dirty="0">
              <a:latin typeface="+mj-lt"/>
              <a:cs typeface="+mj-cs"/>
            </a:endParaRPr>
          </a:p>
          <a:p>
            <a:pPr marL="495300" lvl="8" indent="-219075" defTabSz="457200">
              <a:spcBef>
                <a:spcPts val="600"/>
              </a:spcBef>
              <a:buFont typeface="Arial" charset="0"/>
              <a:buChar char="•"/>
              <a:defRPr/>
            </a:pPr>
            <a:endParaRPr lang="en-AU" sz="1400" kern="1200" dirty="0">
              <a:latin typeface="+mj-lt"/>
              <a:cs typeface="+mj-cs"/>
            </a:endParaRPr>
          </a:p>
          <a:p>
            <a:endParaRPr lang="en-AU" sz="1600" dirty="0"/>
          </a:p>
        </p:txBody>
      </p:sp>
      <p:pic>
        <p:nvPicPr>
          <p:cNvPr id="8" name="Picture 7">
            <a:extLst>
              <a:ext uri="{FF2B5EF4-FFF2-40B4-BE49-F238E27FC236}">
                <a16:creationId xmlns:a16="http://schemas.microsoft.com/office/drawing/2014/main" id="{57F41C2E-F2C8-428C-B99B-8527A01513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3530"/>
          <a:stretch/>
        </p:blipFill>
        <p:spPr>
          <a:xfrm>
            <a:off x="6947941" y="1143000"/>
            <a:ext cx="1770936" cy="1700421"/>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id="{5977394E-511B-3C47-B127-5D6EA28620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2777" y="2895600"/>
            <a:ext cx="1756100" cy="1317076"/>
          </a:xfrm>
          <a:prstGeom prst="rect">
            <a:avLst/>
          </a:prstGeom>
          <a:effectLst>
            <a:outerShdw blurRad="50800" dist="762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47941" y="4267200"/>
            <a:ext cx="1775392" cy="1254483"/>
          </a:xfrm>
          <a:prstGeom prst="rect">
            <a:avLst/>
          </a:prstGeom>
          <a:effectLst>
            <a:outerShdw blurRad="50800" dist="76200" dir="2700000" algn="tl" rotWithShape="0">
              <a:prstClr val="black">
                <a:alpha val="40000"/>
              </a:prstClr>
            </a:outerShdw>
          </a:effectLst>
        </p:spPr>
      </p:pic>
      <p:pic>
        <p:nvPicPr>
          <p:cNvPr id="9" name="Picture 8">
            <a:extLst>
              <a:ext uri="{FF2B5EF4-FFF2-40B4-BE49-F238E27FC236}">
                <a16:creationId xmlns:a16="http://schemas.microsoft.com/office/drawing/2014/main" id="{8CFECEF6-FC1C-334E-924B-E8A1B4FE549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47940" y="5562600"/>
            <a:ext cx="1793155" cy="119424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94775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FCBCF-7EB3-44BA-8C13-A27F13D4E94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2</a:t>
            </a:fld>
            <a:endParaRPr lang="en-US"/>
          </a:p>
        </p:txBody>
      </p:sp>
      <p:sp>
        <p:nvSpPr>
          <p:cNvPr id="3" name="Text Placeholder 2">
            <a:extLst>
              <a:ext uri="{FF2B5EF4-FFF2-40B4-BE49-F238E27FC236}">
                <a16:creationId xmlns:a16="http://schemas.microsoft.com/office/drawing/2014/main" id="{25C598EB-65DA-4F99-B9C6-05810FB13535}"/>
              </a:ext>
            </a:extLst>
          </p:cNvPr>
          <p:cNvSpPr>
            <a:spLocks noGrp="1"/>
          </p:cNvSpPr>
          <p:nvPr>
            <p:ph type="body" idx="1"/>
          </p:nvPr>
        </p:nvSpPr>
        <p:spPr/>
        <p:txBody>
          <a:bodyPr/>
          <a:lstStyle/>
          <a:p>
            <a:pPr fontAlgn="base"/>
            <a:r>
              <a:rPr lang="en-AU" sz="1800" i="1" dirty="0"/>
              <a:t>SDG Session Introduction</a:t>
            </a:r>
            <a:endParaRPr lang="en-AU" sz="1800" b="1" i="1" dirty="0"/>
          </a:p>
          <a:p>
            <a:pPr marL="1016000" lvl="1" indent="-457200" fontAlgn="base">
              <a:buFont typeface="+mj-lt"/>
              <a:buAutoNum type="arabicPeriod"/>
            </a:pPr>
            <a:r>
              <a:rPr lang="en-AU" sz="1800" b="1" dirty="0"/>
              <a:t>Why CEOS involvement </a:t>
            </a:r>
            <a:r>
              <a:rPr lang="en-AU" sz="1800" dirty="0"/>
              <a:t>in the 2030 Agenda on Sustainable Development is needed?</a:t>
            </a:r>
          </a:p>
          <a:p>
            <a:pPr marL="1016000" lvl="1" indent="-457200" fontAlgn="base">
              <a:buFont typeface="+mj-lt"/>
              <a:buAutoNum type="arabicPeriod"/>
            </a:pPr>
            <a:r>
              <a:rPr lang="en-AU" sz="1800" b="1" dirty="0"/>
              <a:t>What has been achieved </a:t>
            </a:r>
            <a:r>
              <a:rPr lang="en-AU" sz="1800" dirty="0"/>
              <a:t>since the creation of the SDG AHT (Nov 2016)?</a:t>
            </a:r>
          </a:p>
          <a:p>
            <a:pPr marL="1016000" lvl="1" indent="-457200" fontAlgn="base">
              <a:buFont typeface="+mj-lt"/>
              <a:buAutoNum type="arabicPeriod"/>
            </a:pPr>
            <a:r>
              <a:rPr lang="en-AU" sz="1800" b="1" dirty="0"/>
              <a:t>What is the rationale for CEOS actions on 3 specific SDG indicators</a:t>
            </a:r>
            <a:endParaRPr lang="en-AU" sz="1800" dirty="0"/>
          </a:p>
          <a:p>
            <a:pPr marL="1016000" lvl="1" indent="-457200" fontAlgn="base">
              <a:buFont typeface="+mj-lt"/>
              <a:buAutoNum type="arabicPeriod"/>
            </a:pPr>
            <a:r>
              <a:rPr lang="en-AU" sz="1800" b="1" dirty="0"/>
              <a:t>Proposed CEOS deliverables </a:t>
            </a:r>
            <a:r>
              <a:rPr lang="en-AU" sz="1800" dirty="0"/>
              <a:t>matching the </a:t>
            </a:r>
            <a:r>
              <a:rPr lang="en-AU" sz="1800" b="1" dirty="0"/>
              <a:t>GEO SDG Toolkits </a:t>
            </a:r>
            <a:r>
              <a:rPr lang="en-AU" sz="1800" dirty="0"/>
              <a:t>needs: </a:t>
            </a:r>
          </a:p>
          <a:p>
            <a:pPr marL="1473200" lvl="2" indent="-457200" fontAlgn="base">
              <a:buFont typeface="+mj-lt"/>
              <a:buAutoNum type="alphaLcPeriod"/>
            </a:pPr>
            <a:r>
              <a:rPr lang="en-AU" sz="1800" dirty="0"/>
              <a:t>EO enabling Infrastructures  </a:t>
            </a:r>
          </a:p>
          <a:p>
            <a:pPr marL="1473200" lvl="2" indent="-457200" fontAlgn="base">
              <a:buFont typeface="+mj-lt"/>
              <a:buAutoNum type="alphaLcPeriod"/>
            </a:pPr>
            <a:r>
              <a:rPr lang="en-AU" sz="1800" dirty="0"/>
              <a:t>EO Good Practice Guidance </a:t>
            </a:r>
          </a:p>
          <a:p>
            <a:pPr marL="1473200" lvl="2" indent="-457200" fontAlgn="base">
              <a:buFont typeface="+mj-lt"/>
              <a:buAutoNum type="alphaLcPeriod"/>
            </a:pPr>
            <a:r>
              <a:rPr lang="en-AU" sz="1800" dirty="0"/>
              <a:t>Satellite Data Supply Analysis and Strategy</a:t>
            </a:r>
          </a:p>
          <a:p>
            <a:pPr marL="1016000" lvl="1" indent="-457200" fontAlgn="base">
              <a:buFont typeface="+mj-lt"/>
              <a:buAutoNum type="arabicPeriod"/>
            </a:pPr>
            <a:r>
              <a:rPr lang="en-AU" sz="1800" b="1" dirty="0"/>
              <a:t>Options for the future of CEOS activities on SDGs (starting in 2021)</a:t>
            </a:r>
          </a:p>
          <a:p>
            <a:pPr fontAlgn="base">
              <a:spcBef>
                <a:spcPts val="1200"/>
              </a:spcBef>
            </a:pPr>
            <a:r>
              <a:rPr lang="en-AU" sz="1800" b="1" i="1" dirty="0"/>
              <a:t>Tour de Table </a:t>
            </a:r>
            <a:r>
              <a:rPr lang="en-AU" sz="1800" b="1" dirty="0"/>
              <a:t>Talking Points</a:t>
            </a:r>
          </a:p>
          <a:p>
            <a:pPr fontAlgn="base">
              <a:spcBef>
                <a:spcPts val="1200"/>
              </a:spcBef>
            </a:pPr>
            <a:r>
              <a:rPr lang="en-AU" sz="1800" b="1" dirty="0"/>
              <a:t>SDG AHT activities status</a:t>
            </a:r>
          </a:p>
          <a:p>
            <a:endParaRPr lang="en-AU" dirty="0"/>
          </a:p>
        </p:txBody>
      </p:sp>
      <p:sp>
        <p:nvSpPr>
          <p:cNvPr id="4" name="Text Placeholder 3">
            <a:extLst>
              <a:ext uri="{FF2B5EF4-FFF2-40B4-BE49-F238E27FC236}">
                <a16:creationId xmlns:a16="http://schemas.microsoft.com/office/drawing/2014/main" id="{905E180B-FC62-48AC-900D-75E950AE1CB9}"/>
              </a:ext>
            </a:extLst>
          </p:cNvPr>
          <p:cNvSpPr>
            <a:spLocks noGrp="1"/>
          </p:cNvSpPr>
          <p:nvPr>
            <p:ph type="body" idx="2"/>
          </p:nvPr>
        </p:nvSpPr>
        <p:spPr/>
        <p:txBody>
          <a:bodyPr/>
          <a:lstStyle/>
          <a:p>
            <a:r>
              <a:rPr lang="en-AU" dirty="0"/>
              <a:t>CEOS and SDG: current status and strategy</a:t>
            </a:r>
          </a:p>
        </p:txBody>
      </p:sp>
    </p:spTree>
    <p:extLst>
      <p:ext uri="{BB962C8B-B14F-4D97-AF65-F5344CB8AC3E}">
        <p14:creationId xmlns:p14="http://schemas.microsoft.com/office/powerpoint/2010/main" val="3152222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03E6AEC-E1CB-47FE-8D26-C9A6D8B56D1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3</a:t>
            </a:fld>
            <a:endParaRPr lang="en-US"/>
          </a:p>
        </p:txBody>
      </p:sp>
      <p:sp>
        <p:nvSpPr>
          <p:cNvPr id="3" name="Text Placeholder 2">
            <a:extLst>
              <a:ext uri="{FF2B5EF4-FFF2-40B4-BE49-F238E27FC236}">
                <a16:creationId xmlns:a16="http://schemas.microsoft.com/office/drawing/2014/main" id="{89E7F77D-6302-4918-B9C0-0FDA8C92305C}"/>
              </a:ext>
            </a:extLst>
          </p:cNvPr>
          <p:cNvSpPr>
            <a:spLocks noGrp="1"/>
          </p:cNvSpPr>
          <p:nvPr>
            <p:ph type="body" idx="1"/>
          </p:nvPr>
        </p:nvSpPr>
        <p:spPr>
          <a:xfrm>
            <a:off x="76200" y="1219200"/>
            <a:ext cx="8991600" cy="5257800"/>
          </a:xfrm>
        </p:spPr>
        <p:txBody>
          <a:bodyPr/>
          <a:lstStyle/>
          <a:p>
            <a:pPr marL="9525" indent="0">
              <a:buNone/>
            </a:pPr>
            <a:r>
              <a:rPr lang="en-AU" dirty="0">
                <a:solidFill>
                  <a:schemeClr val="accent6">
                    <a:lumMod val="75000"/>
                  </a:schemeClr>
                </a:solidFill>
              </a:rPr>
              <a:t>UN landmark agreements at global level</a:t>
            </a:r>
          </a:p>
          <a:p>
            <a:pPr marL="295275" indent="-285750">
              <a:buFont typeface="Arial" panose="020B0604020202020204" pitchFamily="34" charset="0"/>
              <a:buChar char="•"/>
            </a:pPr>
            <a:r>
              <a:rPr lang="en-AU" sz="1800" b="0" dirty="0"/>
              <a:t>one of the main global agendas, </a:t>
            </a:r>
          </a:p>
          <a:p>
            <a:pPr marL="295275" indent="-285750">
              <a:buFont typeface="Arial" panose="020B0604020202020204" pitchFamily="34" charset="0"/>
              <a:buChar char="•"/>
            </a:pPr>
            <a:r>
              <a:rPr lang="en-AU" sz="1800" b="0" dirty="0"/>
              <a:t>one of the 3 GEO priorities (SDGs, Paris Agreement and Sendai Framework).</a:t>
            </a:r>
          </a:p>
          <a:p>
            <a:pPr marL="9525" indent="0">
              <a:lnSpc>
                <a:spcPct val="150000"/>
              </a:lnSpc>
              <a:buNone/>
            </a:pPr>
            <a:r>
              <a:rPr lang="en-AU" dirty="0">
                <a:solidFill>
                  <a:schemeClr val="accent6">
                    <a:lumMod val="75000"/>
                  </a:schemeClr>
                </a:solidFill>
              </a:rPr>
              <a:t>CEOS role on sustainable development </a:t>
            </a:r>
          </a:p>
          <a:p>
            <a:pPr marL="295275" indent="-285750"/>
            <a:r>
              <a:rPr lang="en-AU" sz="1800" b="0" dirty="0"/>
              <a:t>To </a:t>
            </a:r>
            <a:r>
              <a:rPr lang="en-AU" sz="1800" dirty="0"/>
              <a:t>overcome inequality between countries (data access)</a:t>
            </a:r>
            <a:r>
              <a:rPr lang="en-AU" sz="1800" b="0" dirty="0"/>
              <a:t>, </a:t>
            </a:r>
          </a:p>
          <a:p>
            <a:pPr marL="295275" indent="-285750"/>
            <a:r>
              <a:rPr lang="en-AU" sz="1800" b="1" dirty="0"/>
              <a:t>CEOS acts as a “</a:t>
            </a:r>
            <a:r>
              <a:rPr lang="en-AU" sz="1800" b="1" i="1" dirty="0"/>
              <a:t>Space Enabler for the SDGs</a:t>
            </a:r>
            <a:r>
              <a:rPr lang="en-AU" sz="1800" b="1" dirty="0"/>
              <a:t>” </a:t>
            </a:r>
            <a:r>
              <a:rPr lang="en-AU" sz="1800" b="0" dirty="0"/>
              <a:t>in partnership with </a:t>
            </a:r>
            <a:r>
              <a:rPr lang="en-AU" sz="1800" b="0" i="1" dirty="0"/>
              <a:t>GEO</a:t>
            </a:r>
            <a:r>
              <a:rPr lang="en-AU" sz="1800" b="0" dirty="0"/>
              <a:t>, </a:t>
            </a:r>
            <a:r>
              <a:rPr lang="en-AU" sz="1800" b="0" u="sng" dirty="0"/>
              <a:t>promoting</a:t>
            </a:r>
            <a:r>
              <a:rPr lang="en-AU" sz="1800" b="0" dirty="0"/>
              <a:t> the use of global, open, free and sustained satellite data into national SDG monitoring systems, and </a:t>
            </a:r>
            <a:r>
              <a:rPr lang="en-AU" sz="1800" b="0" u="sng" dirty="0"/>
              <a:t>supporting</a:t>
            </a:r>
            <a:r>
              <a:rPr lang="en-AU" sz="1800" b="0" dirty="0"/>
              <a:t> countries measuring progress towards the SDG Targets and reporting on the SDG Indicators.</a:t>
            </a:r>
          </a:p>
          <a:p>
            <a:pPr>
              <a:buFont typeface="Symbol" panose="05050102010706020507" pitchFamily="18" charset="2"/>
              <a:buChar char="Þ"/>
            </a:pPr>
            <a:r>
              <a:rPr lang="en-AU" sz="1800" dirty="0"/>
              <a:t>Data Supply Analysis and Strategy </a:t>
            </a:r>
            <a:r>
              <a:rPr lang="en-AU" sz="1800" b="0" dirty="0"/>
              <a:t>(draft being reviewed by AHT)</a:t>
            </a:r>
          </a:p>
          <a:p>
            <a:pPr>
              <a:buFont typeface="Symbol" panose="05050102010706020507" pitchFamily="18" charset="2"/>
              <a:buChar char="Þ"/>
            </a:pPr>
            <a:r>
              <a:rPr lang="en-AU" sz="1800" dirty="0"/>
              <a:t>List of core missions available to support SDG</a:t>
            </a:r>
            <a:endParaRPr lang="en-AU" sz="1800" b="0" dirty="0"/>
          </a:p>
          <a:p>
            <a:pPr marL="101600" indent="0">
              <a:spcBef>
                <a:spcPts val="1800"/>
              </a:spcBef>
              <a:buNone/>
            </a:pPr>
            <a:r>
              <a:rPr lang="en-AU" dirty="0">
                <a:solidFill>
                  <a:schemeClr val="accent6">
                    <a:lumMod val="75000"/>
                  </a:schemeClr>
                </a:solidFill>
              </a:rPr>
              <a:t>CEOS support to the SDGs, a public duty</a:t>
            </a:r>
          </a:p>
          <a:p>
            <a:r>
              <a:rPr lang="en-AU" sz="1800" b="0" dirty="0"/>
              <a:t>CEOS Agencies are required to </a:t>
            </a:r>
            <a:r>
              <a:rPr lang="en-AU" sz="1800" dirty="0"/>
              <a:t>demonstrate social and environmental benefits of publicly funded satellite observing systems</a:t>
            </a:r>
            <a:r>
              <a:rPr lang="en-AU" sz="1800" b="0" dirty="0"/>
              <a:t>, especially global and free satellite data sets.</a:t>
            </a:r>
          </a:p>
          <a:p>
            <a:pPr lvl="1">
              <a:buFont typeface="Symbol" panose="05050102010706020507" pitchFamily="18" charset="2"/>
              <a:buChar char="Þ"/>
            </a:pPr>
            <a:endParaRPr lang="en-AU" b="0" dirty="0"/>
          </a:p>
        </p:txBody>
      </p:sp>
      <p:sp>
        <p:nvSpPr>
          <p:cNvPr id="4" name="Text Placeholder 3">
            <a:extLst>
              <a:ext uri="{FF2B5EF4-FFF2-40B4-BE49-F238E27FC236}">
                <a16:creationId xmlns:a16="http://schemas.microsoft.com/office/drawing/2014/main" id="{1D8CE4F1-A700-49C8-A671-2B9CA005C37F}"/>
              </a:ext>
            </a:extLst>
          </p:cNvPr>
          <p:cNvSpPr>
            <a:spLocks noGrp="1"/>
          </p:cNvSpPr>
          <p:nvPr>
            <p:ph type="body" idx="2"/>
          </p:nvPr>
        </p:nvSpPr>
        <p:spPr/>
        <p:txBody>
          <a:bodyPr/>
          <a:lstStyle/>
          <a:p>
            <a:r>
              <a:rPr lang="en-AU" dirty="0"/>
              <a:t>Why is CEOS in the SDG business?</a:t>
            </a:r>
          </a:p>
        </p:txBody>
      </p:sp>
    </p:spTree>
    <p:extLst>
      <p:ext uri="{BB962C8B-B14F-4D97-AF65-F5344CB8AC3E}">
        <p14:creationId xmlns:p14="http://schemas.microsoft.com/office/powerpoint/2010/main" val="193145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E2D9F1E-0357-F24A-BDD0-DD954DC215AC}"/>
              </a:ext>
            </a:extLst>
          </p:cNvPr>
          <p:cNvSpPr>
            <a:spLocks noGrp="1"/>
          </p:cNvSpPr>
          <p:nvPr>
            <p:ph type="sldNum" idx="12"/>
          </p:nvPr>
        </p:nvSpPr>
        <p:spPr>
          <a:xfrm>
            <a:off x="8763000" y="6629400"/>
            <a:ext cx="304800" cy="187285"/>
          </a:xfrm>
        </p:spPr>
        <p:txBody>
          <a:bodyPr/>
          <a:lstStyle/>
          <a:p>
            <a:pPr defTabSz="914400"/>
            <a:fld id="{86CB4B4D-7CA3-9044-876B-883B54F8677D}" type="slidenum">
              <a:rPr lang="en-GB" smtClean="0"/>
              <a:pPr defTabSz="914400"/>
              <a:t>4</a:t>
            </a:fld>
            <a:endParaRPr lang="en-GB"/>
          </a:p>
        </p:txBody>
      </p:sp>
      <p:sp>
        <p:nvSpPr>
          <p:cNvPr id="6" name="Content Placeholder 5"/>
          <p:cNvSpPr>
            <a:spLocks noGrp="1"/>
          </p:cNvSpPr>
          <p:nvPr>
            <p:ph type="body" idx="1"/>
          </p:nvPr>
        </p:nvSpPr>
        <p:spPr>
          <a:xfrm>
            <a:off x="76200" y="1101018"/>
            <a:ext cx="7046495" cy="5597485"/>
          </a:xfrm>
        </p:spPr>
        <p:txBody>
          <a:bodyPr/>
          <a:lstStyle/>
          <a:p>
            <a:pPr marL="0" marR="0" lvl="5" indent="0" defTabSz="457200" eaLnBrk="1" fontAlgn="auto" latinLnBrk="0" hangingPunct="1">
              <a:lnSpc>
                <a:spcPct val="100000"/>
              </a:lnSpc>
              <a:spcBef>
                <a:spcPts val="600"/>
              </a:spcBef>
              <a:spcAft>
                <a:spcPts val="0"/>
              </a:spcAft>
              <a:buClrTx/>
              <a:buSzTx/>
              <a:tabLst/>
              <a:defRPr/>
            </a:pPr>
            <a:r>
              <a:rPr lang="en-GB" sz="1600" b="1" dirty="0">
                <a:solidFill>
                  <a:srgbClr val="F79646">
                    <a:lumMod val="75000"/>
                  </a:srgbClr>
                </a:solidFill>
                <a:latin typeface="+mj-lt"/>
                <a:cs typeface="Arial" panose="020B0604020202020204" pitchFamily="34" charset="0"/>
              </a:rPr>
              <a:t>CEOS publications on SDGs</a:t>
            </a:r>
          </a:p>
          <a:p>
            <a:pPr marL="519112" marR="0" lvl="8" indent="-285750" defTabSz="457200" eaLnBrk="1" fontAlgn="auto" latinLnBrk="0" hangingPunct="1">
              <a:lnSpc>
                <a:spcPct val="100000"/>
              </a:lnSpc>
              <a:spcBef>
                <a:spcPts val="600"/>
              </a:spcBef>
              <a:spcAft>
                <a:spcPts val="0"/>
              </a:spcAft>
              <a:buClrTx/>
              <a:buSzTx/>
              <a:buFont typeface="Arial" panose="020B0604020202020204" pitchFamily="34" charset="0"/>
              <a:buChar char="•"/>
              <a:defRPr/>
            </a:pPr>
            <a:r>
              <a:rPr lang="en-GB" sz="1400" b="1" kern="1200" dirty="0">
                <a:latin typeface="+mj-lt"/>
                <a:cs typeface="+mj-cs"/>
              </a:rPr>
              <a:t>EO Handbook on SDGs - </a:t>
            </a:r>
            <a:r>
              <a:rPr lang="en-GB" sz="1400" kern="1200" dirty="0">
                <a:latin typeface="+mj-lt"/>
                <a:cs typeface="+mj-cs"/>
              </a:rPr>
              <a:t>March 2018, at the 49th Session of the UN Statistical Commission, during the “Statistical-Geospatial Integration Forum” </a:t>
            </a:r>
          </a:p>
          <a:p>
            <a:pPr marL="0" marR="0" lvl="5" indent="0" defTabSz="457200" eaLnBrk="1" fontAlgn="auto" latinLnBrk="0" hangingPunct="1">
              <a:lnSpc>
                <a:spcPct val="100000"/>
              </a:lnSpc>
              <a:spcBef>
                <a:spcPts val="600"/>
              </a:spcBef>
              <a:spcAft>
                <a:spcPts val="0"/>
              </a:spcAft>
              <a:buClrTx/>
              <a:buSzTx/>
              <a:tabLst/>
              <a:defRPr/>
            </a:pPr>
            <a:r>
              <a:rPr lang="en-GB" sz="1600" b="1" dirty="0">
                <a:solidFill>
                  <a:srgbClr val="F79646">
                    <a:lumMod val="75000"/>
                  </a:srgbClr>
                </a:solidFill>
                <a:latin typeface="+mj-lt"/>
                <a:cs typeface="Arial" panose="020B0604020202020204" pitchFamily="34" charset="0"/>
              </a:rPr>
              <a:t>CEOS participation to high level fora on SDGs </a:t>
            </a:r>
            <a:endParaRPr lang="en-GB" sz="1600" dirty="0">
              <a:latin typeface="+mj-lt"/>
              <a:cs typeface="Arial" panose="020B0604020202020204" pitchFamily="34" charset="0"/>
            </a:endParaRPr>
          </a:p>
          <a:p>
            <a:pPr marL="561975" lvl="8" indent="-285750" defTabSz="457200">
              <a:spcBef>
                <a:spcPts val="600"/>
              </a:spcBef>
              <a:buFont typeface="Arial" panose="020B0604020202020204" pitchFamily="34" charset="0"/>
              <a:buChar char="•"/>
              <a:defRPr/>
            </a:pPr>
            <a:r>
              <a:rPr lang="en-GB" sz="1400" b="1" kern="1200" dirty="0">
                <a:latin typeface="+mj-lt"/>
                <a:cs typeface="+mj-cs"/>
              </a:rPr>
              <a:t>2018 UN High Level Political Forum (HLPF) on sustainable development  </a:t>
            </a:r>
            <a:r>
              <a:rPr lang="en-GB" sz="1400" kern="1200" dirty="0">
                <a:latin typeface="+mj-lt"/>
                <a:cs typeface="+mj-cs"/>
              </a:rPr>
              <a:t>“Transformation towards sustainable and resilient societies”. </a:t>
            </a:r>
          </a:p>
          <a:p>
            <a:pPr marL="561975" lvl="8" indent="-285750" defTabSz="457200">
              <a:spcBef>
                <a:spcPts val="600"/>
              </a:spcBef>
              <a:buFont typeface="Arial" panose="020B0604020202020204" pitchFamily="34" charset="0"/>
              <a:buChar char="•"/>
              <a:defRPr/>
            </a:pPr>
            <a:r>
              <a:rPr lang="en-GB" sz="1400" b="1" kern="1200" dirty="0">
                <a:latin typeface="+mj-lt"/>
                <a:cs typeface="+mj-cs"/>
              </a:rPr>
              <a:t>HLPF side-event on the use of Earth observations for SDGs</a:t>
            </a:r>
            <a:r>
              <a:rPr lang="en-GB" sz="1400" kern="1200" dirty="0">
                <a:latin typeface="+mj-lt"/>
                <a:cs typeface="+mj-cs"/>
              </a:rPr>
              <a:t>.</a:t>
            </a:r>
            <a:endParaRPr lang="en-GB" sz="1400" kern="1200" dirty="0">
              <a:solidFill>
                <a:schemeClr val="accent6">
                  <a:lumMod val="75000"/>
                </a:schemeClr>
              </a:solidFill>
              <a:latin typeface="+mj-lt"/>
              <a:cs typeface="+mj-cs"/>
            </a:endParaRPr>
          </a:p>
          <a:p>
            <a:pPr marL="0" lvl="5" indent="0" defTabSz="457200">
              <a:spcBef>
                <a:spcPts val="600"/>
              </a:spcBef>
              <a:buClr>
                <a:schemeClr val="accent6">
                  <a:lumMod val="75000"/>
                </a:schemeClr>
              </a:buClr>
              <a:defRPr/>
            </a:pPr>
            <a:r>
              <a:rPr lang="en-GB" sz="1600" b="1" dirty="0">
                <a:solidFill>
                  <a:schemeClr val="accent6">
                    <a:lumMod val="75000"/>
                  </a:schemeClr>
                </a:solidFill>
                <a:latin typeface="+mj-lt"/>
                <a:cs typeface="Arial" panose="020B0604020202020204" pitchFamily="34" charset="0"/>
              </a:rPr>
              <a:t>CEOS animation of EO community on SDGs</a:t>
            </a:r>
          </a:p>
          <a:p>
            <a:pPr marL="561975" lvl="8" indent="-285750" defTabSz="457200">
              <a:spcBef>
                <a:spcPts val="600"/>
              </a:spcBef>
              <a:buFont typeface="Arial" panose="020B0604020202020204" pitchFamily="34" charset="0"/>
              <a:buChar char="•"/>
              <a:defRPr/>
            </a:pPr>
            <a:r>
              <a:rPr lang="en-GB" sz="1400" b="1" kern="1200" dirty="0">
                <a:latin typeface="+mj-lt"/>
                <a:cs typeface="+mj-cs"/>
              </a:rPr>
              <a:t>RSE Special Issue </a:t>
            </a:r>
            <a:r>
              <a:rPr lang="en-GB" sz="1400" kern="1200" dirty="0">
                <a:latin typeface="+mj-lt"/>
                <a:cs typeface="+mj-cs"/>
              </a:rPr>
              <a:t>on “Earth Observation for the Sustainable </a:t>
            </a:r>
            <a:br>
              <a:rPr lang="en-GB" sz="1400" kern="1200" dirty="0">
                <a:latin typeface="+mj-lt"/>
                <a:cs typeface="+mj-cs"/>
              </a:rPr>
            </a:br>
            <a:r>
              <a:rPr lang="en-GB" sz="1400" kern="1200" dirty="0">
                <a:latin typeface="+mj-lt"/>
                <a:cs typeface="+mj-cs"/>
              </a:rPr>
              <a:t>Development Goals” (UNSW, </a:t>
            </a:r>
            <a:r>
              <a:rPr lang="en-GB" sz="1400" u="sng" kern="1200" dirty="0">
                <a:latin typeface="+mj-lt"/>
                <a:cs typeface="+mj-cs"/>
              </a:rPr>
              <a:t>CSIRO</a:t>
            </a:r>
            <a:r>
              <a:rPr lang="en-GB" sz="1400" kern="1200" dirty="0">
                <a:latin typeface="+mj-lt"/>
                <a:cs typeface="+mj-cs"/>
              </a:rPr>
              <a:t>, </a:t>
            </a:r>
            <a:r>
              <a:rPr lang="en-GB" sz="1400" u="sng" kern="1200" dirty="0">
                <a:latin typeface="+mj-lt"/>
                <a:cs typeface="+mj-cs"/>
              </a:rPr>
              <a:t>NASA</a:t>
            </a:r>
            <a:r>
              <a:rPr lang="en-GB" sz="1400" kern="1200" dirty="0">
                <a:latin typeface="+mj-lt"/>
                <a:cs typeface="+mj-cs"/>
              </a:rPr>
              <a:t>, GEO) – final editing phase</a:t>
            </a:r>
          </a:p>
          <a:p>
            <a:pPr marL="561975" lvl="8" indent="-285750" defTabSz="457200">
              <a:spcBef>
                <a:spcPts val="600"/>
              </a:spcBef>
              <a:buFont typeface="Arial" panose="020B0604020202020204" pitchFamily="34" charset="0"/>
              <a:buChar char="•"/>
              <a:defRPr/>
            </a:pPr>
            <a:r>
              <a:rPr lang="en-GB" sz="1400" b="1" kern="1200" dirty="0">
                <a:latin typeface="+mj-lt"/>
                <a:cs typeface="+mj-cs"/>
              </a:rPr>
              <a:t>RS Special Issue </a:t>
            </a:r>
            <a:r>
              <a:rPr lang="en-GB" sz="1400" kern="1200" dirty="0">
                <a:latin typeface="+mj-lt"/>
                <a:cs typeface="+mj-cs"/>
              </a:rPr>
              <a:t>on "EO Solutions to Support Countries </a:t>
            </a:r>
            <a:br>
              <a:rPr lang="en-GB" sz="1400" kern="1200" dirty="0">
                <a:latin typeface="+mj-lt"/>
                <a:cs typeface="+mj-cs"/>
              </a:rPr>
            </a:br>
            <a:r>
              <a:rPr lang="en-GB" sz="1400" kern="1200" dirty="0">
                <a:latin typeface="+mj-lt"/>
                <a:cs typeface="+mj-cs"/>
              </a:rPr>
              <a:t>Implementing the SDGs” (ITC, </a:t>
            </a:r>
            <a:r>
              <a:rPr lang="en-GB" sz="1400" u="sng" kern="1200" dirty="0">
                <a:latin typeface="+mj-lt"/>
                <a:cs typeface="+mj-cs"/>
              </a:rPr>
              <a:t>ESA</a:t>
            </a:r>
            <a:r>
              <a:rPr lang="en-GB" sz="1400" kern="1200" dirty="0">
                <a:latin typeface="+mj-lt"/>
                <a:cs typeface="+mj-cs"/>
              </a:rPr>
              <a:t>, </a:t>
            </a:r>
            <a:r>
              <a:rPr lang="en-GB" sz="1400" u="sng" kern="1200" dirty="0">
                <a:latin typeface="+mj-lt"/>
                <a:cs typeface="+mj-cs"/>
              </a:rPr>
              <a:t>NASA</a:t>
            </a:r>
            <a:r>
              <a:rPr lang="en-GB" sz="1400" kern="1200" dirty="0">
                <a:latin typeface="+mj-lt"/>
                <a:cs typeface="+mj-cs"/>
              </a:rPr>
              <a:t>, </a:t>
            </a:r>
            <a:r>
              <a:rPr lang="en-GB" sz="1400" u="sng" kern="1200" dirty="0">
                <a:latin typeface="+mj-lt"/>
                <a:cs typeface="+mj-cs"/>
              </a:rPr>
              <a:t>SANSA</a:t>
            </a:r>
            <a:r>
              <a:rPr lang="en-GB" sz="1400" kern="1200" dirty="0">
                <a:latin typeface="+mj-lt"/>
                <a:cs typeface="+mj-cs"/>
              </a:rPr>
              <a:t>) – call for papers</a:t>
            </a:r>
          </a:p>
          <a:p>
            <a:pPr marL="0" lvl="5" indent="0" defTabSz="457200">
              <a:spcBef>
                <a:spcPts val="600"/>
              </a:spcBef>
              <a:buClr>
                <a:schemeClr val="accent6">
                  <a:lumMod val="75000"/>
                </a:schemeClr>
              </a:buClr>
              <a:defRPr/>
            </a:pPr>
            <a:r>
              <a:rPr lang="en-GB" sz="1600" b="1" dirty="0">
                <a:solidFill>
                  <a:srgbClr val="F79646">
                    <a:lumMod val="75000"/>
                  </a:srgbClr>
                </a:solidFill>
                <a:cs typeface="Arial" panose="020B0604020202020204" pitchFamily="34" charset="0"/>
              </a:rPr>
              <a:t>CEOS recognition by the UN governance system on SDGs</a:t>
            </a:r>
          </a:p>
          <a:p>
            <a:pPr marL="585788" lvl="6" indent="-307975" defTabSz="457200">
              <a:spcBef>
                <a:spcPts val="600"/>
              </a:spcBef>
              <a:buFont typeface="Arial" panose="020B0604020202020204" pitchFamily="34" charset="0"/>
              <a:buChar char="•"/>
              <a:defRPr/>
            </a:pPr>
            <a:r>
              <a:rPr lang="en-GB" sz="1400" kern="1200" dirty="0"/>
              <a:t>Represented at the </a:t>
            </a:r>
            <a:r>
              <a:rPr lang="en-GB" sz="1400" b="1" kern="1200" dirty="0"/>
              <a:t>IAEG-SDGs WG on Geospatial Information (WGGI)</a:t>
            </a:r>
            <a:endParaRPr lang="en-GB" sz="1400" kern="1200" dirty="0"/>
          </a:p>
          <a:p>
            <a:pPr marL="585788" lvl="6" indent="-307975" defTabSz="457200">
              <a:spcBef>
                <a:spcPts val="600"/>
              </a:spcBef>
              <a:buFont typeface="Arial" panose="020B0604020202020204" pitchFamily="34" charset="0"/>
              <a:buChar char="•"/>
              <a:defRPr/>
            </a:pPr>
            <a:r>
              <a:rPr lang="en-GB" sz="1400" kern="1200" dirty="0">
                <a:latin typeface="+mj-lt"/>
                <a:cs typeface="+mj-cs"/>
              </a:rPr>
              <a:t>Acting at </a:t>
            </a:r>
            <a:r>
              <a:rPr lang="en-GB" sz="1400" b="1" kern="1200" dirty="0">
                <a:latin typeface="+mj-lt"/>
                <a:cs typeface="+mj-cs"/>
              </a:rPr>
              <a:t>technical events/panels on SDGs </a:t>
            </a:r>
            <a:r>
              <a:rPr lang="en-GB" sz="1400" kern="1200" dirty="0">
                <a:latin typeface="+mj-lt"/>
                <a:cs typeface="+mj-cs"/>
              </a:rPr>
              <a:t>(including 2019 GEO Ministerial side-event)</a:t>
            </a:r>
          </a:p>
          <a:p>
            <a:pPr marL="277813" lvl="6" indent="0" defTabSz="457200">
              <a:spcBef>
                <a:spcPts val="600"/>
              </a:spcBef>
              <a:defRPr/>
            </a:pPr>
            <a:endParaRPr lang="en-GB" sz="1400" kern="1200" dirty="0">
              <a:latin typeface="+mj-lt"/>
              <a:cs typeface="+mj-cs"/>
            </a:endParaRPr>
          </a:p>
          <a:p>
            <a:pPr marL="0" lvl="5" indent="0" defTabSz="457200">
              <a:spcBef>
                <a:spcPts val="600"/>
              </a:spcBef>
              <a:defRPr/>
            </a:pPr>
            <a:r>
              <a:rPr lang="en-GB" sz="1800" b="1" dirty="0">
                <a:solidFill>
                  <a:schemeClr val="accent6">
                    <a:lumMod val="75000"/>
                  </a:schemeClr>
                </a:solidFill>
                <a:cs typeface="Arial" panose="020B0604020202020204" pitchFamily="34" charset="0"/>
              </a:rPr>
              <a:t>And CEOS active support to GEO (via EO4SDG but not only): our focus since the last Plenary…</a:t>
            </a:r>
          </a:p>
          <a:p>
            <a:pPr marL="285750" lvl="7" indent="-285750" defTabSz="457200">
              <a:spcBef>
                <a:spcPts val="600"/>
              </a:spcBef>
              <a:buFont typeface="Arial" panose="020B0604020202020204" pitchFamily="34" charset="0"/>
              <a:buChar char="•"/>
              <a:defRPr/>
            </a:pPr>
            <a:endParaRPr lang="en-GB" sz="1400" b="1" kern="1200" dirty="0">
              <a:solidFill>
                <a:schemeClr val="accent6">
                  <a:lumMod val="75000"/>
                </a:schemeClr>
              </a:solidFill>
              <a:latin typeface="+mj-lt"/>
              <a:cs typeface="+mj-cs"/>
            </a:endParaRPr>
          </a:p>
          <a:p>
            <a:pPr lvl="8" indent="0" defTabSz="457200">
              <a:spcBef>
                <a:spcPts val="0"/>
              </a:spcBef>
              <a:defRPr/>
            </a:pPr>
            <a:endParaRPr lang="en-GB" sz="1600" b="1" dirty="0">
              <a:solidFill>
                <a:schemeClr val="accent6">
                  <a:lumMod val="75000"/>
                </a:schemeClr>
              </a:solidFill>
              <a:cs typeface="Arial" panose="020B0604020202020204" pitchFamily="34" charset="0"/>
            </a:endParaRPr>
          </a:p>
          <a:p>
            <a:pPr marL="285750" lvl="5" indent="-285750" defTabSz="457200">
              <a:spcBef>
                <a:spcPts val="0"/>
              </a:spcBef>
              <a:buFont typeface="Arial" panose="020B0604020202020204" pitchFamily="34" charset="0"/>
              <a:buChar char="•"/>
              <a:defRPr/>
            </a:pPr>
            <a:endParaRPr lang="en-GB" sz="1600" b="1" dirty="0">
              <a:solidFill>
                <a:srgbClr val="F79646">
                  <a:lumMod val="75000"/>
                </a:srgbClr>
              </a:solidFill>
              <a:latin typeface="+mj-lt"/>
              <a:cs typeface="Arial" panose="020B0604020202020204" pitchFamily="34" charset="0"/>
            </a:endParaRPr>
          </a:p>
          <a:p>
            <a:pPr marL="561975" lvl="7" indent="-285750" defTabSz="457200">
              <a:spcBef>
                <a:spcPts val="0"/>
              </a:spcBef>
              <a:buFont typeface="Arial" panose="020B0604020202020204" pitchFamily="34" charset="0"/>
              <a:buChar char="•"/>
              <a:defRPr/>
            </a:pPr>
            <a:endParaRPr lang="en-GB" sz="1400" kern="1200" dirty="0">
              <a:latin typeface="+mj-lt"/>
              <a:cs typeface="+mj-cs"/>
            </a:endParaRPr>
          </a:p>
          <a:p>
            <a:pPr marL="495300" lvl="8" indent="-219075" defTabSz="457200">
              <a:spcBef>
                <a:spcPts val="0"/>
              </a:spcBef>
              <a:buFont typeface="Arial" charset="0"/>
              <a:buChar char="•"/>
              <a:defRPr/>
            </a:pPr>
            <a:endParaRPr lang="en-GB" sz="1400" kern="1200" dirty="0">
              <a:latin typeface="+mj-lt"/>
              <a:cs typeface="+mj-cs"/>
            </a:endParaRPr>
          </a:p>
          <a:p>
            <a:endParaRPr lang="en-GB" sz="1600" dirty="0"/>
          </a:p>
        </p:txBody>
      </p:sp>
      <p:sp>
        <p:nvSpPr>
          <p:cNvPr id="5" name="Text Placeholder 4">
            <a:extLst>
              <a:ext uri="{FF2B5EF4-FFF2-40B4-BE49-F238E27FC236}">
                <a16:creationId xmlns:a16="http://schemas.microsoft.com/office/drawing/2014/main" id="{06C98679-5A26-7A41-8A9C-68F748A22FBC}"/>
              </a:ext>
            </a:extLst>
          </p:cNvPr>
          <p:cNvSpPr>
            <a:spLocks noGrp="1"/>
          </p:cNvSpPr>
          <p:nvPr>
            <p:ph type="body" idx="2"/>
          </p:nvPr>
        </p:nvSpPr>
        <p:spPr/>
        <p:txBody>
          <a:bodyPr/>
          <a:lstStyle/>
          <a:p>
            <a:r>
              <a:rPr lang="en-GB" sz="2400" dirty="0"/>
              <a:t>What has been achieved </a:t>
            </a:r>
          </a:p>
          <a:p>
            <a:r>
              <a:rPr lang="en-GB" sz="2400" dirty="0"/>
              <a:t>by the SDG-AHT?</a:t>
            </a:r>
          </a:p>
        </p:txBody>
      </p:sp>
      <p:pic>
        <p:nvPicPr>
          <p:cNvPr id="8" name="Picture 7">
            <a:extLst>
              <a:ext uri="{FF2B5EF4-FFF2-40B4-BE49-F238E27FC236}">
                <a16:creationId xmlns:a16="http://schemas.microsoft.com/office/drawing/2014/main" id="{57F41C2E-F2C8-428C-B99B-8527A015133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b="33530"/>
          <a:stretch/>
        </p:blipFill>
        <p:spPr>
          <a:xfrm>
            <a:off x="7203956" y="754755"/>
            <a:ext cx="1425305" cy="1368552"/>
          </a:xfrm>
          <a:prstGeom prst="rect">
            <a:avLst/>
          </a:prstGeom>
          <a:effectLst>
            <a:outerShdw blurRad="50800" dist="76200" dir="2700000" algn="tl" rotWithShape="0">
              <a:prstClr val="black">
                <a:alpha val="40000"/>
              </a:prstClr>
            </a:outerShdw>
          </a:effectLst>
        </p:spPr>
      </p:pic>
      <p:pic>
        <p:nvPicPr>
          <p:cNvPr id="10" name="Picture 9">
            <a:extLst>
              <a:ext uri="{FF2B5EF4-FFF2-40B4-BE49-F238E27FC236}">
                <a16:creationId xmlns:a16="http://schemas.microsoft.com/office/drawing/2014/main" id="{5977394E-511B-3C47-B127-5D6EA28620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9781" r="2511"/>
          <a:stretch/>
        </p:blipFill>
        <p:spPr>
          <a:xfrm>
            <a:off x="7547201" y="2189527"/>
            <a:ext cx="1386535" cy="855686"/>
          </a:xfrm>
          <a:prstGeom prst="rect">
            <a:avLst/>
          </a:prstGeom>
          <a:effectLst>
            <a:outerShdw blurRad="50800" dist="76200" dir="2700000" algn="tl" rotWithShape="0">
              <a:prstClr val="black">
                <a:alpha val="40000"/>
              </a:prstClr>
            </a:outerShdw>
          </a:effectLst>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3869" y="3086528"/>
            <a:ext cx="1775392" cy="1254483"/>
          </a:xfrm>
          <a:prstGeom prst="rect">
            <a:avLst/>
          </a:prstGeom>
          <a:effectLst>
            <a:outerShdw blurRad="50800" dist="76200" dir="2700000" algn="tl" rotWithShape="0">
              <a:prstClr val="black">
                <a:alpha val="40000"/>
              </a:prstClr>
            </a:outerShdw>
          </a:effectLst>
        </p:spPr>
      </p:pic>
      <p:pic>
        <p:nvPicPr>
          <p:cNvPr id="9" name="Picture 8">
            <a:extLst>
              <a:ext uri="{FF2B5EF4-FFF2-40B4-BE49-F238E27FC236}">
                <a16:creationId xmlns:a16="http://schemas.microsoft.com/office/drawing/2014/main" id="{8CFECEF6-FC1C-334E-924B-E8A1B4FE5494}"/>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l="-248" t="8247" r="1239" b="9394"/>
          <a:stretch/>
        </p:blipFill>
        <p:spPr>
          <a:xfrm>
            <a:off x="7292408" y="4411696"/>
            <a:ext cx="1775392" cy="983549"/>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DFA8D339-E545-4281-9F56-D08F804DEB96}"/>
              </a:ext>
            </a:extLst>
          </p:cNvPr>
          <p:cNvPicPr>
            <a:picLocks noChangeAspect="1"/>
          </p:cNvPicPr>
          <p:nvPr/>
        </p:nvPicPr>
        <p:blipFill rotWithShape="1">
          <a:blip r:embed="rId7"/>
          <a:srcRect l="65000" t="9536" r="18898" b="38667"/>
          <a:stretch/>
        </p:blipFill>
        <p:spPr>
          <a:xfrm>
            <a:off x="7028912" y="5425194"/>
            <a:ext cx="1425305" cy="1432806"/>
          </a:xfrm>
          <a:prstGeom prst="rect">
            <a:avLst/>
          </a:prstGeom>
        </p:spPr>
      </p:pic>
    </p:spTree>
    <p:extLst>
      <p:ext uri="{BB962C8B-B14F-4D97-AF65-F5344CB8AC3E}">
        <p14:creationId xmlns:p14="http://schemas.microsoft.com/office/powerpoint/2010/main" val="4267598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1313D15-7242-4D40-B2A4-44A410C892B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5</a:t>
            </a:fld>
            <a:endParaRPr lang="en-US"/>
          </a:p>
        </p:txBody>
      </p:sp>
      <p:sp>
        <p:nvSpPr>
          <p:cNvPr id="3" name="Text Placeholder 2">
            <a:extLst>
              <a:ext uri="{FF2B5EF4-FFF2-40B4-BE49-F238E27FC236}">
                <a16:creationId xmlns:a16="http://schemas.microsoft.com/office/drawing/2014/main" id="{6DC25AAF-6E9E-4ECD-B70A-AEF3A6E48AC2}"/>
              </a:ext>
            </a:extLst>
          </p:cNvPr>
          <p:cNvSpPr>
            <a:spLocks noGrp="1"/>
          </p:cNvSpPr>
          <p:nvPr>
            <p:ph type="body" idx="1"/>
          </p:nvPr>
        </p:nvSpPr>
        <p:spPr>
          <a:xfrm>
            <a:off x="76200" y="1133959"/>
            <a:ext cx="8184397" cy="5257800"/>
          </a:xfrm>
        </p:spPr>
        <p:txBody>
          <a:bodyPr/>
          <a:lstStyle/>
          <a:p>
            <a:pPr marL="101600" indent="0">
              <a:buNone/>
            </a:pPr>
            <a:r>
              <a:rPr lang="en-AU" sz="1800" dirty="0">
                <a:solidFill>
                  <a:schemeClr val="accent6">
                    <a:lumMod val="75000"/>
                  </a:schemeClr>
                </a:solidFill>
              </a:rPr>
              <a:t>Increased collaboration with GEO</a:t>
            </a:r>
          </a:p>
          <a:p>
            <a:r>
              <a:rPr lang="en-AU" sz="1800" b="0" dirty="0"/>
              <a:t>Capacity building and communication activities</a:t>
            </a:r>
          </a:p>
          <a:p>
            <a:r>
              <a:rPr lang="en-AU" sz="1800" b="0" dirty="0"/>
              <a:t>Active support to EO4SDG to conceptualise </a:t>
            </a:r>
            <a:r>
              <a:rPr lang="en-AU" sz="1800" dirty="0"/>
              <a:t>GEO SDG Toolkits and Federated approach </a:t>
            </a:r>
            <a:r>
              <a:rPr lang="en-AU" sz="1800" b="0" dirty="0"/>
              <a:t>(CEOS coordinated response to Concept Notes)</a:t>
            </a:r>
          </a:p>
          <a:p>
            <a:r>
              <a:rPr lang="en-AU" sz="1800" b="0" dirty="0"/>
              <a:t>Meeting in Geneva with GEOSEC (early February)</a:t>
            </a:r>
          </a:p>
          <a:p>
            <a:pPr marL="558800" lvl="1" indent="0">
              <a:buNone/>
            </a:pPr>
            <a:endParaRPr lang="en-AU" sz="1800" dirty="0"/>
          </a:p>
          <a:p>
            <a:pPr marL="101600" indent="0">
              <a:buNone/>
            </a:pPr>
            <a:r>
              <a:rPr lang="en-AU" sz="1800" dirty="0">
                <a:solidFill>
                  <a:schemeClr val="accent6">
                    <a:lumMod val="75000"/>
                  </a:schemeClr>
                </a:solidFill>
              </a:rPr>
              <a:t>SDG satellite data requirements table</a:t>
            </a:r>
            <a:endParaRPr lang="en-AU" sz="1800" dirty="0"/>
          </a:p>
          <a:p>
            <a:r>
              <a:rPr lang="en-AU" sz="1800" b="0" dirty="0"/>
              <a:t>List of </a:t>
            </a:r>
            <a:r>
              <a:rPr lang="en-AU" sz="1800" dirty="0"/>
              <a:t>CEOS core missions </a:t>
            </a:r>
            <a:r>
              <a:rPr lang="en-AU" sz="1800" b="0" dirty="0"/>
              <a:t>in support of SDG </a:t>
            </a:r>
          </a:p>
          <a:p>
            <a:pPr lvl="1"/>
            <a:r>
              <a:rPr lang="en-AU" sz="1800" dirty="0"/>
              <a:t>(global, open, free, sustained)</a:t>
            </a:r>
          </a:p>
          <a:p>
            <a:r>
              <a:rPr lang="en-AU" sz="1800" b="0" dirty="0"/>
              <a:t>Simplified </a:t>
            </a:r>
            <a:r>
              <a:rPr lang="en-AU" sz="1800" dirty="0"/>
              <a:t>template</a:t>
            </a:r>
            <a:r>
              <a:rPr lang="en-AU" sz="1800" b="0" dirty="0"/>
              <a:t> drafted</a:t>
            </a:r>
          </a:p>
          <a:p>
            <a:r>
              <a:rPr lang="en-AU" sz="1800" b="0" dirty="0"/>
              <a:t>First attempts to fill-in </a:t>
            </a:r>
            <a:r>
              <a:rPr lang="en-AU" sz="1800" dirty="0"/>
              <a:t>requirements</a:t>
            </a:r>
          </a:p>
          <a:p>
            <a:endParaRPr lang="en-AU" sz="1800" dirty="0"/>
          </a:p>
          <a:p>
            <a:pPr marL="101600" indent="0">
              <a:buNone/>
            </a:pPr>
            <a:r>
              <a:rPr lang="en-AU" sz="1800" dirty="0">
                <a:solidFill>
                  <a:schemeClr val="accent6">
                    <a:lumMod val="75000"/>
                  </a:schemeClr>
                </a:solidFill>
              </a:rPr>
              <a:t>Recognising SDG as a CEOS cross-cutting activity</a:t>
            </a:r>
            <a:endParaRPr lang="en-AU" sz="1800" dirty="0"/>
          </a:p>
          <a:p>
            <a:r>
              <a:rPr lang="en-AU" sz="1800" dirty="0"/>
              <a:t>Enhanced coordination with other CEOS bodies:</a:t>
            </a:r>
          </a:p>
          <a:p>
            <a:pPr lvl="1"/>
            <a:r>
              <a:rPr lang="en-AU" sz="1800" dirty="0"/>
              <a:t>CEOS general communication and coordination (regular meetings)</a:t>
            </a:r>
          </a:p>
          <a:p>
            <a:pPr lvl="1"/>
            <a:r>
              <a:rPr lang="en-AU" sz="1800" dirty="0"/>
              <a:t>SEO (data requirements), WGISS, </a:t>
            </a:r>
            <a:r>
              <a:rPr lang="en-AU" sz="1800" dirty="0" err="1"/>
              <a:t>WGCapD</a:t>
            </a:r>
            <a:endParaRPr lang="en-AU" sz="1800" dirty="0"/>
          </a:p>
          <a:p>
            <a:pPr lvl="1"/>
            <a:endParaRPr lang="en-AU" dirty="0"/>
          </a:p>
          <a:p>
            <a:pPr marL="558800" lvl="1" indent="0">
              <a:buNone/>
            </a:pPr>
            <a:endParaRPr lang="en-AU" dirty="0"/>
          </a:p>
        </p:txBody>
      </p:sp>
      <p:sp>
        <p:nvSpPr>
          <p:cNvPr id="4" name="Text Placeholder 3">
            <a:extLst>
              <a:ext uri="{FF2B5EF4-FFF2-40B4-BE49-F238E27FC236}">
                <a16:creationId xmlns:a16="http://schemas.microsoft.com/office/drawing/2014/main" id="{915CD5CB-E0E0-4822-BAB8-E99E77F684E6}"/>
              </a:ext>
            </a:extLst>
          </p:cNvPr>
          <p:cNvSpPr>
            <a:spLocks noGrp="1"/>
          </p:cNvSpPr>
          <p:nvPr>
            <p:ph type="body" idx="2"/>
          </p:nvPr>
        </p:nvSpPr>
        <p:spPr/>
        <p:txBody>
          <a:bodyPr/>
          <a:lstStyle/>
          <a:p>
            <a:r>
              <a:rPr lang="en-AU" dirty="0"/>
              <a:t>SDG activities status </a:t>
            </a:r>
          </a:p>
          <a:p>
            <a:r>
              <a:rPr lang="en-AU" b="0" i="1" dirty="0"/>
              <a:t>(more in next presentation)</a:t>
            </a:r>
          </a:p>
        </p:txBody>
      </p:sp>
      <p:pic>
        <p:nvPicPr>
          <p:cNvPr id="7" name="Picture 6" descr="A group of people sitting at a table in a restaurant&#10;&#10;Description automatically generated">
            <a:extLst>
              <a:ext uri="{FF2B5EF4-FFF2-40B4-BE49-F238E27FC236}">
                <a16:creationId xmlns:a16="http://schemas.microsoft.com/office/drawing/2014/main" id="{4747A408-96FB-4C53-BC9A-DC3871E923C4}"/>
              </a:ext>
            </a:extLst>
          </p:cNvPr>
          <p:cNvPicPr>
            <a:picLocks noChangeAspect="1"/>
          </p:cNvPicPr>
          <p:nvPr/>
        </p:nvPicPr>
        <p:blipFill rotWithShape="1">
          <a:blip r:embed="rId3"/>
          <a:srcRect l="15647" t="20269" r="10259" b="26914"/>
          <a:stretch/>
        </p:blipFill>
        <p:spPr>
          <a:xfrm>
            <a:off x="6588549" y="2692094"/>
            <a:ext cx="2326851" cy="1243970"/>
          </a:xfrm>
          <a:prstGeom prst="rect">
            <a:avLst/>
          </a:prstGeom>
        </p:spPr>
      </p:pic>
      <p:pic>
        <p:nvPicPr>
          <p:cNvPr id="9" name="Picture 8" descr="A group of people sitting at a desk in front of a window&#10;&#10;Description automatically generated">
            <a:extLst>
              <a:ext uri="{FF2B5EF4-FFF2-40B4-BE49-F238E27FC236}">
                <a16:creationId xmlns:a16="http://schemas.microsoft.com/office/drawing/2014/main" id="{F5D79EC6-2426-43EC-A2B0-BD5DA23FE581}"/>
              </a:ext>
            </a:extLst>
          </p:cNvPr>
          <p:cNvPicPr>
            <a:picLocks noChangeAspect="1"/>
          </p:cNvPicPr>
          <p:nvPr/>
        </p:nvPicPr>
        <p:blipFill rotWithShape="1">
          <a:blip r:embed="rId4"/>
          <a:srcRect l="6072" t="26483" r="13347"/>
          <a:stretch/>
        </p:blipFill>
        <p:spPr>
          <a:xfrm>
            <a:off x="6959213" y="4079029"/>
            <a:ext cx="1585522" cy="1084882"/>
          </a:xfrm>
          <a:prstGeom prst="rect">
            <a:avLst/>
          </a:prstGeom>
        </p:spPr>
      </p:pic>
    </p:spTree>
    <p:extLst>
      <p:ext uri="{BB962C8B-B14F-4D97-AF65-F5344CB8AC3E}">
        <p14:creationId xmlns:p14="http://schemas.microsoft.com/office/powerpoint/2010/main" val="107372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671870-5C61-4AD2-A527-15CB9127BACC}"/>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sp>
        <p:nvSpPr>
          <p:cNvPr id="3" name="Text Placeholder 2">
            <a:extLst>
              <a:ext uri="{FF2B5EF4-FFF2-40B4-BE49-F238E27FC236}">
                <a16:creationId xmlns:a16="http://schemas.microsoft.com/office/drawing/2014/main" id="{ED3F476C-F20A-414E-B144-A71F665C4862}"/>
              </a:ext>
            </a:extLst>
          </p:cNvPr>
          <p:cNvSpPr>
            <a:spLocks noGrp="1"/>
          </p:cNvSpPr>
          <p:nvPr>
            <p:ph type="body" idx="1"/>
          </p:nvPr>
        </p:nvSpPr>
        <p:spPr>
          <a:xfrm>
            <a:off x="76200" y="1219200"/>
            <a:ext cx="9149080" cy="5257800"/>
          </a:xfrm>
        </p:spPr>
        <p:txBody>
          <a:bodyPr/>
          <a:lstStyle/>
          <a:p>
            <a:pPr marL="180975" lvl="1" indent="0" fontAlgn="base">
              <a:buNone/>
            </a:pPr>
            <a:r>
              <a:rPr lang="en-AU" sz="1800" b="1" dirty="0">
                <a:solidFill>
                  <a:schemeClr val="accent6">
                    <a:lumMod val="75000"/>
                  </a:schemeClr>
                </a:solidFill>
                <a:latin typeface="+mn-lt"/>
              </a:rPr>
              <a:t>Starting with 3 SDG Indicators </a:t>
            </a:r>
            <a:r>
              <a:rPr lang="en-AU" sz="1800" dirty="0">
                <a:latin typeface="+mn-lt"/>
              </a:rPr>
              <a:t> </a:t>
            </a:r>
          </a:p>
          <a:p>
            <a:pPr marL="627063" lvl="2" indent="-271463" fontAlgn="base"/>
            <a:r>
              <a:rPr lang="en-AU" sz="1800" dirty="0">
                <a:latin typeface="+mn-lt"/>
              </a:rPr>
              <a:t>6.6.1 (water-related ecosystems) </a:t>
            </a:r>
          </a:p>
          <a:p>
            <a:pPr marL="627063" lvl="2" indent="-271463" fontAlgn="base"/>
            <a:r>
              <a:rPr lang="en-AU" sz="1800" dirty="0">
                <a:latin typeface="+mn-lt"/>
              </a:rPr>
              <a:t>11.3.1 (sustainable urbanization) </a:t>
            </a:r>
          </a:p>
          <a:p>
            <a:pPr marL="627063" lvl="2" indent="-271463" fontAlgn="base"/>
            <a:r>
              <a:rPr lang="en-AU" sz="1800" dirty="0">
                <a:latin typeface="+mn-lt"/>
              </a:rPr>
              <a:t>15.3.1 (land degradation neutrality)</a:t>
            </a:r>
          </a:p>
          <a:p>
            <a:pPr marL="180975" lvl="1" indent="0" fontAlgn="base">
              <a:spcBef>
                <a:spcPts val="1800"/>
              </a:spcBef>
              <a:buNone/>
            </a:pPr>
            <a:r>
              <a:rPr lang="en-AU" sz="1800" b="1" dirty="0">
                <a:solidFill>
                  <a:schemeClr val="accent6">
                    <a:lumMod val="75000"/>
                  </a:schemeClr>
                </a:solidFill>
                <a:latin typeface="+mn-lt"/>
              </a:rPr>
              <a:t>Why these 3? </a:t>
            </a:r>
            <a:endParaRPr lang="en-AU" sz="1800" dirty="0">
              <a:latin typeface="+mn-lt"/>
            </a:endParaRPr>
          </a:p>
          <a:p>
            <a:pPr marL="673100" lvl="2" indent="-317500" fontAlgn="base"/>
            <a:r>
              <a:rPr lang="en-AU" sz="1800" b="1" dirty="0">
                <a:latin typeface="+mn-lt"/>
              </a:rPr>
              <a:t>Need to focus on a limited number of SDG indicators</a:t>
            </a:r>
            <a:br>
              <a:rPr lang="en-AU" sz="1800" b="1" dirty="0">
                <a:latin typeface="+mn-lt"/>
              </a:rPr>
            </a:br>
            <a:r>
              <a:rPr lang="en-AU" sz="1800" dirty="0">
                <a:latin typeface="+mn-lt"/>
              </a:rPr>
              <a:t>“</a:t>
            </a:r>
            <a:r>
              <a:rPr lang="en-AU" sz="1800" i="1" dirty="0">
                <a:latin typeface="+mn-lt"/>
              </a:rPr>
              <a:t>Start small, Think big” </a:t>
            </a:r>
          </a:p>
          <a:p>
            <a:pPr marL="673100" lvl="2" indent="-317500" fontAlgn="base"/>
            <a:r>
              <a:rPr lang="en-AU" sz="1800" b="1" dirty="0">
                <a:latin typeface="+mn-lt"/>
              </a:rPr>
              <a:t>Indicators selected by UN IAEG-SDGs WGGI as primary for EO uptake</a:t>
            </a:r>
            <a:br>
              <a:rPr lang="en-AU" sz="1800" b="1" dirty="0">
                <a:latin typeface="+mn-lt"/>
              </a:rPr>
            </a:br>
            <a:r>
              <a:rPr lang="en-AU" sz="1800" dirty="0">
                <a:latin typeface="+mn-lt"/>
              </a:rPr>
              <a:t>“</a:t>
            </a:r>
            <a:r>
              <a:rPr lang="en-AU" sz="1800" i="1" dirty="0">
                <a:latin typeface="+mn-lt"/>
              </a:rPr>
              <a:t>Use SDG channels to maximise Impact</a:t>
            </a:r>
            <a:r>
              <a:rPr lang="en-AU" sz="1800" dirty="0">
                <a:latin typeface="+mn-lt"/>
              </a:rPr>
              <a:t>”</a:t>
            </a:r>
          </a:p>
          <a:p>
            <a:pPr marL="673100" lvl="2" indent="-317500" fontAlgn="base"/>
            <a:r>
              <a:rPr lang="en-AU" sz="1800" b="1" dirty="0">
                <a:latin typeface="+mn-lt"/>
              </a:rPr>
              <a:t>EO recognised as data sources by UN custodian Agencies in the indicator monitoring guidelines </a:t>
            </a:r>
            <a:r>
              <a:rPr lang="en-AU" sz="1800" dirty="0">
                <a:latin typeface="+mn-lt"/>
              </a:rPr>
              <a:t>“</a:t>
            </a:r>
            <a:r>
              <a:rPr lang="en-AU" sz="1800" i="1" dirty="0">
                <a:latin typeface="+mn-lt"/>
              </a:rPr>
              <a:t>Build on proven EO technologies</a:t>
            </a:r>
            <a:r>
              <a:rPr lang="en-AU" sz="1800" dirty="0">
                <a:latin typeface="+mn-lt"/>
              </a:rPr>
              <a:t>” </a:t>
            </a:r>
          </a:p>
          <a:p>
            <a:pPr marL="180975" lvl="2" indent="0" fontAlgn="base">
              <a:spcBef>
                <a:spcPts val="1800"/>
              </a:spcBef>
              <a:buNone/>
            </a:pPr>
            <a:r>
              <a:rPr lang="en-AU" sz="1800" b="1" dirty="0">
                <a:solidFill>
                  <a:schemeClr val="accent6">
                    <a:lumMod val="75000"/>
                  </a:schemeClr>
                </a:solidFill>
                <a:latin typeface="+mn-lt"/>
              </a:rPr>
              <a:t>More on their way…</a:t>
            </a:r>
          </a:p>
          <a:p>
            <a:pPr marL="627063" lvl="2" indent="-271463" fontAlgn="base">
              <a:spcBef>
                <a:spcPts val="600"/>
              </a:spcBef>
            </a:pPr>
            <a:r>
              <a:rPr lang="en-AU" sz="1800" dirty="0">
                <a:latin typeface="+mn-lt"/>
              </a:rPr>
              <a:t>GEO Blue Planet/NOAA/EC for</a:t>
            </a:r>
            <a:r>
              <a:rPr lang="en-AU" sz="1800" b="1" dirty="0">
                <a:latin typeface="+mn-lt"/>
              </a:rPr>
              <a:t> 14.1.1 </a:t>
            </a:r>
            <a:r>
              <a:rPr lang="en-AU" sz="1800" dirty="0">
                <a:latin typeface="+mn-lt"/>
              </a:rPr>
              <a:t>on coastal eutrophication</a:t>
            </a:r>
          </a:p>
          <a:p>
            <a:pPr marL="627063" lvl="2" indent="-271463" fontAlgn="base">
              <a:spcBef>
                <a:spcPts val="600"/>
              </a:spcBef>
            </a:pPr>
            <a:r>
              <a:rPr lang="en-AU" sz="1800" dirty="0">
                <a:latin typeface="+mn-lt"/>
              </a:rPr>
              <a:t>GEOGLAM/NASA for </a:t>
            </a:r>
            <a:r>
              <a:rPr lang="en-AU" sz="1800" b="1" dirty="0">
                <a:latin typeface="+mn-lt"/>
              </a:rPr>
              <a:t>2.4.1 </a:t>
            </a:r>
            <a:r>
              <a:rPr lang="en-AU" sz="1800" dirty="0">
                <a:latin typeface="+mn-lt"/>
              </a:rPr>
              <a:t>on sustainable agriculture</a:t>
            </a:r>
          </a:p>
          <a:p>
            <a:pPr marL="627063" lvl="2" indent="-271463" fontAlgn="base">
              <a:spcBef>
                <a:spcPts val="600"/>
              </a:spcBef>
            </a:pPr>
            <a:r>
              <a:rPr lang="en-AU" sz="1800" dirty="0">
                <a:latin typeface="+mn-lt"/>
              </a:rPr>
              <a:t>And more to come when matching CEOS Agencies’ interests</a:t>
            </a:r>
          </a:p>
          <a:p>
            <a:pPr marL="1016000" lvl="2" indent="0" fontAlgn="base">
              <a:buNone/>
            </a:pPr>
            <a:endParaRPr lang="en-AU" dirty="0"/>
          </a:p>
        </p:txBody>
      </p:sp>
      <p:pic>
        <p:nvPicPr>
          <p:cNvPr id="1026" name="Picture 2" descr="Image result for 11.3.1 sdg">
            <a:extLst>
              <a:ext uri="{FF2B5EF4-FFF2-40B4-BE49-F238E27FC236}">
                <a16:creationId xmlns:a16="http://schemas.microsoft.com/office/drawing/2014/main" id="{5436A247-2AFB-4A93-A7A8-BD42262E7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6372" y="1485606"/>
            <a:ext cx="1189495" cy="11894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15.3.1 sdg">
            <a:extLst>
              <a:ext uri="{FF2B5EF4-FFF2-40B4-BE49-F238E27FC236}">
                <a16:creationId xmlns:a16="http://schemas.microsoft.com/office/drawing/2014/main" id="{69B09AE9-86F4-4B32-9D26-8D99FD1725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6007" y="1485606"/>
            <a:ext cx="1189495" cy="11894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6.6.1 sdg">
            <a:extLst>
              <a:ext uri="{FF2B5EF4-FFF2-40B4-BE49-F238E27FC236}">
                <a16:creationId xmlns:a16="http://schemas.microsoft.com/office/drawing/2014/main" id="{F1FFE2C6-A616-4D78-8703-352F5DBBC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6736" y="1485606"/>
            <a:ext cx="1189496" cy="11894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6">
            <a:extLst>
              <a:ext uri="{FF2B5EF4-FFF2-40B4-BE49-F238E27FC236}">
                <a16:creationId xmlns:a16="http://schemas.microsoft.com/office/drawing/2014/main" id="{A112666C-3229-8D42-A1FD-5C5C0D449F64}"/>
              </a:ext>
            </a:extLst>
          </p:cNvPr>
          <p:cNvSpPr>
            <a:spLocks noGrp="1"/>
          </p:cNvSpPr>
          <p:nvPr>
            <p:ph type="body" idx="2"/>
          </p:nvPr>
        </p:nvSpPr>
        <p:spPr/>
        <p:txBody>
          <a:bodyPr/>
          <a:lstStyle/>
          <a:p>
            <a:r>
              <a:rPr lang="en-US" dirty="0"/>
              <a:t>Streamlining CEOS activities on SDGs</a:t>
            </a:r>
          </a:p>
          <a:p>
            <a:r>
              <a:rPr lang="en-US" b="0" i="1" dirty="0"/>
              <a:t>SDG Indicators</a:t>
            </a:r>
          </a:p>
        </p:txBody>
      </p:sp>
      <p:pic>
        <p:nvPicPr>
          <p:cNvPr id="4" name="Picture 2" descr="Image result for 14.1.1 sdg">
            <a:extLst>
              <a:ext uri="{FF2B5EF4-FFF2-40B4-BE49-F238E27FC236}">
                <a16:creationId xmlns:a16="http://schemas.microsoft.com/office/drawing/2014/main" id="{4ADF5328-D0D4-40E5-8170-0522B4FC6E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8917" y="5219700"/>
            <a:ext cx="8382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mage result for goal 2 sdg">
            <a:extLst>
              <a:ext uri="{FF2B5EF4-FFF2-40B4-BE49-F238E27FC236}">
                <a16:creationId xmlns:a16="http://schemas.microsoft.com/office/drawing/2014/main" id="{C7FF50F2-EAC2-4703-A1B7-08DB27B99E7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48297" b="1072"/>
          <a:stretch/>
        </p:blipFill>
        <p:spPr bwMode="auto">
          <a:xfrm>
            <a:off x="7476007" y="5827495"/>
            <a:ext cx="838200" cy="801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05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27344D-C051-4A2A-89D4-54667BB64E0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sp>
        <p:nvSpPr>
          <p:cNvPr id="4" name="Text Placeholder 3">
            <a:extLst>
              <a:ext uri="{FF2B5EF4-FFF2-40B4-BE49-F238E27FC236}">
                <a16:creationId xmlns:a16="http://schemas.microsoft.com/office/drawing/2014/main" id="{B2D5BDB5-18A2-4886-A511-9E86E2D875AD}"/>
              </a:ext>
            </a:extLst>
          </p:cNvPr>
          <p:cNvSpPr>
            <a:spLocks noGrp="1"/>
          </p:cNvSpPr>
          <p:nvPr>
            <p:ph type="body" idx="2"/>
          </p:nvPr>
        </p:nvSpPr>
        <p:spPr>
          <a:xfrm>
            <a:off x="1624405" y="76200"/>
            <a:ext cx="5852160" cy="914400"/>
          </a:xfrm>
        </p:spPr>
        <p:txBody>
          <a:bodyPr/>
          <a:lstStyle/>
          <a:p>
            <a:r>
              <a:rPr lang="en-AU" dirty="0"/>
              <a:t>CEOS deliverables </a:t>
            </a:r>
            <a:br>
              <a:rPr lang="en-AU" dirty="0"/>
            </a:br>
            <a:r>
              <a:rPr lang="en-AU" dirty="0"/>
              <a:t>matching GEO SDG Toolkits </a:t>
            </a:r>
          </a:p>
        </p:txBody>
      </p:sp>
      <p:pic>
        <p:nvPicPr>
          <p:cNvPr id="5" name="Picture 4">
            <a:extLst>
              <a:ext uri="{FF2B5EF4-FFF2-40B4-BE49-F238E27FC236}">
                <a16:creationId xmlns:a16="http://schemas.microsoft.com/office/drawing/2014/main" id="{95A97210-3FAC-448B-BCB7-32CA51C6AEC3}"/>
              </a:ext>
            </a:extLst>
          </p:cNvPr>
          <p:cNvPicPr>
            <a:picLocks noChangeAspect="1"/>
          </p:cNvPicPr>
          <p:nvPr/>
        </p:nvPicPr>
        <p:blipFill>
          <a:blip r:embed="rId3"/>
          <a:stretch>
            <a:fillRect/>
          </a:stretch>
        </p:blipFill>
        <p:spPr>
          <a:xfrm>
            <a:off x="-21336" y="1361341"/>
            <a:ext cx="9144000" cy="5213195"/>
          </a:xfrm>
          <a:prstGeom prst="rect">
            <a:avLst/>
          </a:prstGeom>
        </p:spPr>
      </p:pic>
    </p:spTree>
    <p:extLst>
      <p:ext uri="{BB962C8B-B14F-4D97-AF65-F5344CB8AC3E}">
        <p14:creationId xmlns:p14="http://schemas.microsoft.com/office/powerpoint/2010/main" val="660696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C18AEDD-9D60-47D1-8B00-5604AB563A2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sp>
        <p:nvSpPr>
          <p:cNvPr id="3" name="Text Placeholder 2">
            <a:extLst>
              <a:ext uri="{FF2B5EF4-FFF2-40B4-BE49-F238E27FC236}">
                <a16:creationId xmlns:a16="http://schemas.microsoft.com/office/drawing/2014/main" id="{8DF42C39-9A99-4065-A706-E157FC05B8EF}"/>
              </a:ext>
            </a:extLst>
          </p:cNvPr>
          <p:cNvSpPr>
            <a:spLocks noGrp="1"/>
          </p:cNvSpPr>
          <p:nvPr>
            <p:ph type="body" idx="1"/>
          </p:nvPr>
        </p:nvSpPr>
        <p:spPr/>
        <p:txBody>
          <a:bodyPr/>
          <a:lstStyle/>
          <a:p>
            <a:pPr marL="101600" lvl="0" indent="0">
              <a:buNone/>
            </a:pPr>
            <a:r>
              <a:rPr lang="en-AU" dirty="0">
                <a:solidFill>
                  <a:schemeClr val="accent6">
                    <a:lumMod val="75000"/>
                  </a:schemeClr>
                </a:solidFill>
              </a:rPr>
              <a:t>SPECIAL THANKS TO SDG AHT AGENCIES AND KEY CONTRIBUTORS</a:t>
            </a:r>
          </a:p>
          <a:p>
            <a:pPr marL="101600" lvl="0" indent="0">
              <a:buNone/>
            </a:pPr>
            <a:r>
              <a:rPr lang="en-AU" dirty="0"/>
              <a:t>We are interested in….</a:t>
            </a:r>
          </a:p>
          <a:p>
            <a:pPr lvl="0"/>
            <a:r>
              <a:rPr lang="en-AU" dirty="0"/>
              <a:t>Your views on the current status of CEOS activities on SDG, and GEO/CEOS roles:</a:t>
            </a:r>
          </a:p>
          <a:p>
            <a:pPr lvl="1"/>
            <a:r>
              <a:rPr lang="en-AU" dirty="0"/>
              <a:t>Adequate; not enough; well planned but hard to implement;  increase your engagement with end-users community in GEO; etc.</a:t>
            </a:r>
          </a:p>
          <a:p>
            <a:pPr lvl="0"/>
            <a:r>
              <a:rPr lang="en-AU" dirty="0"/>
              <a:t>Your perspective on Future CEOS support to SDG, beyond the Plenary, and suggest:</a:t>
            </a:r>
          </a:p>
          <a:p>
            <a:pPr lvl="1"/>
            <a:r>
              <a:rPr lang="en-AU" dirty="0"/>
              <a:t>Simply dismantle the activity (= no CEOS support to GEO)</a:t>
            </a:r>
          </a:p>
          <a:p>
            <a:pPr lvl="1"/>
            <a:r>
              <a:rPr lang="en-AU" dirty="0"/>
              <a:t>Continue with the AHT (= update AHT </a:t>
            </a:r>
            <a:r>
              <a:rPr lang="en-AU" dirty="0" err="1"/>
              <a:t>ToRs</a:t>
            </a:r>
            <a:r>
              <a:rPr lang="en-AU" dirty="0"/>
              <a:t> and governance documents)</a:t>
            </a:r>
          </a:p>
          <a:p>
            <a:pPr lvl="1"/>
            <a:r>
              <a:rPr lang="en-AU" dirty="0"/>
              <a:t>Streamline and add CEOS SDG activities into the SEO portfolio (= how, who, for what, how long?)</a:t>
            </a:r>
          </a:p>
          <a:p>
            <a:pPr lvl="0"/>
            <a:r>
              <a:rPr lang="en-AU" dirty="0"/>
              <a:t>Your agency’s current and planned contributions </a:t>
            </a:r>
          </a:p>
          <a:p>
            <a:pPr lvl="1"/>
            <a:r>
              <a:rPr lang="en-AU" dirty="0"/>
              <a:t>Clarifications based on the previous scenario</a:t>
            </a:r>
          </a:p>
          <a:p>
            <a:endParaRPr lang="en-AU" dirty="0"/>
          </a:p>
        </p:txBody>
      </p:sp>
      <p:sp>
        <p:nvSpPr>
          <p:cNvPr id="4" name="Text Placeholder 3">
            <a:extLst>
              <a:ext uri="{FF2B5EF4-FFF2-40B4-BE49-F238E27FC236}">
                <a16:creationId xmlns:a16="http://schemas.microsoft.com/office/drawing/2014/main" id="{35155393-524F-45CE-BBE3-8D2B891CD4D7}"/>
              </a:ext>
            </a:extLst>
          </p:cNvPr>
          <p:cNvSpPr>
            <a:spLocks noGrp="1"/>
          </p:cNvSpPr>
          <p:nvPr>
            <p:ph type="body" idx="2"/>
          </p:nvPr>
        </p:nvSpPr>
        <p:spPr/>
        <p:txBody>
          <a:bodyPr/>
          <a:lstStyle/>
          <a:p>
            <a:r>
              <a:rPr lang="en-AU" i="1" dirty="0"/>
              <a:t>Tour de table </a:t>
            </a:r>
          </a:p>
          <a:p>
            <a:r>
              <a:rPr lang="en-AU" dirty="0"/>
              <a:t>talking points</a:t>
            </a:r>
          </a:p>
        </p:txBody>
      </p:sp>
    </p:spTree>
    <p:extLst>
      <p:ext uri="{BB962C8B-B14F-4D97-AF65-F5344CB8AC3E}">
        <p14:creationId xmlns:p14="http://schemas.microsoft.com/office/powerpoint/2010/main" val="2022815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F35609-B81B-8744-8B15-A9184EC44040}"/>
              </a:ext>
            </a:extLst>
          </p:cNvPr>
          <p:cNvSpPr txBox="1"/>
          <p:nvPr/>
        </p:nvSpPr>
        <p:spPr>
          <a:xfrm>
            <a:off x="1600200" y="1905000"/>
            <a:ext cx="5581013" cy="120032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1" hangingPunct="0">
              <a:lnSpc>
                <a:spcPct val="100000"/>
              </a:lnSpc>
              <a:spcBef>
                <a:spcPts val="0"/>
              </a:spcBef>
              <a:spcAft>
                <a:spcPts val="0"/>
              </a:spcAft>
              <a:buClrTx/>
              <a:buSzTx/>
              <a:buFontTx/>
              <a:buNone/>
              <a:tabLst/>
            </a:pPr>
            <a:r>
              <a:rPr lang="en-US" sz="3600" dirty="0">
                <a:solidFill>
                  <a:schemeClr val="bg1"/>
                </a:solidFill>
              </a:rPr>
              <a:t>SDG AHT</a:t>
            </a:r>
          </a:p>
          <a:p>
            <a:pPr marL="0" marR="0" indent="0" algn="l" defTabSz="457200" rtl="0" fontAlgn="auto" latinLnBrk="1" hangingPunct="0">
              <a:lnSpc>
                <a:spcPct val="100000"/>
              </a:lnSpc>
              <a:spcBef>
                <a:spcPts val="0"/>
              </a:spcBef>
              <a:spcAft>
                <a:spcPts val="0"/>
              </a:spcAft>
              <a:buClrTx/>
              <a:buSzTx/>
              <a:buFontTx/>
              <a:buNone/>
              <a:tabLst/>
            </a:pPr>
            <a:r>
              <a:rPr lang="en-US" sz="3600" b="1" dirty="0">
                <a:solidFill>
                  <a:schemeClr val="bg1"/>
                </a:solidFill>
              </a:rPr>
              <a:t>Background and Context</a:t>
            </a:r>
            <a:endParaRPr kumimoji="0" lang="en-US" sz="3600" b="1" i="0" u="none" strike="noStrike" cap="none" spc="0" normalizeH="0" baseline="0" dirty="0">
              <a:ln>
                <a:noFill/>
              </a:ln>
              <a:solidFill>
                <a:schemeClr val="bg1"/>
              </a:solidFill>
              <a:effectLst/>
              <a:uFillTx/>
            </a:endParaRPr>
          </a:p>
        </p:txBody>
      </p:sp>
    </p:spTree>
    <p:extLst>
      <p:ext uri="{BB962C8B-B14F-4D97-AF65-F5344CB8AC3E}">
        <p14:creationId xmlns:p14="http://schemas.microsoft.com/office/powerpoint/2010/main" val="1645776953"/>
      </p:ext>
    </p:extLst>
  </p:cSld>
  <p:clrMapOvr>
    <a:masterClrMapping/>
  </p:clrMapOvr>
</p:sld>
</file>

<file path=ppt/theme/theme1.xml><?xml version="1.0" encoding="utf-8"?>
<a:theme xmlns:a="http://schemas.openxmlformats.org/drawingml/2006/main" name="Default">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95871A3373524884976A90E77FADCB" ma:contentTypeVersion="13" ma:contentTypeDescription="Create a new document." ma:contentTypeScope="" ma:versionID="86e2e1e8139ee70a5f2e80918dc626fd">
  <xsd:schema xmlns:xsd="http://www.w3.org/2001/XMLSchema" xmlns:xs="http://www.w3.org/2001/XMLSchema" xmlns:p="http://schemas.microsoft.com/office/2006/metadata/properties" xmlns:ns3="65805e7c-a87d-46f3-9280-f4e2f7d3e8e9" xmlns:ns4="c5091474-c535-4dba-9087-da16a27075d8" targetNamespace="http://schemas.microsoft.com/office/2006/metadata/properties" ma:root="true" ma:fieldsID="0e8a17954647b39e9e9d654c7603b28d" ns3:_="" ns4:_="">
    <xsd:import namespace="65805e7c-a87d-46f3-9280-f4e2f7d3e8e9"/>
    <xsd:import namespace="c5091474-c535-4dba-9087-da16a27075d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805e7c-a87d-46f3-9280-f4e2f7d3e8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5091474-c535-4dba-9087-da16a27075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46588E-1BF7-49BC-A52A-19632D2241B7}">
  <ds:schemaRefs>
    <ds:schemaRef ds:uri="http://schemas.microsoft.com/sharepoint/v3/contenttype/forms"/>
  </ds:schemaRefs>
</ds:datastoreItem>
</file>

<file path=customXml/itemProps2.xml><?xml version="1.0" encoding="utf-8"?>
<ds:datastoreItem xmlns:ds="http://schemas.openxmlformats.org/officeDocument/2006/customXml" ds:itemID="{D32E0FDF-569B-4844-86CC-1B6157BF9C04}">
  <ds:schemaRefs>
    <ds:schemaRef ds:uri="http://purl.org/dc/term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elements/1.1/"/>
    <ds:schemaRef ds:uri="65805e7c-a87d-46f3-9280-f4e2f7d3e8e9"/>
    <ds:schemaRef ds:uri="http://purl.org/dc/dcmitype/"/>
    <ds:schemaRef ds:uri="http://schemas.microsoft.com/office/infopath/2007/PartnerControls"/>
    <ds:schemaRef ds:uri="c5091474-c535-4dba-9087-da16a27075d8"/>
  </ds:schemaRefs>
</ds:datastoreItem>
</file>

<file path=customXml/itemProps3.xml><?xml version="1.0" encoding="utf-8"?>
<ds:datastoreItem xmlns:ds="http://schemas.openxmlformats.org/officeDocument/2006/customXml" ds:itemID="{97944B64-7E74-477F-AD29-8A07D0555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805e7c-a87d-46f3-9280-f4e2f7d3e8e9"/>
    <ds:schemaRef ds:uri="c5091474-c535-4dba-9087-da16a27075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TotalTime>
  <Words>1398</Words>
  <Application>Microsoft Office PowerPoint</Application>
  <PresentationFormat>On-screen Show (4:3)</PresentationFormat>
  <Paragraphs>191</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Wingdings</vt:lpstr>
      <vt:lpstr>Avenir</vt:lpstr>
      <vt:lpstr>Helvetica Neue</vt:lpstr>
      <vt:lpstr>Noto Sans Symbols</vt:lpstr>
      <vt:lpstr>Arial</vt:lpstr>
      <vt:lpstr>Calibri</vt:lpstr>
      <vt:lpstr>Courier New</vt:lpstr>
      <vt:lpstr>Symbol</vt:lpstr>
      <vt:lpstr>Default</vt:lpstr>
      <vt:lpstr>Sustainable Development Goals (SDG)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Development Goals (SDG)</dc:title>
  <dc:creator>Kerblat, Flora (CASS, Waite Campus)</dc:creator>
  <cp:lastModifiedBy>Kerblat, Flora (CASS, Waite Campus)</cp:lastModifiedBy>
  <cp:revision>1</cp:revision>
  <dcterms:created xsi:type="dcterms:W3CDTF">2020-03-18T04:31:37Z</dcterms:created>
  <dcterms:modified xsi:type="dcterms:W3CDTF">2020-03-25T02:30:16Z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0x0101003C95871A3373524884976A90E77FADCB</vt:lpwstr>
  </property>
</Properties>
</file>