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embeddedFontLst>
    <p:embeddedFont>
      <p:font typeface="Helvetica Neue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4" roundtripDataSignature="AMtx7mg5vRknr0FeTA2ipVicuz1ZzJkC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regular.fntdata"/><Relationship Id="rId11" Type="http://schemas.openxmlformats.org/officeDocument/2006/relationships/slide" Target="slides/slide6.xml"/><Relationship Id="rId22" Type="http://schemas.openxmlformats.org/officeDocument/2006/relationships/font" Target="fonts/HelveticaNeue-italic.fntdata"/><Relationship Id="rId10" Type="http://schemas.openxmlformats.org/officeDocument/2006/relationships/slide" Target="slides/slide5.xml"/><Relationship Id="rId21" Type="http://schemas.openxmlformats.org/officeDocument/2006/relationships/font" Target="fonts/HelveticaNeue-bold.fntdata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HelveticaNeue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2286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228600" lvl="4" marL="22860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228600" lvl="5" marL="2743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228600" lvl="6" marL="3200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228600" lvl="7" marL="3657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228600" lvl="8" marL="4114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17fcb5960_0_5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" name="Google Shape;96;g717fcb5960_0_5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17fcb5960_0_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" name="Google Shape;104;g717fcb5960_0_3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17fcb5960_0_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" name="Google Shape;111;g717fcb5960_0_4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17fcb5960_0_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Google Shape;117;g717fcb5960_0_4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17fcb5960_0_6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4" name="Google Shape;124;g717fcb5960_0_6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717fcb5e0a_1_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" name="Google Shape;38;g717fcb5e0a_1_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" name="Google Shape;46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71443198d4_0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" name="Google Shape;54;g71443198d4_0_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17fcb5960_0_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1" name="Google Shape;61;g717fcb5960_0_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17fcb5960_0_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Google Shape;68;g717fcb5960_0_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17fcb5960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Google Shape;75;g717fcb5960_0_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17fcb5960_0_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2" name="Google Shape;82;g717fcb5960_0_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17fcb5960_0_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Google Shape;89;g717fcb5960_0_3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>
  <p:cSld name="1_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47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6666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0" name="Google Shape;10;p47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1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7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とコンテンツ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8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8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48"/>
          <p:cNvSpPr txBox="1"/>
          <p:nvPr>
            <p:ph idx="10" type="dt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48"/>
          <p:cNvSpPr txBox="1"/>
          <p:nvPr>
            <p:ph idx="11" type="ftr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8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Blank" showMasterSp="0">
  <p:cSld name="1_Blank 2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1"/>
          <p:cNvSpPr/>
          <p:nvPr>
            <p:ph idx="12" type="sldNum"/>
          </p:nvPr>
        </p:nvSpPr>
        <p:spPr>
          <a:xfrm>
            <a:off x="8763000" y="6629400"/>
            <a:ext cx="3048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7843"/>
            </a:schemeClr>
          </a:solidFill>
          <a:ln cap="flat" cmpd="sng" w="25400">
            <a:solidFill>
              <a:schemeClr val="lt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20" name="Google Shape;20;p51"/>
          <p:cNvSpPr txBox="1"/>
          <p:nvPr>
            <p:ph idx="1" type="body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1"/>
          <p:cNvSpPr/>
          <p:nvPr/>
        </p:nvSpPr>
        <p:spPr>
          <a:xfrm>
            <a:off x="76200" y="6629400"/>
            <a:ext cx="2362200" cy="187285"/>
          </a:xfrm>
          <a:prstGeom prst="roundRect">
            <a:avLst>
              <a:gd fmla="val 16667" name="adj"/>
            </a:avLst>
          </a:prstGeom>
          <a:solidFill>
            <a:schemeClr val="lt1">
              <a:alpha val="47843"/>
            </a:schemeClr>
          </a:solidFill>
          <a:ln cap="flat" cmpd="sng" w="25400">
            <a:solidFill>
              <a:schemeClr val="lt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1" lang="en-AU" sz="11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CEOS Plenary 2019, 14-16 October</a:t>
            </a:r>
            <a:endParaRPr b="0" i="1" sz="11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51"/>
          <p:cNvSpPr txBox="1"/>
          <p:nvPr>
            <p:ph idx="2" type="body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FY30_Ⅰ.1.2">
  <p:cSld name="2_FY30_Ⅰ.1.2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8"/>
          <p:cNvSpPr txBox="1"/>
          <p:nvPr>
            <p:ph type="ctrTitle"/>
          </p:nvPr>
        </p:nvSpPr>
        <p:spPr>
          <a:xfrm>
            <a:off x="311708" y="992767"/>
            <a:ext cx="8520525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900"/>
              <a:buFont typeface="Arial"/>
              <a:buNone/>
              <a:defRPr b="0" i="0" sz="6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900"/>
              <a:buFont typeface="Arial"/>
              <a:buNone/>
              <a:defRPr b="0" i="0" sz="6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900"/>
              <a:buFont typeface="Arial"/>
              <a:buNone/>
              <a:defRPr b="0" i="0" sz="6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900"/>
              <a:buFont typeface="Arial"/>
              <a:buNone/>
              <a:defRPr b="0" i="0" sz="6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900"/>
              <a:buFont typeface="Arial"/>
              <a:buNone/>
              <a:defRPr b="0" i="0" sz="6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900"/>
              <a:buFont typeface="Arial"/>
              <a:buNone/>
              <a:defRPr b="0" i="0" sz="6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900"/>
              <a:buFont typeface="Arial"/>
              <a:buNone/>
              <a:defRPr b="0" i="0" sz="6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900"/>
              <a:buFont typeface="Arial"/>
              <a:buNone/>
              <a:defRPr b="0" i="0" sz="6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900"/>
              <a:buFont typeface="Arial"/>
              <a:buNone/>
              <a:defRPr b="0" i="0" sz="6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58"/>
          <p:cNvSpPr txBox="1"/>
          <p:nvPr>
            <p:ph idx="1" type="subTitle"/>
          </p:nvPr>
        </p:nvSpPr>
        <p:spPr>
          <a:xfrm>
            <a:off x="311700" y="3778833"/>
            <a:ext cx="8520525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  <a:defRPr b="0" i="0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58"/>
          <p:cNvSpPr txBox="1"/>
          <p:nvPr>
            <p:ph idx="12" type="sldNum"/>
          </p:nvPr>
        </p:nvSpPr>
        <p:spPr>
          <a:xfrm>
            <a:off x="8472458" y="6217622"/>
            <a:ext cx="548775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5"/>
          <p:cNvSpPr txBox="1"/>
          <p:nvPr>
            <p:ph idx="12" type="sldNum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/>
          <p:nvPr>
            <p:ph type="title"/>
          </p:nvPr>
        </p:nvSpPr>
        <p:spPr>
          <a:xfrm>
            <a:off x="622803" y="2719975"/>
            <a:ext cx="7250700" cy="9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lang="en-AU" sz="3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Working Team </a:t>
            </a:r>
            <a:br>
              <a:rPr b="1" lang="en-AU" sz="3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1" lang="en-AU" sz="3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Status &amp; Engagement</a:t>
            </a:r>
            <a:r>
              <a:rPr b="1" i="0" lang="en-AU" sz="3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 b="1" i="0" sz="30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AU" sz="2400" u="none" cap="none" strike="noStrike">
                <a:solidFill>
                  <a:srgbClr val="93C47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Day </a:t>
            </a:r>
            <a:r>
              <a:rPr b="1" lang="en-AU" sz="2400">
                <a:solidFill>
                  <a:srgbClr val="93C47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rPr b="1" i="0" lang="en-AU" sz="2400" u="none" cap="none" strike="noStrike">
                <a:solidFill>
                  <a:srgbClr val="93C47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Session </a:t>
            </a:r>
            <a:r>
              <a:rPr b="1" lang="en-AU" sz="2400">
                <a:solidFill>
                  <a:srgbClr val="93C47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3.3</a:t>
            </a:r>
            <a:endParaRPr b="1" i="0" sz="2400" u="none" cap="none" strike="noStrike">
              <a:solidFill>
                <a:srgbClr val="93C47D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3" name="Google Shape;33;p1"/>
          <p:cNvSpPr/>
          <p:nvPr/>
        </p:nvSpPr>
        <p:spPr>
          <a:xfrm>
            <a:off x="622789" y="4222400"/>
            <a:ext cx="48108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AU" sz="1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SIT-35 Virtual Meeting</a:t>
            </a:r>
            <a:endParaRPr b="0" i="0" sz="18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AU" sz="1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25-26 March, 2020</a:t>
            </a:r>
            <a:endParaRPr b="0" i="0" sz="18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4" name="Google Shape;3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"/>
          <p:cNvSpPr txBox="1"/>
          <p:nvPr/>
        </p:nvSpPr>
        <p:spPr>
          <a:xfrm>
            <a:off x="622789" y="2246634"/>
            <a:ext cx="2806200" cy="2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en-AU" sz="105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17fcb5960_0_55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706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99" name="Google Shape;99;g717fcb5960_0_55"/>
          <p:cNvSpPr txBox="1"/>
          <p:nvPr>
            <p:ph idx="1" type="body"/>
          </p:nvPr>
        </p:nvSpPr>
        <p:spPr>
          <a:xfrm>
            <a:off x="121050" y="14948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❏"/>
            </a:pPr>
            <a:r>
              <a:rPr b="0" lang="en-A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advertised, we want the Working Teams to drive the agenda and formulate the objectives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❏"/>
            </a:pPr>
            <a:r>
              <a:rPr b="0" lang="en-A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Brainstorming, cross-communication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❏"/>
            </a:pPr>
            <a:r>
              <a:rPr b="0" lang="en-A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Hands Call #2 will tease out early ideas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❏"/>
            </a:pPr>
            <a:r>
              <a:rPr b="0" lang="en-A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Working Teams “don’t want it”, they don’t have to have it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717fcb5960_0_55"/>
          <p:cNvSpPr txBox="1"/>
          <p:nvPr>
            <p:ph idx="2" type="body"/>
          </p:nvPr>
        </p:nvSpPr>
        <p:spPr>
          <a:xfrm>
            <a:off x="1680300" y="76200"/>
            <a:ext cx="6168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</a:pPr>
            <a:r>
              <a:rPr lang="en-AU"/>
              <a:t>Working Team Day at SIT TW</a:t>
            </a:r>
            <a:endParaRPr/>
          </a:p>
        </p:txBody>
      </p:sp>
      <p:sp>
        <p:nvSpPr>
          <p:cNvPr id="101" name="Google Shape;101;g717fcb5960_0_55"/>
          <p:cNvSpPr txBox="1"/>
          <p:nvPr/>
        </p:nvSpPr>
        <p:spPr>
          <a:xfrm rot="-2700000">
            <a:off x="2562302" y="2712112"/>
            <a:ext cx="4598174" cy="11900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61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7200">
                <a:solidFill>
                  <a:srgbClr val="FF0000"/>
                </a:solidFill>
              </a:rPr>
              <a:t>VIRTUAL?</a:t>
            </a:r>
            <a:endParaRPr sz="7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17fcb5960_0_36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706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07" name="Google Shape;107;g717fcb5960_0_36"/>
          <p:cNvSpPr txBox="1"/>
          <p:nvPr/>
        </p:nvSpPr>
        <p:spPr>
          <a:xfrm>
            <a:off x="2161550" y="353700"/>
            <a:ext cx="4833900" cy="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AU">
                <a:solidFill>
                  <a:srgbClr val="FFFFFF"/>
                </a:solidFill>
              </a:rPr>
              <a:t>chart is available for download on meeting</a:t>
            </a:r>
            <a:br>
              <a:rPr lang="en-AU">
                <a:solidFill>
                  <a:srgbClr val="FFFFFF"/>
                </a:solidFill>
              </a:rPr>
            </a:br>
            <a:r>
              <a:rPr lang="en-AU">
                <a:solidFill>
                  <a:srgbClr val="FFFFFF"/>
                </a:solidFill>
              </a:rPr>
              <a:t>website in high resolution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08" name="Google Shape;108;g717fcb5960_0_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15675"/>
            <a:ext cx="8839198" cy="4935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17fcb5960_0_43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706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pic>
        <p:nvPicPr>
          <p:cNvPr id="114" name="Google Shape;114;g717fcb5960_0_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5550" y="152400"/>
            <a:ext cx="6773186" cy="65532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17fcb5960_0_49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706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20" name="Google Shape;120;g717fcb5960_0_49"/>
          <p:cNvSpPr txBox="1"/>
          <p:nvPr>
            <p:ph idx="1" type="body"/>
          </p:nvPr>
        </p:nvSpPr>
        <p:spPr>
          <a:xfrm>
            <a:off x="76200" y="1259475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❏"/>
            </a:pPr>
            <a:r>
              <a:rPr b="0" lang="en-A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is our long term vision coming from?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→"/>
            </a:pPr>
            <a:r>
              <a:rPr lang="en-A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2030 Agenda for Sustainable Development, Sendai Framework, Paris Agreement … yes at a stratospheric level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→"/>
            </a:pPr>
            <a:r>
              <a:rPr lang="en-A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 Strategic Plan and Work Programme, etc … yes a bit more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→"/>
            </a:pPr>
            <a:r>
              <a:rPr lang="en-A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how do we link from these other worlds to ‘CEOS land’?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2" marL="137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▪"/>
            </a:pPr>
            <a:r>
              <a:rPr lang="en-A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we need strategy ‘bridges’ to the CEOS Work Plan?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❏"/>
            </a:pPr>
            <a:r>
              <a:rPr b="0" lang="en-A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Strategy Documents are variable across the CEOS structure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→"/>
            </a:pPr>
            <a:r>
              <a:rPr b="0" lang="en-A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decadal thematic strategies - supported by strong external communities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→"/>
            </a:pPr>
            <a:r>
              <a:rPr b="0" lang="en-A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new strategies in consideration</a:t>
            </a:r>
            <a:r>
              <a:rPr lang="en-A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emerging?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→"/>
            </a:pPr>
            <a:r>
              <a:rPr lang="en-A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grand plans without strong ‘mandate’ and therefore limited follow up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❏"/>
            </a:pPr>
            <a:r>
              <a:rPr b="0" lang="en-A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 size likely doesn’t fit all - but scope for filling some gaps?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g717fcb5960_0_49"/>
          <p:cNvSpPr txBox="1"/>
          <p:nvPr>
            <p:ph idx="2" type="body"/>
          </p:nvPr>
        </p:nvSpPr>
        <p:spPr>
          <a:xfrm>
            <a:off x="1680300" y="76200"/>
            <a:ext cx="6168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</a:pPr>
            <a:r>
              <a:rPr lang="en-AU"/>
              <a:t>Strategy Documents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17fcb5960_0_62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706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127" name="Google Shape;127;g717fcb5960_0_62"/>
          <p:cNvSpPr txBox="1"/>
          <p:nvPr>
            <p:ph idx="1" type="body"/>
          </p:nvPr>
        </p:nvSpPr>
        <p:spPr>
          <a:xfrm>
            <a:off x="121050" y="14948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❏"/>
            </a:pPr>
            <a:r>
              <a:rPr b="0" lang="en-AU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 25 minutes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717fcb5960_0_62"/>
          <p:cNvSpPr txBox="1"/>
          <p:nvPr>
            <p:ph idx="2" type="body"/>
          </p:nvPr>
        </p:nvSpPr>
        <p:spPr>
          <a:xfrm>
            <a:off x="1680300" y="76200"/>
            <a:ext cx="6168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</a:pPr>
            <a:r>
              <a:rPr lang="en-AU"/>
              <a:t>Interventions</a:t>
            </a:r>
            <a:endParaRPr/>
          </a:p>
        </p:txBody>
      </p:sp>
      <p:sp>
        <p:nvSpPr>
          <p:cNvPr id="129" name="Google Shape;129;g717fcb5960_0_62"/>
          <p:cNvSpPr txBox="1"/>
          <p:nvPr/>
        </p:nvSpPr>
        <p:spPr>
          <a:xfrm>
            <a:off x="1155150" y="6206800"/>
            <a:ext cx="7218600" cy="5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A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Add comments and questions on sli.do (#ceos-sit-35) at any time in the session</a:t>
            </a:r>
            <a:endParaRPr b="1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717fcb5e0a_1_3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667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41" name="Google Shape;41;g717fcb5e0a_1_3"/>
          <p:cNvSpPr txBox="1"/>
          <p:nvPr>
            <p:ph idx="1" type="body"/>
          </p:nvPr>
        </p:nvSpPr>
        <p:spPr>
          <a:xfrm>
            <a:off x="76200" y="13716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❏"/>
            </a:pP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Working Teams are ‘engine rooms’ of CEOS activity: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→"/>
            </a:pP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 Groups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→"/>
            </a:pP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Virtual Constellations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→"/>
            </a:pP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Ad-Hoc Teams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❏"/>
            </a:pP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this term?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→"/>
            </a:pP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 confusion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→"/>
            </a:pP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term ‘CEOS Entity’ refers to a broader group, including CEOS Agencies, CEOS Exec Officer, CEOS Systems Engineering Office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g717fcb5e0a_1_3"/>
          <p:cNvSpPr txBox="1"/>
          <p:nvPr>
            <p:ph idx="2" type="body"/>
          </p:nvPr>
        </p:nvSpPr>
        <p:spPr>
          <a:xfrm>
            <a:off x="1680300" y="76200"/>
            <a:ext cx="6168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</a:pPr>
            <a:r>
              <a:rPr lang="en-AU"/>
              <a:t>Working teams … what are they?</a:t>
            </a:r>
            <a:endParaRPr/>
          </a:p>
        </p:txBody>
      </p:sp>
      <p:sp>
        <p:nvSpPr>
          <p:cNvPr id="43" name="Google Shape;43;g717fcb5e0a_1_3"/>
          <p:cNvSpPr txBox="1"/>
          <p:nvPr/>
        </p:nvSpPr>
        <p:spPr>
          <a:xfrm>
            <a:off x="1155150" y="6206800"/>
            <a:ext cx="7218600" cy="5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A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Add comments and questions on sli.do (#ceos-sit-35) at any time in the session</a:t>
            </a:r>
            <a:endParaRPr b="1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6666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76200" y="1255175"/>
            <a:ext cx="8991600" cy="5257800"/>
          </a:xfrm>
          <a:prstGeom prst="rect">
            <a:avLst/>
          </a:prstGeom>
          <a:noFill/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❏"/>
            </a:pP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 meetings: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→"/>
            </a:pPr>
            <a:r>
              <a:rPr b="1"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meetings: </a:t>
            </a:r>
            <a:r>
              <a:rPr b="0"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focused on </a:t>
            </a: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Principals </a:t>
            </a:r>
            <a:r>
              <a:rPr b="0"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strategic</a:t>
            </a:r>
            <a:r>
              <a:rPr b="0"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directions/issues</a:t>
            </a:r>
            <a:endParaRPr b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▪"/>
            </a:pP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to have Working Teams in the room to speak up and ensure Principals have informed discussions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→"/>
            </a:pPr>
            <a:r>
              <a:rPr b="1"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 TW</a:t>
            </a: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meetings: </a:t>
            </a:r>
            <a:r>
              <a:rPr b="0" lang="en-AU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reporting &amp; interaction with </a:t>
            </a:r>
            <a:r>
              <a:rPr lang="en-AU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CEOS working teams; preparation for the </a:t>
            </a:r>
            <a:r>
              <a:rPr b="0" lang="en-AU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Plenary guided by CEOS Chair</a:t>
            </a:r>
            <a:endParaRPr b="0"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❏"/>
            </a:pP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Hands calls for Working Teams </a:t>
            </a:r>
            <a:r>
              <a:rPr b="0"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3-4 in each calendar year to share activities and identify opportunities for cross-Working Team cooperation (next 19 May)</a:t>
            </a:r>
            <a:endParaRPr b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❏"/>
            </a:pP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 </a:t>
            </a:r>
            <a:r>
              <a:rPr lang="en-AU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directly</a:t>
            </a: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VCs</a:t>
            </a:r>
            <a:endParaRPr b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→"/>
            </a:pPr>
            <a:r>
              <a:rPr b="1"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informal, off-the-record, telcons</a:t>
            </a: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VC leads (next early June)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→"/>
            </a:pP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identifying and address their problems and needs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❏"/>
            </a:pP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CEOS Working Teams Day</a:t>
            </a:r>
            <a:r>
              <a:rPr b="0"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prior to SIT TW</a:t>
            </a:r>
            <a:endParaRPr b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→"/>
            </a:pP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Supporting and facilitating the Working Teams: their day</a:t>
            </a:r>
            <a:endParaRPr b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❏"/>
            </a:pPr>
            <a:r>
              <a:rPr lang="en-A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continue to reflect and learn from the experience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7"/>
          <p:cNvSpPr txBox="1"/>
          <p:nvPr>
            <p:ph idx="2" type="body"/>
          </p:nvPr>
        </p:nvSpPr>
        <p:spPr>
          <a:xfrm>
            <a:off x="1680300" y="76200"/>
            <a:ext cx="6168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</a:pPr>
            <a:r>
              <a:rPr lang="en-AU"/>
              <a:t>Reminder - SIT term approach</a:t>
            </a:r>
            <a:endParaRPr/>
          </a:p>
        </p:txBody>
      </p:sp>
      <p:sp>
        <p:nvSpPr>
          <p:cNvPr id="51" name="Google Shape;51;p7"/>
          <p:cNvSpPr txBox="1"/>
          <p:nvPr/>
        </p:nvSpPr>
        <p:spPr>
          <a:xfrm>
            <a:off x="1155150" y="6206800"/>
            <a:ext cx="7218600" cy="5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A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Add comments and questions on sli.do (#ceos-sit-35) at any time in the session</a:t>
            </a:r>
            <a:endParaRPr b="1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1443198d4_0_5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7058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57" name="Google Shape;57;g71443198d4_0_5"/>
          <p:cNvSpPr txBox="1"/>
          <p:nvPr>
            <p:ph idx="1" type="body"/>
          </p:nvPr>
        </p:nvSpPr>
        <p:spPr>
          <a:xfrm>
            <a:off x="121050" y="14948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Building on all the significant contact hours of previous SIT Chairs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4 - 19 December 2019, calls between all 7 VCs and CSIRO-GA Team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 Chair Team members present to encourage frank, informal, detailed exchange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think this approach worked well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Several practical and several strategic issues addressed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outcome: General representation of VCs in CEOS WP improved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g71443198d4_0_5"/>
          <p:cNvSpPr txBox="1"/>
          <p:nvPr>
            <p:ph idx="2" type="body"/>
          </p:nvPr>
        </p:nvSpPr>
        <p:spPr>
          <a:xfrm>
            <a:off x="1680300" y="76200"/>
            <a:ext cx="6168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</a:pPr>
            <a:r>
              <a:rPr lang="en-AU"/>
              <a:t>Informal VC call series #1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7fcb5960_0_2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706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64" name="Google Shape;64;g717fcb5960_0_2"/>
          <p:cNvSpPr txBox="1"/>
          <p:nvPr>
            <p:ph idx="1" type="body"/>
          </p:nvPr>
        </p:nvSpPr>
        <p:spPr>
          <a:xfrm>
            <a:off x="121050" y="14948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SST-VC: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Spring clean of CEOS WP representation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Confirmed new White Paper as defining strategy for next decade of SST coordination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on funding, membership &amp; direction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LSI</a:t>
            </a: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-VC: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interoperability terminology document - a very “CEOS” activity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Playing key role in engaging industry on ARD via CARD4L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Seeking agency participation in Sep Industry Workshop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representation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</a:t>
            </a:r>
            <a:r>
              <a:rPr b="1"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-VC: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Spring clean of CEOS WP representation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Practical support in navigating JAXA sponsorship of new NIES co-lead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Well managed and directed and with an eye on succession planning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g717fcb5960_0_2"/>
          <p:cNvSpPr txBox="1"/>
          <p:nvPr>
            <p:ph idx="2" type="body"/>
          </p:nvPr>
        </p:nvSpPr>
        <p:spPr>
          <a:xfrm>
            <a:off x="1680300" y="76200"/>
            <a:ext cx="6168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</a:pPr>
            <a:r>
              <a:rPr lang="en-AU"/>
              <a:t>Informal VC call series #1</a:t>
            </a:r>
            <a:br>
              <a:rPr lang="en-AU"/>
            </a:br>
            <a:r>
              <a:rPr lang="en-AU"/>
              <a:t>(in time order)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17fcb5960_0_9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706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71" name="Google Shape;71;g717fcb5960_0_9"/>
          <p:cNvSpPr txBox="1"/>
          <p:nvPr>
            <p:ph idx="1" type="body"/>
          </p:nvPr>
        </p:nvSpPr>
        <p:spPr>
          <a:xfrm>
            <a:off x="121050" y="14948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OSVW</a:t>
            </a: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-VC: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Critical mass of effort really sits outside CEOS in IOVW Science Team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Vision for an OSVW Constellation (VC-14) is being developed through IOVWST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CEOS team and identity not very active?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OCR-VC: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Active but would welcome Principal understanding and support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Improved</a:t>
            </a: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CEOS WP representation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Keen to contribute to Ocean Carbon Roadmap should CEOS go that way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Interested in future GHG &amp; Ocean Carbon workshop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OST</a:t>
            </a:r>
            <a:r>
              <a:rPr b="1"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-VC: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churn in leadership</a:t>
            </a: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Critical mass of effort mainly sits outside CEOS in OST Science Team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VC-43: Update of CEOS OST-VC User Reqts Document provides new strategy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g717fcb5960_0_9"/>
          <p:cNvSpPr txBox="1"/>
          <p:nvPr>
            <p:ph idx="2" type="body"/>
          </p:nvPr>
        </p:nvSpPr>
        <p:spPr>
          <a:xfrm>
            <a:off x="1680300" y="76200"/>
            <a:ext cx="6168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</a:pPr>
            <a:r>
              <a:rPr lang="en-AU"/>
              <a:t>Informal VC call series #1</a:t>
            </a:r>
            <a:br>
              <a:rPr lang="en-AU"/>
            </a:br>
            <a:r>
              <a:rPr lang="en-AU"/>
              <a:t>(in time order)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17fcb5960_0_16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706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78" name="Google Shape;78;g717fcb5960_0_16"/>
          <p:cNvSpPr txBox="1"/>
          <p:nvPr>
            <p:ph idx="1" type="body"/>
          </p:nvPr>
        </p:nvSpPr>
        <p:spPr>
          <a:xfrm>
            <a:off x="121050" y="14948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-VC: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Strongly encouraged to have better representation in CEOS WP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Interest in a Strategy White Paper to strengthen framework for CEOS efforts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CEOS team and identity not very active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‘pitch’ on a future CEOS Precip Strategy had been proposed for SIT-35, but was unfortunately cut due to the shift to ‘virtual only’ - could generate momentum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0" lang="en-AU" sz="1800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rPr>
              <a:t>(P-VC said they may upload materials to the SIT35 presentations folder - interested readers pls check and download)</a:t>
            </a:r>
            <a:endParaRPr b="0" sz="1800">
              <a:solidFill>
                <a:srgbClr val="6AA84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g717fcb5960_0_16"/>
          <p:cNvSpPr txBox="1"/>
          <p:nvPr>
            <p:ph idx="2" type="body"/>
          </p:nvPr>
        </p:nvSpPr>
        <p:spPr>
          <a:xfrm>
            <a:off x="1680300" y="76200"/>
            <a:ext cx="6168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</a:pPr>
            <a:r>
              <a:rPr lang="en-AU"/>
              <a:t>Informal VC call series #1</a:t>
            </a:r>
            <a:br>
              <a:rPr lang="en-AU"/>
            </a:br>
            <a:r>
              <a:rPr lang="en-AU"/>
              <a:t>(in time order)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17fcb5960_0_22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706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85" name="Google Shape;85;g717fcb5960_0_22"/>
          <p:cNvSpPr txBox="1"/>
          <p:nvPr>
            <p:ph idx="1" type="body"/>
          </p:nvPr>
        </p:nvSpPr>
        <p:spPr>
          <a:xfrm>
            <a:off x="76200" y="127635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 February 2020: </a:t>
            </a:r>
            <a:r>
              <a:rPr b="0" i="1"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informal forum to share ideas, and discuss collaborations, between the Working Teams: Working Groups, Virtual Constellations, and Ad-Hoc Teams. This approach is experimental and feedback is welcome.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defined based on interest &amp; feedback from Teams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meetings and process updates including Work Plan Deep Dive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topics requested by the Teams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2" marL="137160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▪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Spatial Capacity Development Advisory Board (WGCapD)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2" marL="137160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▪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CEOS-COAST (AHT, NOAA)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2" marL="137160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▪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CEOS ARD (LSI-VC)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discussion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Based on the follow-up rate reported by Nancy, Paul and Steve from the focus topics we feel that the format worked well.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1.5 hour session seemed about right for 2 longer topics, 1 shorter topic, and open discussion time.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717fcb5960_0_22"/>
          <p:cNvSpPr txBox="1"/>
          <p:nvPr>
            <p:ph idx="2" type="body"/>
          </p:nvPr>
        </p:nvSpPr>
        <p:spPr>
          <a:xfrm>
            <a:off x="1680300" y="76200"/>
            <a:ext cx="6168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</a:pPr>
            <a:r>
              <a:rPr lang="en-AU"/>
              <a:t>Working Teams</a:t>
            </a:r>
            <a:br>
              <a:rPr lang="en-AU"/>
            </a:br>
            <a:r>
              <a:rPr lang="en-AU"/>
              <a:t>All-Hands Call #1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17fcb5960_0_30"/>
          <p:cNvSpPr/>
          <p:nvPr>
            <p:ph idx="12" type="sldNum"/>
          </p:nvPr>
        </p:nvSpPr>
        <p:spPr>
          <a:xfrm>
            <a:off x="8763000" y="6629400"/>
            <a:ext cx="3048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7060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92" name="Google Shape;92;g717fcb5960_0_30"/>
          <p:cNvSpPr txBox="1"/>
          <p:nvPr>
            <p:ph idx="1" type="body"/>
          </p:nvPr>
        </p:nvSpPr>
        <p:spPr>
          <a:xfrm>
            <a:off x="121050" y="14948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b="0"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informal, individual calls with the VCs were extremely productive at improving their CEOS WP representation and teasing out both tactical and strategic issues where they needed help</a:t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 Chair job to ensure this flows into </a:t>
            </a: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appropriate</a:t>
            </a: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processes and forums</a:t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b="0"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All-hands Working Team call was effective in improving awareness and communication across the structure and giving the Teams a sense of empowerment as to the CEOS agenda</a:t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→"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noted by NOAA during its SIT Chair Period, a key opportunity for CEOS is linking between and across Working Teams</a:t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❏"/>
            </a:pPr>
            <a:r>
              <a:rPr b="0"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 Chair will continue with both call series</a:t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g717fcb5960_0_30"/>
          <p:cNvSpPr txBox="1"/>
          <p:nvPr>
            <p:ph idx="2" type="body"/>
          </p:nvPr>
        </p:nvSpPr>
        <p:spPr>
          <a:xfrm>
            <a:off x="1680300" y="76200"/>
            <a:ext cx="6168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</a:pPr>
            <a:r>
              <a:rPr lang="en-AU"/>
              <a:t>Working Conclusions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