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6" autoAdjust="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02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69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6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43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11684000" y="6629401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101600" y="1219200"/>
            <a:ext cx="11988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2641600" y="76200"/>
            <a:ext cx="660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652000" y="6546850"/>
            <a:ext cx="2540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146788" y="2514601"/>
            <a:ext cx="8637475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Precipitation Virtual Constellation</a:t>
            </a:r>
            <a:endParaRPr dirty="0"/>
          </a:p>
        </p:txBody>
      </p:sp>
      <p:sp>
        <p:nvSpPr>
          <p:cNvPr id="18" name="Google Shape;18;p4"/>
          <p:cNvSpPr/>
          <p:nvPr/>
        </p:nvSpPr>
        <p:spPr>
          <a:xfrm>
            <a:off x="2146789" y="3759201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FFFF"/>
                </a:solidFill>
              </a:rPr>
              <a:t>Gail </a:t>
            </a:r>
            <a:r>
              <a:rPr lang="en-US" sz="1800" dirty="0" err="1">
                <a:solidFill>
                  <a:srgbClr val="FFFFFF"/>
                </a:solidFill>
              </a:rPr>
              <a:t>Skofronick</a:t>
            </a:r>
            <a:r>
              <a:rPr lang="en-US" sz="1800" dirty="0">
                <a:solidFill>
                  <a:srgbClr val="FFFFFF"/>
                </a:solidFill>
              </a:rPr>
              <a:t>-Jackson, </a:t>
            </a:r>
            <a:r>
              <a:rPr lang="en-US" sz="1800" i="1" dirty="0">
                <a:solidFill>
                  <a:srgbClr val="FFFFFF"/>
                </a:solidFill>
              </a:rPr>
              <a:t>NASA HQ</a:t>
            </a:r>
          </a:p>
          <a:p>
            <a:pPr>
              <a:lnSpc>
                <a:spcPct val="13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Riko</a:t>
            </a:r>
            <a:r>
              <a:rPr lang="en-US" sz="1800" dirty="0">
                <a:solidFill>
                  <a:srgbClr val="FFFFFF"/>
                </a:solidFill>
              </a:rPr>
              <a:t> Oki, </a:t>
            </a:r>
            <a:r>
              <a:rPr lang="en-US" sz="1800" i="1" dirty="0">
                <a:solidFill>
                  <a:srgbClr val="FFFFFF"/>
                </a:solidFill>
              </a:rPr>
              <a:t>EORC, JAXA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FFFF"/>
                </a:solidFill>
              </a:rPr>
              <a:t>Chris Kidd, </a:t>
            </a:r>
            <a:r>
              <a:rPr lang="en-US" sz="1800" i="1" dirty="0">
                <a:solidFill>
                  <a:srgbClr val="FFFFFF"/>
                </a:solidFill>
              </a:rPr>
              <a:t>NASA/GSFC &amp; UMD/ESSIC</a:t>
            </a:r>
            <a:endParaRPr i="1" dirty="0"/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FFFF"/>
                </a:solidFill>
              </a:rPr>
              <a:t>CEOS SIT-35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FFFF"/>
                </a:solidFill>
              </a:rPr>
              <a:t>3.3 Working Team Status and Engagement​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FFFF"/>
                </a:solidFill>
              </a:rPr>
              <a:t>Hobart, Tasmania, Australia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FFFF"/>
                </a:solidFill>
              </a:rPr>
              <a:t>25 – 26 March 2020</a:t>
            </a:r>
            <a:endParaRPr dirty="0"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2146790" y="2246635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05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BFD4E-C0E7-4C8E-A4E7-3686E64EBE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28755-FF5C-4E07-8EF6-1120B36140B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48CF1-A9AA-4236-857E-438404EDD025}"/>
              </a:ext>
            </a:extLst>
          </p:cNvPr>
          <p:cNvSpPr/>
          <p:nvPr/>
        </p:nvSpPr>
        <p:spPr>
          <a:xfrm>
            <a:off x="257666" y="1365773"/>
            <a:ext cx="5760000" cy="51752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5000"/>
              </a:lnSpc>
              <a:buClrTx/>
            </a:pPr>
            <a:r>
              <a:rPr lang="en-US" sz="26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Co-lead:</a:t>
            </a:r>
          </a:p>
          <a:p>
            <a:pPr lvl="0">
              <a:buClrTx/>
            </a:pP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Gail </a:t>
            </a:r>
            <a:r>
              <a:rPr lang="en-US" sz="2600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Skofronick</a:t>
            </a: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-Jackson, NASA HQ</a:t>
            </a:r>
          </a:p>
          <a:p>
            <a:pPr lvl="0">
              <a:buClrTx/>
            </a:pPr>
            <a:r>
              <a:rPr lang="en-US" sz="2600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Riko</a:t>
            </a: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Oki, EORC, JAXA</a:t>
            </a:r>
          </a:p>
          <a:p>
            <a:pPr lvl="0">
              <a:buClrTx/>
            </a:pP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(+ 1 co-lead vacancy)</a:t>
            </a:r>
          </a:p>
          <a:p>
            <a:pPr lv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The GPM mission is the fulfilment of the original P-VC vision: a real constellation!</a:t>
            </a:r>
          </a:p>
          <a:p>
            <a:pPr lvl="0">
              <a:lnSpc>
                <a:spcPct val="95000"/>
              </a:lnSpc>
              <a:spcAft>
                <a:spcPts val="1200"/>
              </a:spcAft>
              <a:buClrTx/>
            </a:pP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More than just the satellite hardware, extensive interactions with the NASA Precipitation Measurement Missions Science Team community, extending to the International Precipitation Working Group (IPWG/CGMS).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E6E2F-F7C7-4CC8-B353-8A436668B0C4}"/>
              </a:ext>
            </a:extLst>
          </p:cNvPr>
          <p:cNvSpPr txBox="1"/>
          <p:nvPr/>
        </p:nvSpPr>
        <p:spPr>
          <a:xfrm>
            <a:off x="6156382" y="1369674"/>
            <a:ext cx="5934017" cy="5412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  <a:buClrTx/>
              <a:buFontTx/>
              <a:buNone/>
            </a:pPr>
            <a:r>
              <a:rPr lang="en-US" sz="26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P-VC science meetings:</a:t>
            </a:r>
          </a:p>
          <a:p>
            <a:pPr>
              <a:lnSpc>
                <a:spcPct val="95000"/>
              </a:lnSpc>
              <a:spcAft>
                <a:spcPts val="600"/>
              </a:spcAft>
              <a:buClrTx/>
              <a:buFontTx/>
              <a:buNone/>
            </a:pP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Aim to provide 2 meetings per year, at the NASA Precipitation Measurement Mission workshop and one at the IPWG workshop (or virtual).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6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Current reports </a:t>
            </a: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(completed or nearing):</a:t>
            </a:r>
          </a:p>
          <a:p>
            <a:pPr marL="180000" indent="-180000">
              <a:lnSpc>
                <a:spcPct val="95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GPM Senior Review </a:t>
            </a:r>
            <a:r>
              <a:rPr lang="en-US" sz="2400" i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(led by Scott Braun)</a:t>
            </a:r>
            <a:endParaRPr lang="en-US" sz="2400" i="1" kern="1200" baseline="300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  <a:p>
            <a:pPr marL="180000" indent="-180000">
              <a:lnSpc>
                <a:spcPct val="95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Constellation case </a:t>
            </a:r>
            <a:r>
              <a:rPr lang="en-US" sz="2200" i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2200" i="1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C.Kidd</a:t>
            </a:r>
            <a:r>
              <a:rPr lang="en-US" sz="2200" i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&amp; </a:t>
            </a:r>
            <a:r>
              <a:rPr lang="en-US" sz="2200" i="1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G.Huffman</a:t>
            </a:r>
            <a:r>
              <a:rPr lang="en-US" sz="2200" i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)</a:t>
            </a:r>
            <a:r>
              <a:rPr lang="en-US" sz="2000" i="1" kern="1200" baseline="300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200" i="1" kern="1200" baseline="30000" dirty="0">
                <a:solidFill>
                  <a:srgbClr val="002060"/>
                </a:solidFill>
                <a:latin typeface="Calibri" panose="020F0502020204030204"/>
              </a:rPr>
              <a:t>1</a:t>
            </a:r>
            <a:endParaRPr lang="en-US" sz="2200" i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  <a:p>
            <a:pPr marL="180000" indent="-180000">
              <a:lnSpc>
                <a:spcPct val="95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Precipitation assessment </a:t>
            </a:r>
            <a:r>
              <a:rPr lang="en-US" sz="2200" i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(IPWG/GEWEX)</a:t>
            </a:r>
            <a:r>
              <a:rPr lang="en-US" sz="2200" i="1" kern="1200" baseline="300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2</a:t>
            </a:r>
            <a:endParaRPr lang="en-US" sz="2200" i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6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Special precipitation sessions </a:t>
            </a: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at major national and international conferences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i="1" kern="1200" baseline="300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1</a:t>
            </a:r>
            <a:r>
              <a:rPr lang="en-US" sz="2000" i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PVC-2020-01   </a:t>
            </a:r>
            <a:r>
              <a:rPr lang="en-US" sz="2000" i="1" kern="1200" baseline="300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2</a:t>
            </a:r>
            <a:r>
              <a:rPr lang="en-US" sz="2000" i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PVC-2020-02</a:t>
            </a:r>
            <a:endParaRPr lang="en-US" sz="2000" i="1" kern="1200" baseline="300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81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F0170A-E90C-473D-ACB2-53462F3195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5D036-23E4-4931-AECE-E12BAB574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106" y="1284050"/>
            <a:ext cx="11468911" cy="5192949"/>
          </a:xfrm>
        </p:spPr>
        <p:txBody>
          <a:bodyPr/>
          <a:lstStyle/>
          <a:p>
            <a:pPr marL="0" lvl="0" indent="0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None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Main P-VC goals:</a:t>
            </a:r>
          </a:p>
          <a:p>
            <a:pPr marL="228600" lvl="0" indent="-228600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Maintain and enhance 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constellation</a:t>
            </a:r>
          </a:p>
          <a:p>
            <a:pPr marL="228600" lvl="0" indent="-228600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Integrate new 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satellites and sensors</a:t>
            </a:r>
          </a:p>
          <a:p>
            <a:pPr marL="228600" lvl="0" indent="-228600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Develop and refine 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retrieval schemes</a:t>
            </a:r>
          </a:p>
          <a:p>
            <a:pPr marL="228600" lvl="0" indent="-228600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Validate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precipitation products</a:t>
            </a: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None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Support from CEOS for:</a:t>
            </a:r>
          </a:p>
          <a:p>
            <a:pPr marL="228600" lvl="0" indent="-228600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current missions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, including continuation of precipitation-capable missions beyond end-of-life (where practical) and for mitigation strategies where necessary;</a:t>
            </a:r>
          </a:p>
          <a:p>
            <a:pPr marL="228600" lvl="0" indent="-228600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planned new missions 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(such as AMSR-3, CMIR, ACCP, </a:t>
            </a:r>
            <a:r>
              <a:rPr lang="en-US" sz="2400" b="0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etc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228600" lvl="0" indent="-228600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development of a long-term strategy 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for a viable and sustainable precipitation constellation, including new technologies (next 20-30 years);</a:t>
            </a:r>
          </a:p>
          <a:p>
            <a:pPr marL="228600" lvl="0" indent="-228600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maintaining, expansion and exploitation 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of global ground validation (e.g. USA, Europe, </a:t>
            </a:r>
            <a:r>
              <a:rPr lang="en-US" sz="2400" b="0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S.Africa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2400" b="0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S.America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, Japan, </a:t>
            </a:r>
            <a:r>
              <a:rPr lang="en-US" sz="2400" b="0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S.Korea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, India, Australia, </a:t>
            </a:r>
            <a:r>
              <a:rPr lang="en-US" sz="2400" b="0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etc</a:t>
            </a:r>
            <a:r>
              <a:rPr lang="en-US" sz="2400" b="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) </a:t>
            </a:r>
            <a:r>
              <a:rPr lang="en-US" sz="2400" b="0" i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2400" b="0" i="1" u="sng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which is generally unfunded</a:t>
            </a:r>
            <a:r>
              <a:rPr lang="en-US" sz="2400" b="0" i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E8183-6086-4FB4-9764-49EEE4C42E9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P-VC Goals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91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0BA481-070A-483A-815D-10F1A72DB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31734" b="11124"/>
          <a:stretch/>
        </p:blipFill>
        <p:spPr>
          <a:xfrm>
            <a:off x="6252552" y="4525608"/>
            <a:ext cx="5511642" cy="21037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17884-F978-429F-98C7-019368F127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9C96E-7531-4741-AFB3-C1F437B18D6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 thriving community!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023FB-E3AB-4A32-B1D6-940BA2BC1E9D}"/>
              </a:ext>
            </a:extLst>
          </p:cNvPr>
          <p:cNvSpPr txBox="1"/>
          <p:nvPr/>
        </p:nvSpPr>
        <p:spPr>
          <a:xfrm>
            <a:off x="101600" y="1274138"/>
            <a:ext cx="5939999" cy="538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300"/>
              </a:spcAft>
              <a:buClrTx/>
              <a:buFontTx/>
              <a:buNone/>
            </a:pPr>
            <a:r>
              <a:rPr lang="en-US" sz="2400" b="1" kern="1200" spc="-2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GPM communications/outreach (last 3 years)</a:t>
            </a:r>
            <a:r>
              <a:rPr lang="en-US" sz="2400" b="1" kern="1200" spc="-20" baseline="300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3</a:t>
            </a:r>
            <a:endParaRPr lang="en-US" sz="2400" b="1" kern="1200" spc="-2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95000"/>
              </a:lnSpc>
              <a:spcAft>
                <a:spcPts val="300"/>
              </a:spcAft>
              <a:buClrTx/>
              <a:buFontTx/>
              <a:buNone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Active web presence, social media, events,  publications, visualizations, print/online materials, stakeholder and community engagement and innovative data access tools:</a:t>
            </a:r>
          </a:p>
          <a:p>
            <a:pPr marL="342900" indent="-342900">
              <a:lnSpc>
                <a:spcPct val="95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5.73 million people via online activities</a:t>
            </a:r>
          </a:p>
          <a:p>
            <a:pPr marL="342900" indent="-342900">
              <a:lnSpc>
                <a:spcPct val="95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34,500 people in person</a:t>
            </a:r>
          </a:p>
          <a:p>
            <a:pPr marL="342900" indent="-342900">
              <a:lnSpc>
                <a:spcPct val="95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66,000 page-views/mo. (GPM main page)</a:t>
            </a:r>
          </a:p>
          <a:p>
            <a:pPr marL="342900" indent="-342900">
              <a:lnSpc>
                <a:spcPct val="95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172,000 page-views/mo. (Education page)</a:t>
            </a:r>
          </a:p>
          <a:p>
            <a:pPr marL="342900" indent="-342900">
              <a:lnSpc>
                <a:spcPct val="95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53,000 followers on Facebook</a:t>
            </a:r>
          </a:p>
          <a:p>
            <a:pPr marL="342900" indent="-342900">
              <a:lnSpc>
                <a:spcPct val="95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28,000 followers on Twitter</a:t>
            </a:r>
          </a:p>
          <a:p>
            <a:pPr marL="342900" indent="-342900">
              <a:lnSpc>
                <a:spcPct val="95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50 lesson plans (K-12)</a:t>
            </a:r>
          </a:p>
          <a:p>
            <a:pPr marL="342900" indent="-342900">
              <a:lnSpc>
                <a:spcPct val="95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Application workshops</a:t>
            </a:r>
          </a:p>
          <a:p>
            <a:pPr marL="342900" indent="-342900">
              <a:lnSpc>
                <a:spcPct val="95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1200" spc="-3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3D LEGO GPM spacecraft &amp; hurricane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935BE-7F91-4E7C-9E8B-9DE9E24095E1}"/>
              </a:ext>
            </a:extLst>
          </p:cNvPr>
          <p:cNvSpPr txBox="1"/>
          <p:nvPr/>
        </p:nvSpPr>
        <p:spPr>
          <a:xfrm>
            <a:off x="6041599" y="1274138"/>
            <a:ext cx="6150401" cy="330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400"/>
              </a:spcAft>
              <a:buClrTx/>
              <a:buFontTx/>
              <a:buNone/>
            </a:pPr>
            <a:r>
              <a:rPr lang="en-US" sz="2400" b="1" kern="1200" spc="-1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International Precipitation Working Group (IPWG)</a:t>
            </a:r>
            <a:r>
              <a:rPr lang="en-US" sz="2400" b="1" kern="1200" spc="-100" baseline="300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3</a:t>
            </a:r>
            <a:endParaRPr lang="en-US" sz="2400" b="1" kern="1200" spc="-1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</a:pPr>
            <a:r>
              <a:rPr lang="en-US" sz="2400" kern="1200" spc="-5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Permanent Working Group of the Coordination Group for Meteorological Satellites (CGMS).</a:t>
            </a: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</a:pPr>
            <a:r>
              <a:rPr lang="en-US" sz="2400" i="1" kern="1200" spc="-5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Focuses scientific community on operational and </a:t>
            </a:r>
            <a:r>
              <a:rPr lang="en-US" sz="2400" i="1" kern="1200" spc="-7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research satellite-based quantitative precipitation </a:t>
            </a:r>
            <a:r>
              <a:rPr lang="en-US" sz="2400" i="1" kern="1200" spc="-5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measurement, issues and challenges.</a:t>
            </a: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</a:pPr>
            <a:r>
              <a:rPr lang="en-US" sz="2400" kern="1200" spc="-5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Formed in 2001, IPWG has 480 members from 52 countries &amp; 5 international </a:t>
            </a:r>
            <a:r>
              <a:rPr lang="en-US" sz="2400" kern="1200" spc="-5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lang="en-US" sz="2400" kern="1200" spc="-5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spcAft>
                <a:spcPts val="400"/>
              </a:spcAft>
              <a:buClrTx/>
              <a:buFontTx/>
              <a:buNone/>
            </a:pPr>
            <a:r>
              <a:rPr lang="en-US" sz="2400" kern="1200" spc="-5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Biennial meetings with student training sessions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2BC8E-C2E9-41F9-B578-2DB42201DEE9}"/>
              </a:ext>
            </a:extLst>
          </p:cNvPr>
          <p:cNvSpPr txBox="1"/>
          <p:nvPr/>
        </p:nvSpPr>
        <p:spPr>
          <a:xfrm>
            <a:off x="10435660" y="6229291"/>
            <a:ext cx="1691489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r>
              <a:rPr lang="en-US" sz="2000" baseline="30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PVC-2020-3</a:t>
            </a:r>
            <a:endParaRPr lang="en-GB" sz="2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9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1BE30E-B1EC-4F76-8F76-29F22D12E4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86E41-38DB-46F4-B859-0164BFD96C0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Precipitation user requirements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F2B51-5F5E-4FB5-BF6C-A7095C9ACC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38" t="14770" r="43088" b="15948"/>
          <a:stretch/>
        </p:blipFill>
        <p:spPr>
          <a:xfrm>
            <a:off x="471777" y="1255028"/>
            <a:ext cx="4105835" cy="5320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A745A-5960-4F2B-900B-138D5820071D}"/>
              </a:ext>
            </a:extLst>
          </p:cNvPr>
          <p:cNvSpPr txBox="1"/>
          <p:nvPr/>
        </p:nvSpPr>
        <p:spPr>
          <a:xfrm>
            <a:off x="4993119" y="1358151"/>
            <a:ext cx="70345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Wide range of users - wide range of requirements: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Spatial resolutions: 300 m to 50 km;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Temporal scales: 18 mins to 15 days;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Latency (acquisition): 6 mins to 24 hours.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AE1C8-7600-44AF-86B2-6C502D3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736" y="3194020"/>
            <a:ext cx="7231975" cy="33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1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1BE30E-B1EC-4F76-8F76-29F22D12E4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86E41-38DB-46F4-B859-0164BFD96C0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WMO OSCAR database</a:t>
            </a:r>
            <a:endParaRPr lang="en-GB" dirty="0"/>
          </a:p>
        </p:txBody>
      </p:sp>
      <p:graphicFrame>
        <p:nvGraphicFramePr>
          <p:cNvPr id="5" name="Table 26">
            <a:extLst>
              <a:ext uri="{FF2B5EF4-FFF2-40B4-BE49-F238E27FC236}">
                <a16:creationId xmlns:a16="http://schemas.microsoft.com/office/drawing/2014/main" id="{CB9A2E53-E6B7-4BF1-B457-983749E7D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97492"/>
              </p:ext>
            </p:extLst>
          </p:nvPr>
        </p:nvGraphicFramePr>
        <p:xfrm>
          <a:off x="485049" y="1513716"/>
          <a:ext cx="11456894" cy="4898200"/>
        </p:xfrm>
        <a:graphic>
          <a:graphicData uri="http://schemas.openxmlformats.org/drawingml/2006/table">
            <a:tbl>
              <a:tblPr firstRow="1" bandRow="1"/>
              <a:tblGrid>
                <a:gridCol w="869576">
                  <a:extLst>
                    <a:ext uri="{9D8B030D-6E8A-4147-A177-3AD203B41FA5}">
                      <a16:colId xmlns:a16="http://schemas.microsoft.com/office/drawing/2014/main" val="1322662464"/>
                    </a:ext>
                  </a:extLst>
                </a:gridCol>
                <a:gridCol w="1048870">
                  <a:extLst>
                    <a:ext uri="{9D8B030D-6E8A-4147-A177-3AD203B41FA5}">
                      <a16:colId xmlns:a16="http://schemas.microsoft.com/office/drawing/2014/main" val="2554951941"/>
                    </a:ext>
                  </a:extLst>
                </a:gridCol>
                <a:gridCol w="959224">
                  <a:extLst>
                    <a:ext uri="{9D8B030D-6E8A-4147-A177-3AD203B41FA5}">
                      <a16:colId xmlns:a16="http://schemas.microsoft.com/office/drawing/2014/main" val="1825342456"/>
                    </a:ext>
                  </a:extLst>
                </a:gridCol>
                <a:gridCol w="3792070">
                  <a:extLst>
                    <a:ext uri="{9D8B030D-6E8A-4147-A177-3AD203B41FA5}">
                      <a16:colId xmlns:a16="http://schemas.microsoft.com/office/drawing/2014/main" val="82236437"/>
                    </a:ext>
                  </a:extLst>
                </a:gridCol>
                <a:gridCol w="941295">
                  <a:extLst>
                    <a:ext uri="{9D8B030D-6E8A-4147-A177-3AD203B41FA5}">
                      <a16:colId xmlns:a16="http://schemas.microsoft.com/office/drawing/2014/main" val="464950650"/>
                    </a:ext>
                  </a:extLst>
                </a:gridCol>
                <a:gridCol w="1568823">
                  <a:extLst>
                    <a:ext uri="{9D8B030D-6E8A-4147-A177-3AD203B41FA5}">
                      <a16:colId xmlns:a16="http://schemas.microsoft.com/office/drawing/2014/main" val="1329064490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174275337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Precipitation at the surface (liquid or solid)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Accumulated precipitation (over 24 h)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710385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GMI</a:t>
                      </a:r>
                      <a:endParaRPr lang="en-GB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2 – very high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No specific information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MW channels around 10, 19, 23, 37 and 90 GHz, to cover sea and land, heavy and light precipitation. High spatial resolution consistent with the scale of precipitation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 – very high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Poor time sampling.. Time sampling to be interpolated by GEO.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MW channels around 10, 19, 23, 37 and 90 GHz, with high spatial resolution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73773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AMSR2</a:t>
                      </a:r>
                      <a:endParaRPr lang="en-GB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 – very high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 specific information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MW channels around 10, 19, 23, 37 and 90 GHz, to cover sea and land, heavy and light precipitation. High spatial resolution consistent with the scale of precipitation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 – very high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Poor time sampling.. Time sampling to be interpolated by GEO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MW channels around 10, 19, 23, 37 and 90 GHz, with high spatial resolution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08494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SSMIS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3 –high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 specific information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MW channels around 19, 23, 37 and 90 GHz; and in bands 54 and 183 GHz, insensitive to surface emissivity and providing information on atmospheric structure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3-high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Poor time sampling.. Time sampling to be interpolated by GEO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MW channels around 19, 23, 37 and 90 GHz, and in 54 and 183 GHz band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0853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DPR</a:t>
                      </a:r>
                      <a:endParaRPr lang="en-GB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1 – primary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 specific information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Ku-band (around 13 GHz) and Ka-band (around 35 GHz) radar. Sensitive to both heavy and light, liquid and solid precipitation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 –fair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Poor time sampling.. Time sampling to be interpolated by GEO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Ku-band (around 13 GHz) and Ka-band (around 35 GHz) radar. Sensitive to both liquid and solid precipitation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72945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MHS</a:t>
                      </a:r>
                      <a:endParaRPr lang="en-GB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5- marginal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 specific information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MW channels in the 183 GHz band. Suitable for solid precipitation over sea and land, Insensitive to surface emissivity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60936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ATMS</a:t>
                      </a:r>
                      <a:endParaRPr lang="en-GB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4 – fair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 specific information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/>
                        <a:t>MW </a:t>
                      </a:r>
                      <a:r>
                        <a:rPr lang="en-US" sz="1200" dirty="0"/>
                        <a:t>channels in the 54 and 183 GHz bands. Suitable for solid and liquid precipitation over sea and land, Insensitive to surface emissivity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120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3010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SAPHIR</a:t>
                      </a:r>
                      <a:endParaRPr lang="en-GB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5 - marginal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 specific information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/>
                        <a:t>MW channels in the 183 GHz band. Suitable for solid precipitation over sea and land, Insensitive to surface emissivity</a:t>
                      </a:r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2748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BC4CBAA-ED17-411B-BBE9-1EC27DF3E988}"/>
              </a:ext>
            </a:extLst>
          </p:cNvPr>
          <p:cNvSpPr/>
          <p:nvPr/>
        </p:nvSpPr>
        <p:spPr>
          <a:xfrm>
            <a:off x="7334084" y="4685108"/>
            <a:ext cx="4446494" cy="16315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 does not reflect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(combined)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capabilities of the satellite sensors or of the retrieval schemes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73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1BE30E-B1EC-4F76-8F76-29F22D12E4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86E41-38DB-46F4-B859-0164BFD96C0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Past and present sensors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68752-176F-40AD-A75D-4E29DC673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" t="1449" r="1032" b="2625"/>
          <a:stretch/>
        </p:blipFill>
        <p:spPr>
          <a:xfrm>
            <a:off x="235727" y="1274322"/>
            <a:ext cx="5114486" cy="5228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5111-46BA-491B-A0AF-218755E190B9}"/>
              </a:ext>
            </a:extLst>
          </p:cNvPr>
          <p:cNvSpPr txBox="1"/>
          <p:nvPr/>
        </p:nvSpPr>
        <p:spPr>
          <a:xfrm>
            <a:off x="5486400" y="1348142"/>
            <a:ext cx="6604000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Precipitation community has made use of many </a:t>
            </a:r>
            <a:r>
              <a:rPr lang="en-US" sz="24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diverse satellite missions and sensors </a:t>
            </a: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- not always designed for precipitation retrievals.</a:t>
            </a:r>
          </a:p>
          <a:p>
            <a:pPr marL="288000" indent="-2880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Critical to maintain sufficient sensors </a:t>
            </a: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due to the small scale-lengths of precipitation, and;</a:t>
            </a:r>
          </a:p>
          <a:p>
            <a:pPr marL="288000" indent="-2880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The constellation is aging</a:t>
            </a: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: mean c.9.5 </a:t>
            </a:r>
            <a:r>
              <a:rPr lang="en-US" sz="2400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yrs</a:t>
            </a:r>
            <a:r>
              <a:rPr lang="en-US" sz="24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old.</a:t>
            </a:r>
            <a:endParaRPr lang="en-GB" sz="24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5A003-A768-479C-8BC8-AFC960E05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814" y="3549215"/>
            <a:ext cx="5244353" cy="29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7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1BE30E-B1EC-4F76-8F76-29F22D12E4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86E41-38DB-46F4-B859-0164BFD96C0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Future outlook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BB7850-0E1C-4CA7-9038-2D903A6C2FE6}"/>
              </a:ext>
            </a:extLst>
          </p:cNvPr>
          <p:cNvSpPr txBox="1">
            <a:spLocks/>
          </p:cNvSpPr>
          <p:nvPr/>
        </p:nvSpPr>
        <p:spPr>
          <a:xfrm>
            <a:off x="370113" y="1429967"/>
            <a:ext cx="11342915" cy="507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ClrTx/>
              <a:buNone/>
            </a:pPr>
            <a:r>
              <a:rPr lang="en-US" sz="2600" dirty="0">
                <a:solidFill>
                  <a:srgbClr val="002060"/>
                </a:solidFill>
                <a:latin typeface="Calibri" panose="020F0502020204030204"/>
              </a:rPr>
              <a:t>GPM mission provides a real constellation of satellites operated by international agencies – a realization of CEOS PVC. </a:t>
            </a:r>
          </a:p>
          <a:p>
            <a:pPr marL="0" lvl="0" indent="0" algn="ctr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600" i="1" dirty="0">
                <a:solidFill>
                  <a:srgbClr val="002060"/>
                </a:solidFill>
                <a:latin typeface="Calibri" panose="020F0502020204030204"/>
              </a:rPr>
              <a:t>Not just confined to the scientific community, but many user groups exploit GPM products (such as IMERG and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/>
              </a:rPr>
              <a:t>GSMaP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/>
              </a:rPr>
              <a:t>) developed by this activity</a:t>
            </a:r>
            <a:r>
              <a:rPr lang="en-US" sz="2600" dirty="0">
                <a:solidFill>
                  <a:srgbClr val="002060"/>
                </a:solidFill>
                <a:latin typeface="Calibri" panose="020F0502020204030204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developments for the Precipitation Constellation: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New/revised retrieval techniques 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for precipitation (e.g. GPROF</a:t>
            </a:r>
            <a:r>
              <a:rPr lang="en-US" sz="2400" baseline="30000" dirty="0">
                <a:solidFill>
                  <a:srgbClr val="002060"/>
                </a:solidFill>
                <a:latin typeface="Calibri" panose="020F0502020204030204"/>
              </a:rPr>
              <a:t>5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, IMERG</a:t>
            </a:r>
            <a:r>
              <a:rPr lang="en-US" sz="2400" baseline="30000" dirty="0">
                <a:solidFill>
                  <a:srgbClr val="002060"/>
                </a:solidFill>
                <a:latin typeface="Calibri" panose="020F0502020204030204"/>
              </a:rPr>
              <a:t>6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, GSMaP</a:t>
            </a:r>
            <a:r>
              <a:rPr lang="en-US" sz="2400" baseline="30000" dirty="0">
                <a:solidFill>
                  <a:srgbClr val="002060"/>
                </a:solidFill>
                <a:latin typeface="Calibri" panose="020F0502020204030204"/>
              </a:rPr>
              <a:t>4 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,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etc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) together with reprocessing of current datasets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New instrumentation: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 and evaluation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technology,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such as 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ubesats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(TEMPEST-D,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RainCube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TROPICS);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Decadal survey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Aerosols, Clouds, Convection and Precipitation (ACCP) – to observe and measure cloud-precipitation 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processes; set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new standards -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(proposed)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AMSR-3 (JAXA) 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other opportunities (such as CMIR (ESA))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1FADD-206D-4899-9861-C7FD077ED268}"/>
              </a:ext>
            </a:extLst>
          </p:cNvPr>
          <p:cNvSpPr txBox="1"/>
          <p:nvPr/>
        </p:nvSpPr>
        <p:spPr>
          <a:xfrm>
            <a:off x="7792523" y="6137715"/>
            <a:ext cx="42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contact: chris.kidd@nasa.gov</a:t>
            </a:r>
            <a:endParaRPr lang="en-GB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DD8B4-23C5-41E8-B7C4-747C17A5B686}"/>
              </a:ext>
            </a:extLst>
          </p:cNvPr>
          <p:cNvSpPr txBox="1"/>
          <p:nvPr/>
        </p:nvSpPr>
        <p:spPr>
          <a:xfrm>
            <a:off x="528335" y="6168493"/>
            <a:ext cx="5415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baseline="30000" dirty="0">
                <a:solidFill>
                  <a:srgbClr val="FF0000"/>
                </a:solidFill>
              </a:rPr>
              <a:t>4</a:t>
            </a:r>
            <a:r>
              <a:rPr lang="en-US" sz="2000" i="1" dirty="0">
                <a:solidFill>
                  <a:srgbClr val="FF0000"/>
                </a:solidFill>
              </a:rPr>
              <a:t>PVC-2020-04, </a:t>
            </a:r>
            <a:r>
              <a:rPr lang="en-US" sz="2000" i="1" baseline="30000" dirty="0">
                <a:solidFill>
                  <a:srgbClr val="FF0000"/>
                </a:solidFill>
              </a:rPr>
              <a:t>5</a:t>
            </a:r>
            <a:r>
              <a:rPr lang="en-US" sz="2000" i="1" dirty="0">
                <a:solidFill>
                  <a:srgbClr val="FF0000"/>
                </a:solidFill>
              </a:rPr>
              <a:t>PVC-2020-05, </a:t>
            </a:r>
            <a:r>
              <a:rPr lang="en-US" sz="2000" i="1" baseline="30000" dirty="0">
                <a:solidFill>
                  <a:srgbClr val="FF0000"/>
                </a:solidFill>
              </a:rPr>
              <a:t>6</a:t>
            </a:r>
            <a:r>
              <a:rPr lang="en-US" sz="2000" i="1" dirty="0">
                <a:solidFill>
                  <a:srgbClr val="FF0000"/>
                </a:solidFill>
              </a:rPr>
              <a:t>PVC-2020-06</a:t>
            </a:r>
            <a:endParaRPr lang="en-GB" sz="2000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825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1140</Words>
  <Application>Microsoft Office PowerPoint</Application>
  <PresentationFormat>Widescreen</PresentationFormat>
  <Paragraphs>121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Avenir</vt:lpstr>
      <vt:lpstr>Noto Sans Symbols</vt:lpstr>
      <vt:lpstr>Arial</vt:lpstr>
      <vt:lpstr>Calibri</vt:lpstr>
      <vt:lpstr>Courier New</vt:lpstr>
      <vt:lpstr>Helvetica Neue</vt:lpstr>
      <vt:lpstr>Default</vt:lpstr>
      <vt:lpstr>Precipitation Virtual Constellation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cp:lastModifiedBy>Kidd, Chris (GSFC-612.0)[UNIVERSITY OF MARYLAND]</cp:lastModifiedBy>
  <cp:revision>17</cp:revision>
  <dcterms:modified xsi:type="dcterms:W3CDTF">2020-03-25T00:56:26Z</dcterms:modified>
</cp:coreProperties>
</file>