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8"/>
  </p:normalViewPr>
  <p:slideViewPr>
    <p:cSldViewPr>
      <p:cViewPr>
        <p:scale>
          <a:sx n="107" d="100"/>
          <a:sy n="107" d="100"/>
        </p:scale>
        <p:origin x="1760" y="2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664469"/>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Calibri" charset="0"/>
                <a:ea typeface="Calibri" charset="0"/>
                <a:cs typeface="Calibri" charset="0"/>
              </a:rPr>
              <a:t>LSI-VC-1 Action Status and Subgroups</a:t>
            </a:r>
            <a:endParaRPr sz="4200" b="1" dirty="0">
              <a:solidFill>
                <a:srgbClr val="FFFFFF"/>
              </a:solidFill>
              <a:latin typeface="Calibri" charset="0"/>
              <a:ea typeface="Calibri" charset="0"/>
              <a:cs typeface="Calibri" charset="0"/>
            </a:endParaRPr>
          </a:p>
        </p:txBody>
      </p:sp>
      <p:sp>
        <p:nvSpPr>
          <p:cNvPr id="11" name="Shape 11"/>
          <p:cNvSpPr/>
          <p:nvPr/>
        </p:nvSpPr>
        <p:spPr>
          <a:xfrm>
            <a:off x="622789" y="4468811"/>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Matthew Steventon</a:t>
            </a:r>
            <a:endParaRPr lang="en-AU" dirty="0" smtClean="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LSI-VC-2</a:t>
            </a:r>
            <a:endParaRPr lang="en-AU"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dirty="0" smtClean="0">
                <a:solidFill>
                  <a:srgbClr val="FFFFFF"/>
                </a:solidFill>
                <a:latin typeface="Arial Bold"/>
                <a:ea typeface="Arial Bold"/>
                <a:cs typeface="Arial Bold"/>
                <a:sym typeface="Arial Bold"/>
              </a:rPr>
              <a:t>#</a:t>
            </a:r>
            <a:r>
              <a:rPr lang="en-AU" dirty="0" smtClean="0">
                <a:solidFill>
                  <a:srgbClr val="FFFFFF"/>
                </a:solidFill>
                <a:latin typeface="Arial Bold"/>
                <a:ea typeface="Arial Bold"/>
                <a:cs typeface="Arial Bold"/>
                <a:sym typeface="Arial Bold"/>
              </a:rPr>
              <a:t>3</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20</a:t>
            </a:r>
            <a:r>
              <a:rPr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July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304800"/>
            <a:ext cx="47244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b="1" dirty="0" smtClean="0">
                <a:solidFill>
                  <a:schemeClr val="bg1"/>
                </a:solidFill>
                <a:latin typeface="Calibri" charset="0"/>
                <a:ea typeface="Calibri" charset="0"/>
                <a:cs typeface="Calibri" charset="0"/>
              </a:rPr>
              <a:t>Questions</a:t>
            </a:r>
            <a:endParaRPr lang="en-US" sz="2800" b="1" dirty="0">
              <a:solidFill>
                <a:schemeClr val="bg1"/>
              </a:solidFill>
              <a:latin typeface="Calibri" charset="0"/>
              <a:ea typeface="Calibri" charset="0"/>
              <a:cs typeface="Calibri" charset="0"/>
            </a:endParaRPr>
          </a:p>
        </p:txBody>
      </p:sp>
      <p:sp>
        <p:nvSpPr>
          <p:cNvPr id="5" name="Content Placeholder 1"/>
          <p:cNvSpPr>
            <a:spLocks noGrp="1"/>
          </p:cNvSpPr>
          <p:nvPr>
            <p:ph sz="quarter" idx="10"/>
          </p:nvPr>
        </p:nvSpPr>
        <p:spPr>
          <a:xfrm>
            <a:off x="457200" y="2209800"/>
            <a:ext cx="8153400" cy="4724400"/>
          </a:xfrm>
        </p:spPr>
        <p:txBody>
          <a:bodyPr/>
          <a:lstStyle/>
          <a:p>
            <a:r>
              <a:rPr lang="en-US" b="1" dirty="0" smtClean="0"/>
              <a:t>Are we happy with these subgroups?</a:t>
            </a:r>
          </a:p>
          <a:p>
            <a:endParaRPr lang="en-US" b="1" dirty="0"/>
          </a:p>
          <a:p>
            <a:r>
              <a:rPr lang="en-US" b="1" dirty="0" smtClean="0"/>
              <a:t>What’s the working arrangement?</a:t>
            </a:r>
          </a:p>
          <a:p>
            <a:endParaRPr lang="en-US" b="1" dirty="0"/>
          </a:p>
          <a:p>
            <a:r>
              <a:rPr lang="en-US" b="1" dirty="0" smtClean="0"/>
              <a:t>How do we go about updating and confirming the draft work plan tasks from LSI-VC-1?</a:t>
            </a:r>
          </a:p>
          <a:p>
            <a:endParaRPr lang="en-US" b="1" dirty="0"/>
          </a:p>
          <a:p>
            <a:pPr lvl="1"/>
            <a:r>
              <a:rPr lang="en-US" b="1" dirty="0" smtClean="0"/>
              <a:t>Need to ensure consistency with the Implementation Plan</a:t>
            </a:r>
          </a:p>
          <a:p>
            <a:pPr lvl="1"/>
            <a:r>
              <a:rPr lang="en-US" b="1" dirty="0" smtClean="0"/>
              <a:t>Without overstretching (need appropriate scope)</a:t>
            </a:r>
          </a:p>
          <a:p>
            <a:pPr lvl="1"/>
            <a:endParaRPr lang="en-US" b="1" dirty="0" smtClean="0"/>
          </a:p>
          <a:p>
            <a:pPr lvl="1"/>
            <a:endParaRPr lang="en-US" b="1" dirty="0" smtClean="0"/>
          </a:p>
          <a:p>
            <a:pPr lvl="1"/>
            <a:endParaRPr lang="en-US" b="1" dirty="0" smtClean="0"/>
          </a:p>
          <a:p>
            <a:endParaRPr lang="en-US" b="1" dirty="0"/>
          </a:p>
          <a:p>
            <a:endParaRPr lang="en-US" b="1" dirty="0" smtClean="0"/>
          </a:p>
          <a:p>
            <a:endParaRPr lang="en-US" b="1"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57129419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b="1" dirty="0" smtClean="0"/>
              <a:t>19</a:t>
            </a:r>
            <a:r>
              <a:rPr lang="en-US" dirty="0" smtClean="0"/>
              <a:t> Actions, </a:t>
            </a:r>
            <a:r>
              <a:rPr lang="en-US" b="1" dirty="0" smtClean="0"/>
              <a:t>13</a:t>
            </a:r>
            <a:r>
              <a:rPr lang="en-US" dirty="0" smtClean="0"/>
              <a:t> Complete</a:t>
            </a:r>
          </a:p>
          <a:p>
            <a:endParaRPr lang="en-US" dirty="0" smtClean="0"/>
          </a:p>
          <a:p>
            <a:r>
              <a:rPr lang="en-US" b="1" dirty="0" smtClean="0"/>
              <a:t>2</a:t>
            </a:r>
            <a:r>
              <a:rPr lang="en-US" dirty="0" smtClean="0"/>
              <a:t> in progress, </a:t>
            </a:r>
            <a:r>
              <a:rPr lang="en-US" b="1" dirty="0" smtClean="0"/>
              <a:t>2</a:t>
            </a:r>
            <a:r>
              <a:rPr lang="en-US" dirty="0" smtClean="0"/>
              <a:t> on hold, </a:t>
            </a:r>
            <a:r>
              <a:rPr lang="en-US" b="1" dirty="0" smtClean="0"/>
              <a:t>2</a:t>
            </a:r>
            <a:r>
              <a:rPr lang="en-US" dirty="0" smtClean="0"/>
              <a:t> to be progressed at LSI-VC-2</a:t>
            </a:r>
            <a:endParaRPr lang="en-US" dirty="0" smtClean="0"/>
          </a:p>
          <a:p>
            <a:endParaRPr lang="en-US" dirty="0"/>
          </a:p>
          <a:p>
            <a:endParaRPr lang="en-US" dirty="0"/>
          </a:p>
        </p:txBody>
      </p:sp>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chemeClr val="bg1"/>
                </a:solidFill>
                <a:effectLst/>
                <a:uFillTx/>
                <a:latin typeface="Calibri" charset="0"/>
                <a:ea typeface="Calibri" charset="0"/>
                <a:cs typeface="Calibri" charset="0"/>
              </a:rPr>
              <a:t>LSI-VC-1 Actions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b="1" dirty="0"/>
              <a:t>I</a:t>
            </a:r>
            <a:r>
              <a:rPr lang="en-US" b="1" dirty="0" smtClean="0"/>
              <a:t>n progress</a:t>
            </a:r>
          </a:p>
          <a:p>
            <a:pPr marL="0" indent="0">
              <a:buNone/>
            </a:pPr>
            <a:endParaRPr lang="en-US" b="1" dirty="0"/>
          </a:p>
          <a:p>
            <a:pPr marL="0" indent="0">
              <a:buNone/>
            </a:pPr>
            <a:endParaRPr lang="en-US" b="1" dirty="0"/>
          </a:p>
        </p:txBody>
      </p:sp>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chemeClr val="bg1"/>
                </a:solidFill>
                <a:effectLst/>
                <a:uFillTx/>
                <a:latin typeface="Calibri" charset="0"/>
                <a:ea typeface="Calibri" charset="0"/>
                <a:cs typeface="Calibri" charset="0"/>
              </a:rPr>
              <a:t>LSI-VC-1 Actions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70875520"/>
              </p:ext>
            </p:extLst>
          </p:nvPr>
        </p:nvGraphicFramePr>
        <p:xfrm>
          <a:off x="628650" y="2157254"/>
          <a:ext cx="7886700" cy="4167346"/>
        </p:xfrm>
        <a:graphic>
          <a:graphicData uri="http://schemas.openxmlformats.org/drawingml/2006/table">
            <a:tbl>
              <a:tblPr>
                <a:tableStyleId>{5940675A-B579-460E-94D1-54222C63F5DA}</a:tableStyleId>
              </a:tblPr>
              <a:tblGrid>
                <a:gridCol w="1200356"/>
                <a:gridCol w="3790347"/>
                <a:gridCol w="1167232"/>
                <a:gridCol w="1728765"/>
              </a:tblGrid>
              <a:tr h="1389115">
                <a:tc>
                  <a:txBody>
                    <a:bodyPr/>
                    <a:lstStyle/>
                    <a:p>
                      <a:pPr algn="ctr">
                        <a:spcBef>
                          <a:spcPts val="200"/>
                        </a:spcBef>
                        <a:spcAft>
                          <a:spcPts val="200"/>
                        </a:spcAft>
                      </a:pPr>
                      <a:r>
                        <a:rPr lang="en-AU" sz="1400" b="1" dirty="0">
                          <a:solidFill>
                            <a:schemeClr val="bg1"/>
                          </a:solidFill>
                          <a:effectLst/>
                        </a:rPr>
                        <a:t>LSI-VC-1-4</a:t>
                      </a:r>
                      <a:endParaRPr lang="en-US" sz="1600" b="1" dirty="0">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a:effectLst/>
                        </a:rPr>
                        <a:t>Zoltan to share with Brian Killough and Adam Lewis: details of the JRC tool under development which calculates a prediction of seasonality based on phenology, and could be connected to the Data Cube via an API.</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VC-24</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dirty="0">
                          <a:effectLst/>
                        </a:rPr>
                        <a:t>August 2016</a:t>
                      </a:r>
                      <a:endParaRPr lang="en-US" sz="1600" b="1" dirty="0">
                        <a:solidFill>
                          <a:srgbClr val="000000"/>
                        </a:solidFill>
                        <a:effectLst/>
                        <a:latin typeface="Times New Roman" charset="0"/>
                        <a:ea typeface="Times New Roman" charset="0"/>
                      </a:endParaRPr>
                    </a:p>
                  </a:txBody>
                  <a:tcPr marL="68580" marR="68580" marT="0" marB="0" anchor="ctr"/>
                </a:tc>
              </a:tr>
              <a:tr h="2778231">
                <a:tc>
                  <a:txBody>
                    <a:bodyPr/>
                    <a:lstStyle/>
                    <a:p>
                      <a:pPr algn="ctr">
                        <a:spcBef>
                          <a:spcPts val="200"/>
                        </a:spcBef>
                        <a:spcAft>
                          <a:spcPts val="200"/>
                        </a:spcAft>
                      </a:pPr>
                      <a:r>
                        <a:rPr lang="en-AU" sz="1400" b="1">
                          <a:solidFill>
                            <a:schemeClr val="bg1"/>
                          </a:solidFill>
                          <a:effectLst/>
                        </a:rPr>
                        <a:t>LSI-VC-1-10</a:t>
                      </a:r>
                      <a:endParaRPr lang="en-US" sz="1600" b="1">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dirty="0">
                          <a:effectLst/>
                        </a:rPr>
                        <a:t>Matt Steventon (with George Dyke) to follow up Tom Cecere and Brian Killough (potentially in Canberra during March) on the issues identified with the MIM database (around the incompleteness of instrument measurement assignments) and to consider how the MIM might be adapted in the future to better support the functionality required for gap analyses. A report should be provided back to LSI-VC. </a:t>
                      </a:r>
                      <a:endParaRPr lang="en-US" sz="1600" dirty="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VC-23</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dirty="0">
                          <a:effectLst/>
                        </a:rPr>
                        <a:t>July/August 2016</a:t>
                      </a:r>
                      <a:endParaRPr lang="en-US" sz="1600" b="1" dirty="0">
                        <a:effectLst/>
                      </a:endParaRPr>
                    </a:p>
                    <a:p>
                      <a:pPr algn="ctr">
                        <a:spcBef>
                          <a:spcPts val="200"/>
                        </a:spcBef>
                        <a:spcAft>
                          <a:spcPts val="200"/>
                        </a:spcAft>
                      </a:pPr>
                      <a:r>
                        <a:rPr lang="en-US" sz="1000" dirty="0">
                          <a:effectLst/>
                        </a:rPr>
                        <a:t>The MIM Database team will be circulating a CEOS information systems user survey in the near future, which will hopefully address this action.</a:t>
                      </a:r>
                      <a:endParaRPr lang="en-US" sz="1600" dirty="0">
                        <a:solidFill>
                          <a:srgbClr val="000000"/>
                        </a:solidFill>
                        <a:effectLst/>
                        <a:latin typeface="Times New Roman" charset="0"/>
                        <a:ea typeface="Times New Roman" charset="0"/>
                      </a:endParaRPr>
                    </a:p>
                  </a:txBody>
                  <a:tcPr marL="68580" marR="68580" marT="0" marB="0" anchor="ctr"/>
                </a:tc>
              </a:tr>
            </a:tbl>
          </a:graphicData>
        </a:graphic>
      </p:graphicFrame>
    </p:spTree>
    <p:extLst>
      <p:ext uri="{BB962C8B-B14F-4D97-AF65-F5344CB8AC3E}">
        <p14:creationId xmlns:p14="http://schemas.microsoft.com/office/powerpoint/2010/main" val="6127369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b="1" dirty="0" smtClean="0"/>
              <a:t>To be progressed at LSI-VC-2</a:t>
            </a:r>
          </a:p>
          <a:p>
            <a:pPr marL="0" indent="0">
              <a:buNone/>
            </a:pPr>
            <a:endParaRPr lang="en-US" b="1" dirty="0"/>
          </a:p>
          <a:p>
            <a:pPr marL="0" indent="0">
              <a:buNone/>
            </a:pPr>
            <a:endParaRPr lang="en-US" b="1" dirty="0"/>
          </a:p>
        </p:txBody>
      </p:sp>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chemeClr val="bg1"/>
                </a:solidFill>
                <a:effectLst/>
                <a:uFillTx/>
                <a:latin typeface="Calibri" charset="0"/>
                <a:ea typeface="Calibri" charset="0"/>
                <a:cs typeface="Calibri" charset="0"/>
              </a:rPr>
              <a:t>LSI-VC-1 Actions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42212383"/>
              </p:ext>
            </p:extLst>
          </p:nvPr>
        </p:nvGraphicFramePr>
        <p:xfrm>
          <a:off x="628650" y="2843054"/>
          <a:ext cx="7886700" cy="2871946"/>
        </p:xfrm>
        <a:graphic>
          <a:graphicData uri="http://schemas.openxmlformats.org/drawingml/2006/table">
            <a:tbl>
              <a:tblPr>
                <a:tableStyleId>{5940675A-B579-460E-94D1-54222C63F5DA}</a:tableStyleId>
              </a:tblPr>
              <a:tblGrid>
                <a:gridCol w="1200356"/>
                <a:gridCol w="3790347"/>
                <a:gridCol w="1167232"/>
                <a:gridCol w="1728765"/>
              </a:tblGrid>
              <a:tr h="1914630">
                <a:tc>
                  <a:txBody>
                    <a:bodyPr/>
                    <a:lstStyle/>
                    <a:p>
                      <a:pPr algn="ctr">
                        <a:spcBef>
                          <a:spcPts val="200"/>
                        </a:spcBef>
                        <a:spcAft>
                          <a:spcPts val="200"/>
                        </a:spcAft>
                      </a:pPr>
                      <a:r>
                        <a:rPr lang="en-AU" sz="1400" b="1" dirty="0">
                          <a:solidFill>
                            <a:schemeClr val="bg1"/>
                          </a:solidFill>
                          <a:effectLst/>
                        </a:rPr>
                        <a:t>LSI-VC-1-12</a:t>
                      </a:r>
                      <a:endParaRPr lang="en-US" sz="1600" b="1" dirty="0">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a:effectLst/>
                        </a:rPr>
                        <a:t>Co-Chairs to confirm the draft LSI-VC Work Plan tasks, add some context/background, and circulate for edits/feedback from the team.</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a:effectLst/>
                        </a:rPr>
                        <a:t>July 2016</a:t>
                      </a:r>
                      <a:endParaRPr lang="en-US" sz="1600" b="1">
                        <a:solidFill>
                          <a:srgbClr val="000000"/>
                        </a:solidFill>
                        <a:effectLst/>
                        <a:latin typeface="Times New Roman" charset="0"/>
                        <a:ea typeface="Times New Roman" charset="0"/>
                      </a:endParaRPr>
                    </a:p>
                  </a:txBody>
                  <a:tcPr marL="68580" marR="68580" marT="0" marB="0" anchor="ctr"/>
                </a:tc>
              </a:tr>
              <a:tr h="957316">
                <a:tc>
                  <a:txBody>
                    <a:bodyPr/>
                    <a:lstStyle/>
                    <a:p>
                      <a:pPr algn="ctr">
                        <a:spcBef>
                          <a:spcPts val="200"/>
                        </a:spcBef>
                        <a:spcAft>
                          <a:spcPts val="200"/>
                        </a:spcAft>
                      </a:pPr>
                      <a:r>
                        <a:rPr lang="en-AU" sz="1400" b="1">
                          <a:solidFill>
                            <a:schemeClr val="bg1"/>
                          </a:solidFill>
                          <a:effectLst/>
                        </a:rPr>
                        <a:t>LSI-VC-1-13</a:t>
                      </a:r>
                      <a:endParaRPr lang="en-US" sz="1600" b="1">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dirty="0">
                          <a:effectLst/>
                        </a:rPr>
                        <a:t>Co-Chairs to identify key milestones and produce a calendar/timeline.</a:t>
                      </a:r>
                      <a:endParaRPr lang="en-US" sz="1600" dirty="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dirty="0">
                          <a:effectLst/>
                        </a:rPr>
                        <a:t>July 2016</a:t>
                      </a:r>
                      <a:endParaRPr lang="en-US" sz="1600" b="1" dirty="0">
                        <a:solidFill>
                          <a:srgbClr val="000000"/>
                        </a:solidFill>
                        <a:effectLst/>
                        <a:latin typeface="Times New Roman" charset="0"/>
                        <a:ea typeface="Times New Roman" charset="0"/>
                      </a:endParaRPr>
                    </a:p>
                  </a:txBody>
                  <a:tcPr marL="68580" marR="68580" marT="0" marB="0" anchor="ctr"/>
                </a:tc>
              </a:tr>
            </a:tbl>
          </a:graphicData>
        </a:graphic>
      </p:graphicFrame>
    </p:spTree>
    <p:extLst>
      <p:ext uri="{BB962C8B-B14F-4D97-AF65-F5344CB8AC3E}">
        <p14:creationId xmlns:p14="http://schemas.microsoft.com/office/powerpoint/2010/main" val="15374615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b="1" dirty="0" smtClean="0"/>
              <a:t>On hold</a:t>
            </a:r>
          </a:p>
          <a:p>
            <a:pPr marL="0" indent="0">
              <a:buNone/>
            </a:pPr>
            <a:endParaRPr lang="en-US" b="1" dirty="0"/>
          </a:p>
          <a:p>
            <a:pPr marL="0" indent="0">
              <a:buNone/>
            </a:pPr>
            <a:endParaRPr lang="en-US" b="1" dirty="0"/>
          </a:p>
        </p:txBody>
      </p:sp>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chemeClr val="bg1"/>
                </a:solidFill>
                <a:effectLst/>
                <a:uFillTx/>
                <a:latin typeface="Calibri" charset="0"/>
                <a:ea typeface="Calibri" charset="0"/>
                <a:cs typeface="Calibri" charset="0"/>
              </a:rPr>
              <a:t>LSI-VC-1 Actions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34227410"/>
              </p:ext>
            </p:extLst>
          </p:nvPr>
        </p:nvGraphicFramePr>
        <p:xfrm>
          <a:off x="628650" y="2309654"/>
          <a:ext cx="7886700" cy="3786346"/>
        </p:xfrm>
        <a:graphic>
          <a:graphicData uri="http://schemas.openxmlformats.org/drawingml/2006/table">
            <a:tbl>
              <a:tblPr>
                <a:tableStyleId>{5940675A-B579-460E-94D1-54222C63F5DA}</a:tableStyleId>
              </a:tblPr>
              <a:tblGrid>
                <a:gridCol w="1200356"/>
                <a:gridCol w="3790347"/>
                <a:gridCol w="1167232"/>
                <a:gridCol w="1728765"/>
              </a:tblGrid>
              <a:tr h="2704533">
                <a:tc>
                  <a:txBody>
                    <a:bodyPr/>
                    <a:lstStyle/>
                    <a:p>
                      <a:pPr algn="ctr">
                        <a:spcBef>
                          <a:spcPts val="200"/>
                        </a:spcBef>
                        <a:spcAft>
                          <a:spcPts val="200"/>
                        </a:spcAft>
                      </a:pPr>
                      <a:r>
                        <a:rPr lang="en-AU" sz="1400" b="1" dirty="0">
                          <a:solidFill>
                            <a:schemeClr val="bg1"/>
                          </a:solidFill>
                          <a:effectLst/>
                        </a:rPr>
                        <a:t>LSI-VC-1-16</a:t>
                      </a:r>
                      <a:endParaRPr lang="en-US" sz="1600" b="1" dirty="0">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a:effectLst/>
                        </a:rPr>
                        <a:t>Co-Chairs to organise a teleconference with WGClimate and solicit their feedback on our initial approach to addressing gaps and opportunities for acquisition planning in support of the CEOS Carbon strategy.</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VC-23</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a:effectLst/>
                        </a:rPr>
                        <a:t>Q3 2016</a:t>
                      </a:r>
                      <a:endParaRPr lang="en-US" sz="1600" b="1">
                        <a:solidFill>
                          <a:srgbClr val="000000"/>
                        </a:solidFill>
                        <a:effectLst/>
                        <a:latin typeface="Times New Roman" charset="0"/>
                        <a:ea typeface="Times New Roman" charset="0"/>
                      </a:endParaRPr>
                    </a:p>
                  </a:txBody>
                  <a:tcPr marL="68580" marR="68580" marT="0" marB="0" anchor="ctr"/>
                </a:tc>
              </a:tr>
              <a:tr h="1081813">
                <a:tc>
                  <a:txBody>
                    <a:bodyPr/>
                    <a:lstStyle/>
                    <a:p>
                      <a:pPr algn="ctr">
                        <a:spcBef>
                          <a:spcPts val="200"/>
                        </a:spcBef>
                        <a:spcAft>
                          <a:spcPts val="200"/>
                        </a:spcAft>
                      </a:pPr>
                      <a:r>
                        <a:rPr lang="en-AU" sz="1400" b="1" dirty="0">
                          <a:solidFill>
                            <a:schemeClr val="bg1"/>
                          </a:solidFill>
                          <a:effectLst/>
                        </a:rPr>
                        <a:t>LSI-VC-1-17</a:t>
                      </a:r>
                      <a:endParaRPr lang="en-US" sz="1600" b="1" dirty="0">
                        <a:solidFill>
                          <a:schemeClr val="bg1"/>
                        </a:solidFill>
                        <a:effectLst/>
                        <a:latin typeface="Times New Roman" charset="0"/>
                        <a:ea typeface="Times New Roman" charset="0"/>
                      </a:endParaRPr>
                    </a:p>
                  </a:txBody>
                  <a:tcPr marL="68580" marR="68580" marT="0" marB="0" anchor="ctr">
                    <a:solidFill>
                      <a:schemeClr val="tx2"/>
                    </a:solidFill>
                  </a:tcPr>
                </a:tc>
                <a:tc>
                  <a:txBody>
                    <a:bodyPr/>
                    <a:lstStyle/>
                    <a:p>
                      <a:pPr algn="l">
                        <a:spcBef>
                          <a:spcPts val="200"/>
                        </a:spcBef>
                        <a:spcAft>
                          <a:spcPts val="200"/>
                        </a:spcAft>
                      </a:pPr>
                      <a:r>
                        <a:rPr lang="en-AU" sz="1400" dirty="0">
                          <a:effectLst/>
                        </a:rPr>
                        <a:t>Co-Chairs to assess the potential implications of the CEOS Water Strategy.</a:t>
                      </a:r>
                      <a:endParaRPr lang="en-US" sz="1600" dirty="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a:effectLst/>
                        </a:rPr>
                        <a:t>VC-26</a:t>
                      </a:r>
                      <a:endParaRPr lang="en-US" sz="1600">
                        <a:solidFill>
                          <a:srgbClr val="000000"/>
                        </a:solidFill>
                        <a:effectLst/>
                        <a:latin typeface="Times New Roman" charset="0"/>
                        <a:ea typeface="Times New Roman" charset="0"/>
                      </a:endParaRPr>
                    </a:p>
                  </a:txBody>
                  <a:tcPr marL="68580" marR="68580" marT="0" marB="0" anchor="ctr"/>
                </a:tc>
                <a:tc>
                  <a:txBody>
                    <a:bodyPr/>
                    <a:lstStyle/>
                    <a:p>
                      <a:pPr algn="ctr">
                        <a:spcBef>
                          <a:spcPts val="200"/>
                        </a:spcBef>
                        <a:spcAft>
                          <a:spcPts val="200"/>
                        </a:spcAft>
                      </a:pPr>
                      <a:r>
                        <a:rPr lang="en-AU" sz="1400" b="1" dirty="0">
                          <a:effectLst/>
                        </a:rPr>
                        <a:t>Q3 2016</a:t>
                      </a:r>
                      <a:endParaRPr lang="en-US" sz="1600" b="1" dirty="0">
                        <a:solidFill>
                          <a:srgbClr val="000000"/>
                        </a:solidFill>
                        <a:effectLst/>
                        <a:latin typeface="Times New Roman" charset="0"/>
                        <a:ea typeface="Times New Roman" charset="0"/>
                      </a:endParaRPr>
                    </a:p>
                  </a:txBody>
                  <a:tcPr marL="68580" marR="68580" marT="0" marB="0" anchor="ctr"/>
                </a:tc>
              </a:tr>
            </a:tbl>
          </a:graphicData>
        </a:graphic>
      </p:graphicFrame>
    </p:spTree>
    <p:extLst>
      <p:ext uri="{BB962C8B-B14F-4D97-AF65-F5344CB8AC3E}">
        <p14:creationId xmlns:p14="http://schemas.microsoft.com/office/powerpoint/2010/main" val="165815314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2209800"/>
            <a:ext cx="8153400" cy="4724400"/>
          </a:xfrm>
        </p:spPr>
        <p:txBody>
          <a:bodyPr/>
          <a:lstStyle/>
          <a:p>
            <a:r>
              <a:rPr lang="en-US" b="1" dirty="0" smtClean="0"/>
              <a:t>Three subgroups have been proposed:</a:t>
            </a:r>
          </a:p>
          <a:p>
            <a:pPr marL="914400" lvl="1" indent="-457200">
              <a:buFont typeface="+mj-lt"/>
              <a:buAutoNum type="arabicPeriod"/>
            </a:pPr>
            <a:r>
              <a:rPr lang="en-US" b="1" dirty="0"/>
              <a:t>Requirements (including </a:t>
            </a:r>
            <a:r>
              <a:rPr lang="en-US" b="1" dirty="0" smtClean="0"/>
              <a:t>carbon)</a:t>
            </a:r>
          </a:p>
          <a:p>
            <a:pPr marL="914400" lvl="1" indent="-457200">
              <a:buFont typeface="+mj-lt"/>
              <a:buAutoNum type="arabicPeriod"/>
            </a:pPr>
            <a:r>
              <a:rPr lang="en-US" b="1" dirty="0" smtClean="0"/>
              <a:t>ARD/Data Cube</a:t>
            </a:r>
          </a:p>
          <a:p>
            <a:pPr marL="914400" lvl="1" indent="-457200">
              <a:buFont typeface="+mj-lt"/>
              <a:buAutoNum type="arabicPeriod"/>
            </a:pPr>
            <a:r>
              <a:rPr lang="en-US" b="1" dirty="0" smtClean="0"/>
              <a:t>Work Plan/Timeline</a:t>
            </a:r>
          </a:p>
          <a:p>
            <a:pPr marL="914400" lvl="1" indent="-457200">
              <a:buFont typeface="+mj-lt"/>
              <a:buAutoNum type="arabicPeriod"/>
            </a:pPr>
            <a:endParaRPr lang="en-US" b="1" dirty="0"/>
          </a:p>
          <a:p>
            <a:r>
              <a:rPr lang="en-US" b="1" dirty="0"/>
              <a:t>T</a:t>
            </a:r>
            <a:r>
              <a:rPr lang="en-US" b="1" dirty="0" smtClean="0"/>
              <a:t>o:</a:t>
            </a:r>
          </a:p>
          <a:p>
            <a:pPr lvl="1"/>
            <a:r>
              <a:rPr lang="en-US" b="1" dirty="0" smtClean="0"/>
              <a:t>Engage VC members and increase participation in tasks</a:t>
            </a:r>
          </a:p>
          <a:p>
            <a:pPr lvl="1"/>
            <a:r>
              <a:rPr lang="en-US" b="1" dirty="0" smtClean="0"/>
              <a:t>Capitalise on experience and perspectives</a:t>
            </a:r>
          </a:p>
          <a:p>
            <a:pPr lvl="1"/>
            <a:endParaRPr lang="en-US" b="1" dirty="0" smtClean="0"/>
          </a:p>
          <a:p>
            <a:pPr lvl="1"/>
            <a:endParaRPr lang="en-US" b="1" dirty="0"/>
          </a:p>
          <a:p>
            <a:pPr lvl="1"/>
            <a:endParaRPr lang="en-US" b="1" dirty="0" smtClean="0"/>
          </a:p>
          <a:p>
            <a:pPr lvl="1"/>
            <a:endParaRPr lang="en-US" b="1" dirty="0" smtClean="0"/>
          </a:p>
          <a:p>
            <a:pPr lvl="1"/>
            <a:endParaRPr lang="en-US" b="1" dirty="0" smtClean="0"/>
          </a:p>
          <a:p>
            <a:pPr lvl="1"/>
            <a:endParaRPr lang="en-US" b="1" dirty="0" smtClean="0"/>
          </a:p>
          <a:p>
            <a:pPr marL="0" indent="0">
              <a:buNone/>
            </a:pPr>
            <a:endParaRPr lang="en-US" b="1" dirty="0"/>
          </a:p>
          <a:p>
            <a:pPr marL="0" indent="0">
              <a:buNone/>
            </a:pPr>
            <a:endParaRPr lang="en-US" b="1" dirty="0"/>
          </a:p>
        </p:txBody>
      </p:sp>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2800" b="1" dirty="0" smtClean="0">
                <a:solidFill>
                  <a:schemeClr val="bg1"/>
                </a:solidFill>
                <a:latin typeface="Calibri" charset="0"/>
                <a:ea typeface="Calibri" charset="0"/>
                <a:cs typeface="Calibri" charset="0"/>
              </a:rPr>
              <a:t>Subgroups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spTree>
    <p:extLst>
      <p:ext uri="{BB962C8B-B14F-4D97-AF65-F5344CB8AC3E}">
        <p14:creationId xmlns:p14="http://schemas.microsoft.com/office/powerpoint/2010/main" val="9067871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b="1" dirty="0" smtClean="0">
                <a:solidFill>
                  <a:schemeClr val="bg1"/>
                </a:solidFill>
                <a:latin typeface="Calibri" charset="0"/>
                <a:ea typeface="Calibri" charset="0"/>
                <a:cs typeface="Calibri" charset="0"/>
              </a:rPr>
              <a:t>Subgroup</a:t>
            </a:r>
            <a:r>
              <a:rPr lang="en-US" sz="2800" b="1" dirty="0">
                <a:solidFill>
                  <a:schemeClr val="bg1"/>
                </a:solidFill>
                <a:latin typeface="Calibri" charset="0"/>
                <a:ea typeface="Calibri" charset="0"/>
                <a:cs typeface="Calibri" charset="0"/>
              </a:rPr>
              <a:t>: Requirements</a:t>
            </a:r>
            <a:endParaRPr kumimoji="0" lang="en-US" sz="2800" b="1" i="0" u="none" strike="noStrike" cap="none" spc="0" normalizeH="0" baseline="0" dirty="0">
              <a:ln>
                <a:noFill/>
              </a:ln>
              <a:solidFill>
                <a:schemeClr val="bg1"/>
              </a:solidFill>
              <a:effectLst/>
              <a:uFillTx/>
              <a:latin typeface="Calibri" charset="0"/>
              <a:ea typeface="Calibri" charset="0"/>
              <a:cs typeface="Calibri"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09667845"/>
              </p:ext>
            </p:extLst>
          </p:nvPr>
        </p:nvGraphicFramePr>
        <p:xfrm>
          <a:off x="838200" y="1752600"/>
          <a:ext cx="6477000" cy="4953000"/>
        </p:xfrm>
        <a:graphic>
          <a:graphicData uri="http://schemas.openxmlformats.org/drawingml/2006/table">
            <a:tbl>
              <a:tblPr>
                <a:tableStyleId>{5940675A-B579-460E-94D1-54222C63F5DA}</a:tableStyleId>
              </a:tblPr>
              <a:tblGrid>
                <a:gridCol w="3238500"/>
                <a:gridCol w="3238500"/>
              </a:tblGrid>
              <a:tr h="381000">
                <a:tc>
                  <a:txBody>
                    <a:bodyPr/>
                    <a:lstStyle/>
                    <a:p>
                      <a:pPr algn="ctr" fontAlgn="b"/>
                      <a:r>
                        <a:rPr lang="en-US" sz="1800" b="1" u="none" strike="noStrike">
                          <a:solidFill>
                            <a:schemeClr val="bg1"/>
                          </a:solidFill>
                          <a:effectLst/>
                        </a:rPr>
                        <a:t>Name</a:t>
                      </a:r>
                      <a:endParaRPr lang="en-US" sz="1800" b="1" i="0" u="none" strike="noStrike">
                        <a:solidFill>
                          <a:schemeClr val="bg1"/>
                        </a:solidFill>
                        <a:effectLst/>
                        <a:latin typeface="Calibri" charset="0"/>
                      </a:endParaRPr>
                    </a:p>
                  </a:txBody>
                  <a:tcPr marL="12700" marR="12700" marT="12700" marB="0" anchor="ctr">
                    <a:solidFill>
                      <a:schemeClr val="tx2"/>
                    </a:solidFill>
                  </a:tcPr>
                </a:tc>
                <a:tc>
                  <a:txBody>
                    <a:bodyPr/>
                    <a:lstStyle/>
                    <a:p>
                      <a:pPr algn="ctr" fontAlgn="b"/>
                      <a:r>
                        <a:rPr lang="en-US" sz="1800" b="1" u="none" strike="noStrike">
                          <a:solidFill>
                            <a:schemeClr val="bg1"/>
                          </a:solidFill>
                          <a:effectLst/>
                        </a:rPr>
                        <a:t>Organization</a:t>
                      </a:r>
                      <a:endParaRPr lang="en-US" sz="1800" b="1" i="0" u="none" strike="noStrike">
                        <a:solidFill>
                          <a:schemeClr val="bg1"/>
                        </a:solidFill>
                        <a:effectLst/>
                        <a:latin typeface="Calibri" charset="0"/>
                      </a:endParaRPr>
                    </a:p>
                  </a:txBody>
                  <a:tcPr marL="12700" marR="12700" marT="12700" marB="0" anchor="ctr">
                    <a:solidFill>
                      <a:schemeClr val="tx2"/>
                    </a:solidFill>
                  </a:tcPr>
                </a:tc>
              </a:tr>
              <a:tr h="381000">
                <a:tc>
                  <a:txBody>
                    <a:bodyPr/>
                    <a:lstStyle/>
                    <a:p>
                      <a:pPr algn="ctr" fontAlgn="b"/>
                      <a:r>
                        <a:rPr lang="en-US" sz="1800" u="none" strike="noStrike">
                          <a:effectLst/>
                        </a:rPr>
                        <a:t>Bianca Hoersch</a:t>
                      </a:r>
                      <a:endParaRPr lang="en-US"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fontAlgn="b"/>
                      <a:r>
                        <a:rPr lang="en-US" sz="1800" u="none" strike="noStrike" dirty="0">
                          <a:effectLst/>
                        </a:rPr>
                        <a:t>ESA</a:t>
                      </a:r>
                      <a:endParaRPr lang="en-US" sz="1800" b="0" i="0" u="none" strike="noStrike" dirty="0">
                        <a:solidFill>
                          <a:srgbClr val="000000"/>
                        </a:solidFill>
                        <a:effectLst/>
                        <a:latin typeface="Calibri" charset="0"/>
                      </a:endParaRPr>
                    </a:p>
                  </a:txBody>
                  <a:tcPr marL="12700" marR="12700" marT="12700" marB="0" anchor="ctr">
                    <a:solidFill>
                      <a:schemeClr val="accent6">
                        <a:lumMod val="40000"/>
                        <a:lumOff val="60000"/>
                      </a:schemeClr>
                    </a:solidFill>
                  </a:tcPr>
                </a:tc>
              </a:tr>
              <a:tr h="381000">
                <a:tc>
                  <a:txBody>
                    <a:bodyPr/>
                    <a:lstStyle/>
                    <a:p>
                      <a:pPr algn="ctr" fontAlgn="b"/>
                      <a:r>
                        <a:rPr lang="en-US" sz="1800" u="none" strike="noStrike">
                          <a:effectLst/>
                        </a:rPr>
                        <a:t>Adam Lewis</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Geoscience Australia</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Alan Belward</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EC</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Brian Kilough</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NASA SEO</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David Jarrett</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NASA</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Gene Fosnight</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USGS EROS</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Jeff Masek</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NASA Goddard</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dirty="0">
                          <a:effectLst/>
                        </a:rPr>
                        <a:t>Matt Steventon</a:t>
                      </a:r>
                      <a:endParaRPr lang="en-US" sz="1800" b="0" i="0" u="none" strike="noStrike" dirty="0">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Symbios</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Stephen Ward</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Symbios</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Stuart Phinn</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CSIRO</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Takeo Tadono</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a:effectLst/>
                        </a:rPr>
                        <a:t>JAXA</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r>
              <a:tr h="381000">
                <a:tc>
                  <a:txBody>
                    <a:bodyPr/>
                    <a:lstStyle/>
                    <a:p>
                      <a:pPr algn="ctr" fontAlgn="b"/>
                      <a:r>
                        <a:rPr lang="en-US" sz="1800" u="none" strike="noStrike">
                          <a:effectLst/>
                        </a:rPr>
                        <a:t>Tom Cecere</a:t>
                      </a:r>
                      <a:endParaRPr lang="en-US" sz="1800" b="0" i="0" u="none" strike="noStrike">
                        <a:solidFill>
                          <a:srgbClr val="000000"/>
                        </a:solidFill>
                        <a:effectLst/>
                        <a:latin typeface="Calibri" charset="0"/>
                      </a:endParaRPr>
                    </a:p>
                  </a:txBody>
                  <a:tcPr marL="12700" marR="12700" marT="12700" marB="0" anchor="ctr">
                    <a:solidFill>
                      <a:schemeClr val="accent6">
                        <a:lumMod val="20000"/>
                        <a:lumOff val="80000"/>
                      </a:schemeClr>
                    </a:solidFill>
                  </a:tcPr>
                </a:tc>
                <a:tc>
                  <a:txBody>
                    <a:bodyPr/>
                    <a:lstStyle/>
                    <a:p>
                      <a:pPr algn="ctr" fontAlgn="b"/>
                      <a:r>
                        <a:rPr lang="en-US" sz="1800" u="none" strike="noStrike" dirty="0" smtClean="0">
                          <a:effectLst/>
                        </a:rPr>
                        <a:t>USGS</a:t>
                      </a:r>
                      <a:endParaRPr lang="en-US" sz="1800" b="0" i="0" u="none" strike="noStrike" dirty="0">
                        <a:solidFill>
                          <a:srgbClr val="000000"/>
                        </a:solidFill>
                        <a:effectLst/>
                        <a:latin typeface="Calibri" charset="0"/>
                      </a:endParaRPr>
                    </a:p>
                  </a:txBody>
                  <a:tcPr marL="12700" marR="12700" marT="12700" marB="0" anchor="ctr">
                    <a:solidFill>
                      <a:schemeClr val="accent6">
                        <a:lumMod val="20000"/>
                        <a:lumOff val="80000"/>
                      </a:schemeClr>
                    </a:solidFill>
                  </a:tcPr>
                </a:tc>
              </a:tr>
            </a:tbl>
          </a:graphicData>
        </a:graphic>
      </p:graphicFrame>
      <p:sp>
        <p:nvSpPr>
          <p:cNvPr id="7" name="TextBox 6"/>
          <p:cNvSpPr txBox="1"/>
          <p:nvPr/>
        </p:nvSpPr>
        <p:spPr>
          <a:xfrm>
            <a:off x="7543800" y="2133600"/>
            <a:ext cx="12192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chemeClr val="tx1"/>
                </a:solidFill>
                <a:effectLst/>
                <a:uFillTx/>
              </a:rPr>
              <a:t>Lead</a:t>
            </a:r>
            <a:endParaRPr kumimoji="0" lang="en-US" sz="1800" b="0" i="0" u="none" strike="noStrike" cap="none" spc="0" normalizeH="0" baseline="0" dirty="0">
              <a:ln>
                <a:noFill/>
              </a:ln>
              <a:solidFill>
                <a:schemeClr val="tx1"/>
              </a:solidFill>
              <a:effectLst/>
              <a:uFillTx/>
            </a:endParaRPr>
          </a:p>
        </p:txBody>
      </p:sp>
    </p:spTree>
    <p:extLst>
      <p:ext uri="{BB962C8B-B14F-4D97-AF65-F5344CB8AC3E}">
        <p14:creationId xmlns:p14="http://schemas.microsoft.com/office/powerpoint/2010/main" val="6503888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304800"/>
            <a:ext cx="41910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b="1" dirty="0" smtClean="0">
                <a:solidFill>
                  <a:schemeClr val="bg1"/>
                </a:solidFill>
                <a:latin typeface="Calibri" charset="0"/>
                <a:ea typeface="Calibri" charset="0"/>
                <a:cs typeface="Calibri" charset="0"/>
              </a:rPr>
              <a:t>Subgroup</a:t>
            </a:r>
            <a:r>
              <a:rPr lang="en-US" sz="2800" b="1" dirty="0">
                <a:solidFill>
                  <a:schemeClr val="bg1"/>
                </a:solidFill>
                <a:latin typeface="Calibri" charset="0"/>
                <a:ea typeface="Calibri" charset="0"/>
                <a:cs typeface="Calibri" charset="0"/>
              </a:rPr>
              <a:t>: ARD/Data Cube</a:t>
            </a:r>
          </a:p>
        </p:txBody>
      </p:sp>
      <p:sp>
        <p:nvSpPr>
          <p:cNvPr id="7" name="TextBox 6"/>
          <p:cNvSpPr txBox="1"/>
          <p:nvPr/>
        </p:nvSpPr>
        <p:spPr>
          <a:xfrm>
            <a:off x="7467600" y="1600200"/>
            <a:ext cx="12192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chemeClr val="tx1"/>
                </a:solidFill>
                <a:effectLst/>
                <a:uFillTx/>
              </a:rPr>
              <a:t>Lead</a:t>
            </a:r>
            <a:endParaRPr kumimoji="0" lang="en-US" sz="1800" b="0" i="0" u="none" strike="noStrike" cap="none" spc="0" normalizeH="0" baseline="0" dirty="0">
              <a:ln>
                <a:noFill/>
              </a:ln>
              <a:solidFill>
                <a:schemeClr val="tx1"/>
              </a:solidFill>
              <a:effectLst/>
              <a:uFillTx/>
            </a:endParaRPr>
          </a:p>
        </p:txBody>
      </p:sp>
      <p:graphicFrame>
        <p:nvGraphicFramePr>
          <p:cNvPr id="2" name="Table 1"/>
          <p:cNvGraphicFramePr>
            <a:graphicFrameLocks noGrp="1"/>
          </p:cNvGraphicFramePr>
          <p:nvPr>
            <p:extLst>
              <p:ext uri="{D42A27DB-BD31-4B8C-83A1-F6EECF244321}">
                <p14:modId xmlns:p14="http://schemas.microsoft.com/office/powerpoint/2010/main" val="1676840646"/>
              </p:ext>
            </p:extLst>
          </p:nvPr>
        </p:nvGraphicFramePr>
        <p:xfrm>
          <a:off x="838200" y="1371600"/>
          <a:ext cx="6477000" cy="5333994"/>
        </p:xfrm>
        <a:graphic>
          <a:graphicData uri="http://schemas.openxmlformats.org/drawingml/2006/table">
            <a:tbl>
              <a:tblPr>
                <a:tableStyleId>{5940675A-B579-460E-94D1-54222C63F5DA}</a:tableStyleId>
              </a:tblPr>
              <a:tblGrid>
                <a:gridCol w="3238500"/>
                <a:gridCol w="3238500"/>
              </a:tblGrid>
              <a:tr h="296333">
                <a:tc>
                  <a:txBody>
                    <a:bodyPr/>
                    <a:lstStyle/>
                    <a:p>
                      <a:pPr algn="ctr" fontAlgn="b"/>
                      <a:r>
                        <a:rPr lang="en-US" sz="1800" b="1" u="none" strike="noStrike" dirty="0">
                          <a:solidFill>
                            <a:schemeClr val="bg1"/>
                          </a:solidFill>
                          <a:effectLst/>
                        </a:rPr>
                        <a:t>Name</a:t>
                      </a:r>
                      <a:endParaRPr lang="en-US" sz="1800" b="1" i="0" u="none" strike="noStrike" dirty="0">
                        <a:solidFill>
                          <a:schemeClr val="bg1"/>
                        </a:solidFill>
                        <a:effectLst/>
                        <a:latin typeface="Calibri" charset="0"/>
                      </a:endParaRPr>
                    </a:p>
                  </a:txBody>
                  <a:tcPr marL="12700" marR="12700" marT="12700" marB="0" anchor="ctr">
                    <a:solidFill>
                      <a:schemeClr val="tx2"/>
                    </a:solidFill>
                  </a:tcPr>
                </a:tc>
                <a:tc>
                  <a:txBody>
                    <a:bodyPr/>
                    <a:lstStyle/>
                    <a:p>
                      <a:pPr algn="ctr" fontAlgn="b"/>
                      <a:r>
                        <a:rPr lang="en-US" sz="1800" b="1" u="none" strike="noStrike" dirty="0">
                          <a:solidFill>
                            <a:schemeClr val="bg1"/>
                          </a:solidFill>
                          <a:effectLst/>
                        </a:rPr>
                        <a:t>Organization</a:t>
                      </a:r>
                      <a:endParaRPr lang="en-US" sz="1800" b="1" i="0" u="none" strike="noStrike" dirty="0">
                        <a:solidFill>
                          <a:schemeClr val="bg1"/>
                        </a:solidFill>
                        <a:effectLst/>
                        <a:latin typeface="Calibri" charset="0"/>
                      </a:endParaRPr>
                    </a:p>
                  </a:txBody>
                  <a:tcPr marL="12700" marR="12700" marT="12700" marB="0" anchor="ctr">
                    <a:solidFill>
                      <a:schemeClr val="tx2"/>
                    </a:solidFill>
                  </a:tcPr>
                </a:tc>
              </a:tr>
              <a:tr h="296333">
                <a:tc>
                  <a:txBody>
                    <a:bodyPr/>
                    <a:lstStyle/>
                    <a:p>
                      <a:pPr algn="ctr" fontAlgn="b"/>
                      <a:r>
                        <a:rPr lang="en-US" sz="1800" u="none" strike="noStrike">
                          <a:effectLst/>
                        </a:rPr>
                        <a:t>Adam Lewis</a:t>
                      </a:r>
                      <a:endParaRPr lang="en-US" sz="1800" b="0" i="0" u="none" strike="noStrike">
                        <a:solidFill>
                          <a:srgbClr val="000000"/>
                        </a:solidFill>
                        <a:effectLst/>
                        <a:latin typeface="Calibri" charset="0"/>
                      </a:endParaRPr>
                    </a:p>
                  </a:txBody>
                  <a:tcPr marL="12700" marR="12700" marT="12700" marB="0" anchor="ctr">
                    <a:solidFill>
                      <a:schemeClr val="accent3">
                        <a:lumMod val="40000"/>
                        <a:lumOff val="60000"/>
                      </a:schemeClr>
                    </a:solidFill>
                  </a:tcPr>
                </a:tc>
                <a:tc>
                  <a:txBody>
                    <a:bodyPr/>
                    <a:lstStyle/>
                    <a:p>
                      <a:pPr algn="ctr" fontAlgn="b"/>
                      <a:r>
                        <a:rPr lang="en-US" sz="1800" u="none" strike="noStrike" dirty="0">
                          <a:effectLst/>
                        </a:rPr>
                        <a:t>Geoscience Australia</a:t>
                      </a:r>
                      <a:endParaRPr lang="en-US" sz="1800" b="0" i="0" u="none" strike="noStrike" dirty="0">
                        <a:solidFill>
                          <a:srgbClr val="000000"/>
                        </a:solidFill>
                        <a:effectLst/>
                        <a:latin typeface="Calibri" charset="0"/>
                      </a:endParaRPr>
                    </a:p>
                  </a:txBody>
                  <a:tcPr marL="12700" marR="12700" marT="12700" marB="0" anchor="ctr">
                    <a:solidFill>
                      <a:schemeClr val="accent3">
                        <a:lumMod val="40000"/>
                        <a:lumOff val="60000"/>
                      </a:schemeClr>
                    </a:solidFill>
                  </a:tcPr>
                </a:tc>
              </a:tr>
              <a:tr h="296333">
                <a:tc>
                  <a:txBody>
                    <a:bodyPr/>
                    <a:lstStyle/>
                    <a:p>
                      <a:pPr algn="ctr" fontAlgn="b"/>
                      <a:r>
                        <a:rPr lang="en-US" sz="1800" u="none" strike="noStrike">
                          <a:effectLst/>
                        </a:rPr>
                        <a:t>Bianca Hoersch</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ESA</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Alan Belward</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EC</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Brian Kilough</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NASA SEO</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David Jarrett</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NASA</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dirty="0">
                          <a:effectLst/>
                        </a:rPr>
                        <a:t>Jeff Masek</a:t>
                      </a:r>
                      <a:endParaRPr lang="en-US" sz="1800" b="0" i="0" u="none" strike="noStrike" dirty="0">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NASA Goddard</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Matt Steventon</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Symbios</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Stephen Ward</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Symbios</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Stuart Phinn</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CSIRO</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Takeo Tadono</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JAXA</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Tom Cecere</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USGS </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Jenn Lacey</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USGS EROS</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Kevin Gallo</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dirty="0">
                          <a:effectLst/>
                        </a:rPr>
                        <a:t>NOAA</a:t>
                      </a:r>
                      <a:endParaRPr lang="en-US" sz="1800" b="0" i="0" u="none" strike="noStrike" dirty="0">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Koji Akiyama</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RESTEC</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Patrice Henry</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CNES</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a:effectLst/>
                        </a:rPr>
                        <a:t>Paul Briand</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a:effectLst/>
                        </a:rPr>
                        <a:t>CSA</a:t>
                      </a:r>
                      <a:endParaRPr lang="en-US" sz="1800" b="0" i="0" u="none" strike="noStrike">
                        <a:solidFill>
                          <a:srgbClr val="000000"/>
                        </a:solidFill>
                        <a:effectLst/>
                        <a:latin typeface="Calibri" charset="0"/>
                      </a:endParaRPr>
                    </a:p>
                  </a:txBody>
                  <a:tcPr marL="12700" marR="12700" marT="12700" marB="0" anchor="ctr">
                    <a:solidFill>
                      <a:schemeClr val="accent3">
                        <a:lumMod val="20000"/>
                        <a:lumOff val="80000"/>
                      </a:schemeClr>
                    </a:solidFill>
                  </a:tcPr>
                </a:tc>
              </a:tr>
              <a:tr h="296333">
                <a:tc>
                  <a:txBody>
                    <a:bodyPr/>
                    <a:lstStyle/>
                    <a:p>
                      <a:pPr algn="ctr" fontAlgn="b"/>
                      <a:r>
                        <a:rPr lang="en-US" sz="1800" u="none" strike="noStrike" dirty="0">
                          <a:effectLst/>
                        </a:rPr>
                        <a:t>Zoltan Szantoi</a:t>
                      </a:r>
                      <a:endParaRPr lang="en-US" sz="1800" b="0" i="0" u="none" strike="noStrike" dirty="0">
                        <a:solidFill>
                          <a:srgbClr val="000000"/>
                        </a:solidFill>
                        <a:effectLst/>
                        <a:latin typeface="Calibri" charset="0"/>
                      </a:endParaRPr>
                    </a:p>
                  </a:txBody>
                  <a:tcPr marL="12700" marR="12700" marT="12700" marB="0" anchor="ctr">
                    <a:solidFill>
                      <a:schemeClr val="accent3">
                        <a:lumMod val="20000"/>
                        <a:lumOff val="80000"/>
                      </a:schemeClr>
                    </a:solidFill>
                  </a:tcPr>
                </a:tc>
                <a:tc>
                  <a:txBody>
                    <a:bodyPr/>
                    <a:lstStyle/>
                    <a:p>
                      <a:pPr algn="ctr" fontAlgn="b"/>
                      <a:r>
                        <a:rPr lang="en-US" sz="1800" u="none" strike="noStrike" dirty="0">
                          <a:effectLst/>
                        </a:rPr>
                        <a:t>EC</a:t>
                      </a:r>
                      <a:endParaRPr lang="en-US" sz="1800" b="0" i="0" u="none" strike="noStrike" dirty="0">
                        <a:solidFill>
                          <a:srgbClr val="000000"/>
                        </a:solidFill>
                        <a:effectLst/>
                        <a:latin typeface="Calibri" charset="0"/>
                      </a:endParaRPr>
                    </a:p>
                  </a:txBody>
                  <a:tcPr marL="12700" marR="12700" marT="12700" marB="0" anchor="ctr">
                    <a:solidFill>
                      <a:schemeClr val="accent3">
                        <a:lumMod val="20000"/>
                        <a:lumOff val="80000"/>
                      </a:schemeClr>
                    </a:solidFill>
                  </a:tcPr>
                </a:tc>
              </a:tr>
            </a:tbl>
          </a:graphicData>
        </a:graphic>
      </p:graphicFrame>
    </p:spTree>
    <p:extLst>
      <p:ext uri="{BB962C8B-B14F-4D97-AF65-F5344CB8AC3E}">
        <p14:creationId xmlns:p14="http://schemas.microsoft.com/office/powerpoint/2010/main" val="10320823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304800"/>
            <a:ext cx="472440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b="1" dirty="0" smtClean="0">
                <a:solidFill>
                  <a:schemeClr val="bg1"/>
                </a:solidFill>
                <a:latin typeface="Calibri" charset="0"/>
                <a:ea typeface="Calibri" charset="0"/>
                <a:cs typeface="Calibri" charset="0"/>
              </a:rPr>
              <a:t>Subgroup</a:t>
            </a:r>
            <a:r>
              <a:rPr lang="en-US" sz="2800" b="1">
                <a:solidFill>
                  <a:schemeClr val="bg1"/>
                </a:solidFill>
                <a:latin typeface="Calibri" charset="0"/>
                <a:ea typeface="Calibri" charset="0"/>
                <a:cs typeface="Calibri" charset="0"/>
              </a:rPr>
              <a:t>: Work Plan/Timeline</a:t>
            </a:r>
            <a:endParaRPr lang="en-US" sz="2800" b="1" dirty="0">
              <a:solidFill>
                <a:schemeClr val="bg1"/>
              </a:solidFill>
              <a:latin typeface="Calibri" charset="0"/>
              <a:ea typeface="Calibri" charset="0"/>
              <a:cs typeface="Calibri" charset="0"/>
            </a:endParaRPr>
          </a:p>
        </p:txBody>
      </p:sp>
      <p:sp>
        <p:nvSpPr>
          <p:cNvPr id="7" name="TextBox 6"/>
          <p:cNvSpPr txBox="1"/>
          <p:nvPr/>
        </p:nvSpPr>
        <p:spPr>
          <a:xfrm>
            <a:off x="7467600" y="3212071"/>
            <a:ext cx="12192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chemeClr val="tx1"/>
                </a:solidFill>
                <a:effectLst/>
                <a:uFillTx/>
              </a:rPr>
              <a:t>Lead</a:t>
            </a:r>
            <a:endParaRPr kumimoji="0" lang="en-US" sz="1800" b="0" i="0" u="none" strike="noStrike" cap="none" spc="0" normalizeH="0" baseline="0" dirty="0">
              <a:ln>
                <a:noFill/>
              </a:ln>
              <a:solidFill>
                <a:schemeClr val="tx1"/>
              </a:solidFill>
              <a:effectLst/>
              <a:uFillTx/>
            </a:endParaRPr>
          </a:p>
        </p:txBody>
      </p:sp>
      <p:graphicFrame>
        <p:nvGraphicFramePr>
          <p:cNvPr id="2" name="Table 1"/>
          <p:cNvGraphicFramePr>
            <a:graphicFrameLocks noGrp="1"/>
          </p:cNvGraphicFramePr>
          <p:nvPr>
            <p:extLst>
              <p:ext uri="{D42A27DB-BD31-4B8C-83A1-F6EECF244321}">
                <p14:modId xmlns:p14="http://schemas.microsoft.com/office/powerpoint/2010/main" val="307249705"/>
              </p:ext>
            </p:extLst>
          </p:nvPr>
        </p:nvGraphicFramePr>
        <p:xfrm>
          <a:off x="990600" y="2702955"/>
          <a:ext cx="6019800" cy="1411845"/>
        </p:xfrm>
        <a:graphic>
          <a:graphicData uri="http://schemas.openxmlformats.org/drawingml/2006/table">
            <a:tbl>
              <a:tblPr>
                <a:tableStyleId>{5940675A-B579-460E-94D1-54222C63F5DA}</a:tableStyleId>
              </a:tblPr>
              <a:tblGrid>
                <a:gridCol w="3009900"/>
                <a:gridCol w="3009900"/>
              </a:tblGrid>
              <a:tr h="470615">
                <a:tc>
                  <a:txBody>
                    <a:bodyPr/>
                    <a:lstStyle/>
                    <a:p>
                      <a:pPr algn="ctr" fontAlgn="b"/>
                      <a:r>
                        <a:rPr lang="en-US" sz="1800" b="1" u="none" strike="noStrike">
                          <a:solidFill>
                            <a:schemeClr val="bg1"/>
                          </a:solidFill>
                          <a:effectLst/>
                        </a:rPr>
                        <a:t>Name</a:t>
                      </a:r>
                      <a:endParaRPr lang="en-US" sz="1800" b="1" i="0" u="none" strike="noStrike">
                        <a:solidFill>
                          <a:schemeClr val="bg1"/>
                        </a:solidFill>
                        <a:effectLst/>
                        <a:latin typeface="Calibri" charset="0"/>
                      </a:endParaRPr>
                    </a:p>
                  </a:txBody>
                  <a:tcPr marL="12700" marR="12700" marT="12700" marB="0" anchor="ctr">
                    <a:solidFill>
                      <a:schemeClr val="tx2"/>
                    </a:solidFill>
                  </a:tcPr>
                </a:tc>
                <a:tc>
                  <a:txBody>
                    <a:bodyPr/>
                    <a:lstStyle/>
                    <a:p>
                      <a:pPr algn="ctr" fontAlgn="b"/>
                      <a:r>
                        <a:rPr lang="en-US" sz="1800" b="1" u="none" strike="noStrike" dirty="0">
                          <a:solidFill>
                            <a:schemeClr val="bg1"/>
                          </a:solidFill>
                          <a:effectLst/>
                        </a:rPr>
                        <a:t>Organization</a:t>
                      </a:r>
                      <a:endParaRPr lang="en-US" sz="1800" b="1" i="0" u="none" strike="noStrike" dirty="0">
                        <a:solidFill>
                          <a:schemeClr val="bg1"/>
                        </a:solidFill>
                        <a:effectLst/>
                        <a:latin typeface="Calibri" charset="0"/>
                      </a:endParaRPr>
                    </a:p>
                  </a:txBody>
                  <a:tcPr marL="12700" marR="12700" marT="12700" marB="0" anchor="ctr">
                    <a:solidFill>
                      <a:schemeClr val="tx2"/>
                    </a:solidFill>
                  </a:tcPr>
                </a:tc>
              </a:tr>
              <a:tr h="470615">
                <a:tc>
                  <a:txBody>
                    <a:bodyPr/>
                    <a:lstStyle/>
                    <a:p>
                      <a:pPr algn="ctr" fontAlgn="b"/>
                      <a:r>
                        <a:rPr lang="en-US" sz="1800" u="none" strike="noStrike">
                          <a:effectLst/>
                        </a:rPr>
                        <a:t>Jenn Lacey</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fontAlgn="b"/>
                      <a:r>
                        <a:rPr lang="en-US" sz="1800" u="none" strike="noStrike" dirty="0">
                          <a:effectLst/>
                        </a:rPr>
                        <a:t>USGS EROS</a:t>
                      </a:r>
                      <a:endParaRPr lang="en-US" sz="1800" b="0" i="0" u="none" strike="noStrike" dirty="0">
                        <a:solidFill>
                          <a:srgbClr val="000000"/>
                        </a:solidFill>
                        <a:effectLst/>
                        <a:latin typeface="Calibri" charset="0"/>
                      </a:endParaRPr>
                    </a:p>
                  </a:txBody>
                  <a:tcPr marL="12700" marR="12700" marT="12700" marB="0" anchor="ctr">
                    <a:solidFill>
                      <a:schemeClr val="accent2">
                        <a:lumMod val="40000"/>
                        <a:lumOff val="60000"/>
                      </a:schemeClr>
                    </a:solidFill>
                  </a:tcPr>
                </a:tc>
              </a:tr>
              <a:tr h="470615">
                <a:tc>
                  <a:txBody>
                    <a:bodyPr/>
                    <a:lstStyle/>
                    <a:p>
                      <a:pPr algn="ctr" fontAlgn="b"/>
                      <a:r>
                        <a:rPr lang="en-US" sz="1800" u="none" strike="noStrike">
                          <a:effectLst/>
                        </a:rPr>
                        <a:t>David Jarrett</a:t>
                      </a:r>
                      <a:endParaRPr lang="en-US" sz="1800" b="0" i="0" u="none" strike="noStrike">
                        <a:solidFill>
                          <a:srgbClr val="000000"/>
                        </a:solidFill>
                        <a:effectLst/>
                        <a:latin typeface="Calibri" charset="0"/>
                      </a:endParaRPr>
                    </a:p>
                  </a:txBody>
                  <a:tcPr marL="12700" marR="12700" marT="12700" marB="0" anchor="ctr">
                    <a:solidFill>
                      <a:schemeClr val="accent2">
                        <a:lumMod val="20000"/>
                        <a:lumOff val="80000"/>
                      </a:schemeClr>
                    </a:solidFill>
                  </a:tcPr>
                </a:tc>
                <a:tc>
                  <a:txBody>
                    <a:bodyPr/>
                    <a:lstStyle/>
                    <a:p>
                      <a:pPr algn="ctr" fontAlgn="b"/>
                      <a:r>
                        <a:rPr lang="en-US" sz="1800" u="none" strike="noStrike" dirty="0">
                          <a:effectLst/>
                        </a:rPr>
                        <a:t>NASA</a:t>
                      </a:r>
                      <a:endParaRPr lang="en-US" sz="1800" b="0" i="0" u="none" strike="noStrike" dirty="0">
                        <a:solidFill>
                          <a:srgbClr val="000000"/>
                        </a:solidFill>
                        <a:effectLst/>
                        <a:latin typeface="Calibri" charset="0"/>
                      </a:endParaRPr>
                    </a:p>
                  </a:txBody>
                  <a:tcPr marL="12700" marR="12700" marT="12700" marB="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910337565"/>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8825</TotalTime>
  <Words>487</Words>
  <Application>Microsoft Macintosh PowerPoint</Application>
  <PresentationFormat>On-screen Show (4:3)</PresentationFormat>
  <Paragraphs>147</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 Bold</vt:lpstr>
      <vt:lpstr>Avenir Roman</vt:lpstr>
      <vt:lpstr>Calibri</vt:lpstr>
      <vt:lpstr>Courier New</vt:lpstr>
      <vt:lpstr>Droid Serif</vt:lpstr>
      <vt:lpstr>Proxima Nova Regular</vt:lpstr>
      <vt:lpstr>Times New Roman</vt:lpstr>
      <vt:lpstr>Wingdings</vt:lpstr>
      <vt:lpstr>Arial</vt:lpstr>
      <vt:lpstr>Default</vt:lpstr>
      <vt:lpstr>LSI-VC-1 Action Status and Subgroups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Matt S</cp:lastModifiedBy>
  <cp:revision>23</cp:revision>
  <dcterms:modified xsi:type="dcterms:W3CDTF">2016-07-20T07:21:48Z</dcterms:modified>
</cp:coreProperties>
</file>