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xlsx" ContentType="application/vnd.openxmlformats-officedocument.spreadsheetml.sheet"/>
  <Default Extension="rels" ContentType="application/vnd.openxmlformats-package.relationships+xml"/>
  <Default Extension="vml" ContentType="application/vnd.openxmlformats-officedocument.vmlDrawing"/>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
  </p:notesMasterIdLst>
  <p:sldIdLst>
    <p:sldId id="257" r:id="rId2"/>
    <p:sldId id="266" r:id="rId3"/>
    <p:sldId id="258" r:id="rId4"/>
    <p:sldId id="261" r:id="rId5"/>
    <p:sldId id="262" r:id="rId6"/>
    <p:sldId id="263" r:id="rId7"/>
    <p:sldId id="264" r:id="rId8"/>
    <p:sldId id="265" r:id="rId9"/>
    <p:sldId id="267"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70" autoAdjust="0"/>
    <p:restoredTop sz="87116" autoAdjust="0"/>
  </p:normalViewPr>
  <p:slideViewPr>
    <p:cSldViewPr snapToGrid="0">
      <p:cViewPr varScale="1">
        <p:scale>
          <a:sx n="129" d="100"/>
          <a:sy n="129" d="100"/>
        </p:scale>
        <p:origin x="27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notesMaster" Target="notesMasters/notesMaster1.xml"/><Relationship Id="rId12" Type="http://schemas.openxmlformats.org/officeDocument/2006/relationships/presProps" Target="presProps.xml"/><Relationship Id="rId13" Type="http://schemas.openxmlformats.org/officeDocument/2006/relationships/viewProps" Target="viewProps.xml"/><Relationship Id="rId14" Type="http://schemas.openxmlformats.org/officeDocument/2006/relationships/theme" Target="theme/theme1.xml"/><Relationship Id="rId15"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file:///C:\Users\alyssakw\Dropbox\PhD\Paper_submissions\requirements_paper\05_15_2014\general_rtr_for_08_day_70_fpc_am_no_round_global_stats%20(Autosaved).xlsx" TargetMode="External"/></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oleObject" Target="file:///C:\Users\alyssakw\Dropbox\PhD\Paper_submissions\requirements_paper\05_15_2014\general_rtr_for_08_day_95_fpc_am_no_round_global_sta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AU"/>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172902430381659"/>
          <c:y val="0.116121820998986"/>
          <c:w val="0.791199839860664"/>
          <c:h val="0.749761205453539"/>
        </c:manualLayout>
      </c:layout>
      <c:barChart>
        <c:barDir val="col"/>
        <c:grouping val="clustered"/>
        <c:varyColors val="0"/>
        <c:ser>
          <c:idx val="0"/>
          <c:order val="0"/>
          <c:tx>
            <c:strRef>
              <c:f>'70%'!$A$2</c:f>
              <c:strCache>
                <c:ptCount val="1"/>
                <c:pt idx="0">
                  <c:v>Jan</c:v>
                </c:pt>
              </c:strCache>
            </c:strRef>
          </c:tx>
          <c:spPr>
            <a:solidFill>
              <a:srgbClr val="C00000"/>
            </a:solidFill>
            <a:ln>
              <a:noFill/>
            </a:ln>
            <a:effectLst/>
          </c:spPr>
          <c:invertIfNegative val="0"/>
          <c:cat>
            <c:strRef>
              <c:f>'70%'!$B$1:$J$1</c:f>
              <c:strCache>
                <c:ptCount val="9"/>
                <c:pt idx="0">
                  <c:v>0-1</c:v>
                </c:pt>
                <c:pt idx="1">
                  <c:v>1-2</c:v>
                </c:pt>
                <c:pt idx="2">
                  <c:v>2-3</c:v>
                </c:pt>
                <c:pt idx="3">
                  <c:v>3-4</c:v>
                </c:pt>
                <c:pt idx="4">
                  <c:v>4-5</c:v>
                </c:pt>
                <c:pt idx="5">
                  <c:v>5-6</c:v>
                </c:pt>
                <c:pt idx="6">
                  <c:v>6-7</c:v>
                </c:pt>
                <c:pt idx="7">
                  <c:v>7-8</c:v>
                </c:pt>
                <c:pt idx="8">
                  <c:v>8</c:v>
                </c:pt>
              </c:strCache>
            </c:strRef>
          </c:cat>
          <c:val>
            <c:numRef>
              <c:f>'70%'!$B$2:$J$2</c:f>
              <c:numCache>
                <c:formatCode>General</c:formatCode>
                <c:ptCount val="9"/>
                <c:pt idx="0">
                  <c:v>3.9567266</c:v>
                </c:pt>
                <c:pt idx="1">
                  <c:v>15.6177206</c:v>
                </c:pt>
                <c:pt idx="2">
                  <c:v>14.6960573</c:v>
                </c:pt>
                <c:pt idx="3">
                  <c:v>10.4296103</c:v>
                </c:pt>
                <c:pt idx="4">
                  <c:v>8.9450188</c:v>
                </c:pt>
                <c:pt idx="5">
                  <c:v>8.4954262</c:v>
                </c:pt>
                <c:pt idx="6">
                  <c:v>9.5007648</c:v>
                </c:pt>
                <c:pt idx="7">
                  <c:v>5.326110799999999</c:v>
                </c:pt>
                <c:pt idx="8">
                  <c:v>23.0325642</c:v>
                </c:pt>
              </c:numCache>
            </c:numRef>
          </c:val>
        </c:ser>
        <c:ser>
          <c:idx val="1"/>
          <c:order val="1"/>
          <c:tx>
            <c:strRef>
              <c:f>'70%'!$A$3</c:f>
              <c:strCache>
                <c:ptCount val="1"/>
                <c:pt idx="0">
                  <c:v>Feb</c:v>
                </c:pt>
              </c:strCache>
            </c:strRef>
          </c:tx>
          <c:spPr>
            <a:solidFill>
              <a:srgbClr val="FF0000"/>
            </a:solidFill>
            <a:ln>
              <a:noFill/>
            </a:ln>
            <a:effectLst/>
          </c:spPr>
          <c:invertIfNegative val="0"/>
          <c:cat>
            <c:strRef>
              <c:f>'70%'!$B$1:$J$1</c:f>
              <c:strCache>
                <c:ptCount val="9"/>
                <c:pt idx="0">
                  <c:v>0-1</c:v>
                </c:pt>
                <c:pt idx="1">
                  <c:v>1-2</c:v>
                </c:pt>
                <c:pt idx="2">
                  <c:v>2-3</c:v>
                </c:pt>
                <c:pt idx="3">
                  <c:v>3-4</c:v>
                </c:pt>
                <c:pt idx="4">
                  <c:v>4-5</c:v>
                </c:pt>
                <c:pt idx="5">
                  <c:v>5-6</c:v>
                </c:pt>
                <c:pt idx="6">
                  <c:v>6-7</c:v>
                </c:pt>
                <c:pt idx="7">
                  <c:v>7-8</c:v>
                </c:pt>
                <c:pt idx="8">
                  <c:v>8</c:v>
                </c:pt>
              </c:strCache>
            </c:strRef>
          </c:cat>
          <c:val>
            <c:numRef>
              <c:f>'70%'!$B$3:$J$3</c:f>
              <c:numCache>
                <c:formatCode>General</c:formatCode>
                <c:ptCount val="9"/>
                <c:pt idx="0">
                  <c:v>3.2183285</c:v>
                </c:pt>
                <c:pt idx="1">
                  <c:v>10.3356133</c:v>
                </c:pt>
                <c:pt idx="2">
                  <c:v>13.2973375</c:v>
                </c:pt>
                <c:pt idx="3">
                  <c:v>16.96222689999999</c:v>
                </c:pt>
                <c:pt idx="4">
                  <c:v>13.0577984</c:v>
                </c:pt>
                <c:pt idx="5">
                  <c:v>13.3533592</c:v>
                </c:pt>
                <c:pt idx="6">
                  <c:v>4.9009004</c:v>
                </c:pt>
                <c:pt idx="7">
                  <c:v>2.7234735</c:v>
                </c:pt>
                <c:pt idx="8">
                  <c:v>22.1509628</c:v>
                </c:pt>
              </c:numCache>
            </c:numRef>
          </c:val>
        </c:ser>
        <c:ser>
          <c:idx val="2"/>
          <c:order val="2"/>
          <c:tx>
            <c:strRef>
              <c:f>'70%'!$A$4</c:f>
              <c:strCache>
                <c:ptCount val="1"/>
                <c:pt idx="0">
                  <c:v>Mar</c:v>
                </c:pt>
              </c:strCache>
            </c:strRef>
          </c:tx>
          <c:spPr>
            <a:solidFill>
              <a:srgbClr val="FFC000"/>
            </a:solidFill>
            <a:ln>
              <a:noFill/>
            </a:ln>
            <a:effectLst/>
          </c:spPr>
          <c:invertIfNegative val="0"/>
          <c:cat>
            <c:strRef>
              <c:f>'70%'!$B$1:$J$1</c:f>
              <c:strCache>
                <c:ptCount val="9"/>
                <c:pt idx="0">
                  <c:v>0-1</c:v>
                </c:pt>
                <c:pt idx="1">
                  <c:v>1-2</c:v>
                </c:pt>
                <c:pt idx="2">
                  <c:v>2-3</c:v>
                </c:pt>
                <c:pt idx="3">
                  <c:v>3-4</c:v>
                </c:pt>
                <c:pt idx="4">
                  <c:v>4-5</c:v>
                </c:pt>
                <c:pt idx="5">
                  <c:v>5-6</c:v>
                </c:pt>
                <c:pt idx="6">
                  <c:v>6-7</c:v>
                </c:pt>
                <c:pt idx="7">
                  <c:v>7-8</c:v>
                </c:pt>
                <c:pt idx="8">
                  <c:v>8</c:v>
                </c:pt>
              </c:strCache>
            </c:strRef>
          </c:cat>
          <c:val>
            <c:numRef>
              <c:f>'70%'!$B$4:$J$4</c:f>
              <c:numCache>
                <c:formatCode>General</c:formatCode>
                <c:ptCount val="9"/>
                <c:pt idx="0">
                  <c:v>1.8127683</c:v>
                </c:pt>
                <c:pt idx="1">
                  <c:v>7.9287062</c:v>
                </c:pt>
                <c:pt idx="2">
                  <c:v>18.0505238</c:v>
                </c:pt>
                <c:pt idx="3">
                  <c:v>19.91458129999999</c:v>
                </c:pt>
                <c:pt idx="4">
                  <c:v>17.26804729999999</c:v>
                </c:pt>
                <c:pt idx="5">
                  <c:v>12.6365023</c:v>
                </c:pt>
                <c:pt idx="6">
                  <c:v>8.2096529</c:v>
                </c:pt>
                <c:pt idx="7">
                  <c:v>2.4608989</c:v>
                </c:pt>
                <c:pt idx="8">
                  <c:v>11.718317</c:v>
                </c:pt>
              </c:numCache>
            </c:numRef>
          </c:val>
        </c:ser>
        <c:ser>
          <c:idx val="3"/>
          <c:order val="3"/>
          <c:tx>
            <c:strRef>
              <c:f>'70%'!$A$5</c:f>
              <c:strCache>
                <c:ptCount val="1"/>
                <c:pt idx="0">
                  <c:v>Apr</c:v>
                </c:pt>
              </c:strCache>
            </c:strRef>
          </c:tx>
          <c:spPr>
            <a:solidFill>
              <a:srgbClr val="FFFF00"/>
            </a:solidFill>
            <a:ln>
              <a:noFill/>
            </a:ln>
            <a:effectLst/>
          </c:spPr>
          <c:invertIfNegative val="0"/>
          <c:cat>
            <c:strRef>
              <c:f>'70%'!$B$1:$J$1</c:f>
              <c:strCache>
                <c:ptCount val="9"/>
                <c:pt idx="0">
                  <c:v>0-1</c:v>
                </c:pt>
                <c:pt idx="1">
                  <c:v>1-2</c:v>
                </c:pt>
                <c:pt idx="2">
                  <c:v>2-3</c:v>
                </c:pt>
                <c:pt idx="3">
                  <c:v>3-4</c:v>
                </c:pt>
                <c:pt idx="4">
                  <c:v>4-5</c:v>
                </c:pt>
                <c:pt idx="5">
                  <c:v>5-6</c:v>
                </c:pt>
                <c:pt idx="6">
                  <c:v>6-7</c:v>
                </c:pt>
                <c:pt idx="7">
                  <c:v>7-8</c:v>
                </c:pt>
                <c:pt idx="8">
                  <c:v>8</c:v>
                </c:pt>
              </c:strCache>
            </c:strRef>
          </c:cat>
          <c:val>
            <c:numRef>
              <c:f>'70%'!$B$5:$J$5</c:f>
              <c:numCache>
                <c:formatCode>General</c:formatCode>
                <c:ptCount val="9"/>
                <c:pt idx="0">
                  <c:v>1.25614</c:v>
                </c:pt>
                <c:pt idx="1">
                  <c:v>6.9387369</c:v>
                </c:pt>
                <c:pt idx="2">
                  <c:v>12.9875917</c:v>
                </c:pt>
                <c:pt idx="3">
                  <c:v>30.51659769999999</c:v>
                </c:pt>
                <c:pt idx="4">
                  <c:v>21.2278557</c:v>
                </c:pt>
                <c:pt idx="5">
                  <c:v>11.6119356</c:v>
                </c:pt>
                <c:pt idx="6">
                  <c:v>7.4012027</c:v>
                </c:pt>
                <c:pt idx="7">
                  <c:v>3.7230325</c:v>
                </c:pt>
                <c:pt idx="8">
                  <c:v>4.336907899999999</c:v>
                </c:pt>
              </c:numCache>
            </c:numRef>
          </c:val>
        </c:ser>
        <c:ser>
          <c:idx val="4"/>
          <c:order val="4"/>
          <c:tx>
            <c:strRef>
              <c:f>'70%'!$A$6</c:f>
              <c:strCache>
                <c:ptCount val="1"/>
                <c:pt idx="0">
                  <c:v>May</c:v>
                </c:pt>
              </c:strCache>
            </c:strRef>
          </c:tx>
          <c:spPr>
            <a:solidFill>
              <a:srgbClr val="92D050"/>
            </a:solidFill>
            <a:ln>
              <a:noFill/>
            </a:ln>
            <a:effectLst/>
          </c:spPr>
          <c:invertIfNegative val="0"/>
          <c:cat>
            <c:strRef>
              <c:f>'70%'!$B$1:$J$1</c:f>
              <c:strCache>
                <c:ptCount val="9"/>
                <c:pt idx="0">
                  <c:v>0-1</c:v>
                </c:pt>
                <c:pt idx="1">
                  <c:v>1-2</c:v>
                </c:pt>
                <c:pt idx="2">
                  <c:v>2-3</c:v>
                </c:pt>
                <c:pt idx="3">
                  <c:v>3-4</c:v>
                </c:pt>
                <c:pt idx="4">
                  <c:v>4-5</c:v>
                </c:pt>
                <c:pt idx="5">
                  <c:v>5-6</c:v>
                </c:pt>
                <c:pt idx="6">
                  <c:v>6-7</c:v>
                </c:pt>
                <c:pt idx="7">
                  <c:v>7-8</c:v>
                </c:pt>
                <c:pt idx="8">
                  <c:v>8</c:v>
                </c:pt>
              </c:strCache>
            </c:strRef>
          </c:cat>
          <c:val>
            <c:numRef>
              <c:f>'70%'!$B$6:$J$6</c:f>
              <c:numCache>
                <c:formatCode>General</c:formatCode>
                <c:ptCount val="9"/>
                <c:pt idx="0">
                  <c:v>0.7473431</c:v>
                </c:pt>
                <c:pt idx="1">
                  <c:v>6.2861977</c:v>
                </c:pt>
                <c:pt idx="2">
                  <c:v>11.9297342</c:v>
                </c:pt>
                <c:pt idx="3">
                  <c:v>26.4753571</c:v>
                </c:pt>
                <c:pt idx="4">
                  <c:v>25.1729279</c:v>
                </c:pt>
                <c:pt idx="5">
                  <c:v>13.2419262</c:v>
                </c:pt>
                <c:pt idx="6">
                  <c:v>5.3236628</c:v>
                </c:pt>
                <c:pt idx="7">
                  <c:v>2.850979999999999</c:v>
                </c:pt>
                <c:pt idx="8">
                  <c:v>7.9718699</c:v>
                </c:pt>
              </c:numCache>
            </c:numRef>
          </c:val>
        </c:ser>
        <c:ser>
          <c:idx val="5"/>
          <c:order val="5"/>
          <c:tx>
            <c:strRef>
              <c:f>'70%'!$A$7</c:f>
              <c:strCache>
                <c:ptCount val="1"/>
                <c:pt idx="0">
                  <c:v>Jun</c:v>
                </c:pt>
              </c:strCache>
            </c:strRef>
          </c:tx>
          <c:spPr>
            <a:solidFill>
              <a:srgbClr val="00B050"/>
            </a:solidFill>
            <a:ln>
              <a:solidFill>
                <a:srgbClr val="00B050"/>
              </a:solidFill>
            </a:ln>
            <a:effectLst/>
          </c:spPr>
          <c:invertIfNegative val="0"/>
          <c:cat>
            <c:strRef>
              <c:f>'70%'!$B$1:$J$1</c:f>
              <c:strCache>
                <c:ptCount val="9"/>
                <c:pt idx="0">
                  <c:v>0-1</c:v>
                </c:pt>
                <c:pt idx="1">
                  <c:v>1-2</c:v>
                </c:pt>
                <c:pt idx="2">
                  <c:v>2-3</c:v>
                </c:pt>
                <c:pt idx="3">
                  <c:v>3-4</c:v>
                </c:pt>
                <c:pt idx="4">
                  <c:v>4-5</c:v>
                </c:pt>
                <c:pt idx="5">
                  <c:v>5-6</c:v>
                </c:pt>
                <c:pt idx="6">
                  <c:v>6-7</c:v>
                </c:pt>
                <c:pt idx="7">
                  <c:v>7-8</c:v>
                </c:pt>
                <c:pt idx="8">
                  <c:v>8</c:v>
                </c:pt>
              </c:strCache>
            </c:strRef>
          </c:cat>
          <c:val>
            <c:numRef>
              <c:f>'70%'!$B$7:$J$7</c:f>
              <c:numCache>
                <c:formatCode>General</c:formatCode>
                <c:ptCount val="9"/>
                <c:pt idx="0">
                  <c:v>2.2018144</c:v>
                </c:pt>
                <c:pt idx="1">
                  <c:v>9.005303399999998</c:v>
                </c:pt>
                <c:pt idx="2">
                  <c:v>14.6281805</c:v>
                </c:pt>
                <c:pt idx="3">
                  <c:v>24.3061371</c:v>
                </c:pt>
                <c:pt idx="4">
                  <c:v>20.0710392</c:v>
                </c:pt>
                <c:pt idx="5">
                  <c:v>8.886678700000001</c:v>
                </c:pt>
                <c:pt idx="6">
                  <c:v>5.2495446</c:v>
                </c:pt>
                <c:pt idx="7">
                  <c:v>2.952425199999999</c:v>
                </c:pt>
                <c:pt idx="8">
                  <c:v>12.6988754</c:v>
                </c:pt>
              </c:numCache>
            </c:numRef>
          </c:val>
        </c:ser>
        <c:ser>
          <c:idx val="6"/>
          <c:order val="6"/>
          <c:tx>
            <c:strRef>
              <c:f>'70%'!$A$8</c:f>
              <c:strCache>
                <c:ptCount val="1"/>
                <c:pt idx="0">
                  <c:v>Jul</c:v>
                </c:pt>
              </c:strCache>
            </c:strRef>
          </c:tx>
          <c:spPr>
            <a:solidFill>
              <a:schemeClr val="accent1">
                <a:lumMod val="40000"/>
                <a:lumOff val="60000"/>
              </a:schemeClr>
            </a:solidFill>
            <a:ln>
              <a:noFill/>
            </a:ln>
            <a:effectLst/>
          </c:spPr>
          <c:invertIfNegative val="0"/>
          <c:cat>
            <c:strRef>
              <c:f>'70%'!$B$1:$J$1</c:f>
              <c:strCache>
                <c:ptCount val="9"/>
                <c:pt idx="0">
                  <c:v>0-1</c:v>
                </c:pt>
                <c:pt idx="1">
                  <c:v>1-2</c:v>
                </c:pt>
                <c:pt idx="2">
                  <c:v>2-3</c:v>
                </c:pt>
                <c:pt idx="3">
                  <c:v>3-4</c:v>
                </c:pt>
                <c:pt idx="4">
                  <c:v>4-5</c:v>
                </c:pt>
                <c:pt idx="5">
                  <c:v>5-6</c:v>
                </c:pt>
                <c:pt idx="6">
                  <c:v>6-7</c:v>
                </c:pt>
                <c:pt idx="7">
                  <c:v>7-8</c:v>
                </c:pt>
                <c:pt idx="8">
                  <c:v>8</c:v>
                </c:pt>
              </c:strCache>
            </c:strRef>
          </c:cat>
          <c:val>
            <c:numRef>
              <c:f>'70%'!$B$8:$J$8</c:f>
              <c:numCache>
                <c:formatCode>General</c:formatCode>
                <c:ptCount val="9"/>
                <c:pt idx="0">
                  <c:v>8.156736400000003</c:v>
                </c:pt>
                <c:pt idx="1">
                  <c:v>11.5967703</c:v>
                </c:pt>
                <c:pt idx="2">
                  <c:v>16.07434840000001</c:v>
                </c:pt>
                <c:pt idx="3">
                  <c:v>17.4981861</c:v>
                </c:pt>
                <c:pt idx="4">
                  <c:v>13.8608141</c:v>
                </c:pt>
                <c:pt idx="5">
                  <c:v>11.0371304</c:v>
                </c:pt>
                <c:pt idx="6">
                  <c:v>6.5883665</c:v>
                </c:pt>
                <c:pt idx="7">
                  <c:v>3.0246952</c:v>
                </c:pt>
                <c:pt idx="8">
                  <c:v>12.1629534</c:v>
                </c:pt>
              </c:numCache>
            </c:numRef>
          </c:val>
        </c:ser>
        <c:ser>
          <c:idx val="7"/>
          <c:order val="7"/>
          <c:tx>
            <c:strRef>
              <c:f>'70%'!$A$9</c:f>
              <c:strCache>
                <c:ptCount val="1"/>
                <c:pt idx="0">
                  <c:v>Aug</c:v>
                </c:pt>
              </c:strCache>
            </c:strRef>
          </c:tx>
          <c:spPr>
            <a:solidFill>
              <a:srgbClr val="00B0F0"/>
            </a:solidFill>
            <a:ln>
              <a:noFill/>
            </a:ln>
            <a:effectLst/>
          </c:spPr>
          <c:invertIfNegative val="0"/>
          <c:cat>
            <c:strRef>
              <c:f>'70%'!$B$1:$J$1</c:f>
              <c:strCache>
                <c:ptCount val="9"/>
                <c:pt idx="0">
                  <c:v>0-1</c:v>
                </c:pt>
                <c:pt idx="1">
                  <c:v>1-2</c:v>
                </c:pt>
                <c:pt idx="2">
                  <c:v>2-3</c:v>
                </c:pt>
                <c:pt idx="3">
                  <c:v>3-4</c:v>
                </c:pt>
                <c:pt idx="4">
                  <c:v>4-5</c:v>
                </c:pt>
                <c:pt idx="5">
                  <c:v>5-6</c:v>
                </c:pt>
                <c:pt idx="6">
                  <c:v>6-7</c:v>
                </c:pt>
                <c:pt idx="7">
                  <c:v>7-8</c:v>
                </c:pt>
                <c:pt idx="8">
                  <c:v>8</c:v>
                </c:pt>
              </c:strCache>
            </c:strRef>
          </c:cat>
          <c:val>
            <c:numRef>
              <c:f>'70%'!$B$9:$J$9</c:f>
              <c:numCache>
                <c:formatCode>General</c:formatCode>
                <c:ptCount val="9"/>
                <c:pt idx="0">
                  <c:v>9.4471607</c:v>
                </c:pt>
                <c:pt idx="1">
                  <c:v>13.0988102</c:v>
                </c:pt>
                <c:pt idx="2">
                  <c:v>14.1731901</c:v>
                </c:pt>
                <c:pt idx="3">
                  <c:v>17.98869129999999</c:v>
                </c:pt>
                <c:pt idx="4">
                  <c:v>14.1480522</c:v>
                </c:pt>
                <c:pt idx="5">
                  <c:v>11.7664728</c:v>
                </c:pt>
                <c:pt idx="6">
                  <c:v>7.4960289</c:v>
                </c:pt>
                <c:pt idx="7">
                  <c:v>4.2161698</c:v>
                </c:pt>
                <c:pt idx="8">
                  <c:v>7.665423899999999</c:v>
                </c:pt>
              </c:numCache>
            </c:numRef>
          </c:val>
        </c:ser>
        <c:ser>
          <c:idx val="8"/>
          <c:order val="8"/>
          <c:tx>
            <c:strRef>
              <c:f>'70%'!$A$10</c:f>
              <c:strCache>
                <c:ptCount val="1"/>
                <c:pt idx="0">
                  <c:v>Sep</c:v>
                </c:pt>
              </c:strCache>
            </c:strRef>
          </c:tx>
          <c:spPr>
            <a:solidFill>
              <a:srgbClr val="0070C0"/>
            </a:solidFill>
            <a:ln>
              <a:noFill/>
            </a:ln>
            <a:effectLst/>
          </c:spPr>
          <c:invertIfNegative val="0"/>
          <c:cat>
            <c:strRef>
              <c:f>'70%'!$B$1:$J$1</c:f>
              <c:strCache>
                <c:ptCount val="9"/>
                <c:pt idx="0">
                  <c:v>0-1</c:v>
                </c:pt>
                <c:pt idx="1">
                  <c:v>1-2</c:v>
                </c:pt>
                <c:pt idx="2">
                  <c:v>2-3</c:v>
                </c:pt>
                <c:pt idx="3">
                  <c:v>3-4</c:v>
                </c:pt>
                <c:pt idx="4">
                  <c:v>4-5</c:v>
                </c:pt>
                <c:pt idx="5">
                  <c:v>5-6</c:v>
                </c:pt>
                <c:pt idx="6">
                  <c:v>6-7</c:v>
                </c:pt>
                <c:pt idx="7">
                  <c:v>7-8</c:v>
                </c:pt>
                <c:pt idx="8">
                  <c:v>8</c:v>
                </c:pt>
              </c:strCache>
            </c:strRef>
          </c:cat>
          <c:val>
            <c:numRef>
              <c:f>'70%'!$B$10:$J$10</c:f>
              <c:numCache>
                <c:formatCode>General</c:formatCode>
                <c:ptCount val="9"/>
                <c:pt idx="0">
                  <c:v>2.0347455</c:v>
                </c:pt>
                <c:pt idx="1">
                  <c:v>10.306632</c:v>
                </c:pt>
                <c:pt idx="2">
                  <c:v>14.1804142</c:v>
                </c:pt>
                <c:pt idx="3">
                  <c:v>20.4976883</c:v>
                </c:pt>
                <c:pt idx="4">
                  <c:v>16.8944073</c:v>
                </c:pt>
                <c:pt idx="5">
                  <c:v>15.6130495</c:v>
                </c:pt>
                <c:pt idx="6">
                  <c:v>9.0650148</c:v>
                </c:pt>
                <c:pt idx="7">
                  <c:v>3.5836067</c:v>
                </c:pt>
                <c:pt idx="8">
                  <c:v>7.824440499999999</c:v>
                </c:pt>
              </c:numCache>
            </c:numRef>
          </c:val>
        </c:ser>
        <c:ser>
          <c:idx val="9"/>
          <c:order val="9"/>
          <c:tx>
            <c:strRef>
              <c:f>'70%'!$A$11</c:f>
              <c:strCache>
                <c:ptCount val="1"/>
                <c:pt idx="0">
                  <c:v>Oct</c:v>
                </c:pt>
              </c:strCache>
            </c:strRef>
          </c:tx>
          <c:spPr>
            <a:solidFill>
              <a:srgbClr val="CC99FF"/>
            </a:solidFill>
            <a:ln>
              <a:noFill/>
            </a:ln>
            <a:effectLst/>
          </c:spPr>
          <c:invertIfNegative val="0"/>
          <c:cat>
            <c:strRef>
              <c:f>'70%'!$B$1:$J$1</c:f>
              <c:strCache>
                <c:ptCount val="9"/>
                <c:pt idx="0">
                  <c:v>0-1</c:v>
                </c:pt>
                <c:pt idx="1">
                  <c:v>1-2</c:v>
                </c:pt>
                <c:pt idx="2">
                  <c:v>2-3</c:v>
                </c:pt>
                <c:pt idx="3">
                  <c:v>3-4</c:v>
                </c:pt>
                <c:pt idx="4">
                  <c:v>4-5</c:v>
                </c:pt>
                <c:pt idx="5">
                  <c:v>5-6</c:v>
                </c:pt>
                <c:pt idx="6">
                  <c:v>6-7</c:v>
                </c:pt>
                <c:pt idx="7">
                  <c:v>7-8</c:v>
                </c:pt>
                <c:pt idx="8">
                  <c:v>8</c:v>
                </c:pt>
              </c:strCache>
            </c:strRef>
          </c:cat>
          <c:val>
            <c:numRef>
              <c:f>'70%'!$B$11:$J$11</c:f>
              <c:numCache>
                <c:formatCode>General</c:formatCode>
                <c:ptCount val="9"/>
                <c:pt idx="0">
                  <c:v>1.0133284</c:v>
                </c:pt>
                <c:pt idx="1">
                  <c:v>9.1529751</c:v>
                </c:pt>
                <c:pt idx="2">
                  <c:v>18.46521759999999</c:v>
                </c:pt>
                <c:pt idx="3">
                  <c:v>16.8832111</c:v>
                </c:pt>
                <c:pt idx="4">
                  <c:v>14.5688143</c:v>
                </c:pt>
                <c:pt idx="5">
                  <c:v>14.2136517</c:v>
                </c:pt>
                <c:pt idx="6">
                  <c:v>6.7790613</c:v>
                </c:pt>
                <c:pt idx="7">
                  <c:v>3.493652099999999</c:v>
                </c:pt>
                <c:pt idx="8">
                  <c:v>15.430088</c:v>
                </c:pt>
              </c:numCache>
            </c:numRef>
          </c:val>
        </c:ser>
        <c:ser>
          <c:idx val="10"/>
          <c:order val="10"/>
          <c:tx>
            <c:strRef>
              <c:f>'70%'!$A$12</c:f>
              <c:strCache>
                <c:ptCount val="1"/>
                <c:pt idx="0">
                  <c:v>Nov</c:v>
                </c:pt>
              </c:strCache>
            </c:strRef>
          </c:tx>
          <c:spPr>
            <a:solidFill>
              <a:srgbClr val="7030A0"/>
            </a:solidFill>
            <a:ln>
              <a:noFill/>
            </a:ln>
            <a:effectLst/>
          </c:spPr>
          <c:invertIfNegative val="0"/>
          <c:cat>
            <c:strRef>
              <c:f>'70%'!$B$1:$J$1</c:f>
              <c:strCache>
                <c:ptCount val="9"/>
                <c:pt idx="0">
                  <c:v>0-1</c:v>
                </c:pt>
                <c:pt idx="1">
                  <c:v>1-2</c:v>
                </c:pt>
                <c:pt idx="2">
                  <c:v>2-3</c:v>
                </c:pt>
                <c:pt idx="3">
                  <c:v>3-4</c:v>
                </c:pt>
                <c:pt idx="4">
                  <c:v>4-5</c:v>
                </c:pt>
                <c:pt idx="5">
                  <c:v>5-6</c:v>
                </c:pt>
                <c:pt idx="6">
                  <c:v>6-7</c:v>
                </c:pt>
                <c:pt idx="7">
                  <c:v>7-8</c:v>
                </c:pt>
                <c:pt idx="8">
                  <c:v>8</c:v>
                </c:pt>
              </c:strCache>
            </c:strRef>
          </c:cat>
          <c:val>
            <c:numRef>
              <c:f>'70%'!$B$12:$J$12</c:f>
              <c:numCache>
                <c:formatCode>General</c:formatCode>
                <c:ptCount val="9"/>
                <c:pt idx="0">
                  <c:v>2.1698248</c:v>
                </c:pt>
                <c:pt idx="1">
                  <c:v>19.8731594</c:v>
                </c:pt>
                <c:pt idx="2">
                  <c:v>13.500699</c:v>
                </c:pt>
                <c:pt idx="3">
                  <c:v>9.800457000000003</c:v>
                </c:pt>
                <c:pt idx="4">
                  <c:v>10.7774477</c:v>
                </c:pt>
                <c:pt idx="5">
                  <c:v>9.508221599999997</c:v>
                </c:pt>
                <c:pt idx="6">
                  <c:v>7.4224272</c:v>
                </c:pt>
                <c:pt idx="7">
                  <c:v>3.2306824</c:v>
                </c:pt>
                <c:pt idx="8">
                  <c:v>23.7170811</c:v>
                </c:pt>
              </c:numCache>
            </c:numRef>
          </c:val>
        </c:ser>
        <c:ser>
          <c:idx val="11"/>
          <c:order val="11"/>
          <c:tx>
            <c:strRef>
              <c:f>'70%'!$A$13</c:f>
              <c:strCache>
                <c:ptCount val="1"/>
                <c:pt idx="0">
                  <c:v>Dec</c:v>
                </c:pt>
              </c:strCache>
            </c:strRef>
          </c:tx>
          <c:spPr>
            <a:solidFill>
              <a:srgbClr val="CC0066"/>
            </a:solidFill>
            <a:ln>
              <a:noFill/>
            </a:ln>
            <a:effectLst/>
          </c:spPr>
          <c:invertIfNegative val="0"/>
          <c:cat>
            <c:strRef>
              <c:f>'70%'!$B$1:$J$1</c:f>
              <c:strCache>
                <c:ptCount val="9"/>
                <c:pt idx="0">
                  <c:v>0-1</c:v>
                </c:pt>
                <c:pt idx="1">
                  <c:v>1-2</c:v>
                </c:pt>
                <c:pt idx="2">
                  <c:v>2-3</c:v>
                </c:pt>
                <c:pt idx="3">
                  <c:v>3-4</c:v>
                </c:pt>
                <c:pt idx="4">
                  <c:v>4-5</c:v>
                </c:pt>
                <c:pt idx="5">
                  <c:v>5-6</c:v>
                </c:pt>
                <c:pt idx="6">
                  <c:v>6-7</c:v>
                </c:pt>
                <c:pt idx="7">
                  <c:v>7-8</c:v>
                </c:pt>
                <c:pt idx="8">
                  <c:v>8</c:v>
                </c:pt>
              </c:strCache>
            </c:strRef>
          </c:cat>
          <c:val>
            <c:numRef>
              <c:f>'70%'!$B$13:$J$13</c:f>
              <c:numCache>
                <c:formatCode>General</c:formatCode>
                <c:ptCount val="9"/>
                <c:pt idx="0">
                  <c:v>3.629265099999999</c:v>
                </c:pt>
                <c:pt idx="1">
                  <c:v>17.5467052</c:v>
                </c:pt>
                <c:pt idx="2">
                  <c:v>13.1645794</c:v>
                </c:pt>
                <c:pt idx="3">
                  <c:v>11.2717752</c:v>
                </c:pt>
                <c:pt idx="4">
                  <c:v>7.7979674</c:v>
                </c:pt>
                <c:pt idx="5">
                  <c:v>5.622229599999999</c:v>
                </c:pt>
                <c:pt idx="6">
                  <c:v>6.352657299999999</c:v>
                </c:pt>
                <c:pt idx="7">
                  <c:v>3.3883061</c:v>
                </c:pt>
                <c:pt idx="8">
                  <c:v>31.2265167</c:v>
                </c:pt>
              </c:numCache>
            </c:numRef>
          </c:val>
        </c:ser>
        <c:dLbls>
          <c:showLegendKey val="0"/>
          <c:showVal val="0"/>
          <c:showCatName val="0"/>
          <c:showSerName val="0"/>
          <c:showPercent val="0"/>
          <c:showBubbleSize val="0"/>
        </c:dLbls>
        <c:gapWidth val="199"/>
        <c:axId val="2125799984"/>
        <c:axId val="2125924464"/>
      </c:barChart>
      <c:catAx>
        <c:axId val="2125799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cap="none" spc="0" normalizeH="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125924464"/>
        <c:crosses val="autoZero"/>
        <c:auto val="1"/>
        <c:lblAlgn val="ctr"/>
        <c:lblOffset val="100"/>
        <c:noMultiLvlLbl val="0"/>
      </c:catAx>
      <c:valAx>
        <c:axId val="2125924464"/>
        <c:scaling>
          <c:orientation val="minMax"/>
          <c:max val="60.0"/>
          <c:min val="0.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200" b="0" i="1" u="none" strike="noStrike" kern="1200" cap="all"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i="1"/>
                  <a:t>% of Cells</a:t>
                </a:r>
              </a:p>
            </c:rich>
          </c:tx>
          <c:overlay val="0"/>
          <c:spPr>
            <a:noFill/>
            <a:ln>
              <a:noFill/>
            </a:ln>
            <a:effectLst/>
          </c:spPr>
          <c:txPr>
            <a:bodyPr rot="-5400000" spcFirstLastPara="1" vertOverflow="ellipsis" vert="horz" wrap="square" anchor="ctr" anchorCtr="1"/>
            <a:lstStyle/>
            <a:p>
              <a:pPr>
                <a:defRPr sz="1200" b="0" i="1" u="none" strike="noStrike" kern="1200" cap="all"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125799984"/>
        <c:crosses val="autoZero"/>
        <c:crossBetween val="between"/>
      </c:valAx>
      <c:spPr>
        <a:noFill/>
        <a:ln>
          <a:noFill/>
        </a:ln>
        <a:effectLst/>
      </c:spPr>
    </c:plotArea>
    <c:plotVisOnly val="1"/>
    <c:dispBlanksAs val="gap"/>
    <c:showDLblsOverMax val="0"/>
  </c:chart>
  <c:spPr>
    <a:noFill/>
    <a:ln>
      <a:noFill/>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AU"/>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113828459045239"/>
          <c:y val="0.120238057849942"/>
          <c:w val="0.723559813153325"/>
          <c:h val="0.621377735044077"/>
        </c:manualLayout>
      </c:layout>
      <c:barChart>
        <c:barDir val="col"/>
        <c:grouping val="clustered"/>
        <c:varyColors val="0"/>
        <c:ser>
          <c:idx val="0"/>
          <c:order val="0"/>
          <c:tx>
            <c:strRef>
              <c:f>'99%'!$A$2</c:f>
              <c:strCache>
                <c:ptCount val="1"/>
                <c:pt idx="0">
                  <c:v>Jan</c:v>
                </c:pt>
              </c:strCache>
            </c:strRef>
          </c:tx>
          <c:spPr>
            <a:solidFill>
              <a:srgbClr val="C00000"/>
            </a:solidFill>
            <a:ln>
              <a:noFill/>
            </a:ln>
            <a:effectLst/>
          </c:spPr>
          <c:invertIfNegative val="0"/>
          <c:cat>
            <c:strRef>
              <c:f>'99%'!$B$1:$J$1</c:f>
              <c:strCache>
                <c:ptCount val="9"/>
                <c:pt idx="0">
                  <c:v>0-1</c:v>
                </c:pt>
                <c:pt idx="1">
                  <c:v>1-2</c:v>
                </c:pt>
                <c:pt idx="2">
                  <c:v>2-3</c:v>
                </c:pt>
                <c:pt idx="3">
                  <c:v>3-4</c:v>
                </c:pt>
                <c:pt idx="4">
                  <c:v>4-5</c:v>
                </c:pt>
                <c:pt idx="5">
                  <c:v>5-6</c:v>
                </c:pt>
                <c:pt idx="6">
                  <c:v>6-7</c:v>
                </c:pt>
                <c:pt idx="7">
                  <c:v>7-8</c:v>
                </c:pt>
                <c:pt idx="8">
                  <c:v>8</c:v>
                </c:pt>
              </c:strCache>
            </c:strRef>
          </c:cat>
          <c:val>
            <c:numRef>
              <c:f>'99%'!$B$2:$J$2</c:f>
              <c:numCache>
                <c:formatCode>General</c:formatCode>
                <c:ptCount val="9"/>
                <c:pt idx="0">
                  <c:v>28.4348545</c:v>
                </c:pt>
                <c:pt idx="1">
                  <c:v>25.2102795</c:v>
                </c:pt>
                <c:pt idx="2">
                  <c:v>20.9828606</c:v>
                </c:pt>
                <c:pt idx="3">
                  <c:v>8.0155487</c:v>
                </c:pt>
                <c:pt idx="4">
                  <c:v>4.7332106</c:v>
                </c:pt>
                <c:pt idx="5">
                  <c:v>6.5234632</c:v>
                </c:pt>
                <c:pt idx="6">
                  <c:v>4.068812799999999</c:v>
                </c:pt>
                <c:pt idx="7">
                  <c:v>1.4424428</c:v>
                </c:pt>
                <c:pt idx="8">
                  <c:v>0.5885291</c:v>
                </c:pt>
              </c:numCache>
            </c:numRef>
          </c:val>
        </c:ser>
        <c:ser>
          <c:idx val="1"/>
          <c:order val="1"/>
          <c:tx>
            <c:strRef>
              <c:f>'99%'!$A$3</c:f>
              <c:strCache>
                <c:ptCount val="1"/>
                <c:pt idx="0">
                  <c:v>Feb</c:v>
                </c:pt>
              </c:strCache>
            </c:strRef>
          </c:tx>
          <c:spPr>
            <a:solidFill>
              <a:srgbClr val="FF0000"/>
            </a:solidFill>
            <a:ln>
              <a:noFill/>
            </a:ln>
            <a:effectLst/>
          </c:spPr>
          <c:invertIfNegative val="0"/>
          <c:cat>
            <c:strRef>
              <c:f>'99%'!$B$1:$J$1</c:f>
              <c:strCache>
                <c:ptCount val="9"/>
                <c:pt idx="0">
                  <c:v>0-1</c:v>
                </c:pt>
                <c:pt idx="1">
                  <c:v>1-2</c:v>
                </c:pt>
                <c:pt idx="2">
                  <c:v>2-3</c:v>
                </c:pt>
                <c:pt idx="3">
                  <c:v>3-4</c:v>
                </c:pt>
                <c:pt idx="4">
                  <c:v>4-5</c:v>
                </c:pt>
                <c:pt idx="5">
                  <c:v>5-6</c:v>
                </c:pt>
                <c:pt idx="6">
                  <c:v>6-7</c:v>
                </c:pt>
                <c:pt idx="7">
                  <c:v>7-8</c:v>
                </c:pt>
                <c:pt idx="8">
                  <c:v>8</c:v>
                </c:pt>
              </c:strCache>
            </c:strRef>
          </c:cat>
          <c:val>
            <c:numRef>
              <c:f>'99%'!$B$3:$J$3</c:f>
              <c:numCache>
                <c:formatCode>General</c:formatCode>
                <c:ptCount val="9"/>
                <c:pt idx="0">
                  <c:v>20.5398655</c:v>
                </c:pt>
                <c:pt idx="1">
                  <c:v>36.33144</c:v>
                </c:pt>
                <c:pt idx="2">
                  <c:v>19.7475185</c:v>
                </c:pt>
                <c:pt idx="3">
                  <c:v>5.1700602</c:v>
                </c:pt>
                <c:pt idx="4">
                  <c:v>4.715450299999999</c:v>
                </c:pt>
                <c:pt idx="5">
                  <c:v>4.357750899999999</c:v>
                </c:pt>
                <c:pt idx="6">
                  <c:v>3.212855299999999</c:v>
                </c:pt>
                <c:pt idx="7">
                  <c:v>3.0235419</c:v>
                </c:pt>
                <c:pt idx="8">
                  <c:v>2.9015183</c:v>
                </c:pt>
              </c:numCache>
            </c:numRef>
          </c:val>
        </c:ser>
        <c:ser>
          <c:idx val="2"/>
          <c:order val="2"/>
          <c:tx>
            <c:strRef>
              <c:f>'99%'!$A$4</c:f>
              <c:strCache>
                <c:ptCount val="1"/>
                <c:pt idx="0">
                  <c:v>Mar</c:v>
                </c:pt>
              </c:strCache>
            </c:strRef>
          </c:tx>
          <c:spPr>
            <a:solidFill>
              <a:srgbClr val="FFC000"/>
            </a:solidFill>
            <a:ln>
              <a:noFill/>
            </a:ln>
            <a:effectLst/>
          </c:spPr>
          <c:invertIfNegative val="0"/>
          <c:cat>
            <c:strRef>
              <c:f>'99%'!$B$1:$J$1</c:f>
              <c:strCache>
                <c:ptCount val="9"/>
                <c:pt idx="0">
                  <c:v>0-1</c:v>
                </c:pt>
                <c:pt idx="1">
                  <c:v>1-2</c:v>
                </c:pt>
                <c:pt idx="2">
                  <c:v>2-3</c:v>
                </c:pt>
                <c:pt idx="3">
                  <c:v>3-4</c:v>
                </c:pt>
                <c:pt idx="4">
                  <c:v>4-5</c:v>
                </c:pt>
                <c:pt idx="5">
                  <c:v>5-6</c:v>
                </c:pt>
                <c:pt idx="6">
                  <c:v>6-7</c:v>
                </c:pt>
                <c:pt idx="7">
                  <c:v>7-8</c:v>
                </c:pt>
                <c:pt idx="8">
                  <c:v>8</c:v>
                </c:pt>
              </c:strCache>
            </c:strRef>
          </c:cat>
          <c:val>
            <c:numRef>
              <c:f>'99%'!$B$4:$J$4</c:f>
              <c:numCache>
                <c:formatCode>General</c:formatCode>
                <c:ptCount val="9"/>
                <c:pt idx="0">
                  <c:v>19.0787754</c:v>
                </c:pt>
                <c:pt idx="1">
                  <c:v>45.8958549</c:v>
                </c:pt>
                <c:pt idx="2">
                  <c:v>22.1657906</c:v>
                </c:pt>
                <c:pt idx="3">
                  <c:v>4.531013</c:v>
                </c:pt>
                <c:pt idx="4">
                  <c:v>2.6004648</c:v>
                </c:pt>
                <c:pt idx="5">
                  <c:v>2.8453293</c:v>
                </c:pt>
                <c:pt idx="6">
                  <c:v>1.4744061</c:v>
                </c:pt>
                <c:pt idx="7">
                  <c:v>0.9601681</c:v>
                </c:pt>
                <c:pt idx="8">
                  <c:v>0.4481995</c:v>
                </c:pt>
              </c:numCache>
            </c:numRef>
          </c:val>
        </c:ser>
        <c:ser>
          <c:idx val="3"/>
          <c:order val="3"/>
          <c:tx>
            <c:strRef>
              <c:f>'99%'!$A$5</c:f>
              <c:strCache>
                <c:ptCount val="1"/>
                <c:pt idx="0">
                  <c:v>Apr</c:v>
                </c:pt>
              </c:strCache>
            </c:strRef>
          </c:tx>
          <c:spPr>
            <a:solidFill>
              <a:srgbClr val="FFFF00"/>
            </a:solidFill>
            <a:ln>
              <a:noFill/>
            </a:ln>
            <a:effectLst/>
          </c:spPr>
          <c:invertIfNegative val="0"/>
          <c:cat>
            <c:strRef>
              <c:f>'99%'!$B$1:$J$1</c:f>
              <c:strCache>
                <c:ptCount val="9"/>
                <c:pt idx="0">
                  <c:v>0-1</c:v>
                </c:pt>
                <c:pt idx="1">
                  <c:v>1-2</c:v>
                </c:pt>
                <c:pt idx="2">
                  <c:v>2-3</c:v>
                </c:pt>
                <c:pt idx="3">
                  <c:v>3-4</c:v>
                </c:pt>
                <c:pt idx="4">
                  <c:v>4-5</c:v>
                </c:pt>
                <c:pt idx="5">
                  <c:v>5-6</c:v>
                </c:pt>
                <c:pt idx="6">
                  <c:v>6-7</c:v>
                </c:pt>
                <c:pt idx="7">
                  <c:v>7-8</c:v>
                </c:pt>
                <c:pt idx="8">
                  <c:v>8</c:v>
                </c:pt>
              </c:strCache>
            </c:strRef>
          </c:cat>
          <c:val>
            <c:numRef>
              <c:f>'99%'!$B$5:$J$5</c:f>
              <c:numCache>
                <c:formatCode>General</c:formatCode>
                <c:ptCount val="9"/>
                <c:pt idx="0">
                  <c:v>13.9330254</c:v>
                </c:pt>
                <c:pt idx="1">
                  <c:v>58.99389270000001</c:v>
                </c:pt>
                <c:pt idx="2">
                  <c:v>21.00862689999999</c:v>
                </c:pt>
                <c:pt idx="3">
                  <c:v>4.8347721</c:v>
                </c:pt>
                <c:pt idx="4">
                  <c:v>1.0167584</c:v>
                </c:pt>
                <c:pt idx="5">
                  <c:v>0.1955709</c:v>
                </c:pt>
                <c:pt idx="6">
                  <c:v>0.0106898</c:v>
                </c:pt>
                <c:pt idx="7">
                  <c:v>0.0026286</c:v>
                </c:pt>
                <c:pt idx="8">
                  <c:v>0.0040306</c:v>
                </c:pt>
              </c:numCache>
            </c:numRef>
          </c:val>
        </c:ser>
        <c:ser>
          <c:idx val="4"/>
          <c:order val="4"/>
          <c:tx>
            <c:strRef>
              <c:f>'99%'!$A$6</c:f>
              <c:strCache>
                <c:ptCount val="1"/>
                <c:pt idx="0">
                  <c:v>May</c:v>
                </c:pt>
              </c:strCache>
            </c:strRef>
          </c:tx>
          <c:spPr>
            <a:solidFill>
              <a:srgbClr val="92D050"/>
            </a:solidFill>
            <a:ln>
              <a:noFill/>
            </a:ln>
            <a:effectLst/>
          </c:spPr>
          <c:invertIfNegative val="0"/>
          <c:cat>
            <c:strRef>
              <c:f>'99%'!$B$1:$J$1</c:f>
              <c:strCache>
                <c:ptCount val="9"/>
                <c:pt idx="0">
                  <c:v>0-1</c:v>
                </c:pt>
                <c:pt idx="1">
                  <c:v>1-2</c:v>
                </c:pt>
                <c:pt idx="2">
                  <c:v>2-3</c:v>
                </c:pt>
                <c:pt idx="3">
                  <c:v>3-4</c:v>
                </c:pt>
                <c:pt idx="4">
                  <c:v>4-5</c:v>
                </c:pt>
                <c:pt idx="5">
                  <c:v>5-6</c:v>
                </c:pt>
                <c:pt idx="6">
                  <c:v>6-7</c:v>
                </c:pt>
                <c:pt idx="7">
                  <c:v>7-8</c:v>
                </c:pt>
                <c:pt idx="8">
                  <c:v>8</c:v>
                </c:pt>
              </c:strCache>
            </c:strRef>
          </c:cat>
          <c:val>
            <c:numRef>
              <c:f>'99%'!$B$6:$J$6</c:f>
              <c:numCache>
                <c:formatCode>General</c:formatCode>
                <c:ptCount val="9"/>
                <c:pt idx="0">
                  <c:v>12.3204517</c:v>
                </c:pt>
                <c:pt idx="1">
                  <c:v>58.2911072</c:v>
                </c:pt>
                <c:pt idx="2">
                  <c:v>19.9616756</c:v>
                </c:pt>
                <c:pt idx="3">
                  <c:v>5.8470688</c:v>
                </c:pt>
                <c:pt idx="4">
                  <c:v>2.3825758</c:v>
                </c:pt>
                <c:pt idx="5">
                  <c:v>0.8077946</c:v>
                </c:pt>
                <c:pt idx="6">
                  <c:v>0.194915</c:v>
                </c:pt>
                <c:pt idx="7">
                  <c:v>0.0613387</c:v>
                </c:pt>
                <c:pt idx="8">
                  <c:v>0.1330694</c:v>
                </c:pt>
              </c:numCache>
            </c:numRef>
          </c:val>
        </c:ser>
        <c:ser>
          <c:idx val="5"/>
          <c:order val="5"/>
          <c:tx>
            <c:strRef>
              <c:f>'99%'!$A$7</c:f>
              <c:strCache>
                <c:ptCount val="1"/>
                <c:pt idx="0">
                  <c:v>Jun</c:v>
                </c:pt>
              </c:strCache>
            </c:strRef>
          </c:tx>
          <c:spPr>
            <a:solidFill>
              <a:srgbClr val="00B050"/>
            </a:solidFill>
            <a:ln>
              <a:solidFill>
                <a:srgbClr val="00B050"/>
              </a:solidFill>
            </a:ln>
            <a:effectLst/>
          </c:spPr>
          <c:invertIfNegative val="0"/>
          <c:cat>
            <c:strRef>
              <c:f>'99%'!$B$1:$J$1</c:f>
              <c:strCache>
                <c:ptCount val="9"/>
                <c:pt idx="0">
                  <c:v>0-1</c:v>
                </c:pt>
                <c:pt idx="1">
                  <c:v>1-2</c:v>
                </c:pt>
                <c:pt idx="2">
                  <c:v>2-3</c:v>
                </c:pt>
                <c:pt idx="3">
                  <c:v>3-4</c:v>
                </c:pt>
                <c:pt idx="4">
                  <c:v>4-5</c:v>
                </c:pt>
                <c:pt idx="5">
                  <c:v>5-6</c:v>
                </c:pt>
                <c:pt idx="6">
                  <c:v>6-7</c:v>
                </c:pt>
                <c:pt idx="7">
                  <c:v>7-8</c:v>
                </c:pt>
                <c:pt idx="8">
                  <c:v>8</c:v>
                </c:pt>
              </c:strCache>
            </c:strRef>
          </c:cat>
          <c:val>
            <c:numRef>
              <c:f>'99%'!$B$7:$J$7</c:f>
              <c:numCache>
                <c:formatCode>General</c:formatCode>
                <c:ptCount val="9"/>
                <c:pt idx="0">
                  <c:v>17.5913086</c:v>
                </c:pt>
                <c:pt idx="1">
                  <c:v>52.6211662</c:v>
                </c:pt>
                <c:pt idx="2">
                  <c:v>15.6582861</c:v>
                </c:pt>
                <c:pt idx="3">
                  <c:v>6.337890599999999</c:v>
                </c:pt>
                <c:pt idx="4">
                  <c:v>3.4528327</c:v>
                </c:pt>
                <c:pt idx="5">
                  <c:v>2.0341859</c:v>
                </c:pt>
                <c:pt idx="6">
                  <c:v>1.0010397</c:v>
                </c:pt>
                <c:pt idx="7">
                  <c:v>0.6335638</c:v>
                </c:pt>
                <c:pt idx="8">
                  <c:v>0.6697255</c:v>
                </c:pt>
              </c:numCache>
            </c:numRef>
          </c:val>
        </c:ser>
        <c:ser>
          <c:idx val="6"/>
          <c:order val="6"/>
          <c:tx>
            <c:strRef>
              <c:f>'99%'!$A$8</c:f>
              <c:strCache>
                <c:ptCount val="1"/>
                <c:pt idx="0">
                  <c:v>Jul</c:v>
                </c:pt>
              </c:strCache>
            </c:strRef>
          </c:tx>
          <c:spPr>
            <a:solidFill>
              <a:schemeClr val="accent1">
                <a:lumMod val="40000"/>
                <a:lumOff val="60000"/>
              </a:schemeClr>
            </a:solidFill>
            <a:ln>
              <a:noFill/>
            </a:ln>
            <a:effectLst/>
          </c:spPr>
          <c:invertIfNegative val="0"/>
          <c:cat>
            <c:strRef>
              <c:f>'99%'!$B$1:$J$1</c:f>
              <c:strCache>
                <c:ptCount val="9"/>
                <c:pt idx="0">
                  <c:v>0-1</c:v>
                </c:pt>
                <c:pt idx="1">
                  <c:v>1-2</c:v>
                </c:pt>
                <c:pt idx="2">
                  <c:v>2-3</c:v>
                </c:pt>
                <c:pt idx="3">
                  <c:v>3-4</c:v>
                </c:pt>
                <c:pt idx="4">
                  <c:v>4-5</c:v>
                </c:pt>
                <c:pt idx="5">
                  <c:v>5-6</c:v>
                </c:pt>
                <c:pt idx="6">
                  <c:v>6-7</c:v>
                </c:pt>
                <c:pt idx="7">
                  <c:v>7-8</c:v>
                </c:pt>
                <c:pt idx="8">
                  <c:v>8</c:v>
                </c:pt>
              </c:strCache>
            </c:strRef>
          </c:cat>
          <c:val>
            <c:numRef>
              <c:f>'99%'!$B$8:$J$8</c:f>
              <c:numCache>
                <c:formatCode>General</c:formatCode>
                <c:ptCount val="9"/>
                <c:pt idx="0">
                  <c:v>27.43279649999999</c:v>
                </c:pt>
                <c:pt idx="1">
                  <c:v>39.7540588</c:v>
                </c:pt>
                <c:pt idx="2">
                  <c:v>19.21969410000001</c:v>
                </c:pt>
                <c:pt idx="3">
                  <c:v>5.924490499999999</c:v>
                </c:pt>
                <c:pt idx="4">
                  <c:v>2.971658699999999</c:v>
                </c:pt>
                <c:pt idx="5">
                  <c:v>1.8774049</c:v>
                </c:pt>
                <c:pt idx="6">
                  <c:v>0.8644283</c:v>
                </c:pt>
                <c:pt idx="7">
                  <c:v>0.7461864</c:v>
                </c:pt>
                <c:pt idx="8">
                  <c:v>1.2092812</c:v>
                </c:pt>
              </c:numCache>
            </c:numRef>
          </c:val>
        </c:ser>
        <c:ser>
          <c:idx val="7"/>
          <c:order val="7"/>
          <c:tx>
            <c:strRef>
              <c:f>'99%'!$A$9</c:f>
              <c:strCache>
                <c:ptCount val="1"/>
                <c:pt idx="0">
                  <c:v>Aug</c:v>
                </c:pt>
              </c:strCache>
            </c:strRef>
          </c:tx>
          <c:spPr>
            <a:solidFill>
              <a:srgbClr val="00B0F0"/>
            </a:solidFill>
            <a:ln>
              <a:noFill/>
            </a:ln>
            <a:effectLst/>
          </c:spPr>
          <c:invertIfNegative val="0"/>
          <c:cat>
            <c:strRef>
              <c:f>'99%'!$B$1:$J$1</c:f>
              <c:strCache>
                <c:ptCount val="9"/>
                <c:pt idx="0">
                  <c:v>0-1</c:v>
                </c:pt>
                <c:pt idx="1">
                  <c:v>1-2</c:v>
                </c:pt>
                <c:pt idx="2">
                  <c:v>2-3</c:v>
                </c:pt>
                <c:pt idx="3">
                  <c:v>3-4</c:v>
                </c:pt>
                <c:pt idx="4">
                  <c:v>4-5</c:v>
                </c:pt>
                <c:pt idx="5">
                  <c:v>5-6</c:v>
                </c:pt>
                <c:pt idx="6">
                  <c:v>6-7</c:v>
                </c:pt>
                <c:pt idx="7">
                  <c:v>7-8</c:v>
                </c:pt>
                <c:pt idx="8">
                  <c:v>8</c:v>
                </c:pt>
              </c:strCache>
            </c:strRef>
          </c:cat>
          <c:val>
            <c:numRef>
              <c:f>'99%'!$B$9:$J$9</c:f>
              <c:numCache>
                <c:formatCode>General</c:formatCode>
                <c:ptCount val="9"/>
                <c:pt idx="0">
                  <c:v>29.6370773</c:v>
                </c:pt>
                <c:pt idx="1">
                  <c:v>39.2188263</c:v>
                </c:pt>
                <c:pt idx="2">
                  <c:v>21.5771732</c:v>
                </c:pt>
                <c:pt idx="3">
                  <c:v>5.4706435</c:v>
                </c:pt>
                <c:pt idx="4">
                  <c:v>1.1236244</c:v>
                </c:pt>
                <c:pt idx="5">
                  <c:v>0.7756824</c:v>
                </c:pt>
                <c:pt idx="6">
                  <c:v>0.519657</c:v>
                </c:pt>
                <c:pt idx="7">
                  <c:v>0.4760837</c:v>
                </c:pt>
                <c:pt idx="8">
                  <c:v>1.201231399999999</c:v>
                </c:pt>
              </c:numCache>
            </c:numRef>
          </c:val>
        </c:ser>
        <c:ser>
          <c:idx val="8"/>
          <c:order val="8"/>
          <c:tx>
            <c:strRef>
              <c:f>'99%'!$A$10</c:f>
              <c:strCache>
                <c:ptCount val="1"/>
                <c:pt idx="0">
                  <c:v>Sep</c:v>
                </c:pt>
              </c:strCache>
            </c:strRef>
          </c:tx>
          <c:spPr>
            <a:solidFill>
              <a:srgbClr val="0070C0"/>
            </a:solidFill>
            <a:ln>
              <a:noFill/>
            </a:ln>
            <a:effectLst/>
          </c:spPr>
          <c:invertIfNegative val="0"/>
          <c:cat>
            <c:strRef>
              <c:f>'99%'!$B$1:$J$1</c:f>
              <c:strCache>
                <c:ptCount val="9"/>
                <c:pt idx="0">
                  <c:v>0-1</c:v>
                </c:pt>
                <c:pt idx="1">
                  <c:v>1-2</c:v>
                </c:pt>
                <c:pt idx="2">
                  <c:v>2-3</c:v>
                </c:pt>
                <c:pt idx="3">
                  <c:v>3-4</c:v>
                </c:pt>
                <c:pt idx="4">
                  <c:v>4-5</c:v>
                </c:pt>
                <c:pt idx="5">
                  <c:v>5-6</c:v>
                </c:pt>
                <c:pt idx="6">
                  <c:v>6-7</c:v>
                </c:pt>
                <c:pt idx="7">
                  <c:v>7-8</c:v>
                </c:pt>
                <c:pt idx="8">
                  <c:v>8</c:v>
                </c:pt>
              </c:strCache>
            </c:strRef>
          </c:cat>
          <c:val>
            <c:numRef>
              <c:f>'99%'!$B$10:$J$10</c:f>
              <c:numCache>
                <c:formatCode>General</c:formatCode>
                <c:ptCount val="9"/>
                <c:pt idx="0">
                  <c:v>18.6077061</c:v>
                </c:pt>
                <c:pt idx="1">
                  <c:v>45.3061829</c:v>
                </c:pt>
                <c:pt idx="2">
                  <c:v>26.6222515</c:v>
                </c:pt>
                <c:pt idx="3">
                  <c:v>5.4490943</c:v>
                </c:pt>
                <c:pt idx="4">
                  <c:v>1.4190838</c:v>
                </c:pt>
                <c:pt idx="5">
                  <c:v>0.7929983</c:v>
                </c:pt>
                <c:pt idx="6">
                  <c:v>0.6499302</c:v>
                </c:pt>
                <c:pt idx="7">
                  <c:v>0.4508337</c:v>
                </c:pt>
                <c:pt idx="8">
                  <c:v>0.7019194</c:v>
                </c:pt>
              </c:numCache>
            </c:numRef>
          </c:val>
        </c:ser>
        <c:ser>
          <c:idx val="9"/>
          <c:order val="9"/>
          <c:tx>
            <c:strRef>
              <c:f>'99%'!$A$11</c:f>
              <c:strCache>
                <c:ptCount val="1"/>
                <c:pt idx="0">
                  <c:v>Oct</c:v>
                </c:pt>
              </c:strCache>
            </c:strRef>
          </c:tx>
          <c:spPr>
            <a:solidFill>
              <a:srgbClr val="CC99FF"/>
            </a:solidFill>
            <a:ln>
              <a:noFill/>
            </a:ln>
            <a:effectLst/>
          </c:spPr>
          <c:invertIfNegative val="0"/>
          <c:cat>
            <c:strRef>
              <c:f>'99%'!$B$1:$J$1</c:f>
              <c:strCache>
                <c:ptCount val="9"/>
                <c:pt idx="0">
                  <c:v>0-1</c:v>
                </c:pt>
                <c:pt idx="1">
                  <c:v>1-2</c:v>
                </c:pt>
                <c:pt idx="2">
                  <c:v>2-3</c:v>
                </c:pt>
                <c:pt idx="3">
                  <c:v>3-4</c:v>
                </c:pt>
                <c:pt idx="4">
                  <c:v>4-5</c:v>
                </c:pt>
                <c:pt idx="5">
                  <c:v>5-6</c:v>
                </c:pt>
                <c:pt idx="6">
                  <c:v>6-7</c:v>
                </c:pt>
                <c:pt idx="7">
                  <c:v>7-8</c:v>
                </c:pt>
                <c:pt idx="8">
                  <c:v>8</c:v>
                </c:pt>
              </c:strCache>
            </c:strRef>
          </c:cat>
          <c:val>
            <c:numRef>
              <c:f>'99%'!$B$11:$J$11</c:f>
              <c:numCache>
                <c:formatCode>General</c:formatCode>
                <c:ptCount val="9"/>
                <c:pt idx="0">
                  <c:v>18.7834778</c:v>
                </c:pt>
                <c:pt idx="1">
                  <c:v>41.30006789999999</c:v>
                </c:pt>
                <c:pt idx="2">
                  <c:v>22.7065182</c:v>
                </c:pt>
                <c:pt idx="3">
                  <c:v>7.7606192</c:v>
                </c:pt>
                <c:pt idx="4">
                  <c:v>3.034297</c:v>
                </c:pt>
                <c:pt idx="5">
                  <c:v>2.1409755</c:v>
                </c:pt>
                <c:pt idx="6">
                  <c:v>2.4284365</c:v>
                </c:pt>
                <c:pt idx="7">
                  <c:v>1.1823089</c:v>
                </c:pt>
                <c:pt idx="8">
                  <c:v>0.6632972</c:v>
                </c:pt>
              </c:numCache>
            </c:numRef>
          </c:val>
        </c:ser>
        <c:ser>
          <c:idx val="10"/>
          <c:order val="10"/>
          <c:tx>
            <c:strRef>
              <c:f>'99%'!$A$12</c:f>
              <c:strCache>
                <c:ptCount val="1"/>
                <c:pt idx="0">
                  <c:v>Nov</c:v>
                </c:pt>
              </c:strCache>
            </c:strRef>
          </c:tx>
          <c:spPr>
            <a:solidFill>
              <a:srgbClr val="7030A0"/>
            </a:solidFill>
            <a:ln>
              <a:noFill/>
            </a:ln>
            <a:effectLst/>
          </c:spPr>
          <c:invertIfNegative val="0"/>
          <c:cat>
            <c:strRef>
              <c:f>'99%'!$B$1:$J$1</c:f>
              <c:strCache>
                <c:ptCount val="9"/>
                <c:pt idx="0">
                  <c:v>0-1</c:v>
                </c:pt>
                <c:pt idx="1">
                  <c:v>1-2</c:v>
                </c:pt>
                <c:pt idx="2">
                  <c:v>2-3</c:v>
                </c:pt>
                <c:pt idx="3">
                  <c:v>3-4</c:v>
                </c:pt>
                <c:pt idx="4">
                  <c:v>4-5</c:v>
                </c:pt>
                <c:pt idx="5">
                  <c:v>5-6</c:v>
                </c:pt>
                <c:pt idx="6">
                  <c:v>6-7</c:v>
                </c:pt>
                <c:pt idx="7">
                  <c:v>7-8</c:v>
                </c:pt>
                <c:pt idx="8">
                  <c:v>8</c:v>
                </c:pt>
              </c:strCache>
            </c:strRef>
          </c:cat>
          <c:val>
            <c:numRef>
              <c:f>'99%'!$B$12:$J$12</c:f>
              <c:numCache>
                <c:formatCode>General</c:formatCode>
                <c:ptCount val="9"/>
                <c:pt idx="0">
                  <c:v>30.0715008</c:v>
                </c:pt>
                <c:pt idx="1">
                  <c:v>26.0500908</c:v>
                </c:pt>
                <c:pt idx="2">
                  <c:v>18.6408272</c:v>
                </c:pt>
                <c:pt idx="3">
                  <c:v>6.778306</c:v>
                </c:pt>
                <c:pt idx="4">
                  <c:v>6.351004599999999</c:v>
                </c:pt>
                <c:pt idx="5">
                  <c:v>6.3297124</c:v>
                </c:pt>
                <c:pt idx="6">
                  <c:v>3.578017</c:v>
                </c:pt>
                <c:pt idx="7">
                  <c:v>0.7465173</c:v>
                </c:pt>
                <c:pt idx="8">
                  <c:v>1.4540266</c:v>
                </c:pt>
              </c:numCache>
            </c:numRef>
          </c:val>
        </c:ser>
        <c:ser>
          <c:idx val="11"/>
          <c:order val="11"/>
          <c:tx>
            <c:strRef>
              <c:f>'99%'!$A$13</c:f>
              <c:strCache>
                <c:ptCount val="1"/>
                <c:pt idx="0">
                  <c:v>Dec</c:v>
                </c:pt>
              </c:strCache>
            </c:strRef>
          </c:tx>
          <c:spPr>
            <a:solidFill>
              <a:srgbClr val="CC0066"/>
            </a:solidFill>
            <a:ln>
              <a:noFill/>
            </a:ln>
            <a:effectLst/>
          </c:spPr>
          <c:invertIfNegative val="0"/>
          <c:cat>
            <c:strRef>
              <c:f>'99%'!$B$1:$J$1</c:f>
              <c:strCache>
                <c:ptCount val="9"/>
                <c:pt idx="0">
                  <c:v>0-1</c:v>
                </c:pt>
                <c:pt idx="1">
                  <c:v>1-2</c:v>
                </c:pt>
                <c:pt idx="2">
                  <c:v>2-3</c:v>
                </c:pt>
                <c:pt idx="3">
                  <c:v>3-4</c:v>
                </c:pt>
                <c:pt idx="4">
                  <c:v>4-5</c:v>
                </c:pt>
                <c:pt idx="5">
                  <c:v>5-6</c:v>
                </c:pt>
                <c:pt idx="6">
                  <c:v>6-7</c:v>
                </c:pt>
                <c:pt idx="7">
                  <c:v>7-8</c:v>
                </c:pt>
                <c:pt idx="8">
                  <c:v>8</c:v>
                </c:pt>
              </c:strCache>
            </c:strRef>
          </c:cat>
          <c:val>
            <c:numRef>
              <c:f>'99%'!$B$13:$J$13</c:f>
              <c:numCache>
                <c:formatCode>General</c:formatCode>
                <c:ptCount val="9"/>
                <c:pt idx="0">
                  <c:v>28.2737103</c:v>
                </c:pt>
                <c:pt idx="1">
                  <c:v>25.1365814</c:v>
                </c:pt>
                <c:pt idx="2">
                  <c:v>13.6789236</c:v>
                </c:pt>
                <c:pt idx="3">
                  <c:v>8.6971779</c:v>
                </c:pt>
                <c:pt idx="4">
                  <c:v>6.690887899999998</c:v>
                </c:pt>
                <c:pt idx="5">
                  <c:v>6.7410789</c:v>
                </c:pt>
                <c:pt idx="6">
                  <c:v>6.5756278</c:v>
                </c:pt>
                <c:pt idx="7">
                  <c:v>2.8182213</c:v>
                </c:pt>
                <c:pt idx="8">
                  <c:v>1.3877908</c:v>
                </c:pt>
              </c:numCache>
            </c:numRef>
          </c:val>
        </c:ser>
        <c:dLbls>
          <c:showLegendKey val="0"/>
          <c:showVal val="0"/>
          <c:showCatName val="0"/>
          <c:showSerName val="0"/>
          <c:showPercent val="0"/>
          <c:showBubbleSize val="0"/>
        </c:dLbls>
        <c:gapWidth val="199"/>
        <c:axId val="2133205840"/>
        <c:axId val="2133226576"/>
      </c:barChart>
      <c:catAx>
        <c:axId val="2133205840"/>
        <c:scaling>
          <c:orientation val="minMax"/>
        </c:scaling>
        <c:delete val="0"/>
        <c:axPos val="b"/>
        <c:title>
          <c:tx>
            <c:rich>
              <a:bodyPr rot="0" spcFirstLastPara="1" vertOverflow="ellipsis" vert="horz" wrap="square" anchor="ctr" anchorCtr="1"/>
              <a:lstStyle/>
              <a:p>
                <a:pPr>
                  <a:defRPr sz="1200" b="0" i="1" u="none" strike="noStrike" kern="1200" cap="all"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i="1"/>
                  <a:t>Revisit Frequency Required (Days)</a:t>
                </a:r>
              </a:p>
            </c:rich>
          </c:tx>
          <c:overlay val="0"/>
          <c:spPr>
            <a:noFill/>
            <a:ln>
              <a:noFill/>
            </a:ln>
            <a:effectLst/>
          </c:spPr>
          <c:txPr>
            <a:bodyPr rot="0" spcFirstLastPara="1" vertOverflow="ellipsis" vert="horz" wrap="square" anchor="ctr" anchorCtr="1"/>
            <a:lstStyle/>
            <a:p>
              <a:pPr>
                <a:defRPr sz="1200" b="0" i="1" u="none" strike="noStrike" kern="1200" cap="all"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cap="none" spc="0" normalizeH="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133226576"/>
        <c:crosses val="autoZero"/>
        <c:auto val="1"/>
        <c:lblAlgn val="ctr"/>
        <c:lblOffset val="100"/>
        <c:noMultiLvlLbl val="0"/>
      </c:catAx>
      <c:valAx>
        <c:axId val="2133226576"/>
        <c:scaling>
          <c:orientation val="minMax"/>
          <c:max val="60.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133205840"/>
        <c:crosses val="autoZero"/>
        <c:crossBetween val="between"/>
      </c:valAx>
      <c:spPr>
        <a:noFill/>
        <a:ln>
          <a:noFill/>
        </a:ln>
        <a:effectLst/>
      </c:spPr>
    </c:plotArea>
    <c:legend>
      <c:legendPos val="r"/>
      <c:layout>
        <c:manualLayout>
          <c:xMode val="edge"/>
          <c:yMode val="edge"/>
          <c:x val="0.901455601020987"/>
          <c:y val="0.00275044512034556"/>
          <c:w val="0.0897338217075627"/>
          <c:h val="0.88711458134529"/>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55504E-4E7E-4988-BDA4-1D5AE90079EE}" type="datetimeFigureOut">
              <a:rPr lang="en-US" smtClean="0"/>
              <a:t>3/31/17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6A9411-2630-42FD-ACB9-6875D9CD4530}" type="slidenum">
              <a:rPr lang="en-US" smtClean="0"/>
              <a:t>‹#›</a:t>
            </a:fld>
            <a:endParaRPr lang="en-US"/>
          </a:p>
        </p:txBody>
      </p:sp>
    </p:spTree>
    <p:extLst>
      <p:ext uri="{BB962C8B-B14F-4D97-AF65-F5344CB8AC3E}">
        <p14:creationId xmlns:p14="http://schemas.microsoft.com/office/powerpoint/2010/main" val="10306570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DDCA89-C395-478F-86E3-86C2173C401B}"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568993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process might be a bit different for Carbon</a:t>
            </a:r>
            <a:r>
              <a:rPr lang="en-US" baseline="0" dirty="0" smtClean="0"/>
              <a:t> – seems like the main goal is inventory (on what time step?). </a:t>
            </a:r>
          </a:p>
          <a:p>
            <a:r>
              <a:rPr lang="en-US" baseline="0" dirty="0" smtClean="0"/>
              <a:t>- You are not likely reporting multiple times per year, but you may need to monitor certain highly dynamic events (e.g. fires) as input to a larger inventory. </a:t>
            </a:r>
            <a:endParaRPr lang="en-US" dirty="0"/>
          </a:p>
        </p:txBody>
      </p:sp>
      <p:sp>
        <p:nvSpPr>
          <p:cNvPr id="4" name="Slide Number Placeholder 3"/>
          <p:cNvSpPr>
            <a:spLocks noGrp="1"/>
          </p:cNvSpPr>
          <p:nvPr>
            <p:ph type="sldNum" sz="quarter" idx="10"/>
          </p:nvPr>
        </p:nvSpPr>
        <p:spPr/>
        <p:txBody>
          <a:bodyPr/>
          <a:lstStyle/>
          <a:p>
            <a:fld id="{476A9411-2630-42FD-ACB9-6875D9CD4530}" type="slidenum">
              <a:rPr lang="en-US" smtClean="0"/>
              <a:t>2</a:t>
            </a:fld>
            <a:endParaRPr lang="en-US"/>
          </a:p>
        </p:txBody>
      </p:sp>
    </p:spTree>
    <p:extLst>
      <p:ext uri="{BB962C8B-B14F-4D97-AF65-F5344CB8AC3E}">
        <p14:creationId xmlns:p14="http://schemas.microsoft.com/office/powerpoint/2010/main" val="4260835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TALKING POINTS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2012, GEOGLAM</a:t>
            </a:r>
            <a:r>
              <a:rPr lang="en-US" baseline="0" dirty="0" smtClean="0"/>
              <a:t> scientists &amp; CEOS representatives met at CSA in Montreal to develop a refined and set of EO requirements which are necessary to generate a variety of target products or applications (crop mask, crop type area, crop condition, crop yield, crop biophysical variables (LAI), environmental variables, and information on cropping system (crop cycles).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requirements (such as these [ANIMATION] for moderate resolution instruments like Sentinels and </a:t>
            </a:r>
            <a:r>
              <a:rPr lang="en-US" baseline="0" dirty="0" err="1" smtClean="0"/>
              <a:t>Landsats</a:t>
            </a:r>
            <a:r>
              <a:rPr lang="en-US" baseline="0" dirty="0" smtClean="0"/>
              <a:t>) are broken down by spatial and spectral ranges (the “what?”), each with a corresponding temporal requirement for cloud free data (sometimes different revisit frequencies are needed during the season vs. out of season) as well as information on the geographic extent to which the data are necessary (all croplands? Or just a sample? Are the data necessary for just small and medium fields, or for all fields?). </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46A51CF5-E3EE-45DC-AD16-1EA53FA504B0}" type="slidenum">
              <a:rPr lang="en-US" smtClean="0"/>
              <a:t>3</a:t>
            </a:fld>
            <a:endParaRPr lang="en-US"/>
          </a:p>
        </p:txBody>
      </p:sp>
    </p:spTree>
    <p:extLst>
      <p:ext uri="{BB962C8B-B14F-4D97-AF65-F5344CB8AC3E}">
        <p14:creationId xmlns:p14="http://schemas.microsoft.com/office/powerpoint/2010/main" val="21636599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key components of EO requirements include where to image (as in where the crops of interest are – as indicated by information on crop location and field size distribution), when to image (clarified by when crops are growing), and how frequently/at what spatial resolution to image – determined by the applications of these data (such as crop type and crop condition) and the methods used to derive that information. We combined all of these together for the different requirements in the table, to see where, when, and how frequently we’d really have to image (incorporating cloud cover, as necessary) to meet our EO requirements.</a:t>
            </a:r>
          </a:p>
          <a:p>
            <a:endParaRPr lang="en-US" baseline="0" dirty="0" smtClean="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6DA7D472-D51C-4CF6-A763-BB8543F2C65F}"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8314890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At this point, we need to place these requirements in the spatial context – what do we need, when, and where? Again, we’re drawing on the two perspectives of cloud cover</a:t>
            </a:r>
          </a:p>
        </p:txBody>
      </p:sp>
      <p:sp>
        <p:nvSpPr>
          <p:cNvPr id="4" name="Slide Number Placeholder 3"/>
          <p:cNvSpPr>
            <a:spLocks noGrp="1"/>
          </p:cNvSpPr>
          <p:nvPr>
            <p:ph type="sldNum" sz="quarter" idx="10"/>
          </p:nvPr>
        </p:nvSpPr>
        <p:spPr/>
        <p:txBody>
          <a:bodyPr/>
          <a:lstStyle/>
          <a:p>
            <a:fld id="{B9000CA5-9909-45B9-8A0C-0CFBAF5451E1}"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721161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maps show what revisit frequency would be required to yield a view at least 70% (top) or 95% (bottom) cloud free within 8 days over in season croplands. For 70% clear, 8 days is sometimes sufficient, but generally most areas are in the 3-5 day range. For 95% clear, a much more frequent revisit is required. </a:t>
            </a:r>
          </a:p>
          <a:p>
            <a:endParaRPr lang="en-US" baseline="0" dirty="0" smtClean="0"/>
          </a:p>
          <a:p>
            <a:r>
              <a:rPr lang="en-US" baseline="0" dirty="0" smtClean="0"/>
              <a:t>- Determining acceptable cloud cover thresholds is a priority research area</a:t>
            </a:r>
            <a:endParaRPr lang="en-US" dirty="0"/>
          </a:p>
        </p:txBody>
      </p:sp>
      <p:sp>
        <p:nvSpPr>
          <p:cNvPr id="4" name="Slide Number Placeholder 3"/>
          <p:cNvSpPr>
            <a:spLocks noGrp="1"/>
          </p:cNvSpPr>
          <p:nvPr>
            <p:ph type="sldNum" sz="quarter" idx="10"/>
          </p:nvPr>
        </p:nvSpPr>
        <p:spPr/>
        <p:txBody>
          <a:bodyPr/>
          <a:lstStyle/>
          <a:p>
            <a:fld id="{BD89B290-84DF-4D94-964D-AE2DF1929540}"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9300791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36" indent="-173336">
              <a:buFontTx/>
              <a:buChar char="-"/>
            </a:pPr>
            <a:r>
              <a:rPr lang="en-US" dirty="0" smtClean="0"/>
              <a:t>To evaluate our ability to meet these requirements, Brian </a:t>
            </a:r>
            <a:r>
              <a:rPr lang="en-US" dirty="0" err="1" smtClean="0"/>
              <a:t>Killough’s</a:t>
            </a:r>
            <a:r>
              <a:rPr lang="en-US" dirty="0" smtClean="0"/>
              <a:t> group at the CEOS SEO (NASA Langley) have utilized</a:t>
            </a:r>
            <a:r>
              <a:rPr lang="en-US" baseline="0" dirty="0" smtClean="0"/>
              <a:t> their COVE tool to model coincident overpasses of hypothetical constellations of polar-orbiting, optical, moderate resolution (10-100m) systems.</a:t>
            </a:r>
            <a:endParaRPr lang="en-US" dirty="0" smtClean="0"/>
          </a:p>
          <a:p>
            <a:pPr marL="173336" indent="-173336">
              <a:buFontTx/>
              <a:buChar char="-"/>
            </a:pPr>
            <a:r>
              <a:rPr lang="en-US" dirty="0" smtClean="0"/>
              <a:t>Most of these constellations have a </a:t>
            </a:r>
            <a:r>
              <a:rPr lang="en-US" baseline="0" dirty="0" smtClean="0"/>
              <a:t>revisit of less than a day to 4.5 days (the two present Landsat are at 8 days almost everywhere) </a:t>
            </a:r>
            <a:r>
              <a:rPr lang="en-US" baseline="0" dirty="0" smtClean="0">
                <a:sym typeface="Wingdings" panose="05000000000000000000" pitchFamily="2" charset="2"/>
              </a:rPr>
              <a:t> these are acquisition opportunities, mind you, not necessarily acquisitions… only the 2 Sentinels are claiming to have systematic acquisitions, L7+L8 are close, SLC-off issues not withstanding. </a:t>
            </a:r>
            <a:endParaRPr lang="en-US" dirty="0" smtClean="0"/>
          </a:p>
          <a:p>
            <a:pPr marL="173336" indent="-173336">
              <a:buFontTx/>
              <a:buChar char="-"/>
            </a:pPr>
            <a:r>
              <a:rPr lang="en-US" dirty="0" smtClean="0"/>
              <a:t>Constellation</a:t>
            </a:r>
            <a:r>
              <a:rPr lang="en-US" baseline="0" dirty="0" smtClean="0"/>
              <a:t> #7 is what we have now… 8 days in most locations</a:t>
            </a:r>
          </a:p>
          <a:p>
            <a:pPr marL="173336" indent="-173336">
              <a:buFontTx/>
              <a:buChar char="-"/>
            </a:pPr>
            <a:r>
              <a:rPr lang="en-US" baseline="0" dirty="0" smtClean="0"/>
              <a:t>Constellation #3 is what we could have if </a:t>
            </a:r>
            <a:r>
              <a:rPr lang="en-US" baseline="0" dirty="0" err="1" smtClean="0"/>
              <a:t>AWiFS</a:t>
            </a:r>
            <a:r>
              <a:rPr lang="en-US" baseline="0" dirty="0" smtClean="0"/>
              <a:t> had systematic acquisition/and we could gain access to the data… 1-3 days</a:t>
            </a:r>
          </a:p>
          <a:p>
            <a:pPr marL="173336" indent="-173336">
              <a:buFontTx/>
              <a:buChar char="-"/>
            </a:pPr>
            <a:r>
              <a:rPr lang="en-US" baseline="0" dirty="0" smtClean="0"/>
              <a:t>Constellation #5 is what we’ll have in ~2 years when the 2 Sentinel missions are lost (#4 if L7 is still functional at that point) … 1.5-4 days</a:t>
            </a:r>
            <a:endParaRPr lang="en-US" dirty="0"/>
          </a:p>
        </p:txBody>
      </p:sp>
      <p:sp>
        <p:nvSpPr>
          <p:cNvPr id="4" name="Slide Number Placeholder 3"/>
          <p:cNvSpPr>
            <a:spLocks noGrp="1"/>
          </p:cNvSpPr>
          <p:nvPr>
            <p:ph type="sldNum" sz="quarter" idx="10"/>
          </p:nvPr>
        </p:nvSpPr>
        <p:spPr/>
        <p:txBody>
          <a:bodyPr/>
          <a:lstStyle/>
          <a:p>
            <a:fld id="{FEA7BC6B-B4A5-4F5F-B42C-A36ECF84ECCC}"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424882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36" indent="-173336">
              <a:buFontTx/>
              <a:buChar char="-"/>
            </a:pPr>
            <a:r>
              <a:rPr lang="en-US" dirty="0" smtClean="0"/>
              <a:t>We</a:t>
            </a:r>
            <a:r>
              <a:rPr lang="en-US" baseline="0" dirty="0" smtClean="0"/>
              <a:t> compared these overpass capabilities with the revisit frequency requirements for moderate spatial resolution within 8 days during the growing season.</a:t>
            </a:r>
            <a:endParaRPr lang="en-US" dirty="0" smtClean="0"/>
          </a:p>
          <a:p>
            <a:pPr marL="173336" indent="-173336">
              <a:buFontTx/>
              <a:buChar char="-"/>
            </a:pPr>
            <a:r>
              <a:rPr lang="en-US" dirty="0" smtClean="0"/>
              <a:t>Where you see any color,</a:t>
            </a:r>
            <a:r>
              <a:rPr lang="en-US" baseline="0" dirty="0" smtClean="0"/>
              <a:t> one or more of these constellations can meet the revisit frequency required to meet a 70% clear view (top) or 95% clear view (bottom)</a:t>
            </a:r>
          </a:p>
          <a:p>
            <a:pPr marL="173336" indent="-173336">
              <a:buFontTx/>
              <a:buChar char="-"/>
            </a:pPr>
            <a:r>
              <a:rPr lang="en-US" baseline="0" dirty="0" smtClean="0"/>
              <a:t>Constellations are ranked – 1 is best performing, can meet everything 2-7 can</a:t>
            </a:r>
            <a:endParaRPr lang="en-US" dirty="0" smtClean="0"/>
          </a:p>
          <a:p>
            <a:pPr marL="173336" indent="-173336">
              <a:buFontTx/>
              <a:buChar char="-"/>
            </a:pPr>
            <a:r>
              <a:rPr lang="en-US" dirty="0" smtClean="0"/>
              <a:t>Where you see dark</a:t>
            </a:r>
            <a:r>
              <a:rPr lang="en-US" baseline="0" dirty="0" smtClean="0"/>
              <a:t> blue, all of the constellations can meet it, because 7 has the least frequent revisit</a:t>
            </a:r>
          </a:p>
          <a:p>
            <a:pPr marL="173336" indent="-173336">
              <a:buFontTx/>
              <a:buChar char="-"/>
            </a:pPr>
            <a:r>
              <a:rPr lang="en-US" baseline="0" dirty="0" smtClean="0"/>
              <a:t>Where you see red, only that constellation (#1 – L8, S2A, S2B, R2) can meet </a:t>
            </a:r>
          </a:p>
          <a:p>
            <a:pPr marL="173336" indent="-173336">
              <a:buFontTx/>
              <a:buChar char="-"/>
            </a:pPr>
            <a:r>
              <a:rPr lang="en-US" baseline="0" dirty="0" smtClean="0"/>
              <a:t>Where you see gray… none of these constellations can meet. Obviously, because the bottom is a more stringent requirement, you see more gray there.</a:t>
            </a:r>
          </a:p>
          <a:p>
            <a:endParaRPr lang="en-US" dirty="0" smtClean="0"/>
          </a:p>
          <a:p>
            <a:pPr marL="171450" indent="-171450">
              <a:buFontTx/>
              <a:buChar char="-"/>
            </a:pPr>
            <a:r>
              <a:rPr lang="en-US" dirty="0" smtClean="0"/>
              <a:t>The plots</a:t>
            </a:r>
            <a:r>
              <a:rPr lang="en-US" baseline="0" dirty="0" smtClean="0"/>
              <a:t> show you global success rates (where the hypothetical constellations can meet the revisit frequency requirements), and regional success rates for southeast Asia – the point being during certain times, obtaining at least 70% clear is not even possible with these constellations.</a:t>
            </a:r>
          </a:p>
          <a:p>
            <a:pPr marL="171450" indent="-171450">
              <a:buFontTx/>
              <a:buChar char="-"/>
            </a:pPr>
            <a:r>
              <a:rPr lang="en-US" baseline="0" dirty="0" smtClean="0"/>
              <a:t>The last map shows you the number of months where these revisit frequencies exceed the capabilities of the hypothetical constellations – this is where we will have gaps and need to consider alternative data types (like SAR).</a:t>
            </a:r>
          </a:p>
          <a:p>
            <a:pPr marL="171450" indent="-171450">
              <a:buFontTx/>
              <a:buChar char="-"/>
            </a:pPr>
            <a:endParaRPr lang="en-US" baseline="0" dirty="0" smtClean="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FEA7BC6B-B4A5-4F5F-B42C-A36ECF84ECCC}"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8217070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e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Diapositive de titr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617" y="117478"/>
            <a:ext cx="3215216"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5033" y="3862388"/>
            <a:ext cx="7105651"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421286" y="120650"/>
            <a:ext cx="2626783"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0" name="Rectangle 2"/>
          <p:cNvSpPr>
            <a:spLocks noGrp="1" noChangeArrowheads="1"/>
          </p:cNvSpPr>
          <p:nvPr>
            <p:ph type="ctrTitle"/>
          </p:nvPr>
        </p:nvSpPr>
        <p:spPr>
          <a:xfrm>
            <a:off x="914400" y="2130428"/>
            <a:ext cx="10363200" cy="1470025"/>
          </a:xfrm>
        </p:spPr>
        <p:txBody>
          <a:bodyPr/>
          <a:lstStyle>
            <a:lvl1pPr>
              <a:defRPr smtClean="0"/>
            </a:lvl1pPr>
          </a:lstStyle>
          <a:p>
            <a:r>
              <a:rPr lang="en-US" smtClean="0"/>
              <a:t>Click to edit Master title style</a:t>
            </a:r>
          </a:p>
        </p:txBody>
      </p:sp>
      <p:sp>
        <p:nvSpPr>
          <p:cNvPr id="217091" name="Rectangle 3"/>
          <p:cNvSpPr>
            <a:spLocks noGrp="1" noChangeArrowheads="1"/>
          </p:cNvSpPr>
          <p:nvPr>
            <p:ph type="subTitle" idx="1"/>
          </p:nvPr>
        </p:nvSpPr>
        <p:spPr>
          <a:xfrm>
            <a:off x="1828800" y="3886200"/>
            <a:ext cx="8534400" cy="1752600"/>
          </a:xfrm>
        </p:spPr>
        <p:txBody>
          <a:bodyPr/>
          <a:lstStyle>
            <a:lvl1pPr marL="0" indent="0" algn="ctr">
              <a:buFontTx/>
              <a:buNone/>
              <a:defRPr smtClean="0"/>
            </a:lvl1pPr>
          </a:lstStyle>
          <a:p>
            <a:r>
              <a:rPr lang="en-US" smtClean="0"/>
              <a:t>Click to edit Master subtitle style</a:t>
            </a:r>
          </a:p>
        </p:txBody>
      </p:sp>
      <p:sp>
        <p:nvSpPr>
          <p:cNvPr id="7" name="Rectangle 5"/>
          <p:cNvSpPr>
            <a:spLocks noGrp="1" noChangeArrowheads="1"/>
          </p:cNvSpPr>
          <p:nvPr>
            <p:ph type="ftr" sz="quarter" idx="10"/>
          </p:nvPr>
        </p:nvSpPr>
        <p:spPr/>
        <p:txBody>
          <a:bodyPr/>
          <a:lstStyle>
            <a:lvl1pPr>
              <a:defRPr/>
            </a:lvl1pPr>
          </a:lstStyle>
          <a:p>
            <a:endParaRPr lang="en-US">
              <a:solidFill>
                <a:srgbClr val="000000"/>
              </a:solidFill>
            </a:endParaRPr>
          </a:p>
        </p:txBody>
      </p:sp>
      <p:sp>
        <p:nvSpPr>
          <p:cNvPr id="8" name="Rectangle 6"/>
          <p:cNvSpPr>
            <a:spLocks noGrp="1" noChangeArrowheads="1"/>
          </p:cNvSpPr>
          <p:nvPr>
            <p:ph type="sldNum" sz="quarter" idx="11"/>
          </p:nvPr>
        </p:nvSpPr>
        <p:spPr>
          <a:xfrm>
            <a:off x="8737600" y="6245225"/>
            <a:ext cx="2844800" cy="476250"/>
          </a:xfrm>
        </p:spPr>
        <p:txBody>
          <a:bodyPr/>
          <a:lstStyle>
            <a:lvl1pPr>
              <a:defRPr smtClean="0"/>
            </a:lvl1pPr>
          </a:lstStyle>
          <a:p>
            <a:fld id="{572ED2AC-331F-4E6C-AFFB-BF496E4E30D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62343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45DFF4EE-23EA-452D-869F-F25091A5DEFF}" type="datetimeFigureOut">
              <a:rPr lang="en-US" smtClean="0">
                <a:solidFill>
                  <a:srgbClr val="000000"/>
                </a:solidFill>
              </a:rPr>
              <a:pPr/>
              <a:t>3/31/17</a:t>
            </a:fld>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72ED2AC-331F-4E6C-AFFB-BF496E4E30DE}"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718567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7051" y="549278"/>
            <a:ext cx="10972800" cy="720725"/>
          </a:xfrm>
        </p:spPr>
        <p:txBody>
          <a:bodyPr/>
          <a:lstStyle/>
          <a:p>
            <a:r>
              <a:rPr lang="en-US" smtClean="0"/>
              <a:t>Click to edit Master title style</a:t>
            </a:r>
            <a:endParaRPr lang="en-US"/>
          </a:p>
        </p:txBody>
      </p:sp>
      <p:sp>
        <p:nvSpPr>
          <p:cNvPr id="3" name="Content Placeholder 2"/>
          <p:cNvSpPr>
            <a:spLocks noGrp="1"/>
          </p:cNvSpPr>
          <p:nvPr>
            <p:ph idx="1"/>
          </p:nvPr>
        </p:nvSpPr>
        <p:spPr>
          <a:xfrm>
            <a:off x="609600" y="1600206"/>
            <a:ext cx="115824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45DFF4EE-23EA-452D-869F-F25091A5DEFF}" type="datetimeFigureOut">
              <a:rPr lang="en-US" smtClean="0">
                <a:solidFill>
                  <a:srgbClr val="000000"/>
                </a:solidFill>
              </a:rPr>
              <a:pPr/>
              <a:t>3/31/17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72ED2AC-331F-4E6C-AFFB-BF496E4E30DE}"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3462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855222"/>
            <a:ext cx="10972800" cy="815135"/>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609600" y="1807093"/>
            <a:ext cx="10972800" cy="490515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85166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855202"/>
            <a:ext cx="10972800" cy="815135"/>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609600" y="1807093"/>
            <a:ext cx="10972800" cy="490515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Picture Placeholder 7"/>
          <p:cNvSpPr>
            <a:spLocks noGrp="1"/>
          </p:cNvSpPr>
          <p:nvPr>
            <p:ph type="pic" sz="quarter" idx="10"/>
          </p:nvPr>
        </p:nvSpPr>
        <p:spPr>
          <a:xfrm>
            <a:off x="0" y="1"/>
            <a:ext cx="12192000" cy="601663"/>
          </a:xfrm>
        </p:spPr>
        <p:txBody>
          <a:bodyPr/>
          <a:lstStyle/>
          <a:p>
            <a:endParaRPr lang="en-US" dirty="0"/>
          </a:p>
        </p:txBody>
      </p:sp>
      <p:pic>
        <p:nvPicPr>
          <p:cNvPr id="9" name="Picture 8" descr="Screen Shot 2013-04-22 at 12.47.49 PM.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838921"/>
          </a:xfrm>
          <a:prstGeom prst="rect">
            <a:avLst/>
          </a:prstGeom>
        </p:spPr>
      </p:pic>
    </p:spTree>
    <p:extLst>
      <p:ext uri="{BB962C8B-B14F-4D97-AF65-F5344CB8AC3E}">
        <p14:creationId xmlns:p14="http://schemas.microsoft.com/office/powerpoint/2010/main" val="1230222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855202"/>
            <a:ext cx="10972800" cy="815135"/>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609600" y="1807093"/>
            <a:ext cx="10972800" cy="490515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Picture Placeholder 7"/>
          <p:cNvSpPr>
            <a:spLocks noGrp="1"/>
          </p:cNvSpPr>
          <p:nvPr>
            <p:ph type="pic" sz="quarter" idx="10"/>
          </p:nvPr>
        </p:nvSpPr>
        <p:spPr>
          <a:xfrm>
            <a:off x="0" y="1"/>
            <a:ext cx="12192000" cy="601663"/>
          </a:xfrm>
        </p:spPr>
        <p:txBody>
          <a:bodyPr/>
          <a:lstStyle/>
          <a:p>
            <a:endParaRPr lang="en-US" dirty="0"/>
          </a:p>
        </p:txBody>
      </p:sp>
      <p:pic>
        <p:nvPicPr>
          <p:cNvPr id="9" name="Picture 8" descr="Screen Shot 2013-04-22 at 12.47.49 PM.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838921"/>
          </a:xfrm>
          <a:prstGeom prst="rect">
            <a:avLst/>
          </a:prstGeom>
        </p:spPr>
      </p:pic>
    </p:spTree>
    <p:extLst>
      <p:ext uri="{BB962C8B-B14F-4D97-AF65-F5344CB8AC3E}">
        <p14:creationId xmlns:p14="http://schemas.microsoft.com/office/powerpoint/2010/main" val="1040677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EB786DE-9BAD-7141-AE9E-6F24F81FF71A}" type="datetimeFigureOut">
              <a:rPr lang="en-US" smtClean="0">
                <a:solidFill>
                  <a:prstClr val="white">
                    <a:tint val="75000"/>
                  </a:prstClr>
                </a:solidFill>
              </a:rPr>
              <a:pPr/>
              <a:t>3/31/17</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9F83BC46-6082-BA4D-A98A-2920BA6BD472}" type="slidenum">
              <a:rPr lang="en-US">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82898798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9" Type="http://schemas.openxmlformats.org/officeDocument/2006/relationships/image" Target="../media/image1.png"/><Relationship Id="rId10"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27051" y="549278"/>
            <a:ext cx="109728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en-US" smtClean="0"/>
              <a:t>Cliquez pour modifier le style du titre</a:t>
            </a:r>
            <a:endParaRPr lang="en-US" altLang="en-US" smtClean="0"/>
          </a:p>
        </p:txBody>
      </p:sp>
      <p:sp>
        <p:nvSpPr>
          <p:cNvPr id="1027" name="Rectangle 3"/>
          <p:cNvSpPr>
            <a:spLocks noGrp="1" noChangeArrowheads="1"/>
          </p:cNvSpPr>
          <p:nvPr>
            <p:ph type="body" idx="1"/>
          </p:nvPr>
        </p:nvSpPr>
        <p:spPr bwMode="auto">
          <a:xfrm>
            <a:off x="609600" y="1600203"/>
            <a:ext cx="11582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en-US" smtClean="0"/>
              <a:t>Cliquez pour modifier les styles du texte du masque</a:t>
            </a:r>
          </a:p>
          <a:p>
            <a:pPr lvl="1"/>
            <a:r>
              <a:rPr lang="fr-FR" altLang="en-US" smtClean="0"/>
              <a:t>Deuxième niveau</a:t>
            </a:r>
          </a:p>
          <a:p>
            <a:pPr lvl="2"/>
            <a:r>
              <a:rPr lang="fr-FR" altLang="en-US" smtClean="0"/>
              <a:t>Troisième niveau</a:t>
            </a:r>
          </a:p>
          <a:p>
            <a:pPr lvl="3"/>
            <a:r>
              <a:rPr lang="fr-FR" altLang="en-US" smtClean="0"/>
              <a:t>Quatrième niveau</a:t>
            </a:r>
          </a:p>
          <a:p>
            <a:pPr lvl="4"/>
            <a:r>
              <a:rPr lang="fr-FR" altLang="en-US" smtClean="0"/>
              <a:t>Cinquième niveau</a:t>
            </a:r>
            <a:endParaRPr lang="en-US" altLang="en-US" smtClean="0"/>
          </a:p>
        </p:txBody>
      </p:sp>
      <p:sp>
        <p:nvSpPr>
          <p:cNvPr id="4710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fld id="{45DFF4EE-23EA-452D-869F-F25091A5DEFF}" type="datetimeFigureOut">
              <a:rPr lang="en-US" smtClean="0">
                <a:solidFill>
                  <a:srgbClr val="000000"/>
                </a:solidFill>
              </a:rPr>
              <a:pPr/>
              <a:t>3/31/17</a:t>
            </a:fld>
            <a:endParaRPr lang="en-US">
              <a:solidFill>
                <a:srgbClr val="000000"/>
              </a:solidFill>
            </a:endParaRPr>
          </a:p>
        </p:txBody>
      </p:sp>
      <p:sp>
        <p:nvSpPr>
          <p:cNvPr id="4710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endParaRPr lang="en-US">
              <a:solidFill>
                <a:srgbClr val="000000"/>
              </a:solidFill>
            </a:endParaRPr>
          </a:p>
        </p:txBody>
      </p:sp>
      <p:sp>
        <p:nvSpPr>
          <p:cNvPr id="47110" name="Rectangle 6"/>
          <p:cNvSpPr>
            <a:spLocks noGrp="1" noChangeArrowheads="1"/>
          </p:cNvSpPr>
          <p:nvPr>
            <p:ph type="sldNum" sz="quarter" idx="4"/>
          </p:nvPr>
        </p:nvSpPr>
        <p:spPr bwMode="auto">
          <a:xfrm>
            <a:off x="10593919" y="6400803"/>
            <a:ext cx="1358900" cy="3413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fld id="{572ED2AC-331F-4E6C-AFFB-BF496E4E30DE}" type="slidenum">
              <a:rPr lang="en-US">
                <a:solidFill>
                  <a:srgbClr val="000000"/>
                </a:solidFill>
              </a:rPr>
              <a:pPr/>
              <a:t>‹#›</a:t>
            </a:fld>
            <a:endParaRPr lang="en-US">
              <a:solidFill>
                <a:srgbClr val="000000"/>
              </a:solidFill>
            </a:endParaRPr>
          </a:p>
        </p:txBody>
      </p:sp>
      <p:pic>
        <p:nvPicPr>
          <p:cNvPr id="103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2617" y="117478"/>
            <a:ext cx="3215216"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9624485" y="85725"/>
            <a:ext cx="2446867"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48782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iming>
    <p:tnLst>
      <p:par>
        <p:cTn id="1" dur="indefinite" restart="never" nodeType="tmRoot"/>
      </p:par>
    </p:tnLst>
  </p:timing>
  <p:txStyles>
    <p:titleStyle>
      <a:lvl1pPr algn="ctr" rtl="0" eaLnBrk="1" fontAlgn="base" hangingPunct="1">
        <a:spcBef>
          <a:spcPct val="0"/>
        </a:spcBef>
        <a:spcAft>
          <a:spcPct val="0"/>
        </a:spcAft>
        <a:defRPr sz="3200" b="1">
          <a:solidFill>
            <a:srgbClr val="005FAA"/>
          </a:solidFill>
          <a:latin typeface="Arial Narrow" pitchFamily="34" charset="0"/>
          <a:ea typeface="MS PGothic" pitchFamily="34" charset="-128"/>
          <a:cs typeface="+mj-cs"/>
        </a:defRPr>
      </a:lvl1pPr>
      <a:lvl2pPr algn="ctr" rtl="0" eaLnBrk="1" fontAlgn="base" hangingPunct="1">
        <a:spcBef>
          <a:spcPct val="0"/>
        </a:spcBef>
        <a:spcAft>
          <a:spcPct val="0"/>
        </a:spcAft>
        <a:defRPr sz="3200" b="1">
          <a:solidFill>
            <a:srgbClr val="005FAA"/>
          </a:solidFill>
          <a:latin typeface="Arial Narrow" pitchFamily="34" charset="0"/>
          <a:ea typeface="MS PGothic" pitchFamily="34" charset="-128"/>
          <a:cs typeface="Arial" charset="0"/>
        </a:defRPr>
      </a:lvl2pPr>
      <a:lvl3pPr algn="ctr" rtl="0" eaLnBrk="1" fontAlgn="base" hangingPunct="1">
        <a:spcBef>
          <a:spcPct val="0"/>
        </a:spcBef>
        <a:spcAft>
          <a:spcPct val="0"/>
        </a:spcAft>
        <a:defRPr sz="3200" b="1">
          <a:solidFill>
            <a:srgbClr val="005FAA"/>
          </a:solidFill>
          <a:latin typeface="Arial Narrow" pitchFamily="34" charset="0"/>
          <a:ea typeface="MS PGothic" pitchFamily="34" charset="-128"/>
          <a:cs typeface="Arial" charset="0"/>
        </a:defRPr>
      </a:lvl3pPr>
      <a:lvl4pPr algn="ctr" rtl="0" eaLnBrk="1" fontAlgn="base" hangingPunct="1">
        <a:spcBef>
          <a:spcPct val="0"/>
        </a:spcBef>
        <a:spcAft>
          <a:spcPct val="0"/>
        </a:spcAft>
        <a:defRPr sz="3200" b="1">
          <a:solidFill>
            <a:srgbClr val="005FAA"/>
          </a:solidFill>
          <a:latin typeface="Arial Narrow" pitchFamily="34" charset="0"/>
          <a:ea typeface="MS PGothic" pitchFamily="34" charset="-128"/>
          <a:cs typeface="Arial" charset="0"/>
        </a:defRPr>
      </a:lvl4pPr>
      <a:lvl5pPr algn="ctr" rtl="0" eaLnBrk="1" fontAlgn="base" hangingPunct="1">
        <a:spcBef>
          <a:spcPct val="0"/>
        </a:spcBef>
        <a:spcAft>
          <a:spcPct val="0"/>
        </a:spcAft>
        <a:defRPr sz="3200" b="1">
          <a:solidFill>
            <a:srgbClr val="005FAA"/>
          </a:solidFill>
          <a:latin typeface="Arial Narrow" pitchFamily="34" charset="0"/>
          <a:ea typeface="MS PGothic" pitchFamily="34" charset="-128"/>
          <a:cs typeface="Arial" charset="0"/>
        </a:defRPr>
      </a:lvl5pPr>
      <a:lvl6pPr marL="457200" algn="ctr" rtl="0" eaLnBrk="1" fontAlgn="base" hangingPunct="1">
        <a:spcBef>
          <a:spcPct val="0"/>
        </a:spcBef>
        <a:spcAft>
          <a:spcPct val="0"/>
        </a:spcAft>
        <a:defRPr sz="3200" b="1">
          <a:solidFill>
            <a:srgbClr val="005FAA"/>
          </a:solidFill>
          <a:latin typeface="Arial" charset="0"/>
          <a:cs typeface="Arial" charset="0"/>
        </a:defRPr>
      </a:lvl6pPr>
      <a:lvl7pPr marL="914400" algn="ctr" rtl="0" eaLnBrk="1" fontAlgn="base" hangingPunct="1">
        <a:spcBef>
          <a:spcPct val="0"/>
        </a:spcBef>
        <a:spcAft>
          <a:spcPct val="0"/>
        </a:spcAft>
        <a:defRPr sz="3200" b="1">
          <a:solidFill>
            <a:srgbClr val="005FAA"/>
          </a:solidFill>
          <a:latin typeface="Arial" charset="0"/>
          <a:cs typeface="Arial" charset="0"/>
        </a:defRPr>
      </a:lvl7pPr>
      <a:lvl8pPr marL="1371600" algn="ctr" rtl="0" eaLnBrk="1" fontAlgn="base" hangingPunct="1">
        <a:spcBef>
          <a:spcPct val="0"/>
        </a:spcBef>
        <a:spcAft>
          <a:spcPct val="0"/>
        </a:spcAft>
        <a:defRPr sz="3200" b="1">
          <a:solidFill>
            <a:srgbClr val="005FAA"/>
          </a:solidFill>
          <a:latin typeface="Arial" charset="0"/>
          <a:cs typeface="Arial" charset="0"/>
        </a:defRPr>
      </a:lvl8pPr>
      <a:lvl9pPr marL="1828800" algn="ctr" rtl="0" eaLnBrk="1" fontAlgn="base" hangingPunct="1">
        <a:spcBef>
          <a:spcPct val="0"/>
        </a:spcBef>
        <a:spcAft>
          <a:spcPct val="0"/>
        </a:spcAft>
        <a:defRPr sz="3200" b="1">
          <a:solidFill>
            <a:srgbClr val="005FAA"/>
          </a:solidFill>
          <a:latin typeface="Arial" charset="0"/>
          <a:cs typeface="Arial" charset="0"/>
        </a:defRPr>
      </a:lvl9pPr>
    </p:titleStyle>
    <p:bodyStyle>
      <a:lvl1pPr marL="342900" indent="-342900" algn="l" rtl="0" eaLnBrk="1" fontAlgn="base" hangingPunct="1">
        <a:spcBef>
          <a:spcPct val="20000"/>
        </a:spcBef>
        <a:spcAft>
          <a:spcPct val="0"/>
        </a:spcAft>
        <a:buChar char="•"/>
        <a:defRPr sz="2800" b="1">
          <a:solidFill>
            <a:srgbClr val="005FAA"/>
          </a:solidFill>
          <a:latin typeface="Arial Narrow" pitchFamily="34" charset="0"/>
          <a:ea typeface="MS PGothic" pitchFamily="34" charset="-128"/>
          <a:cs typeface="+mn-cs"/>
        </a:defRPr>
      </a:lvl1pPr>
      <a:lvl2pPr marL="742950" indent="-285750" algn="l" rtl="0" eaLnBrk="1" fontAlgn="base" hangingPunct="1">
        <a:spcBef>
          <a:spcPct val="20000"/>
        </a:spcBef>
        <a:spcAft>
          <a:spcPct val="0"/>
        </a:spcAft>
        <a:buChar char="–"/>
        <a:defRPr sz="2400" b="1">
          <a:solidFill>
            <a:srgbClr val="0066FF"/>
          </a:solidFill>
          <a:latin typeface="Arial Narrow" pitchFamily="34" charset="0"/>
          <a:ea typeface="Arial" charset="0"/>
          <a:cs typeface="+mn-cs"/>
        </a:defRPr>
      </a:lvl2pPr>
      <a:lvl3pPr marL="1143000" indent="-228600" algn="l" rtl="0" eaLnBrk="1" fontAlgn="base" hangingPunct="1">
        <a:spcBef>
          <a:spcPct val="20000"/>
        </a:spcBef>
        <a:spcAft>
          <a:spcPct val="0"/>
        </a:spcAft>
        <a:buChar char="•"/>
        <a:defRPr sz="2000" b="1" i="1">
          <a:solidFill>
            <a:srgbClr val="0066FF"/>
          </a:solidFill>
          <a:latin typeface="Arial Narrow" pitchFamily="34" charset="0"/>
          <a:ea typeface="Arial" charset="0"/>
          <a:cs typeface="+mn-cs"/>
        </a:defRPr>
      </a:lvl3pPr>
      <a:lvl4pPr marL="1600200" indent="-228600" algn="l" rtl="0" eaLnBrk="1" fontAlgn="base" hangingPunct="1">
        <a:spcBef>
          <a:spcPct val="20000"/>
        </a:spcBef>
        <a:spcAft>
          <a:spcPct val="0"/>
        </a:spcAft>
        <a:buChar char="–"/>
        <a:defRPr b="1">
          <a:solidFill>
            <a:srgbClr val="005FAA"/>
          </a:solidFill>
          <a:latin typeface="Arial Narrow" pitchFamily="34" charset="0"/>
          <a:ea typeface="Arial" charset="0"/>
          <a:cs typeface="+mn-cs"/>
        </a:defRPr>
      </a:lvl4pPr>
      <a:lvl5pPr marL="2057400" indent="-228600" algn="l" rtl="0" eaLnBrk="1" fontAlgn="base" hangingPunct="1">
        <a:spcBef>
          <a:spcPct val="20000"/>
        </a:spcBef>
        <a:spcAft>
          <a:spcPct val="0"/>
        </a:spcAft>
        <a:buChar char="»"/>
        <a:defRPr b="1">
          <a:solidFill>
            <a:srgbClr val="005FAA"/>
          </a:solidFill>
          <a:latin typeface="Arial Narrow" pitchFamily="34" charset="0"/>
          <a:ea typeface="Arial" charset="0"/>
          <a:cs typeface="+mn-cs"/>
        </a:defRPr>
      </a:lvl5pPr>
      <a:lvl6pPr marL="2514600" indent="-228600" algn="l" rtl="0" eaLnBrk="1" fontAlgn="base" hangingPunct="1">
        <a:spcBef>
          <a:spcPct val="20000"/>
        </a:spcBef>
        <a:spcAft>
          <a:spcPct val="0"/>
        </a:spcAft>
        <a:buChar char="»"/>
        <a:defRPr b="1">
          <a:solidFill>
            <a:srgbClr val="005FAA"/>
          </a:solidFill>
          <a:latin typeface="+mn-lt"/>
          <a:cs typeface="+mn-cs"/>
        </a:defRPr>
      </a:lvl6pPr>
      <a:lvl7pPr marL="2971800" indent="-228600" algn="l" rtl="0" eaLnBrk="1" fontAlgn="base" hangingPunct="1">
        <a:spcBef>
          <a:spcPct val="20000"/>
        </a:spcBef>
        <a:spcAft>
          <a:spcPct val="0"/>
        </a:spcAft>
        <a:buChar char="»"/>
        <a:defRPr b="1">
          <a:solidFill>
            <a:srgbClr val="005FAA"/>
          </a:solidFill>
          <a:latin typeface="+mn-lt"/>
          <a:cs typeface="+mn-cs"/>
        </a:defRPr>
      </a:lvl7pPr>
      <a:lvl8pPr marL="3429000" indent="-228600" algn="l" rtl="0" eaLnBrk="1" fontAlgn="base" hangingPunct="1">
        <a:spcBef>
          <a:spcPct val="20000"/>
        </a:spcBef>
        <a:spcAft>
          <a:spcPct val="0"/>
        </a:spcAft>
        <a:buChar char="»"/>
        <a:defRPr b="1">
          <a:solidFill>
            <a:srgbClr val="005FAA"/>
          </a:solidFill>
          <a:latin typeface="+mn-lt"/>
          <a:cs typeface="+mn-cs"/>
        </a:defRPr>
      </a:lvl8pPr>
      <a:lvl9pPr marL="3886200" indent="-228600" algn="l" rtl="0" eaLnBrk="1" fontAlgn="base" hangingPunct="1">
        <a:spcBef>
          <a:spcPct val="20000"/>
        </a:spcBef>
        <a:spcAft>
          <a:spcPct val="0"/>
        </a:spcAft>
        <a:buChar char="»"/>
        <a:defRPr b="1">
          <a:solidFill>
            <a:srgbClr val="005FAA"/>
          </a:solidFill>
          <a:latin typeface="+mn-lt"/>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mailto:akwhitcraft@GEOGLAM.org"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9.gif"/><Relationship Id="rId5" Type="http://schemas.openxmlformats.org/officeDocument/2006/relationships/image" Target="../media/image10.jpeg"/><Relationship Id="rId6" Type="http://schemas.openxmlformats.org/officeDocument/2006/relationships/image" Target="../media/image11.jpeg"/><Relationship Id="rId7" Type="http://schemas.openxmlformats.org/officeDocument/2006/relationships/image" Target="../media/image12.gif"/><Relationship Id="rId8" Type="http://schemas.openxmlformats.org/officeDocument/2006/relationships/package" Target="../embeddings/Microsoft_Excel_Worksheet1.xlsx"/><Relationship Id="rId9" Type="http://schemas.openxmlformats.org/officeDocument/2006/relationships/image" Target="../media/image8.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13.em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4.gif"/><Relationship Id="rId4" Type="http://schemas.openxmlformats.org/officeDocument/2006/relationships/chart" Target="../charts/chart1.xml"/><Relationship Id="rId5" Type="http://schemas.openxmlformats.org/officeDocument/2006/relationships/chart" Target="../charts/chart2.xml"/><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5.tiff"/></Relationships>
</file>

<file path=ppt/slides/_rels/slide8.xml.rels><?xml version="1.0" encoding="UTF-8" standalone="yes"?>
<Relationships xmlns="http://schemas.openxmlformats.org/package/2006/relationships"><Relationship Id="rId3" Type="http://schemas.openxmlformats.org/officeDocument/2006/relationships/image" Target="../media/image16.emf"/><Relationship Id="rId4" Type="http://schemas.openxmlformats.org/officeDocument/2006/relationships/image" Target="../media/image17.gif"/><Relationship Id="rId5" Type="http://schemas.openxmlformats.org/officeDocument/2006/relationships/image" Target="../media/image18.emf"/><Relationship Id="rId6" Type="http://schemas.openxmlformats.org/officeDocument/2006/relationships/image" Target="../media/image19.tif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Autofit/>
          </a:bodyPr>
          <a:lstStyle/>
          <a:p>
            <a:r>
              <a:rPr lang="en-US" sz="4400" dirty="0" smtClean="0"/>
              <a:t>Developing &amp; Evaluating </a:t>
            </a:r>
            <a:br>
              <a:rPr lang="en-US" sz="4400" dirty="0" smtClean="0"/>
            </a:br>
            <a:r>
              <a:rPr lang="en-US" sz="4400" dirty="0" smtClean="0"/>
              <a:t>Space-Based </a:t>
            </a:r>
            <a:br>
              <a:rPr lang="en-US" sz="4400" dirty="0" smtClean="0"/>
            </a:br>
            <a:r>
              <a:rPr lang="en-US" sz="4400" dirty="0" smtClean="0"/>
              <a:t>Earth Observation Data Requirements </a:t>
            </a:r>
            <a:br>
              <a:rPr lang="en-US" sz="4400" dirty="0" smtClean="0"/>
            </a:br>
            <a:r>
              <a:rPr lang="en-US" sz="4400" dirty="0" smtClean="0"/>
              <a:t>for </a:t>
            </a:r>
            <a:br>
              <a:rPr lang="en-US" sz="4400" dirty="0" smtClean="0"/>
            </a:br>
            <a:r>
              <a:rPr lang="en-US" sz="4400" dirty="0" smtClean="0"/>
              <a:t>GEOGLAM</a:t>
            </a:r>
            <a:endParaRPr lang="en-US" sz="4400" dirty="0"/>
          </a:p>
        </p:txBody>
      </p:sp>
      <p:sp>
        <p:nvSpPr>
          <p:cNvPr id="5" name="Subtitle 4"/>
          <p:cNvSpPr>
            <a:spLocks noGrp="1"/>
          </p:cNvSpPr>
          <p:nvPr>
            <p:ph type="subTitle" idx="1"/>
          </p:nvPr>
        </p:nvSpPr>
        <p:spPr>
          <a:xfrm>
            <a:off x="151038" y="4920976"/>
            <a:ext cx="4173166" cy="1752600"/>
          </a:xfrm>
        </p:spPr>
        <p:txBody>
          <a:bodyPr>
            <a:normAutofit fontScale="92500" lnSpcReduction="20000"/>
          </a:bodyPr>
          <a:lstStyle/>
          <a:p>
            <a:r>
              <a:rPr lang="en-US" dirty="0" smtClean="0"/>
              <a:t>Alyssa K. Whitcraft et al.</a:t>
            </a:r>
          </a:p>
          <a:p>
            <a:r>
              <a:rPr lang="en-US" sz="1900" dirty="0" smtClean="0"/>
              <a:t>GEOGLAM Secretariat </a:t>
            </a:r>
            <a:r>
              <a:rPr lang="en-US" sz="1900" dirty="0" smtClean="0">
                <a:hlinkClick r:id="rId3"/>
              </a:rPr>
              <a:t>akwhitcraft@GEOGLAM.org</a:t>
            </a:r>
            <a:r>
              <a:rPr lang="en-US" sz="1900" dirty="0" smtClean="0"/>
              <a:t> </a:t>
            </a:r>
          </a:p>
          <a:p>
            <a:endParaRPr lang="en-US" sz="1900" dirty="0"/>
          </a:p>
          <a:p>
            <a:r>
              <a:rPr lang="en-US" sz="1900" b="0" i="1" dirty="0" smtClean="0"/>
              <a:t>CEOS </a:t>
            </a:r>
            <a:r>
              <a:rPr lang="en-US" sz="1900" b="0" i="1" dirty="0" smtClean="0"/>
              <a:t>LSI-VC-3 </a:t>
            </a:r>
            <a:r>
              <a:rPr lang="en-US" sz="1900" b="0" i="1" dirty="0" smtClean="0"/>
              <a:t>Meeting</a:t>
            </a:r>
          </a:p>
          <a:p>
            <a:r>
              <a:rPr lang="en-US" sz="1900" b="0" i="1" dirty="0" smtClean="0"/>
              <a:t>ESA ESRIN, Frascati, Italy – 21 March 2017</a:t>
            </a:r>
            <a:endParaRPr lang="en-US" sz="1900" b="0" i="1" dirty="0" smtClean="0"/>
          </a:p>
        </p:txBody>
      </p:sp>
    </p:spTree>
    <p:extLst>
      <p:ext uri="{BB962C8B-B14F-4D97-AF65-F5344CB8AC3E}">
        <p14:creationId xmlns:p14="http://schemas.microsoft.com/office/powerpoint/2010/main" val="6526764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3011" y="459864"/>
            <a:ext cx="10972800" cy="556618"/>
          </a:xfrm>
        </p:spPr>
        <p:txBody>
          <a:bodyPr/>
          <a:lstStyle/>
          <a:p>
            <a:r>
              <a:rPr lang="en-US" dirty="0" smtClean="0"/>
              <a:t>The GEOGLAM Requirements Process</a:t>
            </a:r>
            <a:endParaRPr lang="en-US" dirty="0"/>
          </a:p>
        </p:txBody>
      </p:sp>
      <p:sp>
        <p:nvSpPr>
          <p:cNvPr id="3" name="Content Placeholder 2"/>
          <p:cNvSpPr>
            <a:spLocks noGrp="1"/>
          </p:cNvSpPr>
          <p:nvPr>
            <p:ph idx="1"/>
          </p:nvPr>
        </p:nvSpPr>
        <p:spPr>
          <a:xfrm>
            <a:off x="1855694" y="989038"/>
            <a:ext cx="10336306" cy="5393831"/>
          </a:xfrm>
        </p:spPr>
        <p:txBody>
          <a:bodyPr/>
          <a:lstStyle/>
          <a:p>
            <a:r>
              <a:rPr lang="en-US" sz="2400" dirty="0" smtClean="0"/>
              <a:t>WHY do we need to monitor? </a:t>
            </a:r>
            <a:r>
              <a:rPr lang="en-US" sz="2400" dirty="0" smtClean="0">
                <a:sym typeface="Wingdings" panose="05000000000000000000" pitchFamily="2" charset="2"/>
              </a:rPr>
              <a:t> </a:t>
            </a:r>
            <a:r>
              <a:rPr lang="en-US" sz="2400" b="0" dirty="0" smtClean="0">
                <a:sym typeface="Wingdings" panose="05000000000000000000" pitchFamily="2" charset="2"/>
              </a:rPr>
              <a:t>Information Needs, Supporting Decisions</a:t>
            </a:r>
            <a:endParaRPr lang="en-US" sz="2400" b="0" dirty="0" smtClean="0"/>
          </a:p>
          <a:p>
            <a:pPr lvl="1"/>
            <a:r>
              <a:rPr lang="en-US" sz="2000" b="0" dirty="0" smtClean="0"/>
              <a:t>e.g. Production &amp; supply outlooks; Early warning; Precision agriculture/farmer information</a:t>
            </a:r>
          </a:p>
          <a:p>
            <a:endParaRPr lang="en-US" sz="2400" dirty="0" smtClean="0"/>
          </a:p>
          <a:p>
            <a:r>
              <a:rPr lang="en-US" sz="2400" dirty="0" smtClean="0"/>
              <a:t>WHAT variables? </a:t>
            </a:r>
            <a:r>
              <a:rPr lang="en-US" sz="2400" dirty="0" smtClean="0">
                <a:sym typeface="Wingdings" panose="05000000000000000000" pitchFamily="2" charset="2"/>
              </a:rPr>
              <a:t> </a:t>
            </a:r>
            <a:r>
              <a:rPr lang="en-US" sz="2400" b="0" dirty="0" smtClean="0">
                <a:sym typeface="Wingdings" panose="05000000000000000000" pitchFamily="2" charset="2"/>
              </a:rPr>
              <a:t>Monitoring application’s data Needs, to derive Information</a:t>
            </a:r>
          </a:p>
          <a:p>
            <a:r>
              <a:rPr lang="en-US" sz="2400" dirty="0" smtClean="0"/>
              <a:t>WHAT instrument characteristics? </a:t>
            </a:r>
            <a:r>
              <a:rPr lang="en-US" sz="2400" dirty="0" smtClean="0">
                <a:sym typeface="Wingdings" panose="05000000000000000000" pitchFamily="2" charset="2"/>
              </a:rPr>
              <a:t> </a:t>
            </a:r>
            <a:r>
              <a:rPr lang="en-US" sz="2400" b="0" dirty="0" smtClean="0">
                <a:sym typeface="Wingdings" panose="05000000000000000000" pitchFamily="2" charset="2"/>
              </a:rPr>
              <a:t>Spatial, Spectral</a:t>
            </a:r>
          </a:p>
          <a:p>
            <a:endParaRPr lang="en-US" sz="2400" dirty="0" smtClean="0">
              <a:solidFill>
                <a:schemeClr val="accent2">
                  <a:lumMod val="60000"/>
                  <a:lumOff val="40000"/>
                </a:schemeClr>
              </a:solidFill>
            </a:endParaRPr>
          </a:p>
          <a:p>
            <a:r>
              <a:rPr lang="en-US" sz="2400" dirty="0"/>
              <a:t>WHERE? </a:t>
            </a:r>
            <a:r>
              <a:rPr lang="en-US" sz="2400" dirty="0">
                <a:sym typeface="Wingdings" panose="05000000000000000000" pitchFamily="2" charset="2"/>
              </a:rPr>
              <a:t> </a:t>
            </a:r>
            <a:r>
              <a:rPr lang="en-US" sz="2400" b="0" dirty="0">
                <a:sym typeface="Wingdings" panose="05000000000000000000" pitchFamily="2" charset="2"/>
              </a:rPr>
              <a:t>Target features</a:t>
            </a:r>
          </a:p>
          <a:p>
            <a:pPr lvl="1"/>
            <a:r>
              <a:rPr lang="en-US" sz="2000" b="0" dirty="0" smtClean="0">
                <a:sym typeface="Wingdings" panose="05000000000000000000" pitchFamily="2" charset="2"/>
              </a:rPr>
              <a:t>e.g. major croplands; S/M/L fields; rangelands</a:t>
            </a:r>
            <a:endParaRPr lang="en-US" sz="2000" b="0" dirty="0" smtClean="0"/>
          </a:p>
          <a:p>
            <a:r>
              <a:rPr lang="en-US" sz="2400" dirty="0" smtClean="0"/>
              <a:t>WHEN? </a:t>
            </a:r>
            <a:r>
              <a:rPr lang="en-US" sz="2400" dirty="0" smtClean="0">
                <a:sym typeface="Wingdings" panose="05000000000000000000" pitchFamily="2" charset="2"/>
              </a:rPr>
              <a:t> </a:t>
            </a:r>
            <a:r>
              <a:rPr lang="en-US" sz="2400" b="0" dirty="0" smtClean="0">
                <a:sym typeface="Wingdings" panose="05000000000000000000" pitchFamily="2" charset="2"/>
              </a:rPr>
              <a:t>Target periods </a:t>
            </a:r>
            <a:r>
              <a:rPr lang="en-US" sz="2400" dirty="0" smtClean="0">
                <a:sym typeface="Wingdings" panose="05000000000000000000" pitchFamily="2" charset="2"/>
              </a:rPr>
              <a:t> </a:t>
            </a:r>
            <a:endParaRPr lang="en-US" sz="2400" dirty="0" smtClean="0"/>
          </a:p>
          <a:p>
            <a:r>
              <a:rPr lang="en-US" sz="2400" dirty="0" smtClean="0"/>
              <a:t>HOW OFTEN? </a:t>
            </a:r>
            <a:r>
              <a:rPr lang="en-US" sz="2400" dirty="0" smtClean="0">
                <a:sym typeface="Wingdings" panose="05000000000000000000" pitchFamily="2" charset="2"/>
              </a:rPr>
              <a:t> </a:t>
            </a:r>
            <a:r>
              <a:rPr lang="en-US" sz="2400" b="0" dirty="0" smtClean="0">
                <a:sym typeface="Wingdings" panose="05000000000000000000" pitchFamily="2" charset="2"/>
              </a:rPr>
              <a:t>Two time scales</a:t>
            </a:r>
          </a:p>
          <a:p>
            <a:pPr lvl="1"/>
            <a:r>
              <a:rPr lang="en-US" sz="2000" b="0" dirty="0" smtClean="0"/>
              <a:t>Every year? Every 5 years? Every decade?</a:t>
            </a:r>
          </a:p>
          <a:p>
            <a:pPr lvl="1"/>
            <a:r>
              <a:rPr lang="en-US" sz="2000" b="0" dirty="0" smtClean="0"/>
              <a:t>How many times per year? </a:t>
            </a:r>
            <a:r>
              <a:rPr lang="en-US" sz="2000" b="0" i="1" dirty="0" smtClean="0"/>
              <a:t>[more common for ag applications]</a:t>
            </a:r>
          </a:p>
          <a:p>
            <a:r>
              <a:rPr lang="en-US" sz="2400" dirty="0" smtClean="0"/>
              <a:t>PRIORITY?</a:t>
            </a:r>
            <a:endParaRPr lang="en-US" sz="2400" dirty="0"/>
          </a:p>
          <a:p>
            <a:pPr lvl="1"/>
            <a:endParaRPr lang="en-US" sz="2000" b="0" dirty="0" smtClean="0"/>
          </a:p>
        </p:txBody>
      </p:sp>
      <p:sp>
        <p:nvSpPr>
          <p:cNvPr id="5" name="Left Brace 4"/>
          <p:cNvSpPr/>
          <p:nvPr/>
        </p:nvSpPr>
        <p:spPr>
          <a:xfrm>
            <a:off x="1425388" y="1174376"/>
            <a:ext cx="430306" cy="869577"/>
          </a:xfrm>
          <a:prstGeom prst="leftBrace">
            <a:avLst/>
          </a:prstGeom>
          <a:ln w="3810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6" name="Left Brace 5"/>
          <p:cNvSpPr/>
          <p:nvPr/>
        </p:nvSpPr>
        <p:spPr>
          <a:xfrm>
            <a:off x="1425388" y="2336866"/>
            <a:ext cx="430306" cy="869577"/>
          </a:xfrm>
          <a:prstGeom prst="leftBrace">
            <a:avLst/>
          </a:prstGeom>
          <a:ln w="3810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7" name="Left Brace 6"/>
          <p:cNvSpPr/>
          <p:nvPr/>
        </p:nvSpPr>
        <p:spPr>
          <a:xfrm>
            <a:off x="1425388" y="3626951"/>
            <a:ext cx="430306" cy="2755919"/>
          </a:xfrm>
          <a:prstGeom prst="leftBrace">
            <a:avLst/>
          </a:prstGeom>
          <a:ln w="3810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8" name="TextBox 7"/>
          <p:cNvSpPr txBox="1"/>
          <p:nvPr/>
        </p:nvSpPr>
        <p:spPr>
          <a:xfrm>
            <a:off x="143436" y="1259887"/>
            <a:ext cx="1201270" cy="646331"/>
          </a:xfrm>
          <a:prstGeom prst="rect">
            <a:avLst/>
          </a:prstGeom>
          <a:noFill/>
        </p:spPr>
        <p:txBody>
          <a:bodyPr wrap="square" rtlCol="0">
            <a:spAutoFit/>
          </a:bodyPr>
          <a:lstStyle/>
          <a:p>
            <a:pPr algn="ctr"/>
            <a:r>
              <a:rPr lang="en-US" i="1" dirty="0" smtClean="0">
                <a:solidFill>
                  <a:schemeClr val="accent2"/>
                </a:solidFill>
              </a:rPr>
              <a:t>1. Policy Driver</a:t>
            </a:r>
            <a:endParaRPr lang="en-US" i="1" dirty="0">
              <a:solidFill>
                <a:schemeClr val="accent2"/>
              </a:solidFill>
            </a:endParaRPr>
          </a:p>
        </p:txBody>
      </p:sp>
      <p:sp>
        <p:nvSpPr>
          <p:cNvPr id="9" name="TextBox 8"/>
          <p:cNvSpPr txBox="1"/>
          <p:nvPr/>
        </p:nvSpPr>
        <p:spPr>
          <a:xfrm>
            <a:off x="62753" y="2149623"/>
            <a:ext cx="1425388" cy="1477328"/>
          </a:xfrm>
          <a:prstGeom prst="rect">
            <a:avLst/>
          </a:prstGeom>
          <a:noFill/>
        </p:spPr>
        <p:txBody>
          <a:bodyPr wrap="square" rtlCol="0">
            <a:spAutoFit/>
          </a:bodyPr>
          <a:lstStyle/>
          <a:p>
            <a:pPr algn="ctr"/>
            <a:r>
              <a:rPr lang="en-US" i="1" dirty="0" smtClean="0">
                <a:solidFill>
                  <a:srgbClr val="FFC000"/>
                </a:solidFill>
              </a:rPr>
              <a:t>2. Tabular Best Practices, Community Insight</a:t>
            </a:r>
            <a:endParaRPr lang="en-US" i="1" dirty="0">
              <a:solidFill>
                <a:srgbClr val="FFC000"/>
              </a:solidFill>
            </a:endParaRPr>
          </a:p>
        </p:txBody>
      </p:sp>
      <p:sp>
        <p:nvSpPr>
          <p:cNvPr id="10" name="TextBox 9"/>
          <p:cNvSpPr txBox="1"/>
          <p:nvPr/>
        </p:nvSpPr>
        <p:spPr>
          <a:xfrm>
            <a:off x="62753" y="4391576"/>
            <a:ext cx="1362636" cy="1200329"/>
          </a:xfrm>
          <a:prstGeom prst="rect">
            <a:avLst/>
          </a:prstGeom>
          <a:noFill/>
        </p:spPr>
        <p:txBody>
          <a:bodyPr wrap="square" rtlCol="0">
            <a:spAutoFit/>
          </a:bodyPr>
          <a:lstStyle/>
          <a:p>
            <a:pPr algn="ctr"/>
            <a:r>
              <a:rPr lang="en-US" i="1" dirty="0" smtClean="0">
                <a:solidFill>
                  <a:srgbClr val="FFC000"/>
                </a:solidFill>
              </a:rPr>
              <a:t>3. Tabular</a:t>
            </a:r>
            <a:r>
              <a:rPr lang="en-US" i="1" dirty="0" smtClean="0">
                <a:solidFill>
                  <a:schemeClr val="accent2"/>
                </a:solidFill>
              </a:rPr>
              <a:t>  </a:t>
            </a:r>
          </a:p>
          <a:p>
            <a:pPr algn="ctr"/>
            <a:r>
              <a:rPr lang="en-US" i="1" dirty="0" smtClean="0">
                <a:solidFill>
                  <a:schemeClr val="accent2"/>
                </a:solidFill>
              </a:rPr>
              <a:t>+</a:t>
            </a:r>
          </a:p>
          <a:p>
            <a:pPr algn="ctr"/>
            <a:r>
              <a:rPr lang="en-US" i="1" dirty="0" smtClean="0">
                <a:solidFill>
                  <a:srgbClr val="00B050"/>
                </a:solidFill>
              </a:rPr>
              <a:t>Spatial Datasets</a:t>
            </a:r>
            <a:endParaRPr lang="en-US" i="1" dirty="0">
              <a:solidFill>
                <a:srgbClr val="00B050"/>
              </a:solidFill>
            </a:endParaRPr>
          </a:p>
        </p:txBody>
      </p:sp>
      <p:sp>
        <p:nvSpPr>
          <p:cNvPr id="11" name="TextBox 10"/>
          <p:cNvSpPr txBox="1"/>
          <p:nvPr/>
        </p:nvSpPr>
        <p:spPr>
          <a:xfrm>
            <a:off x="8951259" y="3376773"/>
            <a:ext cx="2617694" cy="286232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000" b="1" dirty="0" smtClean="0">
                <a:solidFill>
                  <a:srgbClr val="00B050"/>
                </a:solidFill>
                <a:latin typeface="Arial Narrow" panose="020B0606020202030204" pitchFamily="34" charset="0"/>
              </a:rPr>
              <a:t>Spatial Datasets:</a:t>
            </a:r>
          </a:p>
          <a:p>
            <a:pPr marL="285750" indent="-285750">
              <a:buFontTx/>
              <a:buChar char="-"/>
            </a:pPr>
            <a:r>
              <a:rPr lang="en-US" sz="2000" dirty="0" smtClean="0">
                <a:solidFill>
                  <a:srgbClr val="00B050"/>
                </a:solidFill>
                <a:latin typeface="Arial Narrow" panose="020B0606020202030204" pitchFamily="34" charset="0"/>
              </a:rPr>
              <a:t>Cropland mask</a:t>
            </a:r>
          </a:p>
          <a:p>
            <a:pPr marL="285750" indent="-285750">
              <a:buFontTx/>
              <a:buChar char="-"/>
            </a:pPr>
            <a:r>
              <a:rPr lang="en-US" sz="2000" dirty="0" smtClean="0">
                <a:solidFill>
                  <a:srgbClr val="00B050"/>
                </a:solidFill>
                <a:latin typeface="Arial Narrow" panose="020B0606020202030204" pitchFamily="34" charset="0"/>
              </a:rPr>
              <a:t>Field Size Distribution</a:t>
            </a:r>
          </a:p>
          <a:p>
            <a:pPr marL="285750" indent="-285750">
              <a:buFontTx/>
              <a:buChar char="-"/>
            </a:pPr>
            <a:endParaRPr lang="en-US" sz="2000" dirty="0" smtClean="0">
              <a:solidFill>
                <a:srgbClr val="00B050"/>
              </a:solidFill>
              <a:latin typeface="Arial Narrow" panose="020B0606020202030204" pitchFamily="34" charset="0"/>
            </a:endParaRPr>
          </a:p>
          <a:p>
            <a:pPr marL="285750" indent="-285750">
              <a:buFontTx/>
              <a:buChar char="-"/>
            </a:pPr>
            <a:r>
              <a:rPr lang="en-US" sz="2000" dirty="0" smtClean="0">
                <a:solidFill>
                  <a:srgbClr val="00B050"/>
                </a:solidFill>
                <a:latin typeface="Arial Narrow" panose="020B0606020202030204" pitchFamily="34" charset="0"/>
              </a:rPr>
              <a:t>Crop Calendars</a:t>
            </a:r>
          </a:p>
          <a:p>
            <a:pPr marL="285750" indent="-285750">
              <a:buFontTx/>
              <a:buChar char="-"/>
            </a:pPr>
            <a:r>
              <a:rPr lang="en-US" sz="2000" dirty="0" smtClean="0">
                <a:solidFill>
                  <a:srgbClr val="00B050"/>
                </a:solidFill>
                <a:latin typeface="Arial Narrow" panose="020B0606020202030204" pitchFamily="34" charset="0"/>
              </a:rPr>
              <a:t>Cloud coverage (impact on optical)</a:t>
            </a:r>
          </a:p>
          <a:p>
            <a:pPr marL="285750" indent="-285750">
              <a:buFontTx/>
              <a:buChar char="-"/>
            </a:pPr>
            <a:endParaRPr lang="en-US" sz="2000" dirty="0">
              <a:solidFill>
                <a:srgbClr val="00B050"/>
              </a:solidFill>
              <a:latin typeface="Arial Narrow" panose="020B0606020202030204" pitchFamily="34" charset="0"/>
            </a:endParaRPr>
          </a:p>
          <a:p>
            <a:pPr marL="285750" indent="-285750">
              <a:buFontTx/>
              <a:buChar char="-"/>
            </a:pPr>
            <a:r>
              <a:rPr lang="en-US" sz="2000" dirty="0" smtClean="0">
                <a:solidFill>
                  <a:srgbClr val="00B050"/>
                </a:solidFill>
                <a:latin typeface="Arial Narrow" panose="020B0606020202030204" pitchFamily="34" charset="0"/>
              </a:rPr>
              <a:t>Priority Croplands</a:t>
            </a:r>
          </a:p>
        </p:txBody>
      </p:sp>
      <p:sp>
        <p:nvSpPr>
          <p:cNvPr id="13" name="TextBox 12"/>
          <p:cNvSpPr txBox="1"/>
          <p:nvPr/>
        </p:nvSpPr>
        <p:spPr>
          <a:xfrm>
            <a:off x="143436" y="6426219"/>
            <a:ext cx="5925671" cy="400110"/>
          </a:xfrm>
          <a:prstGeom prst="rect">
            <a:avLst/>
          </a:prstGeom>
          <a:noFill/>
        </p:spPr>
        <p:txBody>
          <a:bodyPr wrap="square" rtlCol="0">
            <a:spAutoFit/>
          </a:bodyPr>
          <a:lstStyle/>
          <a:p>
            <a:r>
              <a:rPr lang="en-US" sz="2000" i="1" dirty="0" smtClean="0">
                <a:solidFill>
                  <a:schemeClr val="accent5">
                    <a:lumMod val="50000"/>
                  </a:schemeClr>
                </a:solidFill>
                <a:latin typeface="+mj-lt"/>
              </a:rPr>
              <a:t>4. Mission capacity &amp; gap analyses</a:t>
            </a:r>
            <a:endParaRPr lang="en-US" sz="2000" i="1" dirty="0">
              <a:solidFill>
                <a:schemeClr val="accent5">
                  <a:lumMod val="50000"/>
                </a:schemeClr>
              </a:solidFill>
              <a:latin typeface="+mj-lt"/>
            </a:endParaRPr>
          </a:p>
        </p:txBody>
      </p:sp>
    </p:spTree>
    <p:extLst>
      <p:ext uri="{BB962C8B-B14F-4D97-AF65-F5344CB8AC3E}">
        <p14:creationId xmlns:p14="http://schemas.microsoft.com/office/powerpoint/2010/main" val="935679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500"/>
                                        <p:tgtEl>
                                          <p:spTgt spid="3">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5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500"/>
                                        <p:tgtEl>
                                          <p:spTgt spid="3">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500"/>
                                        <p:tgtEl>
                                          <p:spTgt spid="3">
                                            <p:txEl>
                                              <p:pRg st="6" end="6"/>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animEffect transition="in" filter="fade">
                                      <p:cBhvr>
                                        <p:cTn id="40" dur="500"/>
                                        <p:tgtEl>
                                          <p:spTgt spid="3">
                                            <p:txEl>
                                              <p:pRg st="8" end="8"/>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Effect transition="in" filter="fade">
                                      <p:cBhvr>
                                        <p:cTn id="43" dur="500"/>
                                        <p:tgtEl>
                                          <p:spTgt spid="3">
                                            <p:txEl>
                                              <p:pRg st="9" end="9"/>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
                                            <p:txEl>
                                              <p:pRg st="10" end="10"/>
                                            </p:txEl>
                                          </p:spTgt>
                                        </p:tgtEl>
                                        <p:attrNameLst>
                                          <p:attrName>style.visibility</p:attrName>
                                        </p:attrNameLst>
                                      </p:cBhvr>
                                      <p:to>
                                        <p:strVal val="visible"/>
                                      </p:to>
                                    </p:set>
                                    <p:animEffect transition="in" filter="fade">
                                      <p:cBhvr>
                                        <p:cTn id="46" dur="500"/>
                                        <p:tgtEl>
                                          <p:spTgt spid="3">
                                            <p:txEl>
                                              <p:pRg st="10" end="1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animEffect transition="in" filter="fade">
                                      <p:cBhvr>
                                        <p:cTn id="49" dur="500"/>
                                        <p:tgtEl>
                                          <p:spTgt spid="3">
                                            <p:txEl>
                                              <p:pRg st="11" end="11"/>
                                            </p:tx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
                                            <p:txEl>
                                              <p:pRg st="12" end="12"/>
                                            </p:txEl>
                                          </p:spTgt>
                                        </p:tgtEl>
                                        <p:attrNameLst>
                                          <p:attrName>style.visibility</p:attrName>
                                        </p:attrNameLst>
                                      </p:cBhvr>
                                      <p:to>
                                        <p:strVal val="visible"/>
                                      </p:to>
                                    </p:set>
                                    <p:animEffect transition="in" filter="fade">
                                      <p:cBhvr>
                                        <p:cTn id="52" dur="500"/>
                                        <p:tgtEl>
                                          <p:spTgt spid="3">
                                            <p:txEl>
                                              <p:pRg st="12" end="12"/>
                                            </p:tx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P spid="6" grpId="0" animBg="1"/>
      <p:bldP spid="7"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5715" r="21571"/>
          <a:stretch/>
        </p:blipFill>
        <p:spPr>
          <a:xfrm>
            <a:off x="2401713" y="7977"/>
            <a:ext cx="7637231" cy="6850023"/>
          </a:xfrm>
          <a:prstGeom prst="rect">
            <a:avLst/>
          </a:prstGeom>
        </p:spPr>
      </p:pic>
      <p:pic>
        <p:nvPicPr>
          <p:cNvPr id="4" name="ceos_logo.png"/>
          <p:cNvPicPr>
            <a:picLocks noChangeAspect="1"/>
          </p:cNvPicPr>
          <p:nvPr/>
        </p:nvPicPr>
        <p:blipFill>
          <a:blip r:embed="rId4">
            <a:extLst/>
          </a:blip>
          <a:stretch>
            <a:fillRect/>
          </a:stretch>
        </p:blipFill>
        <p:spPr>
          <a:xfrm>
            <a:off x="552489" y="2052537"/>
            <a:ext cx="1128266" cy="446794"/>
          </a:xfrm>
          <a:prstGeom prst="rect">
            <a:avLst/>
          </a:prstGeom>
          <a:ln w="12700">
            <a:miter lim="400000"/>
          </a:ln>
        </p:spPr>
      </p:pic>
      <p:sp>
        <p:nvSpPr>
          <p:cNvPr id="5" name="Rectangle 4"/>
          <p:cNvSpPr/>
          <p:nvPr/>
        </p:nvSpPr>
        <p:spPr>
          <a:xfrm>
            <a:off x="406432" y="986678"/>
            <a:ext cx="2271776" cy="1200329"/>
          </a:xfrm>
          <a:prstGeom prst="rect">
            <a:avLst/>
          </a:prstGeom>
          <a:noFill/>
        </p:spPr>
        <p:txBody>
          <a:bodyPr wrap="none" lIns="91440" tIns="45720" rIns="91440" bIns="45720">
            <a:spAutoFit/>
          </a:bodyPr>
          <a:lstStyle/>
          <a:p>
            <a:r>
              <a:rPr lang="en-US" sz="2400" b="1" i="1" spc="50" dirty="0" smtClean="0">
                <a:ln w="0"/>
                <a:solidFill>
                  <a:schemeClr val="bg2"/>
                </a:solidFill>
                <a:effectLst>
                  <a:innerShdw blurRad="63500" dist="50800" dir="13500000">
                    <a:srgbClr val="000000">
                      <a:alpha val="50000"/>
                    </a:srgbClr>
                  </a:innerShdw>
                </a:effectLst>
              </a:rPr>
              <a:t>Observation </a:t>
            </a:r>
            <a:endParaRPr lang="en-US" sz="2400" b="1" i="1" spc="50" dirty="0">
              <a:ln w="0"/>
              <a:solidFill>
                <a:schemeClr val="bg2"/>
              </a:solidFill>
              <a:effectLst>
                <a:innerShdw blurRad="63500" dist="50800" dir="13500000">
                  <a:srgbClr val="000000">
                    <a:alpha val="50000"/>
                  </a:srgbClr>
                </a:innerShdw>
              </a:effectLst>
            </a:endParaRPr>
          </a:p>
          <a:p>
            <a:r>
              <a:rPr lang="en-US" sz="2400" i="1" spc="50" dirty="0">
                <a:ln w="0"/>
                <a:solidFill>
                  <a:schemeClr val="bg2"/>
                </a:solidFill>
                <a:effectLst>
                  <a:innerShdw blurRad="63500" dist="50800" dir="13500000">
                    <a:srgbClr val="000000">
                      <a:alpha val="50000"/>
                    </a:srgbClr>
                  </a:innerShdw>
                </a:effectLst>
              </a:rPr>
              <a:t>Requirements </a:t>
            </a:r>
          </a:p>
          <a:p>
            <a:r>
              <a:rPr lang="en-US" sz="2400" i="1" spc="50" dirty="0" smtClean="0">
                <a:ln w="0"/>
                <a:solidFill>
                  <a:schemeClr val="bg2"/>
                </a:solidFill>
                <a:effectLst>
                  <a:innerShdw blurRad="63500" dist="50800" dir="13500000">
                    <a:srgbClr val="000000">
                      <a:alpha val="50000"/>
                    </a:srgbClr>
                  </a:innerShdw>
                </a:effectLst>
              </a:rPr>
              <a:t>Table</a:t>
            </a:r>
            <a:endParaRPr lang="en-US" sz="2400" i="1" spc="50" dirty="0">
              <a:ln w="0"/>
              <a:solidFill>
                <a:schemeClr val="bg2"/>
              </a:solidFill>
              <a:effectLst>
                <a:innerShdw blurRad="63500" dist="50800" dir="13500000">
                  <a:srgbClr val="000000">
                    <a:alpha val="50000"/>
                  </a:srgbClr>
                </a:innerShdw>
              </a:effectLst>
            </a:endParaRPr>
          </a:p>
        </p:txBody>
      </p:sp>
      <p:sp>
        <p:nvSpPr>
          <p:cNvPr id="2" name="TextBox 1"/>
          <p:cNvSpPr txBox="1"/>
          <p:nvPr/>
        </p:nvSpPr>
        <p:spPr>
          <a:xfrm>
            <a:off x="10125307" y="5341434"/>
            <a:ext cx="1808557" cy="1323439"/>
          </a:xfrm>
          <a:prstGeom prst="rect">
            <a:avLst/>
          </a:prstGeom>
          <a:noFill/>
        </p:spPr>
        <p:txBody>
          <a:bodyPr wrap="square" rtlCol="0">
            <a:spAutoFit/>
          </a:bodyPr>
          <a:lstStyle/>
          <a:p>
            <a:r>
              <a:rPr lang="en-US" sz="1600" u="sng" dirty="0" smtClean="0"/>
              <a:t>Note:</a:t>
            </a:r>
          </a:p>
          <a:p>
            <a:r>
              <a:rPr lang="en-US" sz="1600" dirty="0" smtClean="0"/>
              <a:t>Optical = Reflective &amp; Emissive (Thermal)</a:t>
            </a:r>
            <a:endParaRPr lang="en-US" sz="1600" dirty="0"/>
          </a:p>
        </p:txBody>
      </p:sp>
      <p:sp>
        <p:nvSpPr>
          <p:cNvPr id="7" name="TextBox 6"/>
          <p:cNvSpPr txBox="1"/>
          <p:nvPr/>
        </p:nvSpPr>
        <p:spPr>
          <a:xfrm>
            <a:off x="475130" y="3165708"/>
            <a:ext cx="1622612" cy="313932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solidFill>
                  <a:srgbClr val="00B050"/>
                </a:solidFill>
              </a:rPr>
              <a:t>State of the Science as</a:t>
            </a:r>
          </a:p>
          <a:p>
            <a:r>
              <a:rPr lang="en-US" dirty="0" smtClean="0">
                <a:solidFill>
                  <a:srgbClr val="00B050"/>
                </a:solidFill>
              </a:rPr>
              <a:t>2012-2015</a:t>
            </a:r>
          </a:p>
          <a:p>
            <a:endParaRPr lang="en-US" dirty="0">
              <a:solidFill>
                <a:srgbClr val="00B050"/>
              </a:solidFill>
            </a:endParaRPr>
          </a:p>
          <a:p>
            <a:r>
              <a:rPr lang="en-US" dirty="0" smtClean="0">
                <a:solidFill>
                  <a:srgbClr val="00B050"/>
                </a:solidFill>
              </a:rPr>
              <a:t>Currently undertaking “reboot” of best-practices, polling community</a:t>
            </a:r>
            <a:endParaRPr lang="en-US" dirty="0"/>
          </a:p>
        </p:txBody>
      </p:sp>
    </p:spTree>
    <p:extLst>
      <p:ext uri="{BB962C8B-B14F-4D97-AF65-F5344CB8AC3E}">
        <p14:creationId xmlns:p14="http://schemas.microsoft.com/office/powerpoint/2010/main" val="24716931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5420" y="2460207"/>
            <a:ext cx="2311519" cy="1786174"/>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1035" t="11298" r="2039" b="7143"/>
          <a:stretch/>
        </p:blipFill>
        <p:spPr>
          <a:xfrm>
            <a:off x="10271624" y="1843734"/>
            <a:ext cx="1489189" cy="810823"/>
          </a:xfrm>
          <a:prstGeom prst="rect">
            <a:avLst/>
          </a:prstGeom>
        </p:spPr>
      </p:pic>
      <p:pic>
        <p:nvPicPr>
          <p:cNvPr id="6" name="Picture 2" descr="C:\Users\ireshef\Documents\GEO\GEOGLAM\ceos\maps\best_avail_2.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760" t="16393" r="705" b="8197"/>
          <a:stretch/>
        </p:blipFill>
        <p:spPr bwMode="auto">
          <a:xfrm>
            <a:off x="9526491" y="1034369"/>
            <a:ext cx="1568062" cy="80936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idx="4294967295"/>
          </p:nvPr>
        </p:nvSpPr>
        <p:spPr>
          <a:xfrm>
            <a:off x="2413528" y="585972"/>
            <a:ext cx="7543800" cy="579042"/>
          </a:xfrm>
          <a:prstGeom prst="rect">
            <a:avLst/>
          </a:prstGeom>
        </p:spPr>
        <p:txBody>
          <a:bodyPr>
            <a:normAutofit/>
          </a:bodyPr>
          <a:lstStyle/>
          <a:p>
            <a:pPr algn="ctr"/>
            <a:r>
              <a:rPr lang="en-US" sz="2400" dirty="0">
                <a:latin typeface="Tw Cen MT" panose="020B0602020104020603" pitchFamily="34" charset="0"/>
                <a:ea typeface="Tahoma" panose="020B0604030504040204" pitchFamily="34" charset="0"/>
                <a:cs typeface="Tahoma" panose="020B0604030504040204" pitchFamily="34" charset="0"/>
              </a:rPr>
              <a:t>Key Components of Spatially Explicit EO Requirements</a:t>
            </a:r>
          </a:p>
        </p:txBody>
      </p:sp>
      <p:sp>
        <p:nvSpPr>
          <p:cNvPr id="3" name="Content Placeholder 2"/>
          <p:cNvSpPr>
            <a:spLocks noGrp="1"/>
          </p:cNvSpPr>
          <p:nvPr>
            <p:ph sz="half" idx="4294967295"/>
          </p:nvPr>
        </p:nvSpPr>
        <p:spPr>
          <a:xfrm>
            <a:off x="992221" y="1641277"/>
            <a:ext cx="3896629" cy="4904085"/>
          </a:xfrm>
          <a:prstGeom prst="rect">
            <a:avLst/>
          </a:prstGeom>
        </p:spPr>
        <p:txBody>
          <a:bodyPr>
            <a:normAutofit/>
          </a:bodyPr>
          <a:lstStyle/>
          <a:p>
            <a:pPr marL="0" indent="0">
              <a:spcBef>
                <a:spcPts val="0"/>
              </a:spcBef>
              <a:buNone/>
            </a:pPr>
            <a:r>
              <a:rPr lang="en-US" sz="1800" dirty="0">
                <a:solidFill>
                  <a:schemeClr val="accent1">
                    <a:lumMod val="50000"/>
                  </a:schemeClr>
                </a:solidFill>
                <a:latin typeface="Tw Cen MT" panose="020B0602020104020603" pitchFamily="34" charset="0"/>
                <a:cs typeface="Arial" panose="020B0604020202020204" pitchFamily="34" charset="0"/>
              </a:rPr>
              <a:t>Where to image?</a:t>
            </a:r>
          </a:p>
          <a:p>
            <a:pPr marL="0" indent="0">
              <a:spcBef>
                <a:spcPts val="0"/>
              </a:spcBef>
              <a:spcAft>
                <a:spcPts val="900"/>
              </a:spcAft>
              <a:buNone/>
            </a:pPr>
            <a:endParaRPr lang="en-US" sz="1800" dirty="0">
              <a:latin typeface="Tw Cen MT" panose="020B0602020104020603" pitchFamily="34" charset="0"/>
              <a:cs typeface="Arial" panose="020B0604020202020204" pitchFamily="34" charset="0"/>
            </a:endParaRPr>
          </a:p>
          <a:p>
            <a:pPr marL="0" indent="0">
              <a:spcBef>
                <a:spcPts val="0"/>
              </a:spcBef>
              <a:spcAft>
                <a:spcPts val="900"/>
              </a:spcAft>
              <a:buNone/>
            </a:pPr>
            <a:endParaRPr lang="en-US" sz="1800" dirty="0" smtClean="0">
              <a:latin typeface="Tw Cen MT" panose="020B0602020104020603" pitchFamily="34" charset="0"/>
              <a:cs typeface="Arial" panose="020B0604020202020204" pitchFamily="34" charset="0"/>
            </a:endParaRPr>
          </a:p>
          <a:p>
            <a:pPr marL="0" indent="0">
              <a:spcBef>
                <a:spcPts val="0"/>
              </a:spcBef>
              <a:spcAft>
                <a:spcPts val="900"/>
              </a:spcAft>
              <a:buNone/>
            </a:pPr>
            <a:endParaRPr lang="en-US" sz="1800" dirty="0">
              <a:latin typeface="Tw Cen MT" panose="020B0602020104020603" pitchFamily="34" charset="0"/>
              <a:cs typeface="Arial" panose="020B0604020202020204" pitchFamily="34" charset="0"/>
            </a:endParaRPr>
          </a:p>
          <a:p>
            <a:pPr marL="0" indent="0">
              <a:spcBef>
                <a:spcPts val="0"/>
              </a:spcBef>
              <a:buNone/>
            </a:pPr>
            <a:r>
              <a:rPr lang="en-US" sz="1800" dirty="0">
                <a:solidFill>
                  <a:srgbClr val="00B0F0"/>
                </a:solidFill>
                <a:latin typeface="Tw Cen MT" panose="020B0602020104020603" pitchFamily="34" charset="0"/>
                <a:cs typeface="Arial" panose="020B0604020202020204" pitchFamily="34" charset="0"/>
              </a:rPr>
              <a:t>When to image? </a:t>
            </a:r>
          </a:p>
          <a:p>
            <a:pPr marL="0" indent="0">
              <a:spcBef>
                <a:spcPts val="0"/>
              </a:spcBef>
              <a:buNone/>
            </a:pPr>
            <a:endParaRPr lang="en-US" sz="1800" dirty="0">
              <a:latin typeface="Tw Cen MT" panose="020B0602020104020603" pitchFamily="34" charset="0"/>
              <a:cs typeface="Arial" panose="020B0604020202020204" pitchFamily="34" charset="0"/>
            </a:endParaRPr>
          </a:p>
          <a:p>
            <a:pPr marL="0" indent="0">
              <a:spcBef>
                <a:spcPts val="0"/>
              </a:spcBef>
              <a:buNone/>
            </a:pPr>
            <a:endParaRPr lang="en-US" sz="1800" dirty="0">
              <a:latin typeface="Tw Cen MT" panose="020B0602020104020603" pitchFamily="34" charset="0"/>
              <a:cs typeface="Arial" panose="020B0604020202020204" pitchFamily="34" charset="0"/>
            </a:endParaRPr>
          </a:p>
          <a:p>
            <a:pPr marL="0" indent="0">
              <a:spcBef>
                <a:spcPts val="0"/>
              </a:spcBef>
              <a:buNone/>
            </a:pPr>
            <a:endParaRPr lang="en-US" sz="1800" dirty="0">
              <a:latin typeface="Tw Cen MT" panose="020B0602020104020603" pitchFamily="34" charset="0"/>
              <a:cs typeface="Arial" panose="020B0604020202020204" pitchFamily="34" charset="0"/>
            </a:endParaRPr>
          </a:p>
          <a:p>
            <a:pPr marL="0" indent="0">
              <a:spcBef>
                <a:spcPts val="0"/>
              </a:spcBef>
              <a:buNone/>
            </a:pPr>
            <a:endParaRPr lang="en-US" sz="1800" dirty="0">
              <a:latin typeface="Tw Cen MT" panose="020B0602020104020603" pitchFamily="34" charset="0"/>
              <a:cs typeface="Arial" panose="020B0604020202020204" pitchFamily="34" charset="0"/>
            </a:endParaRPr>
          </a:p>
          <a:p>
            <a:pPr marL="0" indent="0">
              <a:spcBef>
                <a:spcPts val="0"/>
              </a:spcBef>
              <a:buNone/>
            </a:pPr>
            <a:r>
              <a:rPr lang="en-US" sz="1800" dirty="0">
                <a:solidFill>
                  <a:schemeClr val="accent6">
                    <a:lumMod val="50000"/>
                  </a:schemeClr>
                </a:solidFill>
                <a:latin typeface="Tw Cen MT" panose="020B0602020104020603" pitchFamily="34" charset="0"/>
                <a:cs typeface="Arial" panose="020B0604020202020204" pitchFamily="34" charset="0"/>
              </a:rPr>
              <a:t>How frequently to image?</a:t>
            </a:r>
          </a:p>
          <a:p>
            <a:pPr>
              <a:spcBef>
                <a:spcPts val="0"/>
              </a:spcBef>
            </a:pPr>
            <a:endParaRPr lang="en-US" sz="1800" dirty="0">
              <a:solidFill>
                <a:schemeClr val="accent6">
                  <a:lumMod val="50000"/>
                </a:schemeClr>
              </a:solidFill>
              <a:latin typeface="Tw Cen MT" panose="020B0602020104020603" pitchFamily="34" charset="0"/>
              <a:cs typeface="Arial" panose="020B0604020202020204" pitchFamily="34" charset="0"/>
            </a:endParaRPr>
          </a:p>
          <a:p>
            <a:pPr marL="0" indent="0">
              <a:spcBef>
                <a:spcPts val="0"/>
              </a:spcBef>
              <a:buNone/>
            </a:pPr>
            <a:r>
              <a:rPr lang="en-US" sz="1800" dirty="0">
                <a:solidFill>
                  <a:schemeClr val="accent6">
                    <a:lumMod val="50000"/>
                  </a:schemeClr>
                </a:solidFill>
                <a:latin typeface="Tw Cen MT" panose="020B0602020104020603" pitchFamily="34" charset="0"/>
                <a:cs typeface="Arial" panose="020B0604020202020204" pitchFamily="34" charset="0"/>
              </a:rPr>
              <a:t>At what spatial &amp; spectral resolution [instrument type] to image?</a:t>
            </a:r>
          </a:p>
        </p:txBody>
      </p:sp>
      <p:sp>
        <p:nvSpPr>
          <p:cNvPr id="4" name="Content Placeholder 3"/>
          <p:cNvSpPr>
            <a:spLocks noGrp="1"/>
          </p:cNvSpPr>
          <p:nvPr>
            <p:ph sz="half" idx="4294967295"/>
          </p:nvPr>
        </p:nvSpPr>
        <p:spPr>
          <a:xfrm>
            <a:off x="4888849" y="1641276"/>
            <a:ext cx="4060598" cy="4870450"/>
          </a:xfrm>
          <a:prstGeom prst="rect">
            <a:avLst/>
          </a:prstGeom>
        </p:spPr>
        <p:txBody>
          <a:bodyPr>
            <a:noAutofit/>
          </a:bodyPr>
          <a:lstStyle/>
          <a:p>
            <a:pPr marL="0" indent="0">
              <a:buNone/>
            </a:pPr>
            <a:r>
              <a:rPr lang="en-US" sz="1800" dirty="0">
                <a:solidFill>
                  <a:schemeClr val="accent1">
                    <a:lumMod val="50000"/>
                  </a:schemeClr>
                </a:solidFill>
                <a:latin typeface="Tw Cen MT" panose="020B0602020104020603" pitchFamily="34" charset="0"/>
                <a:cs typeface="Arial" panose="020B0604020202020204" pitchFamily="34" charset="0"/>
              </a:rPr>
              <a:t>‘best-available’ cropland mask + field size distribution (e.g. Fritz et al., 2015) </a:t>
            </a:r>
            <a:endParaRPr lang="en-US" sz="1800" i="1" dirty="0">
              <a:solidFill>
                <a:schemeClr val="accent1">
                  <a:lumMod val="50000"/>
                </a:schemeClr>
              </a:solidFill>
              <a:latin typeface="Tw Cen MT" panose="020B0602020104020603" pitchFamily="34" charset="0"/>
              <a:cs typeface="Arial" panose="020B0604020202020204" pitchFamily="34" charset="0"/>
            </a:endParaRPr>
          </a:p>
          <a:p>
            <a:pPr marL="0" indent="0">
              <a:buNone/>
            </a:pPr>
            <a:endParaRPr lang="en-US" sz="1800" dirty="0" smtClean="0">
              <a:solidFill>
                <a:srgbClr val="00B0F0"/>
              </a:solidFill>
              <a:latin typeface="Tw Cen MT" panose="020B0602020104020603" pitchFamily="34" charset="0"/>
              <a:cs typeface="Arial" panose="020B0604020202020204" pitchFamily="34" charset="0"/>
            </a:endParaRPr>
          </a:p>
          <a:p>
            <a:pPr marL="0" indent="0">
              <a:buNone/>
            </a:pPr>
            <a:endParaRPr lang="en-US" sz="1800" dirty="0">
              <a:solidFill>
                <a:srgbClr val="00B0F0"/>
              </a:solidFill>
              <a:latin typeface="Tw Cen MT" panose="020B0602020104020603" pitchFamily="34" charset="0"/>
              <a:cs typeface="Arial" panose="020B0604020202020204" pitchFamily="34" charset="0"/>
            </a:endParaRPr>
          </a:p>
          <a:p>
            <a:pPr marL="0" indent="0">
              <a:buNone/>
            </a:pPr>
            <a:r>
              <a:rPr lang="en-US" sz="1800" dirty="0">
                <a:solidFill>
                  <a:srgbClr val="00B0F0"/>
                </a:solidFill>
                <a:latin typeface="Tw Cen MT" panose="020B0602020104020603" pitchFamily="34" charset="0"/>
                <a:cs typeface="Arial" panose="020B0604020202020204" pitchFamily="34" charset="0"/>
              </a:rPr>
              <a:t>Agricultural growing season calendars (e.g. Whitcraft et al., 2014)</a:t>
            </a:r>
          </a:p>
          <a:p>
            <a:pPr marL="0" indent="0">
              <a:buNone/>
            </a:pPr>
            <a:endParaRPr lang="en-US" sz="1800" dirty="0">
              <a:solidFill>
                <a:srgbClr val="00B0F0"/>
              </a:solidFill>
              <a:latin typeface="Tw Cen MT" panose="020B0602020104020603" pitchFamily="34" charset="0"/>
              <a:cs typeface="Arial" panose="020B0604020202020204" pitchFamily="34" charset="0"/>
            </a:endParaRPr>
          </a:p>
          <a:p>
            <a:pPr marL="0" indent="0">
              <a:buNone/>
            </a:pPr>
            <a:endParaRPr lang="en-US" sz="1800" dirty="0" smtClean="0">
              <a:latin typeface="Tw Cen MT" panose="020B0602020104020603" pitchFamily="34" charset="0"/>
              <a:cs typeface="Arial" panose="020B0604020202020204" pitchFamily="34" charset="0"/>
            </a:endParaRPr>
          </a:p>
          <a:p>
            <a:pPr marL="0" indent="0">
              <a:buNone/>
            </a:pPr>
            <a:endParaRPr lang="en-US" sz="1800" dirty="0">
              <a:latin typeface="Tw Cen MT" panose="020B0602020104020603" pitchFamily="34" charset="0"/>
              <a:cs typeface="Arial" panose="020B0604020202020204" pitchFamily="34" charset="0"/>
            </a:endParaRPr>
          </a:p>
          <a:p>
            <a:pPr marL="0" indent="0">
              <a:spcBef>
                <a:spcPts val="0"/>
              </a:spcBef>
              <a:buNone/>
            </a:pPr>
            <a:r>
              <a:rPr lang="en-US" sz="1800" dirty="0">
                <a:solidFill>
                  <a:schemeClr val="accent6">
                    <a:lumMod val="50000"/>
                  </a:schemeClr>
                </a:solidFill>
                <a:latin typeface="Tw Cen MT" panose="020B0602020104020603" pitchFamily="34" charset="0"/>
                <a:cs typeface="Arial" panose="020B0604020202020204" pitchFamily="34" charset="0"/>
              </a:rPr>
              <a:t>Cloud cover info (e.g. Whitcraft et al., 2015a)  </a:t>
            </a:r>
          </a:p>
          <a:p>
            <a:pPr marL="0" indent="0" algn="ctr">
              <a:spcBef>
                <a:spcPts val="0"/>
              </a:spcBef>
              <a:buNone/>
            </a:pPr>
            <a:r>
              <a:rPr lang="en-US" sz="1800" dirty="0">
                <a:solidFill>
                  <a:schemeClr val="accent6">
                    <a:lumMod val="50000"/>
                  </a:schemeClr>
                </a:solidFill>
                <a:latin typeface="Tw Cen MT" panose="020B0602020104020603" pitchFamily="34" charset="0"/>
                <a:cs typeface="Arial" panose="020B0604020202020204" pitchFamily="34" charset="0"/>
              </a:rPr>
              <a:t>+</a:t>
            </a:r>
          </a:p>
          <a:p>
            <a:pPr marL="0" indent="0">
              <a:spcBef>
                <a:spcPts val="0"/>
              </a:spcBef>
              <a:buNone/>
            </a:pPr>
            <a:r>
              <a:rPr lang="en-US" sz="1800" dirty="0">
                <a:solidFill>
                  <a:schemeClr val="accent6">
                    <a:lumMod val="50000"/>
                  </a:schemeClr>
                </a:solidFill>
                <a:latin typeface="Tw Cen MT" panose="020B0602020104020603" pitchFamily="34" charset="0"/>
                <a:cs typeface="Arial" panose="020B0604020202020204" pitchFamily="34" charset="0"/>
              </a:rPr>
              <a:t>GEOGLAM Requirements Table</a:t>
            </a:r>
            <a:endParaRPr lang="en-US" sz="1800" dirty="0">
              <a:latin typeface="Tw Cen MT" panose="020B0602020104020603" pitchFamily="34" charset="0"/>
              <a:cs typeface="Arial" panose="020B0604020202020204" pitchFamily="34" charset="0"/>
            </a:endParaRPr>
          </a:p>
        </p:txBody>
      </p:sp>
      <p:sp>
        <p:nvSpPr>
          <p:cNvPr id="10" name="Title 1"/>
          <p:cNvSpPr txBox="1">
            <a:spLocks/>
          </p:cNvSpPr>
          <p:nvPr/>
        </p:nvSpPr>
        <p:spPr bwMode="auto">
          <a:xfrm>
            <a:off x="3074458" y="109710"/>
            <a:ext cx="622194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fontAlgn="base">
              <a:spcBef>
                <a:spcPct val="0"/>
              </a:spcBef>
              <a:spcAft>
                <a:spcPct val="0"/>
              </a:spcAft>
              <a:defRPr/>
            </a:pPr>
            <a:endParaRPr lang="en-US" sz="2800" i="1" kern="0" dirty="0">
              <a:latin typeface="Arial Narrow" panose="020B0606020202030204" pitchFamily="34" charset="0"/>
              <a:cs typeface="Tahoma" pitchFamily="-106" charset="0"/>
            </a:endParaRPr>
          </a:p>
        </p:txBody>
      </p:sp>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16550" y="4230128"/>
            <a:ext cx="2227692" cy="1369960"/>
          </a:xfrm>
          <a:prstGeom prst="rect">
            <a:avLst/>
          </a:prstGeom>
        </p:spPr>
      </p:pic>
      <p:graphicFrame>
        <p:nvGraphicFramePr>
          <p:cNvPr id="28" name="Object 27"/>
          <p:cNvGraphicFramePr>
            <a:graphicFrameLocks noChangeAspect="1"/>
          </p:cNvGraphicFramePr>
          <p:nvPr>
            <p:extLst/>
          </p:nvPr>
        </p:nvGraphicFramePr>
        <p:xfrm>
          <a:off x="9526491" y="5414864"/>
          <a:ext cx="1247062" cy="1237395"/>
        </p:xfrm>
        <a:graphic>
          <a:graphicData uri="http://schemas.openxmlformats.org/presentationml/2006/ole">
            <mc:AlternateContent xmlns:mc="http://schemas.openxmlformats.org/markup-compatibility/2006">
              <mc:Choice xmlns:v="urn:schemas-microsoft-com:vml" Requires="v">
                <p:oleObj spid="_x0000_s1038" name="Worksheet" r:id="rId8" imgW="10067985" imgH="9991591" progId="Excel.Sheet.12">
                  <p:embed/>
                </p:oleObj>
              </mc:Choice>
              <mc:Fallback>
                <p:oleObj name="Worksheet" r:id="rId8" imgW="10067985" imgH="9991591" progId="Excel.Sheet.12">
                  <p:embed/>
                  <p:pic>
                    <p:nvPicPr>
                      <p:cNvPr id="0" name=""/>
                      <p:cNvPicPr/>
                      <p:nvPr/>
                    </p:nvPicPr>
                    <p:blipFill>
                      <a:blip r:embed="rId9"/>
                      <a:stretch>
                        <a:fillRect/>
                      </a:stretch>
                    </p:blipFill>
                    <p:spPr>
                      <a:xfrm>
                        <a:off x="9526491" y="5414864"/>
                        <a:ext cx="1247062" cy="1237395"/>
                      </a:xfrm>
                      <a:prstGeom prst="rect">
                        <a:avLst/>
                      </a:prstGeom>
                    </p:spPr>
                  </p:pic>
                </p:oleObj>
              </mc:Fallback>
            </mc:AlternateContent>
          </a:graphicData>
        </a:graphic>
      </p:graphicFrame>
      <p:sp>
        <p:nvSpPr>
          <p:cNvPr id="12" name="TextBox 11"/>
          <p:cNvSpPr txBox="1"/>
          <p:nvPr/>
        </p:nvSpPr>
        <p:spPr>
          <a:xfrm>
            <a:off x="992220" y="5821262"/>
            <a:ext cx="8093414" cy="830997"/>
          </a:xfrm>
          <a:prstGeom prst="rect">
            <a:avLst/>
          </a:prstGeom>
          <a:noFill/>
        </p:spPr>
        <p:txBody>
          <a:bodyPr wrap="square" rtlCol="0">
            <a:spAutoFit/>
          </a:bodyPr>
          <a:lstStyle/>
          <a:p>
            <a:r>
              <a:rPr lang="en-US" sz="2800" i="1" dirty="0">
                <a:solidFill>
                  <a:srgbClr val="00B050"/>
                </a:solidFill>
                <a:latin typeface="Tw Cen MT" panose="020B0602020104020603" pitchFamily="34" charset="0"/>
              </a:rPr>
              <a:t> (How) can we meet these requirements?</a:t>
            </a:r>
          </a:p>
          <a:p>
            <a:pPr algn="r"/>
            <a:r>
              <a:rPr lang="en-US" sz="2000" dirty="0">
                <a:solidFill>
                  <a:srgbClr val="00B050"/>
                </a:solidFill>
                <a:latin typeface="Tw Cen MT" panose="020B0602020104020603" pitchFamily="34" charset="0"/>
              </a:rPr>
              <a:t>(Whitcraft et al., 2015c)</a:t>
            </a:r>
          </a:p>
        </p:txBody>
      </p:sp>
    </p:spTree>
    <p:extLst>
      <p:ext uri="{BB962C8B-B14F-4D97-AF65-F5344CB8AC3E}">
        <p14:creationId xmlns:p14="http://schemas.microsoft.com/office/powerpoint/2010/main" val="26040261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4294967295"/>
          </p:nvPr>
        </p:nvSpPr>
        <p:spPr>
          <a:xfrm>
            <a:off x="513797" y="515864"/>
            <a:ext cx="10871200" cy="2743200"/>
          </a:xfrm>
        </p:spPr>
        <p:txBody>
          <a:bodyPr>
            <a:normAutofit/>
          </a:bodyPr>
          <a:lstStyle/>
          <a:p>
            <a:pPr marL="0" indent="0" algn="ctr">
              <a:spcBef>
                <a:spcPts val="0"/>
              </a:spcBef>
              <a:buNone/>
            </a:pPr>
            <a:r>
              <a:rPr lang="en-US" sz="2400" i="1" dirty="0" smtClean="0"/>
              <a:t>What is the revisit frequency required (RFR) to probabilistically return </a:t>
            </a:r>
          </a:p>
          <a:p>
            <a:pPr marL="0" indent="0" algn="ctr">
              <a:spcBef>
                <a:spcPts val="0"/>
              </a:spcBef>
              <a:buNone/>
            </a:pPr>
            <a:r>
              <a:rPr lang="en-US" sz="2400" i="1" dirty="0" smtClean="0"/>
              <a:t>a reasonably cloud free clear view within</a:t>
            </a:r>
            <a:r>
              <a:rPr lang="en-US" sz="2400" i="1" dirty="0"/>
              <a:t> </a:t>
            </a:r>
            <a:r>
              <a:rPr lang="en-US" sz="2400" i="1" dirty="0" smtClean="0"/>
              <a:t>8 days over croplands of all sizes? </a:t>
            </a:r>
            <a:r>
              <a:rPr lang="en-US" sz="2400" i="1" dirty="0" smtClean="0">
                <a:solidFill>
                  <a:srgbClr val="FF0000"/>
                </a:solidFill>
              </a:rPr>
              <a:t>(</a:t>
            </a:r>
            <a:r>
              <a:rPr lang="en-US" sz="2400" i="1" dirty="0" err="1" smtClean="0">
                <a:solidFill>
                  <a:srgbClr val="FF0000"/>
                </a:solidFill>
              </a:rPr>
              <a:t>Req</a:t>
            </a:r>
            <a:r>
              <a:rPr lang="en-US" sz="2400" i="1" dirty="0" smtClean="0">
                <a:solidFill>
                  <a:srgbClr val="FF0000"/>
                </a:solidFill>
              </a:rPr>
              <a:t> #5)</a:t>
            </a:r>
          </a:p>
          <a:p>
            <a:pPr marL="0" indent="0" algn="ctr">
              <a:buNone/>
            </a:pPr>
            <a:endParaRPr lang="en-US" sz="2400" i="1" dirty="0" smtClean="0"/>
          </a:p>
          <a:p>
            <a:pPr marL="0" indent="0" algn="ctr">
              <a:buNone/>
            </a:pPr>
            <a:endParaRPr lang="en-US" sz="2400" dirty="0" smtClean="0">
              <a:sym typeface="Wingdings" panose="05000000000000000000" pitchFamily="2" charset="2"/>
            </a:endParaRPr>
          </a:p>
          <a:p>
            <a:pPr marL="0" indent="0" algn="ctr">
              <a:buNone/>
            </a:pPr>
            <a:r>
              <a:rPr lang="en-US" sz="2400" dirty="0" smtClean="0">
                <a:sym typeface="Wingdings" panose="05000000000000000000" pitchFamily="2" charset="2"/>
              </a:rPr>
              <a:t>[GSCs] + [crop mask + field size] + [cloud cover impacts + req table]</a:t>
            </a:r>
            <a:endParaRPr lang="en-US" dirty="0" smtClean="0"/>
          </a:p>
          <a:p>
            <a:pPr lvl="1"/>
            <a:endParaRPr lang="en-US" dirty="0" smtClean="0"/>
          </a:p>
        </p:txBody>
      </p:sp>
      <p:sp>
        <p:nvSpPr>
          <p:cNvPr id="14" name="TextBox 13"/>
          <p:cNvSpPr txBox="1"/>
          <p:nvPr/>
        </p:nvSpPr>
        <p:spPr>
          <a:xfrm>
            <a:off x="2732704" y="3307225"/>
            <a:ext cx="6895390" cy="400110"/>
          </a:xfrm>
          <a:prstGeom prst="rect">
            <a:avLst/>
          </a:prstGeom>
          <a:noFill/>
        </p:spPr>
        <p:txBody>
          <a:bodyPr wrap="square" rtlCol="0">
            <a:spAutoFit/>
          </a:bodyPr>
          <a:lstStyle/>
          <a:p>
            <a:pPr algn="ctr"/>
            <a:r>
              <a:rPr lang="en-US" sz="2000" b="1" dirty="0" smtClean="0">
                <a:solidFill>
                  <a:prstClr val="black"/>
                </a:solidFill>
              </a:rPr>
              <a:t>Two thresholds of acceptable clarity: ≥ 70% or ≥ 95</a:t>
            </a:r>
            <a:r>
              <a:rPr lang="en-US" sz="2000" b="1" dirty="0">
                <a:solidFill>
                  <a:prstClr val="black"/>
                </a:solidFill>
              </a:rPr>
              <a:t>%   </a:t>
            </a:r>
          </a:p>
        </p:txBody>
      </p:sp>
      <p:sp>
        <p:nvSpPr>
          <p:cNvPr id="3" name="TextBox 2"/>
          <p:cNvSpPr txBox="1"/>
          <p:nvPr/>
        </p:nvSpPr>
        <p:spPr>
          <a:xfrm>
            <a:off x="1839174" y="1891513"/>
            <a:ext cx="1160093" cy="400110"/>
          </a:xfrm>
          <a:prstGeom prst="rect">
            <a:avLst/>
          </a:prstGeom>
          <a:noFill/>
        </p:spPr>
        <p:txBody>
          <a:bodyPr wrap="square" rtlCol="0">
            <a:spAutoFit/>
          </a:bodyPr>
          <a:lstStyle/>
          <a:p>
            <a:r>
              <a:rPr lang="en-US" sz="2000" i="1" dirty="0">
                <a:solidFill>
                  <a:srgbClr val="00B050"/>
                </a:solidFill>
              </a:rPr>
              <a:t>When?</a:t>
            </a:r>
          </a:p>
        </p:txBody>
      </p:sp>
      <p:sp>
        <p:nvSpPr>
          <p:cNvPr id="17" name="TextBox 16"/>
          <p:cNvSpPr txBox="1"/>
          <p:nvPr/>
        </p:nvSpPr>
        <p:spPr>
          <a:xfrm>
            <a:off x="3822920" y="1887464"/>
            <a:ext cx="1160093" cy="400110"/>
          </a:xfrm>
          <a:prstGeom prst="rect">
            <a:avLst/>
          </a:prstGeom>
          <a:noFill/>
        </p:spPr>
        <p:txBody>
          <a:bodyPr wrap="square" rtlCol="0">
            <a:spAutoFit/>
          </a:bodyPr>
          <a:lstStyle/>
          <a:p>
            <a:r>
              <a:rPr lang="en-US" sz="2000" i="1" dirty="0">
                <a:solidFill>
                  <a:srgbClr val="00B050"/>
                </a:solidFill>
              </a:rPr>
              <a:t>Where?</a:t>
            </a:r>
          </a:p>
        </p:txBody>
      </p:sp>
      <p:sp>
        <p:nvSpPr>
          <p:cNvPr id="19" name="TextBox 18"/>
          <p:cNvSpPr txBox="1"/>
          <p:nvPr/>
        </p:nvSpPr>
        <p:spPr>
          <a:xfrm>
            <a:off x="6177800" y="1887464"/>
            <a:ext cx="3727532" cy="400110"/>
          </a:xfrm>
          <a:prstGeom prst="rect">
            <a:avLst/>
          </a:prstGeom>
          <a:noFill/>
        </p:spPr>
        <p:txBody>
          <a:bodyPr wrap="square" rtlCol="0">
            <a:spAutoFit/>
          </a:bodyPr>
          <a:lstStyle/>
          <a:p>
            <a:r>
              <a:rPr lang="en-US" sz="2000" i="1" dirty="0">
                <a:solidFill>
                  <a:srgbClr val="00B050"/>
                </a:solidFill>
              </a:rPr>
              <a:t>Revisit Frequency Required?</a:t>
            </a:r>
          </a:p>
        </p:txBody>
      </p:sp>
      <p:cxnSp>
        <p:nvCxnSpPr>
          <p:cNvPr id="4" name="Straight Arrow Connector 3"/>
          <p:cNvCxnSpPr/>
          <p:nvPr/>
        </p:nvCxnSpPr>
        <p:spPr>
          <a:xfrm flipV="1">
            <a:off x="6943712" y="2614457"/>
            <a:ext cx="122663" cy="633910"/>
          </a:xfrm>
          <a:prstGeom prst="straightConnector1">
            <a:avLst/>
          </a:prstGeom>
          <a:ln w="38100">
            <a:tailEnd type="triangle"/>
          </a:ln>
        </p:spPr>
        <p:style>
          <a:lnRef idx="1">
            <a:schemeClr val="accent4"/>
          </a:lnRef>
          <a:fillRef idx="0">
            <a:schemeClr val="accent4"/>
          </a:fillRef>
          <a:effectRef idx="0">
            <a:schemeClr val="accent4"/>
          </a:effectRef>
          <a:fontRef idx="minor">
            <a:schemeClr val="tx1"/>
          </a:fontRef>
        </p:style>
      </p:cxnSp>
      <p:pic>
        <p:nvPicPr>
          <p:cNvPr id="8" name="Picture 7"/>
          <p:cNvPicPr>
            <a:picLocks noChangeAspect="1"/>
          </p:cNvPicPr>
          <p:nvPr/>
        </p:nvPicPr>
        <p:blipFill rotWithShape="1">
          <a:blip r:embed="rId3"/>
          <a:srcRect l="32621" t="51368" r="21571" b="42233"/>
          <a:stretch/>
        </p:blipFill>
        <p:spPr>
          <a:xfrm>
            <a:off x="609601" y="5720499"/>
            <a:ext cx="11600329" cy="904973"/>
          </a:xfrm>
          <a:prstGeom prst="rect">
            <a:avLst/>
          </a:prstGeom>
        </p:spPr>
      </p:pic>
      <p:pic>
        <p:nvPicPr>
          <p:cNvPr id="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86358"/>
          <a:stretch/>
        </p:blipFill>
        <p:spPr bwMode="auto">
          <a:xfrm>
            <a:off x="674333" y="4160603"/>
            <a:ext cx="11357131" cy="156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83216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2922" y="42185"/>
            <a:ext cx="5169078" cy="6689395"/>
          </a:xfrm>
          <a:prstGeom prst="rect">
            <a:avLst/>
          </a:prstGeom>
        </p:spPr>
      </p:pic>
      <p:graphicFrame>
        <p:nvGraphicFramePr>
          <p:cNvPr id="9" name="Chart 8"/>
          <p:cNvGraphicFramePr>
            <a:graphicFrameLocks/>
          </p:cNvGraphicFramePr>
          <p:nvPr>
            <p:extLst/>
          </p:nvPr>
        </p:nvGraphicFramePr>
        <p:xfrm>
          <a:off x="201706" y="938372"/>
          <a:ext cx="5368686" cy="257124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p:cNvGraphicFramePr>
            <a:graphicFrameLocks/>
          </p:cNvGraphicFramePr>
          <p:nvPr>
            <p:extLst/>
          </p:nvPr>
        </p:nvGraphicFramePr>
        <p:xfrm>
          <a:off x="441835" y="3419822"/>
          <a:ext cx="5765797" cy="3311464"/>
        </p:xfrm>
        <a:graphic>
          <a:graphicData uri="http://schemas.openxmlformats.org/drawingml/2006/chart">
            <c:chart xmlns:c="http://schemas.openxmlformats.org/drawingml/2006/chart" xmlns:r="http://schemas.openxmlformats.org/officeDocument/2006/relationships" r:id="rId5"/>
          </a:graphicData>
        </a:graphic>
      </p:graphicFrame>
      <p:sp>
        <p:nvSpPr>
          <p:cNvPr id="12" name="TextBox 11"/>
          <p:cNvSpPr txBox="1"/>
          <p:nvPr/>
        </p:nvSpPr>
        <p:spPr>
          <a:xfrm>
            <a:off x="4062506" y="1213650"/>
            <a:ext cx="1451429" cy="338554"/>
          </a:xfrm>
          <a:prstGeom prst="rect">
            <a:avLst/>
          </a:prstGeom>
          <a:noFill/>
        </p:spPr>
        <p:txBody>
          <a:bodyPr wrap="square" rtlCol="0">
            <a:spAutoFit/>
          </a:bodyPr>
          <a:lstStyle/>
          <a:p>
            <a:r>
              <a:rPr lang="en-US" sz="1600" b="1" dirty="0">
                <a:solidFill>
                  <a:prstClr val="black"/>
                </a:solidFill>
                <a:latin typeface="Arial" panose="020B0604020202020204" pitchFamily="34" charset="0"/>
                <a:cs typeface="Arial" panose="020B0604020202020204" pitchFamily="34" charset="0"/>
              </a:rPr>
              <a:t>≥ 70% Clear</a:t>
            </a:r>
          </a:p>
        </p:txBody>
      </p:sp>
      <p:sp>
        <p:nvSpPr>
          <p:cNvPr id="13" name="TextBox 12"/>
          <p:cNvSpPr txBox="1"/>
          <p:nvPr/>
        </p:nvSpPr>
        <p:spPr>
          <a:xfrm>
            <a:off x="4004449" y="3804449"/>
            <a:ext cx="1451429" cy="338554"/>
          </a:xfrm>
          <a:prstGeom prst="rect">
            <a:avLst/>
          </a:prstGeom>
          <a:noFill/>
        </p:spPr>
        <p:txBody>
          <a:bodyPr wrap="square" rtlCol="0">
            <a:spAutoFit/>
          </a:bodyPr>
          <a:lstStyle/>
          <a:p>
            <a:r>
              <a:rPr lang="en-US" sz="1600" b="1" dirty="0">
                <a:solidFill>
                  <a:prstClr val="black"/>
                </a:solidFill>
                <a:latin typeface="Arial" panose="020B0604020202020204" pitchFamily="34" charset="0"/>
                <a:cs typeface="Arial" panose="020B0604020202020204" pitchFamily="34" charset="0"/>
              </a:rPr>
              <a:t>≥ 95% Clear</a:t>
            </a:r>
          </a:p>
        </p:txBody>
      </p:sp>
      <p:sp>
        <p:nvSpPr>
          <p:cNvPr id="15" name="TextBox 14"/>
          <p:cNvSpPr txBox="1"/>
          <p:nvPr/>
        </p:nvSpPr>
        <p:spPr>
          <a:xfrm>
            <a:off x="7120983" y="6292641"/>
            <a:ext cx="5205135" cy="461665"/>
          </a:xfrm>
          <a:prstGeom prst="rect">
            <a:avLst/>
          </a:prstGeom>
          <a:noFill/>
        </p:spPr>
        <p:txBody>
          <a:bodyPr wrap="square" rtlCol="0">
            <a:spAutoFit/>
          </a:bodyPr>
          <a:lstStyle/>
          <a:p>
            <a:r>
              <a:rPr lang="en-US" sz="1200" dirty="0">
                <a:solidFill>
                  <a:prstClr val="black"/>
                </a:solidFill>
                <a:latin typeface="Arial" panose="020B0604020202020204" pitchFamily="34" charset="0"/>
                <a:cs typeface="Arial" panose="020B0604020202020204" pitchFamily="34" charset="0"/>
              </a:rPr>
              <a:t>What is the revisit frequency required (RFR) for a view at least 70% or 95% cloud-free within 8 days over in-season global croplands?</a:t>
            </a:r>
            <a:endParaRPr lang="en-US" sz="1100" i="1" dirty="0">
              <a:solidFill>
                <a:prstClr val="black"/>
              </a:solidFill>
              <a:latin typeface="Arial" panose="020B0604020202020204" pitchFamily="34" charset="0"/>
              <a:cs typeface="Arial" panose="020B0604020202020204" pitchFamily="34" charset="0"/>
            </a:endParaRPr>
          </a:p>
        </p:txBody>
      </p:sp>
      <p:sp>
        <p:nvSpPr>
          <p:cNvPr id="16" name="TextBox 15"/>
          <p:cNvSpPr txBox="1"/>
          <p:nvPr/>
        </p:nvSpPr>
        <p:spPr>
          <a:xfrm>
            <a:off x="124666" y="6488668"/>
            <a:ext cx="4503090" cy="369332"/>
          </a:xfrm>
          <a:prstGeom prst="rect">
            <a:avLst/>
          </a:prstGeom>
          <a:noFill/>
        </p:spPr>
        <p:txBody>
          <a:bodyPr wrap="square" rtlCol="0">
            <a:spAutoFit/>
          </a:bodyPr>
          <a:lstStyle/>
          <a:p>
            <a:r>
              <a:rPr lang="en-US" dirty="0">
                <a:solidFill>
                  <a:prstClr val="black"/>
                </a:solidFill>
              </a:rPr>
              <a:t>Whitcraft et al., (2015a), </a:t>
            </a:r>
            <a:r>
              <a:rPr lang="en-US" i="1" dirty="0">
                <a:solidFill>
                  <a:prstClr val="black"/>
                </a:solidFill>
              </a:rPr>
              <a:t>Rem. Sens</a:t>
            </a:r>
            <a:r>
              <a:rPr lang="en-US" dirty="0">
                <a:solidFill>
                  <a:prstClr val="black"/>
                </a:solidFill>
              </a:rPr>
              <a:t>.</a:t>
            </a:r>
            <a:endParaRPr lang="en-US" i="1" dirty="0">
              <a:solidFill>
                <a:prstClr val="black"/>
              </a:solidFill>
            </a:endParaRPr>
          </a:p>
        </p:txBody>
      </p:sp>
      <p:sp>
        <p:nvSpPr>
          <p:cNvPr id="2" name="TextBox 1"/>
          <p:cNvSpPr txBox="1"/>
          <p:nvPr/>
        </p:nvSpPr>
        <p:spPr>
          <a:xfrm>
            <a:off x="7120983" y="5922154"/>
            <a:ext cx="2657609" cy="369332"/>
          </a:xfrm>
          <a:prstGeom prst="rect">
            <a:avLst/>
          </a:prstGeom>
          <a:noFill/>
        </p:spPr>
        <p:txBody>
          <a:bodyPr wrap="square" rtlCol="0">
            <a:spAutoFit/>
          </a:bodyPr>
          <a:lstStyle/>
          <a:p>
            <a:r>
              <a:rPr lang="en-US" b="1" dirty="0">
                <a:solidFill>
                  <a:srgbClr val="FF0000"/>
                </a:solidFill>
              </a:rPr>
              <a:t>Requirement #5</a:t>
            </a:r>
          </a:p>
        </p:txBody>
      </p:sp>
    </p:spTree>
    <p:extLst>
      <p:ext uri="{BB962C8B-B14F-4D97-AF65-F5344CB8AC3E}">
        <p14:creationId xmlns:p14="http://schemas.microsoft.com/office/powerpoint/2010/main" val="4851515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nvPr>
        </p:nvGraphicFramePr>
        <p:xfrm>
          <a:off x="70543" y="2393767"/>
          <a:ext cx="5552045" cy="2372360"/>
        </p:xfrm>
        <a:graphic>
          <a:graphicData uri="http://schemas.openxmlformats.org/drawingml/2006/table">
            <a:tbl>
              <a:tblPr firstRow="1" bandRow="1">
                <a:tableStyleId>{5C22544A-7EE6-4342-B048-85BDC9FD1C3A}</a:tableStyleId>
              </a:tblPr>
              <a:tblGrid>
                <a:gridCol w="543737"/>
                <a:gridCol w="2874884"/>
                <a:gridCol w="925340"/>
                <a:gridCol w="1208084"/>
              </a:tblGrid>
              <a:tr h="370840">
                <a:tc>
                  <a:txBody>
                    <a:bodyPr/>
                    <a:lstStyle/>
                    <a:p>
                      <a:endParaRPr lang="en-US" sz="1400" dirty="0"/>
                    </a:p>
                  </a:txBody>
                  <a:tcPr/>
                </a:tc>
                <a:tc>
                  <a:txBody>
                    <a:bodyPr/>
                    <a:lstStyle/>
                    <a:p>
                      <a:r>
                        <a:rPr lang="en-US" sz="1400" dirty="0" smtClean="0"/>
                        <a:t>Agency,</a:t>
                      </a:r>
                      <a:r>
                        <a:rPr lang="en-US" sz="1400" baseline="0" dirty="0" smtClean="0"/>
                        <a:t> </a:t>
                      </a:r>
                      <a:r>
                        <a:rPr lang="en-US" sz="1400" dirty="0" smtClean="0"/>
                        <a:t>Satellite,</a:t>
                      </a:r>
                      <a:r>
                        <a:rPr lang="en-US" sz="1400" baseline="0" dirty="0" smtClean="0"/>
                        <a:t> </a:t>
                      </a:r>
                      <a:r>
                        <a:rPr lang="en-US" sz="1400" dirty="0" smtClean="0"/>
                        <a:t>Sensor</a:t>
                      </a:r>
                      <a:endParaRPr lang="en-US" sz="1400" dirty="0"/>
                    </a:p>
                  </a:txBody>
                  <a:tcPr/>
                </a:tc>
                <a:tc>
                  <a:txBody>
                    <a:bodyPr/>
                    <a:lstStyle/>
                    <a:p>
                      <a:r>
                        <a:rPr lang="en-US" sz="1400" dirty="0" smtClean="0"/>
                        <a:t>Revisit</a:t>
                      </a:r>
                      <a:endParaRPr lang="en-US" sz="1400" dirty="0"/>
                    </a:p>
                  </a:txBody>
                  <a:tcPr/>
                </a:tc>
                <a:tc>
                  <a:txBody>
                    <a:bodyPr/>
                    <a:lstStyle/>
                    <a:p>
                      <a:r>
                        <a:rPr lang="en-US" sz="1400" dirty="0" smtClean="0"/>
                        <a:t>Spatial Res</a:t>
                      </a:r>
                      <a:endParaRPr lang="en-US" sz="1400" dirty="0"/>
                    </a:p>
                  </a:txBody>
                  <a:tcPr/>
                </a:tc>
              </a:tr>
              <a:tr h="370840">
                <a:tc>
                  <a:txBody>
                    <a:bodyPr/>
                    <a:lstStyle/>
                    <a:p>
                      <a:r>
                        <a:rPr lang="en-US" sz="1400" b="1" dirty="0" smtClean="0"/>
                        <a:t>L7</a:t>
                      </a:r>
                    </a:p>
                  </a:txBody>
                  <a:tcPr/>
                </a:tc>
                <a:tc>
                  <a:txBody>
                    <a:bodyPr/>
                    <a:lstStyle/>
                    <a:p>
                      <a:r>
                        <a:rPr lang="en-US" sz="1400" dirty="0" smtClean="0"/>
                        <a:t>NASA/USGS</a:t>
                      </a:r>
                      <a:r>
                        <a:rPr lang="en-US" sz="1400" baseline="0" dirty="0" smtClean="0"/>
                        <a:t> Landsat 7 ETM+</a:t>
                      </a:r>
                      <a:endParaRPr lang="en-US" sz="1400" dirty="0"/>
                    </a:p>
                  </a:txBody>
                  <a:tcPr/>
                </a:tc>
                <a:tc>
                  <a:txBody>
                    <a:bodyPr/>
                    <a:lstStyle/>
                    <a:p>
                      <a:r>
                        <a:rPr lang="en-US" sz="1400" dirty="0" smtClean="0"/>
                        <a:t>16 Days</a:t>
                      </a:r>
                      <a:endParaRPr lang="en-US" sz="1400" dirty="0"/>
                    </a:p>
                  </a:txBody>
                  <a:tcPr/>
                </a:tc>
                <a:tc>
                  <a:txBody>
                    <a:bodyPr/>
                    <a:lstStyle/>
                    <a:p>
                      <a:r>
                        <a:rPr lang="en-US" sz="1400" dirty="0" smtClean="0"/>
                        <a:t>30</a:t>
                      </a:r>
                      <a:r>
                        <a:rPr lang="en-US" sz="1400" baseline="0" dirty="0" smtClean="0"/>
                        <a:t>-60 m</a:t>
                      </a:r>
                      <a:endParaRPr lang="en-US" sz="1400" dirty="0"/>
                    </a:p>
                  </a:txBody>
                  <a:tcPr/>
                </a:tc>
              </a:tr>
              <a:tr h="370840">
                <a:tc>
                  <a:txBody>
                    <a:bodyPr/>
                    <a:lstStyle/>
                    <a:p>
                      <a:r>
                        <a:rPr lang="en-US" sz="1400" b="1" dirty="0" smtClean="0"/>
                        <a:t>L8</a:t>
                      </a:r>
                      <a:endParaRPr lang="en-US" sz="1400" b="1" dirty="0"/>
                    </a:p>
                  </a:txBody>
                  <a:tcPr/>
                </a:tc>
                <a:tc>
                  <a:txBody>
                    <a:bodyPr/>
                    <a:lstStyle/>
                    <a:p>
                      <a:r>
                        <a:rPr lang="en-US" sz="1400" dirty="0" smtClean="0"/>
                        <a:t>NASA/USGS</a:t>
                      </a:r>
                      <a:r>
                        <a:rPr lang="en-US" sz="1400" baseline="0" dirty="0" smtClean="0"/>
                        <a:t> Landsat 8 OLI, TIRS</a:t>
                      </a:r>
                      <a:endParaRPr lang="en-US" sz="1400" dirty="0"/>
                    </a:p>
                  </a:txBody>
                  <a:tcPr/>
                </a:tc>
                <a:tc>
                  <a:txBody>
                    <a:bodyPr/>
                    <a:lstStyle/>
                    <a:p>
                      <a:r>
                        <a:rPr lang="en-US" sz="1400" dirty="0" smtClean="0"/>
                        <a:t>16 Day</a:t>
                      </a:r>
                      <a:endParaRPr lang="en-US" sz="1400" dirty="0"/>
                    </a:p>
                  </a:txBody>
                  <a:tcPr/>
                </a:tc>
                <a:tc>
                  <a:txBody>
                    <a:bodyPr/>
                    <a:lstStyle/>
                    <a:p>
                      <a:r>
                        <a:rPr lang="en-US" sz="1400" dirty="0" smtClean="0"/>
                        <a:t>30-100 m</a:t>
                      </a:r>
                      <a:endParaRPr lang="en-US" sz="1400" dirty="0"/>
                    </a:p>
                  </a:txBody>
                  <a:tcPr/>
                </a:tc>
              </a:tr>
              <a:tr h="370840">
                <a:tc>
                  <a:txBody>
                    <a:bodyPr/>
                    <a:lstStyle/>
                    <a:p>
                      <a:r>
                        <a:rPr lang="en-US" sz="1400" b="1" dirty="0" smtClean="0"/>
                        <a:t>S2A</a:t>
                      </a:r>
                      <a:endParaRPr lang="en-US" sz="1400" b="1" dirty="0"/>
                    </a:p>
                  </a:txBody>
                  <a:tcPr/>
                </a:tc>
                <a:tc>
                  <a:txBody>
                    <a:bodyPr/>
                    <a:lstStyle/>
                    <a:p>
                      <a:r>
                        <a:rPr lang="en-US" sz="1400" dirty="0" smtClean="0"/>
                        <a:t>ESA Sentinel-2</a:t>
                      </a:r>
                      <a:r>
                        <a:rPr lang="en-US" sz="1400" baseline="0" dirty="0" smtClean="0"/>
                        <a:t>A MSI</a:t>
                      </a:r>
                      <a:endParaRPr lang="en-US" sz="1400" dirty="0"/>
                    </a:p>
                  </a:txBody>
                  <a:tcPr/>
                </a:tc>
                <a:tc>
                  <a:txBody>
                    <a:bodyPr/>
                    <a:lstStyle/>
                    <a:p>
                      <a:r>
                        <a:rPr lang="en-US" sz="1400" dirty="0" smtClean="0"/>
                        <a:t>10 Days</a:t>
                      </a:r>
                      <a:endParaRPr lang="en-US" sz="1400" dirty="0"/>
                    </a:p>
                  </a:txBody>
                  <a:tcPr/>
                </a:tc>
                <a:tc>
                  <a:txBody>
                    <a:bodyPr/>
                    <a:lstStyle/>
                    <a:p>
                      <a:r>
                        <a:rPr lang="en-US" sz="1400" dirty="0" smtClean="0"/>
                        <a:t>10-20</a:t>
                      </a:r>
                      <a:r>
                        <a:rPr lang="en-US" sz="1400" baseline="0" dirty="0" smtClean="0"/>
                        <a:t> m</a:t>
                      </a:r>
                      <a:endParaRPr lang="en-US" sz="1400" dirty="0"/>
                    </a:p>
                  </a:txBody>
                  <a:tcPr/>
                </a:tc>
              </a:tr>
              <a:tr h="370840">
                <a:tc>
                  <a:txBody>
                    <a:bodyPr/>
                    <a:lstStyle/>
                    <a:p>
                      <a:r>
                        <a:rPr lang="en-US" sz="1400" b="1" dirty="0" smtClean="0"/>
                        <a:t>S2B</a:t>
                      </a:r>
                      <a:endParaRPr lang="en-US" sz="1400" b="1" dirty="0"/>
                    </a:p>
                  </a:txBody>
                  <a:tcPr/>
                </a:tc>
                <a:tc>
                  <a:txBody>
                    <a:bodyPr/>
                    <a:lstStyle/>
                    <a:p>
                      <a:r>
                        <a:rPr lang="en-US" sz="1400" dirty="0" smtClean="0"/>
                        <a:t>ESA Sentinel-2B MSI</a:t>
                      </a:r>
                      <a:endParaRPr lang="en-US" sz="1400" dirty="0"/>
                    </a:p>
                  </a:txBody>
                  <a:tcPr/>
                </a:tc>
                <a:tc>
                  <a:txBody>
                    <a:bodyPr/>
                    <a:lstStyle/>
                    <a:p>
                      <a:r>
                        <a:rPr lang="en-US" sz="1400" dirty="0" smtClean="0"/>
                        <a:t>10 Days</a:t>
                      </a:r>
                      <a:endParaRPr lang="en-US" sz="1400" dirty="0"/>
                    </a:p>
                  </a:txBody>
                  <a:tcPr/>
                </a:tc>
                <a:tc>
                  <a:txBody>
                    <a:bodyPr/>
                    <a:lstStyle/>
                    <a:p>
                      <a:r>
                        <a:rPr lang="en-US" sz="1400" dirty="0" smtClean="0"/>
                        <a:t>10-20</a:t>
                      </a:r>
                      <a:r>
                        <a:rPr lang="en-US" sz="1400" baseline="0" dirty="0" smtClean="0"/>
                        <a:t> m</a:t>
                      </a:r>
                      <a:endParaRPr lang="en-US" sz="1400" dirty="0"/>
                    </a:p>
                  </a:txBody>
                  <a:tcPr/>
                </a:tc>
              </a:tr>
              <a:tr h="370840">
                <a:tc>
                  <a:txBody>
                    <a:bodyPr/>
                    <a:lstStyle/>
                    <a:p>
                      <a:r>
                        <a:rPr lang="en-US" sz="1400" b="1" dirty="0" smtClean="0"/>
                        <a:t>R2</a:t>
                      </a:r>
                      <a:endParaRPr lang="en-US" sz="1400" b="1" dirty="0"/>
                    </a:p>
                  </a:txBody>
                  <a:tcPr/>
                </a:tc>
                <a:tc>
                  <a:txBody>
                    <a:bodyPr/>
                    <a:lstStyle/>
                    <a:p>
                      <a:r>
                        <a:rPr lang="en-US" sz="1400" dirty="0" smtClean="0"/>
                        <a:t>ISRO</a:t>
                      </a:r>
                      <a:r>
                        <a:rPr lang="en-US" sz="1400" baseline="0" dirty="0" smtClean="0"/>
                        <a:t> Resourcesat-2 </a:t>
                      </a:r>
                      <a:r>
                        <a:rPr lang="en-US" sz="1400" baseline="0" dirty="0" err="1" smtClean="0"/>
                        <a:t>AWiFS</a:t>
                      </a:r>
                      <a:endParaRPr lang="en-US" sz="1400" dirty="0"/>
                    </a:p>
                  </a:txBody>
                  <a:tcPr/>
                </a:tc>
                <a:tc>
                  <a:txBody>
                    <a:bodyPr/>
                    <a:lstStyle/>
                    <a:p>
                      <a:r>
                        <a:rPr lang="en-US" sz="1400" dirty="0" smtClean="0"/>
                        <a:t>5 Days</a:t>
                      </a:r>
                      <a:endParaRPr lang="en-US" sz="1400" dirty="0"/>
                    </a:p>
                  </a:txBody>
                  <a:tcPr/>
                </a:tc>
                <a:tc>
                  <a:txBody>
                    <a:bodyPr/>
                    <a:lstStyle/>
                    <a:p>
                      <a:r>
                        <a:rPr lang="en-US" sz="1400" dirty="0" smtClean="0"/>
                        <a:t>56 m</a:t>
                      </a:r>
                      <a:endParaRPr lang="en-US" sz="1400" dirty="0"/>
                    </a:p>
                  </a:txBody>
                  <a:tcPr/>
                </a:tc>
              </a:tr>
            </a:tbl>
          </a:graphicData>
        </a:graphic>
      </p:graphicFrame>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7341" y="0"/>
            <a:ext cx="6281952" cy="6858000"/>
          </a:xfrm>
          <a:prstGeom prst="rect">
            <a:avLst/>
          </a:prstGeom>
        </p:spPr>
      </p:pic>
      <p:sp>
        <p:nvSpPr>
          <p:cNvPr id="11" name="TextBox 10"/>
          <p:cNvSpPr txBox="1"/>
          <p:nvPr/>
        </p:nvSpPr>
        <p:spPr>
          <a:xfrm>
            <a:off x="66841" y="5710428"/>
            <a:ext cx="2500917" cy="861774"/>
          </a:xfrm>
          <a:prstGeom prst="rect">
            <a:avLst/>
          </a:prstGeom>
          <a:noFill/>
        </p:spPr>
        <p:txBody>
          <a:bodyPr wrap="square" rtlCol="0">
            <a:spAutoFit/>
          </a:bodyPr>
          <a:lstStyle/>
          <a:p>
            <a:r>
              <a:rPr lang="en-US" sz="1600" dirty="0">
                <a:solidFill>
                  <a:prstClr val="black"/>
                </a:solidFill>
              </a:rPr>
              <a:t>Overpass Analysis: </a:t>
            </a:r>
          </a:p>
          <a:p>
            <a:r>
              <a:rPr lang="en-US" sz="1600" dirty="0">
                <a:solidFill>
                  <a:prstClr val="black"/>
                </a:solidFill>
              </a:rPr>
              <a:t>CEOS SEO </a:t>
            </a:r>
          </a:p>
          <a:p>
            <a:endParaRPr lang="en-US" sz="1600" dirty="0">
              <a:solidFill>
                <a:prstClr val="black"/>
              </a:solidFill>
            </a:endParaRPr>
          </a:p>
        </p:txBody>
      </p:sp>
      <p:sp>
        <p:nvSpPr>
          <p:cNvPr id="15" name="Rectangle 14"/>
          <p:cNvSpPr/>
          <p:nvPr/>
        </p:nvSpPr>
        <p:spPr>
          <a:xfrm>
            <a:off x="496741" y="762553"/>
            <a:ext cx="4608954" cy="1200329"/>
          </a:xfrm>
          <a:prstGeom prst="rect">
            <a:avLst/>
          </a:prstGeom>
          <a:noFill/>
        </p:spPr>
        <p:txBody>
          <a:bodyPr wrap="none" lIns="91440" tIns="45720" rIns="91440" bIns="45720">
            <a:spAutoFit/>
          </a:bodyPr>
          <a:lstStyle/>
          <a:p>
            <a:pPr algn="ctr"/>
            <a:r>
              <a:rPr lang="en-US" i="1" dirty="0" smtClean="0">
                <a:ln w="0"/>
                <a:solidFill>
                  <a:prstClr val="black"/>
                </a:solidFill>
                <a:effectLst>
                  <a:outerShdw blurRad="38100" dist="19050" dir="2700000" algn="tl" rotWithShape="0">
                    <a:prstClr val="black">
                      <a:alpha val="40000"/>
                    </a:prstClr>
                  </a:outerShdw>
                </a:effectLst>
              </a:rPr>
              <a:t>(How) can </a:t>
            </a:r>
            <a:r>
              <a:rPr lang="en-US" i="1" dirty="0">
                <a:ln w="0"/>
                <a:solidFill>
                  <a:prstClr val="black"/>
                </a:solidFill>
                <a:effectLst>
                  <a:outerShdw blurRad="38100" dist="19050" dir="2700000" algn="tl" rotWithShape="0">
                    <a:prstClr val="black">
                      <a:alpha val="40000"/>
                    </a:prstClr>
                  </a:outerShdw>
                </a:effectLst>
              </a:rPr>
              <a:t>we meet these requirements for </a:t>
            </a:r>
          </a:p>
          <a:p>
            <a:pPr algn="ctr"/>
            <a:r>
              <a:rPr lang="en-US" i="1" dirty="0">
                <a:ln w="0"/>
                <a:solidFill>
                  <a:prstClr val="black"/>
                </a:solidFill>
                <a:effectLst>
                  <a:outerShdw blurRad="38100" dist="19050" dir="2700000" algn="tl" rotWithShape="0">
                    <a:prstClr val="black">
                      <a:alpha val="40000"/>
                    </a:prstClr>
                  </a:outerShdw>
                </a:effectLst>
              </a:rPr>
              <a:t>optical, moderate resolution (10-70m)</a:t>
            </a:r>
          </a:p>
          <a:p>
            <a:pPr algn="ctr"/>
            <a:r>
              <a:rPr lang="en-US" i="1" dirty="0">
                <a:ln w="0"/>
                <a:solidFill>
                  <a:prstClr val="black"/>
                </a:solidFill>
                <a:effectLst>
                  <a:outerShdw blurRad="38100" dist="19050" dir="2700000" algn="tl" rotWithShape="0">
                    <a:prstClr val="black">
                      <a:alpha val="40000"/>
                    </a:prstClr>
                  </a:outerShdw>
                </a:effectLst>
              </a:rPr>
              <a:t>data within 8 days during the growing</a:t>
            </a:r>
          </a:p>
          <a:p>
            <a:pPr algn="ctr"/>
            <a:r>
              <a:rPr lang="en-US" i="1" dirty="0">
                <a:ln w="0"/>
                <a:solidFill>
                  <a:prstClr val="black"/>
                </a:solidFill>
                <a:effectLst>
                  <a:outerShdw blurRad="38100" dist="19050" dir="2700000" algn="tl" rotWithShape="0">
                    <a:prstClr val="black">
                      <a:alpha val="40000"/>
                    </a:prstClr>
                  </a:outerShdw>
                </a:effectLst>
              </a:rPr>
              <a:t>season with current &amp; planned missions?</a:t>
            </a:r>
          </a:p>
        </p:txBody>
      </p:sp>
      <p:sp>
        <p:nvSpPr>
          <p:cNvPr id="4" name="Rectangle 3"/>
          <p:cNvSpPr/>
          <p:nvPr/>
        </p:nvSpPr>
        <p:spPr>
          <a:xfrm>
            <a:off x="2776431" y="5017931"/>
            <a:ext cx="3090910" cy="1384995"/>
          </a:xfrm>
          <a:prstGeom prst="rect">
            <a:avLst/>
          </a:prstGeom>
        </p:spPr>
        <p:txBody>
          <a:bodyPr wrap="none">
            <a:spAutoFit/>
          </a:bodyPr>
          <a:lstStyle/>
          <a:p>
            <a:pPr algn="ctr"/>
            <a:r>
              <a:rPr lang="en-US" sz="2400" b="1" dirty="0">
                <a:ln w="0"/>
                <a:solidFill>
                  <a:srgbClr val="51C3F9">
                    <a:lumMod val="25000"/>
                  </a:srgbClr>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Revisit Capabilities </a:t>
            </a:r>
          </a:p>
          <a:p>
            <a:pPr algn="ctr"/>
            <a:r>
              <a:rPr lang="en-US" sz="2000" dirty="0">
                <a:ln w="0"/>
                <a:solidFill>
                  <a:srgbClr val="51C3F9">
                    <a:lumMod val="25000"/>
                  </a:srgbClr>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of the </a:t>
            </a:r>
          </a:p>
          <a:p>
            <a:pPr algn="ctr"/>
            <a:r>
              <a:rPr lang="en-US" sz="2000" dirty="0">
                <a:ln w="0"/>
                <a:solidFill>
                  <a:srgbClr val="51C3F9">
                    <a:lumMod val="25000"/>
                  </a:srgbClr>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7 Hypothetical </a:t>
            </a:r>
          </a:p>
          <a:p>
            <a:pPr algn="ctr"/>
            <a:r>
              <a:rPr lang="en-US" sz="2000" dirty="0">
                <a:ln w="0"/>
                <a:solidFill>
                  <a:srgbClr val="51C3F9">
                    <a:lumMod val="25000"/>
                  </a:srgbClr>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Constellations </a:t>
            </a:r>
            <a:endParaRPr lang="en-US" dirty="0">
              <a:ln w="0"/>
              <a:solidFill>
                <a:srgbClr val="51C3F9">
                  <a:lumMod val="25000"/>
                </a:srgbClr>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p:txBody>
      </p:sp>
      <p:sp>
        <p:nvSpPr>
          <p:cNvPr id="3" name="Left Brace 2"/>
          <p:cNvSpPr/>
          <p:nvPr/>
        </p:nvSpPr>
        <p:spPr>
          <a:xfrm>
            <a:off x="5449996" y="85806"/>
            <a:ext cx="653143" cy="6640286"/>
          </a:xfrm>
          <a:prstGeom prst="leftBrace">
            <a:avLst>
              <a:gd name="adj1" fmla="val 8333"/>
              <a:gd name="adj2" fmla="val 88191"/>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solidFill>
                <a:prstClr val="black"/>
              </a:solidFill>
            </a:endParaRPr>
          </a:p>
        </p:txBody>
      </p:sp>
      <p:sp>
        <p:nvSpPr>
          <p:cNvPr id="10" name="TextBox 9"/>
          <p:cNvSpPr txBox="1"/>
          <p:nvPr/>
        </p:nvSpPr>
        <p:spPr>
          <a:xfrm>
            <a:off x="31324" y="6356760"/>
            <a:ext cx="4081890" cy="338554"/>
          </a:xfrm>
          <a:prstGeom prst="rect">
            <a:avLst/>
          </a:prstGeom>
          <a:noFill/>
        </p:spPr>
        <p:txBody>
          <a:bodyPr wrap="square" rtlCol="0">
            <a:spAutoFit/>
          </a:bodyPr>
          <a:lstStyle/>
          <a:p>
            <a:r>
              <a:rPr lang="en-US" sz="1600" dirty="0">
                <a:solidFill>
                  <a:prstClr val="black"/>
                </a:solidFill>
              </a:rPr>
              <a:t>Whitcraft et al., (2015b), </a:t>
            </a:r>
            <a:r>
              <a:rPr lang="en-US" sz="1600" i="1" dirty="0">
                <a:solidFill>
                  <a:prstClr val="black"/>
                </a:solidFill>
              </a:rPr>
              <a:t>Rem. Sens.</a:t>
            </a:r>
          </a:p>
        </p:txBody>
      </p:sp>
    </p:spTree>
    <p:extLst>
      <p:ext uri="{BB962C8B-B14F-4D97-AF65-F5344CB8AC3E}">
        <p14:creationId xmlns:p14="http://schemas.microsoft.com/office/powerpoint/2010/main" val="2755082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9" presetClass="emph" presetSubtype="0" nodeType="withEffect">
                                  <p:stCondLst>
                                    <p:cond delay="0"/>
                                  </p:stCondLst>
                                  <p:childTnLst>
                                    <p:set>
                                      <p:cBhvr rctx="PPT">
                                        <p:cTn id="18" dur="indefinite"/>
                                        <p:tgtEl>
                                          <p:spTgt spid="9"/>
                                        </p:tgtEl>
                                        <p:attrNameLst>
                                          <p:attrName>style.opacity</p:attrName>
                                        </p:attrNameLst>
                                      </p:cBhvr>
                                      <p:to>
                                        <p:strVal val="0.25"/>
                                      </p:to>
                                    </p:set>
                                    <p:animEffect filter="image" prLst="opacity: 0.25">
                                      <p:cBhvr rctx="IE">
                                        <p:cTn id="19" dur="indefinite"/>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6972" y="0"/>
            <a:ext cx="5145652" cy="6858000"/>
          </a:xfrm>
          <a:prstGeom prst="rect">
            <a:avLst/>
          </a:prstGeom>
        </p:spPr>
      </p:pic>
      <p:sp>
        <p:nvSpPr>
          <p:cNvPr id="5" name="TextBox 4"/>
          <p:cNvSpPr txBox="1"/>
          <p:nvPr/>
        </p:nvSpPr>
        <p:spPr>
          <a:xfrm>
            <a:off x="33679" y="1053539"/>
            <a:ext cx="6529577" cy="646331"/>
          </a:xfrm>
          <a:prstGeom prst="rect">
            <a:avLst/>
          </a:prstGeom>
          <a:noFill/>
        </p:spPr>
        <p:txBody>
          <a:bodyPr wrap="square" rtlCol="0">
            <a:spAutoFit/>
          </a:bodyPr>
          <a:lstStyle/>
          <a:p>
            <a:pPr algn="r"/>
            <a:r>
              <a:rPr lang="en-US" dirty="0">
                <a:solidFill>
                  <a:prstClr val="black"/>
                </a:solidFill>
                <a:latin typeface="Arial Narrow" panose="020B0606020202030204" pitchFamily="34" charset="0"/>
              </a:rPr>
              <a:t>Meeting the Requirement for a view </a:t>
            </a:r>
            <a:r>
              <a:rPr lang="en-US" b="1" dirty="0">
                <a:solidFill>
                  <a:srgbClr val="51C3F9">
                    <a:lumMod val="75000"/>
                  </a:srgbClr>
                </a:solidFill>
                <a:latin typeface="Arial Narrow" panose="020B0606020202030204" pitchFamily="34" charset="0"/>
              </a:rPr>
              <a:t>≥ 70% Cloud Free </a:t>
            </a:r>
            <a:r>
              <a:rPr lang="en-US" dirty="0">
                <a:solidFill>
                  <a:prstClr val="black"/>
                </a:solidFill>
                <a:latin typeface="Arial Narrow" panose="020B0606020202030204" pitchFamily="34" charset="0"/>
              </a:rPr>
              <a:t>within 8 days</a:t>
            </a:r>
          </a:p>
          <a:p>
            <a:pPr algn="r"/>
            <a:r>
              <a:rPr lang="en-US" i="1" dirty="0">
                <a:solidFill>
                  <a:prstClr val="black"/>
                </a:solidFill>
                <a:latin typeface="Arial Narrow" panose="020B0606020202030204" pitchFamily="34" charset="0"/>
              </a:rPr>
              <a:t>(over global in season croplands) </a:t>
            </a:r>
          </a:p>
        </p:txBody>
      </p:sp>
      <p:graphicFrame>
        <p:nvGraphicFramePr>
          <p:cNvPr id="9" name="Table 8"/>
          <p:cNvGraphicFramePr>
            <a:graphicFrameLocks noGrp="1"/>
          </p:cNvGraphicFramePr>
          <p:nvPr>
            <p:extLst/>
          </p:nvPr>
        </p:nvGraphicFramePr>
        <p:xfrm>
          <a:off x="457199" y="4347189"/>
          <a:ext cx="3476171" cy="2356868"/>
        </p:xfrm>
        <a:graphic>
          <a:graphicData uri="http://schemas.openxmlformats.org/drawingml/2006/table">
            <a:tbl>
              <a:tblPr>
                <a:tableStyleId>{5C22544A-7EE6-4342-B048-85BDC9FD1C3A}</a:tableStyleId>
              </a:tblPr>
              <a:tblGrid>
                <a:gridCol w="675081"/>
                <a:gridCol w="2801090"/>
              </a:tblGrid>
              <a:tr h="369953">
                <a:tc>
                  <a:txBody>
                    <a:bodyPr/>
                    <a:lstStyle/>
                    <a:p>
                      <a:pPr algn="ctr" fontAlgn="b"/>
                      <a:r>
                        <a:rPr lang="en-US" sz="1800" b="1" u="none" strike="noStrike" dirty="0" smtClean="0">
                          <a:effectLst/>
                        </a:rPr>
                        <a:t>#</a:t>
                      </a:r>
                      <a:endParaRPr lang="en-US" sz="1800" b="1" i="0" u="none" strike="noStrike" dirty="0">
                        <a:solidFill>
                          <a:srgbClr val="000000"/>
                        </a:solidFill>
                        <a:effectLst/>
                        <a:latin typeface="Times New Roman" panose="02020603050405020304" pitchFamily="18" charset="0"/>
                      </a:endParaRPr>
                    </a:p>
                  </a:txBody>
                  <a:tcPr marL="9525" marR="9525" marT="9525" marB="0" anchor="b"/>
                </a:tc>
                <a:tc>
                  <a:txBody>
                    <a:bodyPr/>
                    <a:lstStyle/>
                    <a:p>
                      <a:pPr algn="ctr" fontAlgn="b"/>
                      <a:r>
                        <a:rPr lang="en-US" sz="1800" b="1" u="none" strike="noStrike" dirty="0">
                          <a:effectLst/>
                        </a:rPr>
                        <a:t>Satellites </a:t>
                      </a:r>
                      <a:endParaRPr lang="en-US" sz="1800" b="1" i="0" u="none" strike="noStrike" dirty="0">
                        <a:solidFill>
                          <a:srgbClr val="000000"/>
                        </a:solidFill>
                        <a:effectLst/>
                        <a:latin typeface="Times New Roman" panose="02020603050405020304" pitchFamily="18" charset="0"/>
                      </a:endParaRPr>
                    </a:p>
                  </a:txBody>
                  <a:tcPr marL="9525" marR="9525" marT="9525" marB="0" anchor="b"/>
                </a:tc>
              </a:tr>
              <a:tr h="254371">
                <a:tc>
                  <a:txBody>
                    <a:bodyPr/>
                    <a:lstStyle/>
                    <a:p>
                      <a:pPr algn="ctr" fontAlgn="b"/>
                      <a:r>
                        <a:rPr lang="en-US" sz="1800" b="1" u="none" strike="noStrike" dirty="0">
                          <a:solidFill>
                            <a:schemeClr val="tx1">
                              <a:lumMod val="95000"/>
                              <a:lumOff val="5000"/>
                            </a:schemeClr>
                          </a:solidFill>
                          <a:effectLst/>
                        </a:rPr>
                        <a:t>1</a:t>
                      </a:r>
                      <a:endParaRPr lang="en-US" sz="1800" b="1" i="0" u="none" strike="noStrike" dirty="0">
                        <a:solidFill>
                          <a:schemeClr val="tx1">
                            <a:lumMod val="95000"/>
                            <a:lumOff val="5000"/>
                          </a:schemeClr>
                        </a:solidFill>
                        <a:effectLst/>
                        <a:latin typeface="Times New Roman" panose="02020603050405020304" pitchFamily="18" charset="0"/>
                      </a:endParaRPr>
                    </a:p>
                  </a:txBody>
                  <a:tcPr marL="9525" marR="9525" marT="9525" marB="0" anchor="b">
                    <a:solidFill>
                      <a:srgbClr val="FF0000"/>
                    </a:solidFill>
                  </a:tcPr>
                </a:tc>
                <a:tc>
                  <a:txBody>
                    <a:bodyPr/>
                    <a:lstStyle/>
                    <a:p>
                      <a:pPr algn="ctr" fontAlgn="b"/>
                      <a:r>
                        <a:rPr lang="en-US" sz="1800" b="0" u="none" strike="noStrike" dirty="0">
                          <a:effectLst/>
                        </a:rPr>
                        <a:t>L8, S2A, S2B, R2</a:t>
                      </a:r>
                      <a:endParaRPr lang="en-US" sz="1800" b="0" i="0" u="none" strike="noStrike" dirty="0">
                        <a:solidFill>
                          <a:srgbClr val="000000"/>
                        </a:solidFill>
                        <a:effectLst/>
                        <a:latin typeface="Times New Roman" panose="02020603050405020304" pitchFamily="18" charset="0"/>
                      </a:endParaRPr>
                    </a:p>
                  </a:txBody>
                  <a:tcPr marL="9525" marR="9525" marT="9525" marB="0" anchor="b"/>
                </a:tc>
              </a:tr>
              <a:tr h="254371">
                <a:tc>
                  <a:txBody>
                    <a:bodyPr/>
                    <a:lstStyle/>
                    <a:p>
                      <a:pPr algn="ctr" fontAlgn="b"/>
                      <a:r>
                        <a:rPr lang="en-US" sz="1800" b="1" u="none" strike="noStrike" dirty="0">
                          <a:solidFill>
                            <a:schemeClr val="tx1">
                              <a:lumMod val="95000"/>
                              <a:lumOff val="5000"/>
                            </a:schemeClr>
                          </a:solidFill>
                          <a:effectLst/>
                        </a:rPr>
                        <a:t>2</a:t>
                      </a:r>
                      <a:endParaRPr lang="en-US" sz="1800" b="1" i="0" u="none" strike="noStrike" dirty="0">
                        <a:solidFill>
                          <a:schemeClr val="tx1">
                            <a:lumMod val="95000"/>
                            <a:lumOff val="5000"/>
                          </a:schemeClr>
                        </a:solidFill>
                        <a:effectLst/>
                        <a:latin typeface="Times New Roman" panose="02020603050405020304" pitchFamily="18" charset="0"/>
                      </a:endParaRPr>
                    </a:p>
                  </a:txBody>
                  <a:tcPr marL="9525" marR="9525" marT="9525" marB="0" anchor="b">
                    <a:solidFill>
                      <a:srgbClr val="F97B13"/>
                    </a:solidFill>
                  </a:tcPr>
                </a:tc>
                <a:tc>
                  <a:txBody>
                    <a:bodyPr/>
                    <a:lstStyle/>
                    <a:p>
                      <a:pPr algn="ctr" fontAlgn="b"/>
                      <a:r>
                        <a:rPr lang="en-US" sz="1800" b="0" u="none" strike="noStrike" dirty="0">
                          <a:effectLst/>
                        </a:rPr>
                        <a:t>L7, L8, S2A, R2</a:t>
                      </a:r>
                      <a:endParaRPr lang="en-US" sz="1800" b="0" i="0" u="none" strike="noStrike" dirty="0">
                        <a:solidFill>
                          <a:srgbClr val="000000"/>
                        </a:solidFill>
                        <a:effectLst/>
                        <a:latin typeface="Times New Roman" panose="02020603050405020304" pitchFamily="18" charset="0"/>
                      </a:endParaRPr>
                    </a:p>
                  </a:txBody>
                  <a:tcPr marL="9525" marR="9525" marT="9525" marB="0" anchor="b"/>
                </a:tc>
              </a:tr>
              <a:tr h="254371">
                <a:tc>
                  <a:txBody>
                    <a:bodyPr/>
                    <a:lstStyle/>
                    <a:p>
                      <a:pPr algn="ctr" fontAlgn="b"/>
                      <a:r>
                        <a:rPr lang="en-US" sz="1800" b="1" u="none" strike="noStrike" dirty="0">
                          <a:solidFill>
                            <a:schemeClr val="tx1">
                              <a:lumMod val="95000"/>
                              <a:lumOff val="5000"/>
                            </a:schemeClr>
                          </a:solidFill>
                          <a:effectLst/>
                        </a:rPr>
                        <a:t>3</a:t>
                      </a:r>
                      <a:endParaRPr lang="en-US" sz="1800" b="1" i="0" u="none" strike="noStrike" dirty="0">
                        <a:solidFill>
                          <a:schemeClr val="tx1">
                            <a:lumMod val="95000"/>
                            <a:lumOff val="5000"/>
                          </a:schemeClr>
                        </a:solidFill>
                        <a:effectLst/>
                        <a:latin typeface="Times New Roman" panose="02020603050405020304" pitchFamily="18" charset="0"/>
                      </a:endParaRPr>
                    </a:p>
                  </a:txBody>
                  <a:tcPr marL="9525" marR="9525" marT="9525" marB="0" anchor="b">
                    <a:solidFill>
                      <a:srgbClr val="FFFF00"/>
                    </a:solidFill>
                  </a:tcPr>
                </a:tc>
                <a:tc>
                  <a:txBody>
                    <a:bodyPr/>
                    <a:lstStyle/>
                    <a:p>
                      <a:pPr algn="ctr" fontAlgn="b"/>
                      <a:r>
                        <a:rPr lang="en-US" sz="1800" b="0" u="none" strike="noStrike" dirty="0">
                          <a:effectLst/>
                        </a:rPr>
                        <a:t>L7, L8, R2</a:t>
                      </a:r>
                      <a:endParaRPr lang="en-US" sz="1800" b="0" i="0" u="none" strike="noStrike" dirty="0">
                        <a:solidFill>
                          <a:srgbClr val="000000"/>
                        </a:solidFill>
                        <a:effectLst/>
                        <a:latin typeface="Times New Roman" panose="02020603050405020304" pitchFamily="18" charset="0"/>
                      </a:endParaRPr>
                    </a:p>
                  </a:txBody>
                  <a:tcPr marL="9525" marR="9525" marT="9525" marB="0" anchor="b"/>
                </a:tc>
              </a:tr>
              <a:tr h="254371">
                <a:tc>
                  <a:txBody>
                    <a:bodyPr/>
                    <a:lstStyle/>
                    <a:p>
                      <a:pPr algn="ctr" fontAlgn="b"/>
                      <a:r>
                        <a:rPr lang="en-US" sz="1800" b="1" u="none" strike="noStrike" dirty="0">
                          <a:solidFill>
                            <a:schemeClr val="tx1">
                              <a:lumMod val="95000"/>
                              <a:lumOff val="5000"/>
                            </a:schemeClr>
                          </a:solidFill>
                          <a:effectLst/>
                        </a:rPr>
                        <a:t>4</a:t>
                      </a:r>
                      <a:endParaRPr lang="en-US" sz="1800" b="1" i="0" u="none" strike="noStrike" dirty="0">
                        <a:solidFill>
                          <a:schemeClr val="tx1">
                            <a:lumMod val="95000"/>
                            <a:lumOff val="5000"/>
                          </a:schemeClr>
                        </a:solidFill>
                        <a:effectLst/>
                        <a:latin typeface="Times New Roman" panose="02020603050405020304" pitchFamily="18" charset="0"/>
                      </a:endParaRPr>
                    </a:p>
                  </a:txBody>
                  <a:tcPr marL="9525" marR="9525" marT="9525" marB="0" anchor="b">
                    <a:solidFill>
                      <a:srgbClr val="92D050"/>
                    </a:solidFill>
                  </a:tcPr>
                </a:tc>
                <a:tc>
                  <a:txBody>
                    <a:bodyPr/>
                    <a:lstStyle/>
                    <a:p>
                      <a:pPr algn="ctr" fontAlgn="b"/>
                      <a:r>
                        <a:rPr lang="en-US" sz="1800" b="0" u="none" strike="noStrike" dirty="0">
                          <a:effectLst/>
                        </a:rPr>
                        <a:t>L7, L8, S2A, S2B</a:t>
                      </a:r>
                      <a:endParaRPr lang="en-US" sz="1800" b="0" i="0" u="none" strike="noStrike" dirty="0">
                        <a:solidFill>
                          <a:srgbClr val="000000"/>
                        </a:solidFill>
                        <a:effectLst/>
                        <a:latin typeface="Times New Roman" panose="02020603050405020304" pitchFamily="18" charset="0"/>
                      </a:endParaRPr>
                    </a:p>
                  </a:txBody>
                  <a:tcPr marL="9525" marR="9525" marT="9525" marB="0" anchor="b"/>
                </a:tc>
              </a:tr>
              <a:tr h="254371">
                <a:tc>
                  <a:txBody>
                    <a:bodyPr/>
                    <a:lstStyle/>
                    <a:p>
                      <a:pPr algn="ctr" fontAlgn="b"/>
                      <a:r>
                        <a:rPr lang="en-US" sz="1800" b="1" u="none" strike="noStrike" dirty="0">
                          <a:solidFill>
                            <a:schemeClr val="tx1">
                              <a:lumMod val="95000"/>
                              <a:lumOff val="5000"/>
                            </a:schemeClr>
                          </a:solidFill>
                          <a:effectLst/>
                        </a:rPr>
                        <a:t>5</a:t>
                      </a:r>
                      <a:endParaRPr lang="en-US" sz="1800" b="1" i="0" u="none" strike="noStrike" dirty="0">
                        <a:solidFill>
                          <a:schemeClr val="tx1">
                            <a:lumMod val="95000"/>
                            <a:lumOff val="5000"/>
                          </a:schemeClr>
                        </a:solidFill>
                        <a:effectLst/>
                        <a:latin typeface="Times New Roman" panose="02020603050405020304" pitchFamily="18" charset="0"/>
                      </a:endParaRPr>
                    </a:p>
                  </a:txBody>
                  <a:tcPr marL="9525" marR="9525" marT="9525" marB="0" anchor="b">
                    <a:solidFill>
                      <a:srgbClr val="A1DFED"/>
                    </a:solidFill>
                  </a:tcPr>
                </a:tc>
                <a:tc>
                  <a:txBody>
                    <a:bodyPr/>
                    <a:lstStyle/>
                    <a:p>
                      <a:pPr algn="ctr" fontAlgn="b"/>
                      <a:r>
                        <a:rPr lang="en-US" sz="1800" b="0" u="none" strike="noStrike" dirty="0">
                          <a:effectLst/>
                        </a:rPr>
                        <a:t>L8, S2A, S2B </a:t>
                      </a:r>
                      <a:endParaRPr lang="en-US" sz="1800" b="0" i="0" u="none" strike="noStrike" dirty="0">
                        <a:solidFill>
                          <a:srgbClr val="000000"/>
                        </a:solidFill>
                        <a:effectLst/>
                        <a:latin typeface="Times New Roman" panose="02020603050405020304" pitchFamily="18" charset="0"/>
                      </a:endParaRPr>
                    </a:p>
                  </a:txBody>
                  <a:tcPr marL="9525" marR="9525" marT="9525" marB="0" anchor="b"/>
                </a:tc>
              </a:tr>
              <a:tr h="254371">
                <a:tc>
                  <a:txBody>
                    <a:bodyPr/>
                    <a:lstStyle/>
                    <a:p>
                      <a:pPr algn="ctr" fontAlgn="b"/>
                      <a:r>
                        <a:rPr lang="en-US" sz="1800" b="1" u="none" strike="noStrike" dirty="0">
                          <a:solidFill>
                            <a:schemeClr val="tx1">
                              <a:lumMod val="95000"/>
                              <a:lumOff val="5000"/>
                            </a:schemeClr>
                          </a:solidFill>
                          <a:effectLst/>
                        </a:rPr>
                        <a:t>6</a:t>
                      </a:r>
                      <a:endParaRPr lang="en-US" sz="1800" b="1" i="0" u="none" strike="noStrike" dirty="0">
                        <a:solidFill>
                          <a:schemeClr val="tx1">
                            <a:lumMod val="95000"/>
                            <a:lumOff val="5000"/>
                          </a:schemeClr>
                        </a:solidFill>
                        <a:effectLst/>
                        <a:latin typeface="Times New Roman" panose="02020603050405020304" pitchFamily="18" charset="0"/>
                      </a:endParaRPr>
                    </a:p>
                  </a:txBody>
                  <a:tcPr marL="9525" marR="9525" marT="9525" marB="0" anchor="b">
                    <a:solidFill>
                      <a:srgbClr val="5C89D2"/>
                    </a:solidFill>
                  </a:tcPr>
                </a:tc>
                <a:tc>
                  <a:txBody>
                    <a:bodyPr/>
                    <a:lstStyle/>
                    <a:p>
                      <a:pPr algn="ctr" fontAlgn="b"/>
                      <a:r>
                        <a:rPr lang="en-US" sz="1800" b="0" u="none" strike="noStrike" dirty="0">
                          <a:effectLst/>
                        </a:rPr>
                        <a:t>L7, L8, S2A</a:t>
                      </a:r>
                      <a:endParaRPr lang="en-US" sz="1800" b="0" i="0" u="none" strike="noStrike" dirty="0">
                        <a:solidFill>
                          <a:srgbClr val="000000"/>
                        </a:solidFill>
                        <a:effectLst/>
                        <a:latin typeface="Times New Roman" panose="02020603050405020304" pitchFamily="18" charset="0"/>
                      </a:endParaRPr>
                    </a:p>
                  </a:txBody>
                  <a:tcPr marL="9525" marR="9525" marT="9525" marB="0" anchor="b"/>
                </a:tc>
              </a:tr>
              <a:tr h="254371">
                <a:tc>
                  <a:txBody>
                    <a:bodyPr/>
                    <a:lstStyle/>
                    <a:p>
                      <a:pPr algn="ctr" fontAlgn="b"/>
                      <a:r>
                        <a:rPr lang="en-US" sz="1800" b="1" u="none" strike="noStrike" dirty="0">
                          <a:solidFill>
                            <a:schemeClr val="tx1">
                              <a:lumMod val="95000"/>
                              <a:lumOff val="5000"/>
                            </a:schemeClr>
                          </a:solidFill>
                          <a:effectLst/>
                        </a:rPr>
                        <a:t>7</a:t>
                      </a:r>
                      <a:endParaRPr lang="en-US" sz="1800" b="1" i="0" u="none" strike="noStrike" dirty="0">
                        <a:solidFill>
                          <a:schemeClr val="tx1">
                            <a:lumMod val="95000"/>
                            <a:lumOff val="5000"/>
                          </a:schemeClr>
                        </a:solidFill>
                        <a:effectLst/>
                        <a:latin typeface="Times New Roman" panose="02020603050405020304" pitchFamily="18" charset="0"/>
                      </a:endParaRPr>
                    </a:p>
                  </a:txBody>
                  <a:tcPr marL="9525" marR="9525" marT="9525" marB="0" anchor="b">
                    <a:solidFill>
                      <a:srgbClr val="2003CD"/>
                    </a:solidFill>
                  </a:tcPr>
                </a:tc>
                <a:tc>
                  <a:txBody>
                    <a:bodyPr/>
                    <a:lstStyle/>
                    <a:p>
                      <a:pPr algn="ctr" fontAlgn="b"/>
                      <a:r>
                        <a:rPr lang="en-US" sz="1800" b="0" u="none" strike="noStrike" dirty="0">
                          <a:effectLst/>
                        </a:rPr>
                        <a:t>L7, L8 </a:t>
                      </a:r>
                      <a:endParaRPr lang="en-US" sz="1800" b="0" i="0" u="none" strike="noStrike" dirty="0">
                        <a:solidFill>
                          <a:srgbClr val="000000"/>
                        </a:solidFill>
                        <a:effectLst/>
                        <a:latin typeface="Times New Roman" panose="02020603050405020304" pitchFamily="18" charset="0"/>
                      </a:endParaRPr>
                    </a:p>
                  </a:txBody>
                  <a:tcPr marL="9525" marR="9525" marT="9525" marB="0" anchor="b"/>
                </a:tc>
              </a:tr>
            </a:tbl>
          </a:graphicData>
        </a:graphic>
      </p:graphicFrame>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53245" y="28133"/>
            <a:ext cx="5488817" cy="7103174"/>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5305" b="20525"/>
          <a:stretch/>
        </p:blipFill>
        <p:spPr>
          <a:xfrm>
            <a:off x="6620668" y="74990"/>
            <a:ext cx="5997012" cy="6708019"/>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20668" y="-113143"/>
            <a:ext cx="5495672" cy="7112046"/>
          </a:xfrm>
          <a:prstGeom prst="rect">
            <a:avLst/>
          </a:prstGeom>
        </p:spPr>
      </p:pic>
      <p:sp>
        <p:nvSpPr>
          <p:cNvPr id="12" name="TextBox 11"/>
          <p:cNvSpPr txBox="1"/>
          <p:nvPr/>
        </p:nvSpPr>
        <p:spPr>
          <a:xfrm>
            <a:off x="33679" y="3156089"/>
            <a:ext cx="6529577" cy="923330"/>
          </a:xfrm>
          <a:prstGeom prst="rect">
            <a:avLst/>
          </a:prstGeom>
          <a:noFill/>
        </p:spPr>
        <p:txBody>
          <a:bodyPr wrap="square" rtlCol="0">
            <a:spAutoFit/>
          </a:bodyPr>
          <a:lstStyle/>
          <a:p>
            <a:pPr algn="r"/>
            <a:r>
              <a:rPr lang="en-US" dirty="0">
                <a:solidFill>
                  <a:prstClr val="black"/>
                </a:solidFill>
                <a:latin typeface="Arial Narrow" panose="020B0606020202030204" pitchFamily="34" charset="0"/>
              </a:rPr>
              <a:t>Meeting the Requirement for a view </a:t>
            </a:r>
            <a:r>
              <a:rPr lang="en-US" b="1" dirty="0">
                <a:solidFill>
                  <a:srgbClr val="51C3F9">
                    <a:lumMod val="75000"/>
                  </a:srgbClr>
                </a:solidFill>
                <a:latin typeface="Arial Narrow" panose="020B0606020202030204" pitchFamily="34" charset="0"/>
              </a:rPr>
              <a:t>≥ 95% Cloud Free </a:t>
            </a:r>
            <a:r>
              <a:rPr lang="en-US" dirty="0">
                <a:solidFill>
                  <a:prstClr val="black"/>
                </a:solidFill>
                <a:latin typeface="Arial Narrow" panose="020B0606020202030204" pitchFamily="34" charset="0"/>
              </a:rPr>
              <a:t>within 8 days</a:t>
            </a:r>
          </a:p>
          <a:p>
            <a:pPr algn="r"/>
            <a:r>
              <a:rPr lang="en-US" i="1" dirty="0">
                <a:solidFill>
                  <a:prstClr val="black"/>
                </a:solidFill>
                <a:latin typeface="Arial Narrow" panose="020B0606020202030204" pitchFamily="34" charset="0"/>
              </a:rPr>
              <a:t>(over global in season croplands) </a:t>
            </a:r>
          </a:p>
          <a:p>
            <a:pPr algn="r"/>
            <a:r>
              <a:rPr lang="en-US" dirty="0">
                <a:solidFill>
                  <a:prstClr val="black"/>
                </a:solidFill>
                <a:latin typeface="Arial Narrow" panose="020B0606020202030204" pitchFamily="34" charset="0"/>
              </a:rPr>
              <a:t> </a:t>
            </a:r>
          </a:p>
        </p:txBody>
      </p:sp>
      <p:sp>
        <p:nvSpPr>
          <p:cNvPr id="13" name="TextBox 12"/>
          <p:cNvSpPr txBox="1"/>
          <p:nvPr/>
        </p:nvSpPr>
        <p:spPr>
          <a:xfrm>
            <a:off x="8813260" y="6411949"/>
            <a:ext cx="4081890" cy="338554"/>
          </a:xfrm>
          <a:prstGeom prst="rect">
            <a:avLst/>
          </a:prstGeom>
          <a:noFill/>
        </p:spPr>
        <p:txBody>
          <a:bodyPr wrap="square" rtlCol="0">
            <a:spAutoFit/>
          </a:bodyPr>
          <a:lstStyle/>
          <a:p>
            <a:r>
              <a:rPr lang="en-US" sz="1600" dirty="0">
                <a:solidFill>
                  <a:prstClr val="black"/>
                </a:solidFill>
              </a:rPr>
              <a:t>Whitcraft et al., (2015b), </a:t>
            </a:r>
            <a:r>
              <a:rPr lang="en-US" sz="1600" i="1" dirty="0">
                <a:solidFill>
                  <a:prstClr val="black"/>
                </a:solidFill>
              </a:rPr>
              <a:t>Rem. Sens.</a:t>
            </a:r>
          </a:p>
        </p:txBody>
      </p:sp>
      <p:sp>
        <p:nvSpPr>
          <p:cNvPr id="11" name="TextBox 10"/>
          <p:cNvSpPr txBox="1"/>
          <p:nvPr/>
        </p:nvSpPr>
        <p:spPr>
          <a:xfrm>
            <a:off x="196076" y="684207"/>
            <a:ext cx="2657609" cy="369332"/>
          </a:xfrm>
          <a:prstGeom prst="rect">
            <a:avLst/>
          </a:prstGeom>
          <a:noFill/>
        </p:spPr>
        <p:txBody>
          <a:bodyPr wrap="square" rtlCol="0">
            <a:spAutoFit/>
          </a:bodyPr>
          <a:lstStyle/>
          <a:p>
            <a:r>
              <a:rPr lang="en-US" b="1" dirty="0">
                <a:solidFill>
                  <a:srgbClr val="FF0000"/>
                </a:solidFill>
              </a:rPr>
              <a:t>Requirement #5</a:t>
            </a:r>
          </a:p>
        </p:txBody>
      </p:sp>
    </p:spTree>
    <p:extLst>
      <p:ext uri="{BB962C8B-B14F-4D97-AF65-F5344CB8AC3E}">
        <p14:creationId xmlns:p14="http://schemas.microsoft.com/office/powerpoint/2010/main" val="1140626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thoughts on the value of this activity for LSI-VC &amp; agencies</a:t>
            </a:r>
            <a:endParaRPr lang="en-US" dirty="0"/>
          </a:p>
        </p:txBody>
      </p:sp>
      <p:sp>
        <p:nvSpPr>
          <p:cNvPr id="3" name="Content Placeholder 2"/>
          <p:cNvSpPr>
            <a:spLocks noGrp="1"/>
          </p:cNvSpPr>
          <p:nvPr>
            <p:ph idx="1"/>
          </p:nvPr>
        </p:nvSpPr>
        <p:spPr/>
        <p:txBody>
          <a:bodyPr/>
          <a:lstStyle/>
          <a:p>
            <a:r>
              <a:rPr lang="en-US" b="0" dirty="0" smtClean="0"/>
              <a:t>Tabular &amp; spatial representation of common needs </a:t>
            </a:r>
          </a:p>
          <a:p>
            <a:pPr lvl="1"/>
            <a:r>
              <a:rPr lang="en-US" b="0" dirty="0"/>
              <a:t>Where do we have critical gaps across MULTIPLE applications?</a:t>
            </a:r>
          </a:p>
          <a:p>
            <a:pPr lvl="1"/>
            <a:r>
              <a:rPr lang="en-US" b="0" dirty="0"/>
              <a:t>Which observations have a high bang-for-their-buck return on investment</a:t>
            </a:r>
            <a:r>
              <a:rPr lang="en-US" b="0" dirty="0" smtClean="0"/>
              <a:t>?</a:t>
            </a:r>
          </a:p>
          <a:p>
            <a:pPr lvl="1"/>
            <a:r>
              <a:rPr lang="en-US" b="0" dirty="0" smtClean="0"/>
              <a:t>Acquisition planning for non-systematic sensors </a:t>
            </a:r>
            <a:r>
              <a:rPr lang="en-US" b="0" smtClean="0"/>
              <a:t>across multiple apps </a:t>
            </a:r>
            <a:endParaRPr lang="en-US" b="0" dirty="0" smtClean="0"/>
          </a:p>
          <a:p>
            <a:pPr lvl="1"/>
            <a:r>
              <a:rPr lang="en-US" b="0" dirty="0" smtClean="0"/>
              <a:t>Future mission design &amp; justification</a:t>
            </a:r>
          </a:p>
          <a:p>
            <a:r>
              <a:rPr lang="en-US" b="0" dirty="0" smtClean="0"/>
              <a:t>Tie-ins to ARD work </a:t>
            </a:r>
            <a:r>
              <a:rPr lang="en-US" b="0" dirty="0" smtClean="0">
                <a:sym typeface="Wingdings" panose="05000000000000000000" pitchFamily="2" charset="2"/>
              </a:rPr>
              <a:t> what standard pre-processed products have utility across multiple activities? </a:t>
            </a:r>
          </a:p>
          <a:p>
            <a:pPr lvl="1"/>
            <a:r>
              <a:rPr lang="en-US" b="0" dirty="0" smtClean="0">
                <a:sym typeface="Wingdings" panose="05000000000000000000" pitchFamily="2" charset="2"/>
              </a:rPr>
              <a:t>A “common denominator” of sorts</a:t>
            </a:r>
            <a:endParaRPr lang="en-US" b="0" dirty="0"/>
          </a:p>
        </p:txBody>
      </p:sp>
    </p:spTree>
    <p:extLst>
      <p:ext uri="{BB962C8B-B14F-4D97-AF65-F5344CB8AC3E}">
        <p14:creationId xmlns:p14="http://schemas.microsoft.com/office/powerpoint/2010/main" val="2423447377"/>
      </p:ext>
    </p:extLst>
  </p:cSld>
  <p:clrMapOvr>
    <a:masterClrMapping/>
  </p:clrMapOvr>
</p:sld>
</file>

<file path=ppt/theme/theme1.xml><?xml version="1.0" encoding="utf-8"?>
<a:theme xmlns:a="http://schemas.openxmlformats.org/drawingml/2006/main" name="1_GEOGLAM_ppt_Template">
  <a:themeElements>
    <a:clrScheme name="GEOPowerpointPresentation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GEOPowerpointPresentationTempla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EOPowerpointPresentation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EOPowerpointPresentation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EOPowerpointPresentation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EOPowerpointPresentation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EOPowerpointPresentation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EOPowerpointPresentation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EOPowerpointPresentation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EOPowerpointPresentation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EOPowerpointPresentation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EOPowerpointPresentation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EOPowerpointPresentation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EOPowerpointPresentation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TotalTime>
  <Words>1582</Words>
  <Application>Microsoft Macintosh PowerPoint</Application>
  <PresentationFormat>Widescreen</PresentationFormat>
  <Paragraphs>184</Paragraphs>
  <Slides>9</Slides>
  <Notes>8</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9</vt:i4>
      </vt:variant>
    </vt:vector>
  </HeadingPairs>
  <TitlesOfParts>
    <vt:vector size="19" baseType="lpstr">
      <vt:lpstr>Arial Narrow</vt:lpstr>
      <vt:lpstr>Calibri</vt:lpstr>
      <vt:lpstr>MS PGothic</vt:lpstr>
      <vt:lpstr>Tahoma</vt:lpstr>
      <vt:lpstr>Times New Roman</vt:lpstr>
      <vt:lpstr>Tw Cen MT</vt:lpstr>
      <vt:lpstr>Wingdings</vt:lpstr>
      <vt:lpstr>Arial</vt:lpstr>
      <vt:lpstr>1_GEOGLAM_ppt_Template</vt:lpstr>
      <vt:lpstr>Worksheet</vt:lpstr>
      <vt:lpstr>Developing &amp; Evaluating  Space-Based  Earth Observation Data Requirements  for  GEOGLAM</vt:lpstr>
      <vt:lpstr>The GEOGLAM Requirements Process</vt:lpstr>
      <vt:lpstr>PowerPoint Presentation</vt:lpstr>
      <vt:lpstr>Key Components of Spatially Explicit EO Requirements</vt:lpstr>
      <vt:lpstr>PowerPoint Presentation</vt:lpstr>
      <vt:lpstr>PowerPoint Presentation</vt:lpstr>
      <vt:lpstr>PowerPoint Presentation</vt:lpstr>
      <vt:lpstr>PowerPoint Presentation</vt:lpstr>
      <vt:lpstr>Some thoughts on the value of this activity for LSI-VC &amp; agencies</vt:lpstr>
    </vt:vector>
  </TitlesOfParts>
  <Company>Microsoft</Company>
  <LinksUpToDate>false</LinksUpToDate>
  <SharedDoc>false</SharedDoc>
  <HyperlinksChanged>false</HyperlinksChanged>
  <AppVersion>15.0022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Developing &amp; Evaluating  Space-Based  Earth Observation Data Requirements  for  GEOGLAM</dc:title>
  <dc:creator>Alyssa Whitcraft</dc:creator>
  <cp:lastModifiedBy>Matt S</cp:lastModifiedBy>
  <cp:revision>12</cp:revision>
  <dcterms:created xsi:type="dcterms:W3CDTF">2017-03-20T19:10:10Z</dcterms:created>
  <dcterms:modified xsi:type="dcterms:W3CDTF">2017-03-31T00:03:28Z</dcterms:modified>
</cp:coreProperties>
</file>