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91" r:id="rId4"/>
    <p:sldId id="292" r:id="rId5"/>
    <p:sldId id="287" r:id="rId6"/>
    <p:sldId id="288" r:id="rId7"/>
    <p:sldId id="290" r:id="rId8"/>
    <p:sldId id="295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21"/>
  </p:normalViewPr>
  <p:slideViewPr>
    <p:cSldViewPr>
      <p:cViewPr varScale="1">
        <p:scale>
          <a:sx n="108" d="100"/>
          <a:sy n="108" d="100"/>
        </p:scale>
        <p:origin x="152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1888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4325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6763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6CBBC3-2416-48AA-8F93-903EF6A0954B}" type="slidenum">
              <a:rPr lang="fr-FR" altLang="fr-FR" smtClean="0">
                <a:solidFill>
                  <a:srgbClr val="000000"/>
                </a:solidFill>
              </a:rPr>
              <a:pPr eaLnBrk="1" hangingPunct="1"/>
              <a:t>2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7488" indent="-217488" eaLnBrk="1" hangingPunct="1">
              <a:spcBef>
                <a:spcPct val="0"/>
              </a:spcBef>
            </a:pPr>
            <a:r>
              <a:rPr lang="en-US" altLang="fr-FR" smtClean="0"/>
              <a:t>Current practices – black = global use; grey = operational use in specific regions (large fields mainly NA, Brazil); with </a:t>
            </a:r>
          </a:p>
        </p:txBody>
      </p:sp>
    </p:spTree>
    <p:extLst>
      <p:ext uri="{BB962C8B-B14F-4D97-AF65-F5344CB8AC3E}">
        <p14:creationId xmlns:p14="http://schemas.microsoft.com/office/powerpoint/2010/main" val="194673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16E2BB7-6B1E-49A7-8E64-132DF24F5F1D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2433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altLang="fr-FR" smtClean="0"/>
              <a:t>Same methods than 25 year s ago or even 35 year ago</a:t>
            </a: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9F07212-9005-4CF7-920B-A5FE87C667EC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9442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Why we need an update – and how we can improve the specificity. This will have implications for mission planning as well. 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E1A44D-C38D-4DE4-8C10-B9C116597AE2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8719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Why we need an update – and how we can improve the specificity. This will have implications for mission planning as well. 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E1A44D-C38D-4DE4-8C10-B9C116597AE2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029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411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LSI-VC 4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/ GEOGLAM / SDCG Joint Meeting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, 6-8 Sept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3962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876800" y="1600200"/>
            <a:ext cx="3962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441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549278"/>
            <a:ext cx="82296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686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DFF4EE-23EA-452D-869F-F25091A5DEFF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  <a:ln/>
        </p:spPr>
        <p:txBody>
          <a:bodyPr/>
          <a:lstStyle>
            <a:lvl1pPr>
              <a:defRPr/>
            </a:lvl1pPr>
          </a:lstStyle>
          <a:p>
            <a:fld id="{572ED2AC-331F-4E6C-AFFB-BF496E4E3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bellavia\Documents\Administratif\Logos\logo ELI geomatic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254750"/>
            <a:ext cx="668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28" y="188913"/>
            <a:ext cx="8657836" cy="607295"/>
          </a:xfrm>
          <a:prstGeom prst="rect">
            <a:avLst/>
          </a:prstGeom>
        </p:spPr>
        <p:txBody>
          <a:bodyPr lIns="134115" tIns="67058" rIns="134115" bIns="67058"/>
          <a:lstStyle>
            <a:lvl1pPr>
              <a:defRPr sz="3375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19028" y="1049360"/>
            <a:ext cx="8645460" cy="5417478"/>
          </a:xfrm>
          <a:prstGeom prst="rect">
            <a:avLst/>
          </a:prstGeom>
        </p:spPr>
        <p:txBody>
          <a:bodyPr lIns="134115" tIns="67058" rIns="134115" bIns="67058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 marL="1299358">
              <a:lnSpc>
                <a:spcPct val="150000"/>
              </a:lnSpc>
              <a:defRPr sz="1828"/>
            </a:lvl3pPr>
            <a:lvl4pPr marL="1670604">
              <a:lnSpc>
                <a:spcPct val="150000"/>
              </a:lnSpc>
              <a:defRPr sz="1617"/>
            </a:lvl4pPr>
            <a:lvl5pPr marL="2413094">
              <a:lnSpc>
                <a:spcPct val="150000"/>
              </a:lnSpc>
              <a:defRPr sz="1617"/>
            </a:lvl5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126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288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C2E70-434E-4A7D-A6E1-92B234399F39}" type="datetimeFigureOut">
              <a:rPr lang="en-US" smtClean="0"/>
              <a:t>9/8/17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912C3-5B99-49FD-8169-273DE3B4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hyperlink" Target="http://www.jecam.org/" TargetMode="External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GEOGLAM – LSI-VC </a:t>
            </a:r>
            <a:r>
              <a:rPr lang="en-US" sz="4200" b="1" dirty="0" err="1" smtClean="0">
                <a:solidFill>
                  <a:srgbClr val="FFFFFF"/>
                </a:solidFill>
                <a:latin typeface="+mj-lt"/>
              </a:rPr>
              <a:t>Comeeting</a:t>
            </a: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 Readout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Bradley </a:t>
            </a:r>
            <a:r>
              <a:rPr lang="en-US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Doorn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and Selma </a:t>
            </a:r>
            <a:r>
              <a:rPr lang="en-US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Cherchali</a:t>
            </a:r>
            <a:endParaRPr lang="en-US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Co-Chairs, Ad-hoc WG on GEOGLAM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US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LSI-VC 4 / GEOGLAM / SDCG Joint Meeting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ESA/ESRIN, 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Frascati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Italy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-8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088" y="188913"/>
            <a:ext cx="8658225" cy="608012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819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19088" y="1049338"/>
            <a:ext cx="8645525" cy="5418137"/>
          </a:xfrm>
        </p:spPr>
        <p:txBody>
          <a:bodyPr/>
          <a:lstStyle/>
          <a:p>
            <a:endParaRPr lang="fr-BE" altLang="fr-FR" smtClean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30938"/>
            <a:ext cx="3897313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rgbClr val="000000"/>
                </a:solidFill>
              </a:rPr>
              <a:t>GEOSS Workshop</a:t>
            </a:r>
            <a:r>
              <a:rPr lang="fr-BE" altLang="fr-FR" sz="1800">
                <a:solidFill>
                  <a:srgbClr val="000000"/>
                </a:solidFill>
              </a:rPr>
              <a:t> – Beijing, February 2009</a:t>
            </a: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8197" name="Rectangle 74"/>
          <p:cNvSpPr>
            <a:spLocks noChangeArrowheads="1"/>
          </p:cNvSpPr>
          <p:nvPr/>
        </p:nvSpPr>
        <p:spPr bwMode="auto">
          <a:xfrm>
            <a:off x="0" y="0"/>
            <a:ext cx="9144000" cy="7072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1419225" y="1728788"/>
            <a:ext cx="125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Croplands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mask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2711450" y="1731963"/>
            <a:ext cx="194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Crop type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area 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4298950" y="2203450"/>
            <a:ext cx="1439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Crop type 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parcel level</a:t>
            </a: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0" y="485775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1">
                <a:solidFill>
                  <a:srgbClr val="009900"/>
                </a:solidFill>
                <a:latin typeface="Arial" panose="020B0604020202020204" pitchFamily="34" charset="0"/>
              </a:rPr>
              <a:t>EO</a:t>
            </a: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84138" y="1960563"/>
            <a:ext cx="639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FFC000"/>
                </a:solidFill>
                <a:latin typeface="Arial" panose="020B0604020202020204" pitchFamily="34" charset="0"/>
              </a:rPr>
              <a:t>Area</a:t>
            </a:r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>
            <a:off x="684213" y="765175"/>
            <a:ext cx="6994525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2317750" y="34607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631825" y="225425"/>
            <a:ext cx="8785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b="1" i="1">
                <a:solidFill>
                  <a:srgbClr val="009900"/>
                </a:solidFill>
                <a:latin typeface="Arial" panose="020B0604020202020204" pitchFamily="34" charset="0"/>
              </a:rPr>
              <a:t>Spatial resolution</a:t>
            </a:r>
            <a:r>
              <a:rPr lang="en-US" altLang="fr-FR" sz="160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>
                <a:solidFill>
                  <a:srgbClr val="009900"/>
                </a:solidFill>
                <a:latin typeface="Arial" panose="020B0604020202020204" pitchFamily="34" charset="0"/>
              </a:rPr>
              <a:t>5km - 1km	     1km - 250m</a:t>
            </a:r>
            <a:r>
              <a:rPr lang="en-US" altLang="fr-FR" sz="1200" b="1">
                <a:solidFill>
                  <a:srgbClr val="009900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fr-FR" sz="1400" b="1">
                <a:solidFill>
                  <a:srgbClr val="009900"/>
                </a:solidFill>
                <a:latin typeface="Arial" panose="020B0604020202020204" pitchFamily="34" charset="0"/>
              </a:rPr>
              <a:t>250m - 60m                60m - 10m                 10m - 1m</a:t>
            </a:r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>
            <a:off x="608013" y="715963"/>
            <a:ext cx="8745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  <a:r>
              <a:rPr lang="en-US" altLang="fr-FR" sz="1200" i="1">
                <a:solidFill>
                  <a:srgbClr val="000000"/>
                </a:solidFill>
                <a:latin typeface="Arial" panose="020B0604020202020204" pitchFamily="34" charset="0"/>
              </a:rPr>
              <a:t>hourly images    daily images     1 to 3 images per 15 days  1 to 2 images per month  1 to 2 images per season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000" b="1" i="1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  <a:r>
              <a:rPr lang="en-US" altLang="fr-FR" sz="1200" i="1">
                <a:solidFill>
                  <a:srgbClr val="000000"/>
                </a:solidFill>
                <a:latin typeface="Arial" panose="020B0604020202020204" pitchFamily="34" charset="0"/>
              </a:rPr>
              <a:t>Revisiting capabilities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1865313" y="1231900"/>
            <a:ext cx="260350" cy="487363"/>
          </a:xfrm>
          <a:prstGeom prst="downArrow">
            <a:avLst>
              <a:gd name="adj1" fmla="val 50000"/>
              <a:gd name="adj2" fmla="val 46799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B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08" name="Text Box 14"/>
          <p:cNvSpPr txBox="1">
            <a:spLocks noChangeArrowheads="1"/>
          </p:cNvSpPr>
          <p:nvPr/>
        </p:nvSpPr>
        <p:spPr bwMode="auto">
          <a:xfrm>
            <a:off x="6350" y="3062288"/>
            <a:ext cx="811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>
                <a:solidFill>
                  <a:srgbClr val="009900"/>
                </a:solidFill>
                <a:latin typeface="Arial" panose="020B0604020202020204" pitchFamily="34" charset="0"/>
              </a:rPr>
              <a:t>Crop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>
                <a:solidFill>
                  <a:srgbClr val="009900"/>
                </a:solidFill>
                <a:latin typeface="Arial" panose="020B0604020202020204" pitchFamily="34" charset="0"/>
              </a:rPr>
              <a:t>Growth</a:t>
            </a:r>
          </a:p>
        </p:txBody>
      </p:sp>
      <p:sp>
        <p:nvSpPr>
          <p:cNvPr id="8209" name="Text Box 15"/>
          <p:cNvSpPr txBox="1">
            <a:spLocks noChangeArrowheads="1"/>
          </p:cNvSpPr>
          <p:nvPr/>
        </p:nvSpPr>
        <p:spPr bwMode="auto">
          <a:xfrm>
            <a:off x="1143000" y="3049588"/>
            <a:ext cx="169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Agriculture 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veg. conditions</a:t>
            </a:r>
          </a:p>
        </p:txBody>
      </p:sp>
      <p:sp>
        <p:nvSpPr>
          <p:cNvPr id="8210" name="Text Box 16"/>
          <p:cNvSpPr txBox="1">
            <a:spLocks noChangeArrowheads="1"/>
          </p:cNvSpPr>
          <p:nvPr/>
        </p:nvSpPr>
        <p:spPr bwMode="auto">
          <a:xfrm>
            <a:off x="2843213" y="3019425"/>
            <a:ext cx="148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Crop specific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conditions</a:t>
            </a:r>
            <a:endParaRPr lang="en-US" altLang="fr-FR" sz="18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211" name="Text Box 17"/>
          <p:cNvSpPr txBox="1">
            <a:spLocks noChangeArrowheads="1"/>
          </p:cNvSpPr>
          <p:nvPr/>
        </p:nvSpPr>
        <p:spPr bwMode="auto">
          <a:xfrm>
            <a:off x="4154488" y="3943350"/>
            <a:ext cx="1611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Crop stages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Crop variables</a:t>
            </a:r>
          </a:p>
        </p:txBody>
      </p:sp>
      <p:sp>
        <p:nvSpPr>
          <p:cNvPr id="8212" name="Text Box 18"/>
          <p:cNvSpPr txBox="1">
            <a:spLocks noChangeArrowheads="1"/>
          </p:cNvSpPr>
          <p:nvPr/>
        </p:nvSpPr>
        <p:spPr bwMode="auto">
          <a:xfrm>
            <a:off x="1957388" y="3575050"/>
            <a:ext cx="122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Anomalies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detection</a:t>
            </a:r>
          </a:p>
        </p:txBody>
      </p:sp>
      <p:sp>
        <p:nvSpPr>
          <p:cNvPr id="8213" name="Text Box 19"/>
          <p:cNvSpPr txBox="1">
            <a:spLocks noChangeArrowheads="1"/>
          </p:cNvSpPr>
          <p:nvPr/>
        </p:nvSpPr>
        <p:spPr bwMode="auto">
          <a:xfrm>
            <a:off x="3657600" y="5019675"/>
            <a:ext cx="113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Yield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estimates</a:t>
            </a:r>
          </a:p>
        </p:txBody>
      </p:sp>
      <p:sp>
        <p:nvSpPr>
          <p:cNvPr id="8214" name="Text Box 20"/>
          <p:cNvSpPr txBox="1">
            <a:spLocks noChangeArrowheads="1"/>
          </p:cNvSpPr>
          <p:nvPr/>
        </p:nvSpPr>
        <p:spPr bwMode="auto">
          <a:xfrm>
            <a:off x="4945063" y="4498975"/>
            <a:ext cx="1404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Crop growth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model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1878013" y="2463800"/>
            <a:ext cx="246062" cy="430213"/>
          </a:xfrm>
          <a:prstGeom prst="downArrow">
            <a:avLst>
              <a:gd name="adj1" fmla="val 50000"/>
              <a:gd name="adj2" fmla="val 4371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B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16" name="AutoShape 22"/>
          <p:cNvSpPr>
            <a:spLocks noChangeArrowheads="1"/>
          </p:cNvSpPr>
          <p:nvPr/>
        </p:nvSpPr>
        <p:spPr bwMode="auto">
          <a:xfrm>
            <a:off x="3562350" y="2471738"/>
            <a:ext cx="260350" cy="407987"/>
          </a:xfrm>
          <a:prstGeom prst="downArrow">
            <a:avLst>
              <a:gd name="adj1" fmla="val 50000"/>
              <a:gd name="adj2" fmla="val 3917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7" name="AutoShape 23"/>
          <p:cNvSpPr>
            <a:spLocks noChangeArrowheads="1"/>
          </p:cNvSpPr>
          <p:nvPr/>
        </p:nvSpPr>
        <p:spPr bwMode="auto">
          <a:xfrm>
            <a:off x="6503988" y="3108325"/>
            <a:ext cx="260350" cy="900113"/>
          </a:xfrm>
          <a:prstGeom prst="downArrow">
            <a:avLst>
              <a:gd name="adj1" fmla="val 50000"/>
              <a:gd name="adj2" fmla="val 86433"/>
            </a:avLst>
          </a:prstGeom>
          <a:noFill/>
          <a:ln w="12700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8" name="Rectangle 24"/>
          <p:cNvSpPr>
            <a:spLocks noChangeArrowheads="1"/>
          </p:cNvSpPr>
          <p:nvPr/>
        </p:nvSpPr>
        <p:spPr bwMode="auto">
          <a:xfrm>
            <a:off x="31750" y="1830388"/>
            <a:ext cx="739775" cy="5524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9" name="Rectangle 25"/>
          <p:cNvSpPr>
            <a:spLocks noChangeArrowheads="1"/>
          </p:cNvSpPr>
          <p:nvPr/>
        </p:nvSpPr>
        <p:spPr bwMode="auto">
          <a:xfrm>
            <a:off x="44450" y="3006725"/>
            <a:ext cx="722313" cy="6397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0" name="AutoShape 26"/>
          <p:cNvSpPr>
            <a:spLocks noChangeArrowheads="1"/>
          </p:cNvSpPr>
          <p:nvPr/>
        </p:nvSpPr>
        <p:spPr bwMode="auto">
          <a:xfrm rot="16200000" flipH="1">
            <a:off x="5244306" y="5083969"/>
            <a:ext cx="420688" cy="4508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8221" name="Line 27"/>
          <p:cNvSpPr>
            <a:spLocks noChangeShapeType="1"/>
          </p:cNvSpPr>
          <p:nvPr/>
        </p:nvSpPr>
        <p:spPr bwMode="auto">
          <a:xfrm>
            <a:off x="1196975" y="3606800"/>
            <a:ext cx="314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22" name="Line 28"/>
          <p:cNvSpPr>
            <a:spLocks noChangeShapeType="1"/>
          </p:cNvSpPr>
          <p:nvPr/>
        </p:nvSpPr>
        <p:spPr bwMode="auto">
          <a:xfrm flipV="1">
            <a:off x="4260850" y="4543425"/>
            <a:ext cx="2874963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23" name="Text Box 32"/>
          <p:cNvSpPr txBox="1">
            <a:spLocks noChangeArrowheads="1"/>
          </p:cNvSpPr>
          <p:nvPr/>
        </p:nvSpPr>
        <p:spPr bwMode="auto">
          <a:xfrm>
            <a:off x="77788" y="5000625"/>
            <a:ext cx="668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FF0000"/>
                </a:solidFill>
                <a:latin typeface="Arial" panose="020B0604020202020204" pitchFamily="34" charset="0"/>
              </a:rPr>
              <a:t>Yield</a:t>
            </a:r>
          </a:p>
        </p:txBody>
      </p:sp>
      <p:sp>
        <p:nvSpPr>
          <p:cNvPr id="8224" name="Rectangle 33"/>
          <p:cNvSpPr>
            <a:spLocks noChangeArrowheads="1"/>
          </p:cNvSpPr>
          <p:nvPr/>
        </p:nvSpPr>
        <p:spPr bwMode="auto">
          <a:xfrm>
            <a:off x="46038" y="4873625"/>
            <a:ext cx="711200" cy="625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5" name="AutoShape 35"/>
          <p:cNvSpPr>
            <a:spLocks noChangeArrowheads="1"/>
          </p:cNvSpPr>
          <p:nvPr/>
        </p:nvSpPr>
        <p:spPr bwMode="auto">
          <a:xfrm>
            <a:off x="3524250" y="1209675"/>
            <a:ext cx="260350" cy="525463"/>
          </a:xfrm>
          <a:prstGeom prst="downArrow">
            <a:avLst>
              <a:gd name="adj1" fmla="val 50000"/>
              <a:gd name="adj2" fmla="val 504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6" name="AutoShape 36"/>
          <p:cNvSpPr>
            <a:spLocks noChangeArrowheads="1"/>
          </p:cNvSpPr>
          <p:nvPr/>
        </p:nvSpPr>
        <p:spPr bwMode="auto">
          <a:xfrm>
            <a:off x="6503988" y="1239838"/>
            <a:ext cx="279400" cy="1185862"/>
          </a:xfrm>
          <a:prstGeom prst="downArrow">
            <a:avLst>
              <a:gd name="adj1" fmla="val 50000"/>
              <a:gd name="adj2" fmla="val 106108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7" name="Text Box 37"/>
          <p:cNvSpPr txBox="1">
            <a:spLocks noChangeArrowheads="1"/>
          </p:cNvSpPr>
          <p:nvPr/>
        </p:nvSpPr>
        <p:spPr bwMode="auto">
          <a:xfrm>
            <a:off x="5837238" y="2398713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b="1">
                <a:solidFill>
                  <a:srgbClr val="333399"/>
                </a:solidFill>
                <a:latin typeface="Arial" panose="020B0604020202020204" pitchFamily="34" charset="0"/>
              </a:rPr>
              <a:t>Sample point interpretation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b="1">
                <a:solidFill>
                  <a:srgbClr val="333399"/>
                </a:solidFill>
                <a:latin typeface="Arial" panose="020B0604020202020204" pitchFamily="34" charset="0"/>
              </a:rPr>
              <a:t>          Regression estimate</a:t>
            </a:r>
          </a:p>
        </p:txBody>
      </p:sp>
      <p:sp>
        <p:nvSpPr>
          <p:cNvPr id="8228" name="AutoShape 38"/>
          <p:cNvSpPr>
            <a:spLocks noChangeArrowheads="1"/>
          </p:cNvSpPr>
          <p:nvPr/>
        </p:nvSpPr>
        <p:spPr bwMode="auto">
          <a:xfrm>
            <a:off x="4802188" y="2751138"/>
            <a:ext cx="260350" cy="1022350"/>
          </a:xfrm>
          <a:prstGeom prst="downArrow">
            <a:avLst>
              <a:gd name="adj1" fmla="val 50000"/>
              <a:gd name="adj2" fmla="val 98171"/>
            </a:avLst>
          </a:prstGeom>
          <a:noFill/>
          <a:ln w="12700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9" name="AutoShape 40"/>
          <p:cNvSpPr>
            <a:spLocks noChangeArrowheads="1"/>
          </p:cNvSpPr>
          <p:nvPr/>
        </p:nvSpPr>
        <p:spPr bwMode="auto">
          <a:xfrm>
            <a:off x="1420813" y="2651125"/>
            <a:ext cx="6488112" cy="1651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45 h 21600"/>
              <a:gd name="T14" fmla="*/ 20341 w 21600"/>
              <a:gd name="T15" fmla="*/ 161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060" y="0"/>
                </a:moveTo>
                <a:lnTo>
                  <a:pt x="19060" y="5445"/>
                </a:lnTo>
                <a:lnTo>
                  <a:pt x="3375" y="5445"/>
                </a:lnTo>
                <a:lnTo>
                  <a:pt x="3375" y="16155"/>
                </a:lnTo>
                <a:lnTo>
                  <a:pt x="19060" y="16155"/>
                </a:lnTo>
                <a:lnTo>
                  <a:pt x="19060" y="21600"/>
                </a:lnTo>
                <a:lnTo>
                  <a:pt x="21600" y="10800"/>
                </a:lnTo>
                <a:lnTo>
                  <a:pt x="19060" y="0"/>
                </a:lnTo>
                <a:close/>
              </a:path>
              <a:path w="21600" h="21600">
                <a:moveTo>
                  <a:pt x="1350" y="5445"/>
                </a:moveTo>
                <a:lnTo>
                  <a:pt x="1350" y="16155"/>
                </a:lnTo>
                <a:lnTo>
                  <a:pt x="2700" y="16155"/>
                </a:lnTo>
                <a:lnTo>
                  <a:pt x="2700" y="5445"/>
                </a:lnTo>
                <a:lnTo>
                  <a:pt x="1350" y="5445"/>
                </a:lnTo>
                <a:close/>
              </a:path>
              <a:path w="21600" h="21600">
                <a:moveTo>
                  <a:pt x="0" y="5445"/>
                </a:moveTo>
                <a:lnTo>
                  <a:pt x="0" y="16155"/>
                </a:lnTo>
                <a:lnTo>
                  <a:pt x="675" y="16155"/>
                </a:lnTo>
                <a:lnTo>
                  <a:pt x="675" y="5445"/>
                </a:lnTo>
                <a:lnTo>
                  <a:pt x="0" y="5445"/>
                </a:lnTo>
                <a:close/>
              </a:path>
            </a:pathLst>
          </a:cu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8230" name="Oval 41"/>
          <p:cNvSpPr>
            <a:spLocks noChangeArrowheads="1"/>
          </p:cNvSpPr>
          <p:nvPr/>
        </p:nvSpPr>
        <p:spPr bwMode="auto">
          <a:xfrm>
            <a:off x="8101013" y="1412875"/>
            <a:ext cx="938212" cy="503238"/>
          </a:xfrm>
          <a:prstGeom prst="ellipse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rgbClr val="99FF66">
                  <a:alpha val="7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Area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outlook</a:t>
            </a:r>
            <a:endParaRPr lang="fr-FR" altLang="fr-FR" sz="15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231" name="AutoShape 42"/>
          <p:cNvSpPr>
            <a:spLocks noChangeArrowheads="1"/>
          </p:cNvSpPr>
          <p:nvPr/>
        </p:nvSpPr>
        <p:spPr bwMode="auto">
          <a:xfrm>
            <a:off x="1436688" y="4756150"/>
            <a:ext cx="6529387" cy="10747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871 h 21600"/>
              <a:gd name="T14" fmla="*/ 20358 w 21600"/>
              <a:gd name="T15" fmla="*/ 157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878" y="0"/>
                </a:moveTo>
                <a:lnTo>
                  <a:pt x="18878" y="5871"/>
                </a:lnTo>
                <a:lnTo>
                  <a:pt x="3375" y="5871"/>
                </a:lnTo>
                <a:lnTo>
                  <a:pt x="3375" y="15729"/>
                </a:lnTo>
                <a:lnTo>
                  <a:pt x="18878" y="15729"/>
                </a:lnTo>
                <a:lnTo>
                  <a:pt x="18878" y="21600"/>
                </a:lnTo>
                <a:lnTo>
                  <a:pt x="21600" y="10800"/>
                </a:lnTo>
                <a:lnTo>
                  <a:pt x="18878" y="0"/>
                </a:lnTo>
                <a:close/>
              </a:path>
              <a:path w="21600" h="21600">
                <a:moveTo>
                  <a:pt x="1350" y="5871"/>
                </a:moveTo>
                <a:lnTo>
                  <a:pt x="1350" y="15729"/>
                </a:lnTo>
                <a:lnTo>
                  <a:pt x="2700" y="15729"/>
                </a:lnTo>
                <a:lnTo>
                  <a:pt x="2700" y="5871"/>
                </a:lnTo>
                <a:lnTo>
                  <a:pt x="1350" y="5871"/>
                </a:lnTo>
                <a:close/>
              </a:path>
              <a:path w="21600" h="21600">
                <a:moveTo>
                  <a:pt x="0" y="5871"/>
                </a:moveTo>
                <a:lnTo>
                  <a:pt x="0" y="15729"/>
                </a:lnTo>
                <a:lnTo>
                  <a:pt x="675" y="15729"/>
                </a:lnTo>
                <a:lnTo>
                  <a:pt x="675" y="5871"/>
                </a:lnTo>
                <a:lnTo>
                  <a:pt x="0" y="5871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8232" name="Text Box 43"/>
          <p:cNvSpPr txBox="1">
            <a:spLocks noChangeArrowheads="1"/>
          </p:cNvSpPr>
          <p:nvPr/>
        </p:nvSpPr>
        <p:spPr bwMode="auto">
          <a:xfrm>
            <a:off x="38100" y="1177925"/>
            <a:ext cx="84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Meteo</a:t>
            </a:r>
            <a:endParaRPr lang="en-US" altLang="fr-FR" sz="1200" b="1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cond</a:t>
            </a:r>
            <a:r>
              <a:rPr lang="en-US" altLang="fr-FR" sz="1200" b="1">
                <a:solidFill>
                  <a:srgbClr val="3333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233" name="AutoShape 44"/>
          <p:cNvSpPr>
            <a:spLocks noChangeArrowheads="1"/>
          </p:cNvSpPr>
          <p:nvPr/>
        </p:nvSpPr>
        <p:spPr bwMode="auto">
          <a:xfrm>
            <a:off x="4819650" y="1211263"/>
            <a:ext cx="234950" cy="942975"/>
          </a:xfrm>
          <a:prstGeom prst="downArrow">
            <a:avLst>
              <a:gd name="adj1" fmla="val 50000"/>
              <a:gd name="adj2" fmla="val 100338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34" name="AutoShape 45"/>
          <p:cNvSpPr>
            <a:spLocks noChangeArrowheads="1"/>
          </p:cNvSpPr>
          <p:nvPr/>
        </p:nvSpPr>
        <p:spPr bwMode="auto">
          <a:xfrm>
            <a:off x="5948363" y="2160588"/>
            <a:ext cx="2017712" cy="8778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271 h 21600"/>
              <a:gd name="T14" fmla="*/ 20299 w 21600"/>
              <a:gd name="T15" fmla="*/ 163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059" y="0"/>
                </a:moveTo>
                <a:lnTo>
                  <a:pt x="19059" y="5271"/>
                </a:lnTo>
                <a:lnTo>
                  <a:pt x="3375" y="5271"/>
                </a:lnTo>
                <a:lnTo>
                  <a:pt x="3375" y="16329"/>
                </a:lnTo>
                <a:lnTo>
                  <a:pt x="19059" y="16329"/>
                </a:lnTo>
                <a:lnTo>
                  <a:pt x="19059" y="21600"/>
                </a:lnTo>
                <a:lnTo>
                  <a:pt x="21600" y="10800"/>
                </a:lnTo>
                <a:lnTo>
                  <a:pt x="19059" y="0"/>
                </a:lnTo>
                <a:close/>
              </a:path>
              <a:path w="21600" h="21600">
                <a:moveTo>
                  <a:pt x="1350" y="5271"/>
                </a:moveTo>
                <a:lnTo>
                  <a:pt x="1350" y="16329"/>
                </a:lnTo>
                <a:lnTo>
                  <a:pt x="2700" y="16329"/>
                </a:lnTo>
                <a:lnTo>
                  <a:pt x="2700" y="5271"/>
                </a:lnTo>
                <a:lnTo>
                  <a:pt x="1350" y="5271"/>
                </a:lnTo>
                <a:close/>
              </a:path>
              <a:path w="21600" h="21600">
                <a:moveTo>
                  <a:pt x="0" y="5271"/>
                </a:moveTo>
                <a:lnTo>
                  <a:pt x="0" y="16329"/>
                </a:lnTo>
                <a:lnTo>
                  <a:pt x="675" y="16329"/>
                </a:lnTo>
                <a:lnTo>
                  <a:pt x="675" y="5271"/>
                </a:lnTo>
                <a:lnTo>
                  <a:pt x="0" y="5271"/>
                </a:lnTo>
                <a:close/>
              </a:path>
            </a:pathLst>
          </a:cu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8235" name="Text Box 46"/>
          <p:cNvSpPr txBox="1">
            <a:spLocks noChangeArrowheads="1"/>
          </p:cNvSpPr>
          <p:nvPr/>
        </p:nvSpPr>
        <p:spPr bwMode="auto">
          <a:xfrm>
            <a:off x="6021388" y="3956050"/>
            <a:ext cx="1303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Intra-parcel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variability</a:t>
            </a:r>
          </a:p>
        </p:txBody>
      </p:sp>
      <p:sp>
        <p:nvSpPr>
          <p:cNvPr id="8236" name="Oval 47"/>
          <p:cNvSpPr>
            <a:spLocks noChangeArrowheads="1"/>
          </p:cNvSpPr>
          <p:nvPr/>
        </p:nvSpPr>
        <p:spPr bwMode="auto">
          <a:xfrm>
            <a:off x="8113713" y="2997200"/>
            <a:ext cx="938212" cy="503238"/>
          </a:xfrm>
          <a:prstGeom prst="ellipse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rgbClr val="99FF66">
                  <a:alpha val="7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Monthly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bulletin</a:t>
            </a:r>
            <a:endParaRPr lang="fr-FR" altLang="fr-FR" sz="15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237" name="Oval 48"/>
          <p:cNvSpPr>
            <a:spLocks noChangeArrowheads="1"/>
          </p:cNvSpPr>
          <p:nvPr/>
        </p:nvSpPr>
        <p:spPr bwMode="auto">
          <a:xfrm>
            <a:off x="8113713" y="2451100"/>
            <a:ext cx="938212" cy="503238"/>
          </a:xfrm>
          <a:prstGeom prst="ellipse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rgbClr val="99FF66">
                  <a:alpha val="7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Area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estimate</a:t>
            </a:r>
            <a:endParaRPr lang="fr-FR" altLang="fr-FR" sz="15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3360" name="Oval 49"/>
          <p:cNvSpPr>
            <a:spLocks noChangeArrowheads="1"/>
          </p:cNvSpPr>
          <p:nvPr/>
        </p:nvSpPr>
        <p:spPr bwMode="auto">
          <a:xfrm>
            <a:off x="8113713" y="4064000"/>
            <a:ext cx="938212" cy="503238"/>
          </a:xfrm>
          <a:prstGeom prst="ellipse">
            <a:avLst/>
          </a:prstGeom>
          <a:solidFill>
            <a:schemeClr val="bg2">
              <a:lumMod val="20000"/>
              <a:lumOff val="80000"/>
              <a:alpha val="7490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BE" sz="1500" b="1" dirty="0" err="1">
                <a:solidFill>
                  <a:srgbClr val="FFFFFF">
                    <a:lumMod val="50000"/>
                  </a:srgbClr>
                </a:solidFill>
                <a:latin typeface="Arial" pitchFamily="34" charset="0"/>
              </a:rPr>
              <a:t>Precision</a:t>
            </a:r>
            <a:endParaRPr lang="fr-BE" sz="1500" b="1" dirty="0">
              <a:solidFill>
                <a:srgbClr val="FFFFFF">
                  <a:lumMod val="50000"/>
                </a:srgbClr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fr-BE" sz="1500" b="1" dirty="0" err="1">
                <a:solidFill>
                  <a:srgbClr val="FFFFFF">
                    <a:lumMod val="50000"/>
                  </a:srgbClr>
                </a:solidFill>
                <a:latin typeface="Arial" pitchFamily="34" charset="0"/>
              </a:rPr>
              <a:t>farming</a:t>
            </a:r>
            <a:endParaRPr lang="fr-FR" sz="1500" b="1" dirty="0">
              <a:solidFill>
                <a:srgbClr val="FFFFFF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8239" name="AutoShape 50"/>
          <p:cNvSpPr>
            <a:spLocks noChangeArrowheads="1"/>
          </p:cNvSpPr>
          <p:nvPr/>
        </p:nvSpPr>
        <p:spPr bwMode="auto">
          <a:xfrm>
            <a:off x="5821363" y="3783013"/>
            <a:ext cx="2170112" cy="958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271 h 21600"/>
              <a:gd name="T14" fmla="*/ 20299 w 21600"/>
              <a:gd name="T15" fmla="*/ 163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059" y="0"/>
                </a:moveTo>
                <a:lnTo>
                  <a:pt x="19059" y="5271"/>
                </a:lnTo>
                <a:lnTo>
                  <a:pt x="3375" y="5271"/>
                </a:lnTo>
                <a:lnTo>
                  <a:pt x="3375" y="16329"/>
                </a:lnTo>
                <a:lnTo>
                  <a:pt x="19059" y="16329"/>
                </a:lnTo>
                <a:lnTo>
                  <a:pt x="19059" y="21600"/>
                </a:lnTo>
                <a:lnTo>
                  <a:pt x="21600" y="10800"/>
                </a:lnTo>
                <a:lnTo>
                  <a:pt x="19059" y="0"/>
                </a:lnTo>
                <a:close/>
              </a:path>
              <a:path w="21600" h="21600">
                <a:moveTo>
                  <a:pt x="1350" y="5271"/>
                </a:moveTo>
                <a:lnTo>
                  <a:pt x="1350" y="16329"/>
                </a:lnTo>
                <a:lnTo>
                  <a:pt x="2700" y="16329"/>
                </a:lnTo>
                <a:lnTo>
                  <a:pt x="2700" y="5271"/>
                </a:lnTo>
                <a:lnTo>
                  <a:pt x="1350" y="5271"/>
                </a:lnTo>
                <a:close/>
              </a:path>
              <a:path w="21600" h="21600">
                <a:moveTo>
                  <a:pt x="0" y="5271"/>
                </a:moveTo>
                <a:lnTo>
                  <a:pt x="0" y="16329"/>
                </a:lnTo>
                <a:lnTo>
                  <a:pt x="675" y="16329"/>
                </a:lnTo>
                <a:lnTo>
                  <a:pt x="675" y="5271"/>
                </a:lnTo>
                <a:lnTo>
                  <a:pt x="0" y="5271"/>
                </a:lnTo>
                <a:close/>
              </a:path>
            </a:pathLst>
          </a:cu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8240" name="Oval 51"/>
          <p:cNvSpPr>
            <a:spLocks noChangeArrowheads="1"/>
          </p:cNvSpPr>
          <p:nvPr/>
        </p:nvSpPr>
        <p:spPr bwMode="auto">
          <a:xfrm>
            <a:off x="8112125" y="4624388"/>
            <a:ext cx="938213" cy="503237"/>
          </a:xfrm>
          <a:prstGeom prst="ellipse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rgbClr val="99FF66">
                  <a:alpha val="7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Yield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forecast</a:t>
            </a:r>
            <a:endParaRPr lang="fr-FR" altLang="fr-FR" sz="15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241" name="Rectangle 52"/>
          <p:cNvSpPr>
            <a:spLocks noChangeArrowheads="1"/>
          </p:cNvSpPr>
          <p:nvPr/>
        </p:nvSpPr>
        <p:spPr bwMode="auto">
          <a:xfrm>
            <a:off x="53975" y="1195388"/>
            <a:ext cx="739775" cy="552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242" name="Group 53"/>
          <p:cNvGrpSpPr>
            <a:grpSpLocks/>
          </p:cNvGrpSpPr>
          <p:nvPr/>
        </p:nvGrpSpPr>
        <p:grpSpPr bwMode="auto">
          <a:xfrm>
            <a:off x="1030288" y="1262063"/>
            <a:ext cx="3832225" cy="3506787"/>
            <a:chOff x="649" y="886"/>
            <a:chExt cx="2414" cy="2119"/>
          </a:xfrm>
        </p:grpSpPr>
        <p:sp>
          <p:nvSpPr>
            <p:cNvPr id="13384" name="Line 54"/>
            <p:cNvSpPr>
              <a:spLocks noChangeShapeType="1"/>
            </p:cNvSpPr>
            <p:nvPr/>
          </p:nvSpPr>
          <p:spPr bwMode="auto">
            <a:xfrm>
              <a:off x="671" y="2982"/>
              <a:ext cx="2392" cy="0"/>
            </a:xfrm>
            <a:prstGeom prst="line">
              <a:avLst/>
            </a:prstGeom>
            <a:noFill/>
            <a:ln w="76200">
              <a:solidFill>
                <a:schemeClr val="bg1">
                  <a:lumMod val="50000"/>
                  <a:alpha val="74901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385" name="Line 55"/>
            <p:cNvSpPr>
              <a:spLocks noChangeShapeType="1"/>
            </p:cNvSpPr>
            <p:nvPr/>
          </p:nvSpPr>
          <p:spPr bwMode="auto">
            <a:xfrm flipV="1">
              <a:off x="649" y="886"/>
              <a:ext cx="7" cy="2119"/>
            </a:xfrm>
            <a:prstGeom prst="line">
              <a:avLst/>
            </a:prstGeom>
            <a:noFill/>
            <a:ln w="76200">
              <a:solidFill>
                <a:schemeClr val="bg1">
                  <a:lumMod val="50000"/>
                  <a:alpha val="7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386" name="Line 56"/>
            <p:cNvSpPr>
              <a:spLocks noChangeShapeType="1"/>
            </p:cNvSpPr>
            <p:nvPr/>
          </p:nvSpPr>
          <p:spPr bwMode="auto">
            <a:xfrm>
              <a:off x="656" y="2544"/>
              <a:ext cx="560" cy="0"/>
            </a:xfrm>
            <a:prstGeom prst="line">
              <a:avLst/>
            </a:prstGeom>
            <a:noFill/>
            <a:ln w="76200">
              <a:solidFill>
                <a:schemeClr val="bg1">
                  <a:lumMod val="50000"/>
                  <a:alpha val="74901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8243" name="Oval 59"/>
          <p:cNvSpPr>
            <a:spLocks noChangeArrowheads="1"/>
          </p:cNvSpPr>
          <p:nvPr/>
        </p:nvSpPr>
        <p:spPr bwMode="auto">
          <a:xfrm>
            <a:off x="8113713" y="3530600"/>
            <a:ext cx="938212" cy="503238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Early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warning</a:t>
            </a:r>
            <a:endParaRPr lang="fr-FR" altLang="fr-FR" sz="15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244" name="Oval 60"/>
          <p:cNvSpPr>
            <a:spLocks noChangeArrowheads="1"/>
          </p:cNvSpPr>
          <p:nvPr/>
        </p:nvSpPr>
        <p:spPr bwMode="auto">
          <a:xfrm>
            <a:off x="8091488" y="5770563"/>
            <a:ext cx="981075" cy="503237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Vulnerab.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report</a:t>
            </a:r>
            <a:endParaRPr lang="fr-FR" altLang="fr-FR" sz="15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727325" y="4900614"/>
            <a:ext cx="438150" cy="638175"/>
            <a:chOff x="1718" y="3256"/>
            <a:chExt cx="276" cy="509"/>
          </a:xfrm>
          <a:solidFill>
            <a:schemeClr val="bg1">
              <a:lumMod val="65000"/>
            </a:schemeClr>
          </a:solidFill>
        </p:grpSpPr>
        <p:sp>
          <p:nvSpPr>
            <p:cNvPr id="13381" name="AutoShape 62"/>
            <p:cNvSpPr>
              <a:spLocks noChangeArrowheads="1"/>
            </p:cNvSpPr>
            <p:nvPr/>
          </p:nvSpPr>
          <p:spPr bwMode="auto">
            <a:xfrm rot="5400000">
              <a:off x="1700" y="3471"/>
              <a:ext cx="31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74 h 21600"/>
                <a:gd name="T20" fmla="*/ 1852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382" name="Rectangle 63"/>
            <p:cNvSpPr>
              <a:spLocks noChangeArrowheads="1"/>
            </p:cNvSpPr>
            <p:nvPr/>
          </p:nvSpPr>
          <p:spPr bwMode="auto">
            <a:xfrm>
              <a:off x="1718" y="3256"/>
              <a:ext cx="96" cy="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383" name="Rectangle 64"/>
            <p:cNvSpPr>
              <a:spLocks noChangeArrowheads="1"/>
            </p:cNvSpPr>
            <p:nvPr/>
          </p:nvSpPr>
          <p:spPr bwMode="auto">
            <a:xfrm>
              <a:off x="1723" y="3408"/>
              <a:ext cx="84" cy="1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8246" name="Oval 67"/>
          <p:cNvSpPr>
            <a:spLocks noChangeArrowheads="1"/>
          </p:cNvSpPr>
          <p:nvPr/>
        </p:nvSpPr>
        <p:spPr bwMode="auto">
          <a:xfrm>
            <a:off x="8091488" y="6326188"/>
            <a:ext cx="981075" cy="503237"/>
          </a:xfrm>
          <a:prstGeom prst="ellipse">
            <a:avLst/>
          </a:prstGeom>
          <a:solidFill>
            <a:srgbClr val="99FF66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Int market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report</a:t>
            </a:r>
            <a:endParaRPr lang="fr-FR" altLang="fr-FR" sz="15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247" name="Text Box 68"/>
          <p:cNvSpPr txBox="1">
            <a:spLocks noChangeArrowheads="1"/>
          </p:cNvSpPr>
          <p:nvPr/>
        </p:nvSpPr>
        <p:spPr bwMode="auto">
          <a:xfrm>
            <a:off x="2133600" y="5800725"/>
            <a:ext cx="5773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+ field report &amp; socio- economic context by analyst</a:t>
            </a:r>
          </a:p>
        </p:txBody>
      </p:sp>
      <p:sp>
        <p:nvSpPr>
          <p:cNvPr id="8248" name="Text Box 69"/>
          <p:cNvSpPr txBox="1">
            <a:spLocks noChangeArrowheads="1"/>
          </p:cNvSpPr>
          <p:nvPr/>
        </p:nvSpPr>
        <p:spPr bwMode="auto">
          <a:xfrm>
            <a:off x="2435225" y="6327775"/>
            <a:ext cx="4940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+ prod. quality, stocks &amp; demand</a:t>
            </a:r>
            <a:r>
              <a:rPr lang="en-US" altLang="fr-FR" sz="1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fr-FR" sz="1600" b="1">
                <a:solidFill>
                  <a:srgbClr val="333399"/>
                </a:solidFill>
                <a:latin typeface="Arial" panose="020B0604020202020204" pitchFamily="34" charset="0"/>
              </a:rPr>
              <a:t>by info brokers</a:t>
            </a:r>
          </a:p>
        </p:txBody>
      </p:sp>
      <p:sp>
        <p:nvSpPr>
          <p:cNvPr id="13375" name="AutoShape 70"/>
          <p:cNvSpPr>
            <a:spLocks noChangeArrowheads="1"/>
          </p:cNvSpPr>
          <p:nvPr/>
        </p:nvSpPr>
        <p:spPr bwMode="auto">
          <a:xfrm>
            <a:off x="1430338" y="5721350"/>
            <a:ext cx="6429375" cy="508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40492570 h 21600"/>
              <a:gd name="T4" fmla="*/ 2147483647 w 21600"/>
              <a:gd name="T5" fmla="*/ 280985141 h 21600"/>
              <a:gd name="T6" fmla="*/ 2147483647 w 21600"/>
              <a:gd name="T7" fmla="*/ 14049257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851 h 21600"/>
              <a:gd name="T14" fmla="*/ 21194 w 21600"/>
              <a:gd name="T15" fmla="*/ 157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715" y="0"/>
                </a:moveTo>
                <a:lnTo>
                  <a:pt x="20715" y="5851"/>
                </a:lnTo>
                <a:lnTo>
                  <a:pt x="3375" y="5851"/>
                </a:lnTo>
                <a:lnTo>
                  <a:pt x="3375" y="15749"/>
                </a:lnTo>
                <a:lnTo>
                  <a:pt x="20715" y="15749"/>
                </a:lnTo>
                <a:lnTo>
                  <a:pt x="2071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851"/>
                </a:moveTo>
                <a:lnTo>
                  <a:pt x="1350" y="15749"/>
                </a:lnTo>
                <a:lnTo>
                  <a:pt x="2700" y="15749"/>
                </a:lnTo>
                <a:lnTo>
                  <a:pt x="2700" y="5851"/>
                </a:lnTo>
                <a:close/>
              </a:path>
              <a:path w="21600" h="21600">
                <a:moveTo>
                  <a:pt x="0" y="5851"/>
                </a:moveTo>
                <a:lnTo>
                  <a:pt x="0" y="15749"/>
                </a:lnTo>
                <a:lnTo>
                  <a:pt x="675" y="15749"/>
                </a:lnTo>
                <a:lnTo>
                  <a:pt x="675" y="5851"/>
                </a:lnTo>
                <a:close/>
              </a:path>
            </a:pathLst>
          </a:cu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B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76" name="AutoShape 71"/>
          <p:cNvSpPr>
            <a:spLocks noChangeArrowheads="1"/>
          </p:cNvSpPr>
          <p:nvPr/>
        </p:nvSpPr>
        <p:spPr bwMode="auto">
          <a:xfrm>
            <a:off x="1431925" y="6265863"/>
            <a:ext cx="6429375" cy="508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40492570 h 21600"/>
              <a:gd name="T4" fmla="*/ 2147483647 w 21600"/>
              <a:gd name="T5" fmla="*/ 280985141 h 21600"/>
              <a:gd name="T6" fmla="*/ 2147483647 w 21600"/>
              <a:gd name="T7" fmla="*/ 14049257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851 h 21600"/>
              <a:gd name="T14" fmla="*/ 21194 w 21600"/>
              <a:gd name="T15" fmla="*/ 157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715" y="0"/>
                </a:moveTo>
                <a:lnTo>
                  <a:pt x="20715" y="5851"/>
                </a:lnTo>
                <a:lnTo>
                  <a:pt x="3375" y="5851"/>
                </a:lnTo>
                <a:lnTo>
                  <a:pt x="3375" y="15749"/>
                </a:lnTo>
                <a:lnTo>
                  <a:pt x="20715" y="15749"/>
                </a:lnTo>
                <a:lnTo>
                  <a:pt x="2071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851"/>
                </a:moveTo>
                <a:lnTo>
                  <a:pt x="1350" y="15749"/>
                </a:lnTo>
                <a:lnTo>
                  <a:pt x="2700" y="15749"/>
                </a:lnTo>
                <a:lnTo>
                  <a:pt x="2700" y="5851"/>
                </a:lnTo>
                <a:close/>
              </a:path>
              <a:path w="21600" h="21600">
                <a:moveTo>
                  <a:pt x="0" y="5851"/>
                </a:moveTo>
                <a:lnTo>
                  <a:pt x="0" y="15749"/>
                </a:lnTo>
                <a:lnTo>
                  <a:pt x="675" y="15749"/>
                </a:lnTo>
                <a:lnTo>
                  <a:pt x="675" y="5851"/>
                </a:lnTo>
                <a:close/>
              </a:path>
            </a:pathLst>
          </a:cu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B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51" name="Oval 73"/>
          <p:cNvSpPr>
            <a:spLocks noChangeArrowheads="1"/>
          </p:cNvSpPr>
          <p:nvPr/>
        </p:nvSpPr>
        <p:spPr bwMode="auto">
          <a:xfrm>
            <a:off x="8112125" y="5203825"/>
            <a:ext cx="938213" cy="503238"/>
          </a:xfrm>
          <a:prstGeom prst="ellipse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rgbClr val="99FF66">
                  <a:alpha val="7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Prod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estimate</a:t>
            </a:r>
            <a:endParaRPr lang="fr-FR" altLang="fr-FR" sz="15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252" name="AutoShape 39"/>
          <p:cNvSpPr>
            <a:spLocks noChangeArrowheads="1"/>
          </p:cNvSpPr>
          <p:nvPr/>
        </p:nvSpPr>
        <p:spPr bwMode="auto">
          <a:xfrm>
            <a:off x="1401763" y="1495425"/>
            <a:ext cx="6538912" cy="9969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271 h 21600"/>
              <a:gd name="T14" fmla="*/ 20299 w 21600"/>
              <a:gd name="T15" fmla="*/ 163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059" y="0"/>
                </a:moveTo>
                <a:lnTo>
                  <a:pt x="19059" y="5271"/>
                </a:lnTo>
                <a:lnTo>
                  <a:pt x="3375" y="5271"/>
                </a:lnTo>
                <a:lnTo>
                  <a:pt x="3375" y="16329"/>
                </a:lnTo>
                <a:lnTo>
                  <a:pt x="19059" y="16329"/>
                </a:lnTo>
                <a:lnTo>
                  <a:pt x="19059" y="21600"/>
                </a:lnTo>
                <a:lnTo>
                  <a:pt x="21600" y="10800"/>
                </a:lnTo>
                <a:lnTo>
                  <a:pt x="19059" y="0"/>
                </a:lnTo>
                <a:close/>
              </a:path>
              <a:path w="21600" h="21600">
                <a:moveTo>
                  <a:pt x="1350" y="5271"/>
                </a:moveTo>
                <a:lnTo>
                  <a:pt x="1350" y="16329"/>
                </a:lnTo>
                <a:lnTo>
                  <a:pt x="2700" y="16329"/>
                </a:lnTo>
                <a:lnTo>
                  <a:pt x="2700" y="5271"/>
                </a:lnTo>
                <a:lnTo>
                  <a:pt x="1350" y="5271"/>
                </a:lnTo>
                <a:close/>
              </a:path>
              <a:path w="21600" h="21600">
                <a:moveTo>
                  <a:pt x="0" y="5271"/>
                </a:moveTo>
                <a:lnTo>
                  <a:pt x="0" y="16329"/>
                </a:lnTo>
                <a:lnTo>
                  <a:pt x="675" y="16329"/>
                </a:lnTo>
                <a:lnTo>
                  <a:pt x="675" y="5271"/>
                </a:lnTo>
                <a:lnTo>
                  <a:pt x="0" y="5271"/>
                </a:lnTo>
                <a:close/>
              </a:path>
            </a:pathLst>
          </a:cu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8253" name="Oval 41"/>
          <p:cNvSpPr>
            <a:spLocks noChangeArrowheads="1"/>
          </p:cNvSpPr>
          <p:nvPr/>
        </p:nvSpPr>
        <p:spPr bwMode="auto">
          <a:xfrm>
            <a:off x="8113713" y="1916113"/>
            <a:ext cx="938212" cy="503237"/>
          </a:xfrm>
          <a:prstGeom prst="ellipse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rgbClr val="99FF66">
                  <a:alpha val="7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Agric.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333399"/>
                </a:solidFill>
                <a:latin typeface="Arial" panose="020B0604020202020204" pitchFamily="34" charset="0"/>
              </a:rPr>
              <a:t>map</a:t>
            </a:r>
            <a:endParaRPr lang="fr-FR" altLang="fr-FR" sz="15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76" name="Line 55"/>
          <p:cNvSpPr>
            <a:spLocks noChangeShapeType="1"/>
          </p:cNvSpPr>
          <p:nvPr/>
        </p:nvSpPr>
        <p:spPr bwMode="auto">
          <a:xfrm flipV="1">
            <a:off x="827088" y="1458913"/>
            <a:ext cx="179387" cy="3175"/>
          </a:xfrm>
          <a:prstGeom prst="line">
            <a:avLst/>
          </a:prstGeom>
          <a:noFill/>
          <a:ln w="76200">
            <a:solidFill>
              <a:schemeClr val="bg1">
                <a:lumMod val="50000"/>
                <a:alpha val="74901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B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55" name="Rectangle 76"/>
          <p:cNvSpPr>
            <a:spLocks noChangeArrowheads="1"/>
          </p:cNvSpPr>
          <p:nvPr/>
        </p:nvSpPr>
        <p:spPr bwMode="auto">
          <a:xfrm rot="-5400000">
            <a:off x="6282531" y="1508919"/>
            <a:ext cx="1052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US" altLang="fr-FR" sz="1200" i="1">
                <a:solidFill>
                  <a:srgbClr val="000000"/>
                </a:solidFill>
                <a:latin typeface="Arial" panose="020B0604020202020204" pitchFamily="34" charset="0"/>
              </a:rPr>
              <a:t>in situ </a:t>
            </a:r>
            <a:r>
              <a:rPr lang="en-US" altLang="fr-FR" sz="1200">
                <a:solidFill>
                  <a:srgbClr val="000000"/>
                </a:solidFill>
                <a:latin typeface="Arial" panose="020B0604020202020204" pitchFamily="34" charset="0"/>
              </a:rPr>
              <a:t>obs.</a:t>
            </a: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56" name="Rectangle 78"/>
          <p:cNvSpPr>
            <a:spLocks noChangeArrowheads="1"/>
          </p:cNvSpPr>
          <p:nvPr/>
        </p:nvSpPr>
        <p:spPr bwMode="auto">
          <a:xfrm>
            <a:off x="6215063" y="4541838"/>
            <a:ext cx="1052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7F7F7F"/>
                </a:solidFill>
                <a:latin typeface="Arial" panose="020B0604020202020204" pitchFamily="34" charset="0"/>
              </a:rPr>
              <a:t>+ </a:t>
            </a:r>
            <a:r>
              <a:rPr lang="en-US" altLang="fr-FR" sz="1200" i="1">
                <a:solidFill>
                  <a:srgbClr val="7F7F7F"/>
                </a:solidFill>
                <a:latin typeface="Arial" panose="020B0604020202020204" pitchFamily="34" charset="0"/>
              </a:rPr>
              <a:t>in situ </a:t>
            </a:r>
            <a:r>
              <a:rPr lang="en-US" altLang="fr-FR" sz="1200">
                <a:solidFill>
                  <a:srgbClr val="7F7F7F"/>
                </a:solidFill>
                <a:latin typeface="Arial" panose="020B0604020202020204" pitchFamily="34" charset="0"/>
              </a:rPr>
              <a:t>obs.</a:t>
            </a:r>
            <a:endParaRPr lang="fr-BE" altLang="fr-FR" sz="18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8257" name="Rectangle 79"/>
          <p:cNvSpPr>
            <a:spLocks noChangeArrowheads="1"/>
          </p:cNvSpPr>
          <p:nvPr/>
        </p:nvSpPr>
        <p:spPr bwMode="auto">
          <a:xfrm rot="-5400000">
            <a:off x="4573587" y="3016251"/>
            <a:ext cx="1052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US" altLang="fr-FR" sz="1200" i="1">
                <a:solidFill>
                  <a:srgbClr val="000000"/>
                </a:solidFill>
                <a:latin typeface="Arial" panose="020B0604020202020204" pitchFamily="34" charset="0"/>
              </a:rPr>
              <a:t>in situ </a:t>
            </a:r>
            <a:r>
              <a:rPr lang="en-US" altLang="fr-FR" sz="1200">
                <a:solidFill>
                  <a:srgbClr val="000000"/>
                </a:solidFill>
                <a:latin typeface="Arial" panose="020B0604020202020204" pitchFamily="34" charset="0"/>
              </a:rPr>
              <a:t>obs.</a:t>
            </a:r>
            <a:endParaRPr lang="fr-BE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58" name="Rectangle 80"/>
          <p:cNvSpPr>
            <a:spLocks noChangeArrowheads="1"/>
          </p:cNvSpPr>
          <p:nvPr/>
        </p:nvSpPr>
        <p:spPr bwMode="auto">
          <a:xfrm>
            <a:off x="6372225" y="6686550"/>
            <a:ext cx="1211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000">
                <a:solidFill>
                  <a:srgbClr val="000000"/>
                </a:solidFill>
                <a:latin typeface="Arial" panose="020B0604020202020204" pitchFamily="34" charset="0"/>
              </a:rPr>
              <a:t>Defourny P., 2010</a:t>
            </a:r>
          </a:p>
        </p:txBody>
      </p:sp>
      <p:sp>
        <p:nvSpPr>
          <p:cNvPr id="8259" name="Rectangle 4"/>
          <p:cNvSpPr>
            <a:spLocks noChangeArrowheads="1"/>
          </p:cNvSpPr>
          <p:nvPr/>
        </p:nvSpPr>
        <p:spPr bwMode="auto">
          <a:xfrm>
            <a:off x="8634413" y="474663"/>
            <a:ext cx="495300" cy="292100"/>
          </a:xfrm>
          <a:prstGeom prst="rect">
            <a:avLst/>
          </a:prstGeom>
          <a:solidFill>
            <a:srgbClr val="99FF66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</a:endParaRPr>
          </a:p>
        </p:txBody>
      </p:sp>
      <p:sp>
        <p:nvSpPr>
          <p:cNvPr id="8260" name="Rectangle 5"/>
          <p:cNvSpPr>
            <a:spLocks noChangeArrowheads="1"/>
          </p:cNvSpPr>
          <p:nvPr/>
        </p:nvSpPr>
        <p:spPr bwMode="auto">
          <a:xfrm>
            <a:off x="8156575" y="474663"/>
            <a:ext cx="495300" cy="2921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000000"/>
              </a:solidFill>
            </a:endParaRPr>
          </a:p>
        </p:txBody>
      </p:sp>
      <p:sp>
        <p:nvSpPr>
          <p:cNvPr id="8261" name="Text Box 66"/>
          <p:cNvSpPr txBox="1">
            <a:spLocks noChangeArrowheads="1"/>
          </p:cNvSpPr>
          <p:nvPr/>
        </p:nvSpPr>
        <p:spPr bwMode="auto">
          <a:xfrm>
            <a:off x="8156575" y="474663"/>
            <a:ext cx="520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C0504D"/>
                </a:solidFill>
              </a:rPr>
              <a:t>Food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C0504D"/>
                </a:solidFill>
              </a:rPr>
              <a:t>security</a:t>
            </a:r>
          </a:p>
        </p:txBody>
      </p:sp>
      <p:sp>
        <p:nvSpPr>
          <p:cNvPr id="8262" name="Text Box 67"/>
          <p:cNvSpPr txBox="1">
            <a:spLocks noChangeArrowheads="1"/>
          </p:cNvSpPr>
          <p:nvPr/>
        </p:nvSpPr>
        <p:spPr bwMode="auto">
          <a:xfrm>
            <a:off x="8577263" y="474663"/>
            <a:ext cx="517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C0504D"/>
                </a:solidFill>
              </a:rPr>
              <a:t>Ag prod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C0504D"/>
                </a:solidFill>
              </a:rPr>
              <a:t>trade</a:t>
            </a:r>
          </a:p>
        </p:txBody>
      </p:sp>
      <p:sp>
        <p:nvSpPr>
          <p:cNvPr id="8263" name="Oval 73"/>
          <p:cNvSpPr>
            <a:spLocks noChangeArrowheads="1"/>
          </p:cNvSpPr>
          <p:nvPr/>
        </p:nvSpPr>
        <p:spPr bwMode="auto">
          <a:xfrm>
            <a:off x="8131175" y="234950"/>
            <a:ext cx="938213" cy="487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500" b="1">
                <a:solidFill>
                  <a:srgbClr val="C0504D"/>
                </a:solidFill>
              </a:rPr>
              <a:t>Use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500" b="1">
              <a:solidFill>
                <a:srgbClr val="C0504D"/>
              </a:solidFill>
            </a:endParaRPr>
          </a:p>
        </p:txBody>
      </p:sp>
      <p:sp>
        <p:nvSpPr>
          <p:cNvPr id="8264" name="Text Box 76"/>
          <p:cNvSpPr txBox="1">
            <a:spLocks noChangeArrowheads="1"/>
          </p:cNvSpPr>
          <p:nvPr/>
        </p:nvSpPr>
        <p:spPr bwMode="auto">
          <a:xfrm>
            <a:off x="57150" y="6765925"/>
            <a:ext cx="989013" cy="276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200" b="1">
                <a:solidFill>
                  <a:srgbClr val="000000"/>
                </a:solidFill>
              </a:rPr>
              <a:t>GEOSS Ag</a:t>
            </a:r>
          </a:p>
        </p:txBody>
      </p:sp>
      <p:pic>
        <p:nvPicPr>
          <p:cNvPr id="8265" name="Picture 75" descr="GE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5486" r="1428" b="8080"/>
          <a:stretch>
            <a:fillRect/>
          </a:stretch>
        </p:blipFill>
        <p:spPr bwMode="auto">
          <a:xfrm>
            <a:off x="57150" y="5659438"/>
            <a:ext cx="9906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0" y="-53975"/>
            <a:ext cx="83359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kern="0" dirty="0">
                <a:solidFill>
                  <a:srgbClr val="0072A4"/>
                </a:solidFill>
                <a:latin typeface="Arial"/>
                <a:ea typeface="+mj-ea"/>
                <a:cs typeface="+mj-cs"/>
              </a:rPr>
              <a:t>Satellite observation currently used for crop monitoring</a:t>
            </a:r>
            <a:endParaRPr lang="fr-BE" sz="1600" dirty="0">
              <a:solidFill>
                <a:srgbClr val="0072A4"/>
              </a:solidFill>
            </a:endParaRPr>
          </a:p>
        </p:txBody>
      </p:sp>
      <p:sp>
        <p:nvSpPr>
          <p:cNvPr id="8267" name="ZoneTexte 3"/>
          <p:cNvSpPr txBox="1">
            <a:spLocks noChangeArrowheads="1"/>
          </p:cNvSpPr>
          <p:nvPr/>
        </p:nvSpPr>
        <p:spPr bwMode="auto">
          <a:xfrm>
            <a:off x="2065338" y="1138238"/>
            <a:ext cx="1195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rgbClr val="FF0000"/>
                </a:solidFill>
              </a:rPr>
              <a:t>Global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rgbClr val="FF0000"/>
                </a:solidFill>
              </a:rPr>
              <a:t>coverage</a:t>
            </a:r>
          </a:p>
        </p:txBody>
      </p:sp>
      <p:sp>
        <p:nvSpPr>
          <p:cNvPr id="8268" name="ZoneTexte 81"/>
          <p:cNvSpPr txBox="1">
            <a:spLocks noChangeArrowheads="1"/>
          </p:cNvSpPr>
          <p:nvPr/>
        </p:nvSpPr>
        <p:spPr bwMode="auto">
          <a:xfrm>
            <a:off x="3717925" y="1138238"/>
            <a:ext cx="1400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rgbClr val="FF0000"/>
                </a:solidFill>
              </a:rPr>
              <a:t>Some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rgbClr val="FF0000"/>
                </a:solidFill>
              </a:rPr>
              <a:t>areas</a:t>
            </a:r>
          </a:p>
        </p:txBody>
      </p:sp>
      <p:sp>
        <p:nvSpPr>
          <p:cNvPr id="8269" name="ZoneTexte 82"/>
          <p:cNvSpPr txBox="1">
            <a:spLocks noChangeArrowheads="1"/>
          </p:cNvSpPr>
          <p:nvPr/>
        </p:nvSpPr>
        <p:spPr bwMode="auto">
          <a:xfrm>
            <a:off x="4964113" y="1138238"/>
            <a:ext cx="1400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rgbClr val="FF0000"/>
                </a:solidFill>
              </a:rPr>
              <a:t>Scientific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rgbClr val="FF0000"/>
                </a:solidFill>
              </a:rPr>
              <a:t>literature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-715963" y="447675"/>
            <a:ext cx="460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331913" y="1182688"/>
            <a:ext cx="1889125" cy="4511675"/>
          </a:xfrm>
          <a:prstGeom prst="rect">
            <a:avLst/>
          </a:prstGeom>
          <a:solidFill>
            <a:srgbClr val="A6A6A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6" name="Rectangle 85"/>
          <p:cNvSpPr/>
          <p:nvPr/>
        </p:nvSpPr>
        <p:spPr>
          <a:xfrm>
            <a:off x="3224213" y="1185863"/>
            <a:ext cx="1238250" cy="4513262"/>
          </a:xfrm>
          <a:prstGeom prst="rect">
            <a:avLst/>
          </a:prstGeom>
          <a:solidFill>
            <a:schemeClr val="bg1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8" name="Rectangle 87"/>
          <p:cNvSpPr/>
          <p:nvPr/>
        </p:nvSpPr>
        <p:spPr>
          <a:xfrm>
            <a:off x="4465638" y="1195388"/>
            <a:ext cx="2849562" cy="4513262"/>
          </a:xfrm>
          <a:prstGeom prst="rect">
            <a:avLst/>
          </a:prstGeom>
          <a:solidFill>
            <a:schemeClr val="bg1">
              <a:lumMod val="8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54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6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39"/>
          <a:stretch/>
        </p:blipFill>
        <p:spPr bwMode="auto">
          <a:xfrm>
            <a:off x="30637" y="1295400"/>
            <a:ext cx="8924925" cy="235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720112" y="3548064"/>
            <a:ext cx="417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 b="1" baseline="30000">
                <a:solidFill>
                  <a:schemeClr val="tx1"/>
                </a:solidFill>
              </a:rPr>
              <a:t>Source:</a:t>
            </a:r>
            <a:r>
              <a:rPr lang="en-US" altLang="fr-FR" sz="1800" b="1">
                <a:solidFill>
                  <a:schemeClr val="tx1"/>
                </a:solidFill>
              </a:rPr>
              <a:t> </a:t>
            </a:r>
            <a:r>
              <a:rPr lang="en-US" altLang="fr-FR" sz="1800" b="1" baseline="30000">
                <a:solidFill>
                  <a:schemeClr val="tx1"/>
                </a:solidFill>
              </a:rPr>
              <a:t>CEOS ACQUISITION STRATEGY FOR GEOGLAM PHASE 1</a:t>
            </a:r>
            <a:endParaRPr lang="en-US" altLang="fr-FR" sz="1800">
              <a:solidFill>
                <a:schemeClr val="tx1"/>
              </a:solidFill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68275"/>
            <a:ext cx="9271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719745" y="1524000"/>
            <a:ext cx="4220308" cy="677334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B050"/>
                </a:solidFill>
              </a:rPr>
              <a:t>Sentinel-2 A &amp; </a:t>
            </a:r>
            <a:r>
              <a:rPr lang="en-US" sz="2400" dirty="0" smtClean="0">
                <a:solidFill>
                  <a:srgbClr val="00B050"/>
                </a:solidFill>
              </a:rPr>
              <a:t>2B + L8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19745" y="2235202"/>
            <a:ext cx="4220308" cy="677334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B050"/>
                </a:solidFill>
              </a:rPr>
              <a:t>Sentinel-2 A &amp; </a:t>
            </a:r>
            <a:r>
              <a:rPr lang="en-US" sz="2400" dirty="0" smtClean="0">
                <a:solidFill>
                  <a:srgbClr val="00B050"/>
                </a:solidFill>
              </a:rPr>
              <a:t>2B + L8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4728286" y="2944197"/>
            <a:ext cx="4220308" cy="677334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B050"/>
                </a:solidFill>
              </a:rPr>
              <a:t>Sentinel-1 A &amp; 1B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85800" y="76200"/>
            <a:ext cx="7886700" cy="625474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fr-BE" sz="2800" dirty="0" err="1" smtClean="0"/>
              <a:t>Current</a:t>
            </a:r>
            <a:r>
              <a:rPr lang="fr-BE" sz="2800" dirty="0" smtClean="0"/>
              <a:t> dense 10-m time </a:t>
            </a:r>
            <a:r>
              <a:rPr lang="fr-BE" sz="2800" dirty="0" err="1" smtClean="0"/>
              <a:t>series</a:t>
            </a:r>
            <a:r>
              <a:rPr lang="fr-BE" sz="2800" dirty="0" smtClean="0"/>
              <a:t> </a:t>
            </a:r>
          </a:p>
          <a:p>
            <a:pPr algn="ctr" defTabSz="914400"/>
            <a:r>
              <a:rPr lang="fr-BE" sz="2800" dirty="0" err="1" smtClean="0"/>
              <a:t>already</a:t>
            </a:r>
            <a:r>
              <a:rPr lang="fr-BE" sz="2800" dirty="0" smtClean="0"/>
              <a:t> </a:t>
            </a:r>
            <a:r>
              <a:rPr lang="fr-BE" sz="2800" dirty="0" err="1" smtClean="0"/>
              <a:t>started</a:t>
            </a:r>
            <a:r>
              <a:rPr lang="fr-BE" sz="2800" dirty="0" smtClean="0"/>
              <a:t> to change the </a:t>
            </a:r>
            <a:r>
              <a:rPr lang="fr-BE" sz="2800" dirty="0" err="1" smtClean="0"/>
              <a:t>game</a:t>
            </a:r>
            <a:endParaRPr lang="fr-BE" sz="2800" dirty="0"/>
          </a:p>
        </p:txBody>
      </p:sp>
      <p:pic>
        <p:nvPicPr>
          <p:cNvPr id="13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005831" cy="7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35494"/>
            <a:ext cx="3962400" cy="162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62200" y="4121335"/>
            <a:ext cx="6858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Sen2-Agri </a:t>
            </a:r>
            <a:r>
              <a:rPr kumimoji="0" lang="fr-BE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project</a:t>
            </a:r>
            <a:r>
              <a:rPr kumimoji="0" lang="fr-BE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BE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supported</a:t>
            </a:r>
            <a:r>
              <a:rPr kumimoji="0" lang="fr-BE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by ESA and let by </a:t>
            </a:r>
            <a:r>
              <a:rPr kumimoji="0" lang="fr-BE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UCLouvain</a:t>
            </a:r>
            <a:r>
              <a:rPr kumimoji="0" lang="fr-BE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to </a:t>
            </a:r>
            <a:r>
              <a:rPr kumimoji="0" lang="fr-BE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develop</a:t>
            </a:r>
            <a:r>
              <a:rPr kumimoji="0" lang="fr-BE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 open </a:t>
            </a:r>
            <a:r>
              <a:rPr lang="fr-BE" dirty="0" smtClean="0"/>
              <a:t>s</a:t>
            </a:r>
            <a:r>
              <a:rPr lang="fr-BE" baseline="0" dirty="0" smtClean="0"/>
              <a:t>ource</a:t>
            </a:r>
            <a:r>
              <a:rPr lang="fr-BE" dirty="0" smtClean="0"/>
              <a:t> system to exploit S2&amp;L8 time </a:t>
            </a:r>
            <a:r>
              <a:rPr lang="fr-BE" dirty="0" err="1" smtClean="0"/>
              <a:t>series</a:t>
            </a:r>
            <a:r>
              <a:rPr lang="fr-BE" dirty="0" smtClean="0"/>
              <a:t> for ag.</a:t>
            </a:r>
            <a:r>
              <a:rPr lang="fr-BE" baseline="0" dirty="0" smtClean="0"/>
              <a:t> </a:t>
            </a:r>
            <a:endParaRPr kumimoji="0" lang="fr-BE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/>
          <a:srcRect l="13749" t="21427" r="14286" b="-1110"/>
          <a:stretch/>
        </p:blipFill>
        <p:spPr>
          <a:xfrm>
            <a:off x="1600200" y="4876800"/>
            <a:ext cx="281393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25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86700" cy="625474"/>
          </a:xfrm>
        </p:spPr>
        <p:txBody>
          <a:bodyPr/>
          <a:lstStyle/>
          <a:p>
            <a:pPr algn="ctr"/>
            <a:r>
              <a:rPr lang="fr-BE" dirty="0" smtClean="0"/>
              <a:t>EO for </a:t>
            </a:r>
            <a:r>
              <a:rPr lang="fr-BE" dirty="0" err="1" smtClean="0"/>
              <a:t>crop</a:t>
            </a:r>
            <a:r>
              <a:rPr lang="fr-BE" dirty="0" smtClean="0"/>
              <a:t> </a:t>
            </a:r>
            <a:r>
              <a:rPr lang="fr-BE" dirty="0" err="1" smtClean="0"/>
              <a:t>acreage</a:t>
            </a:r>
            <a:r>
              <a:rPr lang="fr-BE" dirty="0" smtClean="0"/>
              <a:t> </a:t>
            </a:r>
            <a:r>
              <a:rPr lang="fr-BE" dirty="0" err="1" smtClean="0"/>
              <a:t>estimate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err="1" smtClean="0"/>
              <a:t>thanks</a:t>
            </a:r>
            <a:r>
              <a:rPr lang="fr-BE" dirty="0" smtClean="0"/>
              <a:t> to S2 and </a:t>
            </a:r>
            <a:r>
              <a:rPr lang="fr-BE" dirty="0" smtClean="0"/>
              <a:t>L8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96400" y="4419600"/>
            <a:ext cx="7886700" cy="4351338"/>
          </a:xfrm>
        </p:spPr>
        <p:txBody>
          <a:bodyPr/>
          <a:lstStyle/>
          <a:p>
            <a:r>
              <a:rPr lang="fr-BE" dirty="0" smtClean="0"/>
              <a:t>5-day </a:t>
            </a:r>
            <a:r>
              <a:rPr lang="fr-BE" dirty="0" err="1" smtClean="0"/>
              <a:t>revisit</a:t>
            </a:r>
            <a:r>
              <a:rPr lang="fr-BE" dirty="0" smtClean="0"/>
              <a:t> for </a:t>
            </a:r>
            <a:r>
              <a:rPr lang="fr-BE" dirty="0" err="1" smtClean="0"/>
              <a:t>crop</a:t>
            </a:r>
            <a:r>
              <a:rPr lang="fr-BE" dirty="0" smtClean="0"/>
              <a:t> type </a:t>
            </a:r>
            <a:r>
              <a:rPr lang="fr-BE" dirty="0" err="1" smtClean="0"/>
              <a:t>mapping</a:t>
            </a:r>
            <a:r>
              <a:rPr lang="fr-BE" dirty="0" smtClean="0"/>
              <a:t> </a:t>
            </a:r>
          </a:p>
          <a:p>
            <a:r>
              <a:rPr lang="fr-BE" dirty="0" smtClean="0"/>
              <a:t>5 to 10 m </a:t>
            </a:r>
            <a:r>
              <a:rPr lang="fr-BE" dirty="0" err="1" smtClean="0"/>
              <a:t>according</a:t>
            </a:r>
            <a:r>
              <a:rPr lang="fr-BE" dirty="0" smtClean="0"/>
              <a:t> to </a:t>
            </a:r>
            <a:r>
              <a:rPr lang="fr-BE" dirty="0" err="1" smtClean="0"/>
              <a:t>landscape</a:t>
            </a:r>
            <a:r>
              <a:rPr lang="fr-BE" dirty="0" smtClean="0"/>
              <a:t> (</a:t>
            </a:r>
            <a:r>
              <a:rPr lang="fr-BE" dirty="0" err="1" smtClean="0"/>
              <a:t>Waldner</a:t>
            </a:r>
            <a:r>
              <a:rPr lang="fr-BE" dirty="0" smtClean="0"/>
              <a:t>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AC7-5221-45F1-AF84-86986231C7EC}" type="slidenum">
              <a:rPr lang="fr-BE" smtClean="0"/>
              <a:t>4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7158037" cy="50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"/>
          <p:cNvSpPr txBox="1">
            <a:spLocks/>
          </p:cNvSpPr>
          <p:nvPr/>
        </p:nvSpPr>
        <p:spPr bwMode="auto">
          <a:xfrm>
            <a:off x="1905000" y="6477000"/>
            <a:ext cx="7162800" cy="414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BE" altLang="fr-FR" sz="2000">
                <a:solidFill>
                  <a:srgbClr val="000000"/>
                </a:solidFill>
              </a:rPr>
              <a:t>Sen2-Agri 10 m cropland map for Ukraine </a:t>
            </a:r>
            <a:r>
              <a:rPr lang="fr-BE" altLang="fr-FR" sz="1050">
                <a:solidFill>
                  <a:srgbClr val="000000"/>
                </a:solidFill>
              </a:rPr>
              <a:t>(July 2016)</a:t>
            </a:r>
            <a:endParaRPr lang="fr-BE" altLang="fr-FR" sz="2000">
              <a:solidFill>
                <a:srgbClr val="000000"/>
              </a:solidFill>
            </a:endParaRPr>
          </a:p>
        </p:txBody>
      </p:sp>
      <p:pic>
        <p:nvPicPr>
          <p:cNvPr id="7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1219200" cy="4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057400" y="5867400"/>
            <a:ext cx="23876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err="1">
                <a:solidFill>
                  <a:prstClr val="black"/>
                </a:solidFill>
                <a:latin typeface="Calibri"/>
                <a:ea typeface="+mn-ea"/>
              </a:rPr>
              <a:t>Overall</a:t>
            </a:r>
            <a:r>
              <a:rPr lang="fr-BE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BE" dirty="0" err="1">
                <a:solidFill>
                  <a:prstClr val="black"/>
                </a:solidFill>
                <a:latin typeface="Calibri"/>
                <a:ea typeface="+mn-ea"/>
              </a:rPr>
              <a:t>accuracy</a:t>
            </a:r>
            <a:r>
              <a:rPr lang="fr-BE" dirty="0">
                <a:solidFill>
                  <a:prstClr val="black"/>
                </a:solidFill>
                <a:latin typeface="Calibri"/>
                <a:ea typeface="+mn-ea"/>
              </a:rPr>
              <a:t>  : 96 %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solidFill>
                  <a:prstClr val="black"/>
                </a:solidFill>
                <a:latin typeface="Calibri"/>
                <a:ea typeface="+mn-ea"/>
              </a:rPr>
              <a:t>F-score </a:t>
            </a:r>
            <a:r>
              <a:rPr lang="fr-BE" dirty="0" err="1">
                <a:solidFill>
                  <a:prstClr val="black"/>
                </a:solidFill>
                <a:latin typeface="Calibri"/>
                <a:ea typeface="+mn-ea"/>
              </a:rPr>
              <a:t>cropland</a:t>
            </a:r>
            <a:r>
              <a:rPr lang="fr-BE" dirty="0">
                <a:solidFill>
                  <a:prstClr val="black"/>
                </a:solidFill>
                <a:latin typeface="Calibri"/>
                <a:ea typeface="+mn-ea"/>
              </a:rPr>
              <a:t> : 97 %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5575300"/>
            <a:ext cx="231775" cy="146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2362200" y="5486400"/>
            <a:ext cx="13716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>
                <a:solidFill>
                  <a:srgbClr val="000000"/>
                </a:solidFill>
                <a:cs typeface="Arial" panose="020B0604020202020204" pitchFamily="34" charset="0"/>
              </a:rPr>
              <a:t>Non-Cropland </a:t>
            </a: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2365375" y="5197475"/>
            <a:ext cx="10858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>
                <a:solidFill>
                  <a:srgbClr val="000000"/>
                </a:solidFill>
                <a:cs typeface="Arial" panose="020B0604020202020204" pitchFamily="34" charset="0"/>
              </a:rPr>
              <a:t>Cropland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6775" y="5289550"/>
            <a:ext cx="228600" cy="1444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2192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/>
              <a:t>Sentinel-2 and Landsat-8 </a:t>
            </a:r>
            <a:r>
              <a:rPr lang="fr-BE" sz="2000" dirty="0" err="1" smtClean="0"/>
              <a:t>provided</a:t>
            </a:r>
            <a:r>
              <a:rPr lang="fr-BE" sz="2000" dirty="0" smtClean="0"/>
              <a:t> NRT 10 m </a:t>
            </a:r>
            <a:r>
              <a:rPr lang="fr-BE" sz="2000" dirty="0" err="1" smtClean="0"/>
              <a:t>cropland</a:t>
            </a:r>
            <a:r>
              <a:rPr lang="fr-BE" sz="2000" dirty="0" smtClean="0"/>
              <a:t> and main </a:t>
            </a:r>
            <a:r>
              <a:rPr lang="fr-BE" sz="2000" dirty="0" err="1" smtClean="0"/>
              <a:t>crop</a:t>
            </a:r>
            <a:r>
              <a:rPr lang="fr-BE" sz="2000" dirty="0" smtClean="0"/>
              <a:t> </a:t>
            </a:r>
            <a:r>
              <a:rPr lang="fr-BE" sz="2000" dirty="0" err="1" smtClean="0"/>
              <a:t>maps</a:t>
            </a:r>
            <a:r>
              <a:rPr lang="fr-BE" sz="2000" dirty="0" smtClean="0"/>
              <a:t> </a:t>
            </a:r>
            <a:r>
              <a:rPr lang="fr-BE" sz="2000" dirty="0" err="1" smtClean="0"/>
              <a:t>nationwide</a:t>
            </a:r>
            <a:r>
              <a:rPr lang="fr-BE" sz="2000" dirty="0" smtClean="0"/>
              <a:t> </a:t>
            </a:r>
            <a:r>
              <a:rPr lang="fr-BE" dirty="0" smtClean="0"/>
              <a:t>– </a:t>
            </a:r>
            <a:r>
              <a:rPr lang="fr-BE" dirty="0" err="1" smtClean="0"/>
              <a:t>demonstration</a:t>
            </a:r>
            <a:r>
              <a:rPr lang="fr-BE" dirty="0" smtClean="0"/>
              <a:t> for Ukraine, South-</a:t>
            </a:r>
            <a:r>
              <a:rPr lang="fr-BE" dirty="0" err="1" smtClean="0"/>
              <a:t>Africa</a:t>
            </a:r>
            <a:r>
              <a:rPr lang="fr-BE" dirty="0" smtClean="0"/>
              <a:t> and Mali by Sen2-Agri system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152400" y="2971800"/>
            <a:ext cx="1905000" cy="258532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S2 &amp; L8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+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Sen2-Agri open</a:t>
            </a:r>
            <a:r>
              <a:rPr kumimoji="0" lang="fr-BE" sz="1800" b="0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 source system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+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Cloud </a:t>
            </a:r>
            <a:r>
              <a:rPr kumimoji="0" lang="fr-BE" sz="1800" b="0" i="1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computing</a:t>
            </a:r>
            <a:endParaRPr kumimoji="0" lang="fr-BE" sz="1800" b="0" i="1" u="none" strike="noStrike" cap="none" spc="0" normalizeH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i="1" dirty="0" smtClean="0"/>
              <a:t>+</a:t>
            </a:r>
            <a:endParaRPr kumimoji="0" lang="fr-BE" sz="1800" b="0" i="1" u="none" strike="noStrike" cap="none" spc="0" normalizeH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Nationwide</a:t>
            </a:r>
            <a:r>
              <a:rPr kumimoji="0" lang="fr-BE" sz="1800" b="0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in sit</a:t>
            </a:r>
            <a:r>
              <a:rPr lang="fr-BE" i="1" dirty="0" smtClean="0"/>
              <a:t>u data collection</a:t>
            </a:r>
            <a:endParaRPr kumimoji="0" lang="fr-BE" sz="1800" b="0" i="1" u="none" strike="noStrike" cap="none" spc="0" normalizeH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81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791740" y="304800"/>
            <a:ext cx="8085685" cy="608013"/>
          </a:xfrm>
          <a:prstGeom prst="rect">
            <a:avLst/>
          </a:prstGeom>
        </p:spPr>
        <p:txBody>
          <a:bodyPr lIns="94300" tIns="47150" rIns="94300" bIns="471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bg1"/>
                </a:solidFill>
                <a:latin typeface="Arial" charset="0"/>
              </a:defRPr>
            </a:lvl5pPr>
            <a:lvl6pPr marL="670575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bg1"/>
                </a:solidFill>
                <a:latin typeface="Arial" charset="0"/>
              </a:defRPr>
            </a:lvl6pPr>
            <a:lvl7pPr marL="1341150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bg1"/>
                </a:solidFill>
                <a:latin typeface="Arial" charset="0"/>
              </a:defRPr>
            </a:lvl7pPr>
            <a:lvl8pPr marL="2011726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bg1"/>
                </a:solidFill>
                <a:latin typeface="Arial" charset="0"/>
              </a:defRPr>
            </a:lvl8pPr>
            <a:lvl9pPr marL="2682301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defTabSz="642915">
              <a:defRPr/>
            </a:pPr>
            <a:r>
              <a:rPr lang="fr-BE" sz="2800" b="0" kern="0" dirty="0" smtClean="0">
                <a:solidFill>
                  <a:schemeClr val="bg1"/>
                </a:solidFill>
                <a:latin typeface="Arial"/>
              </a:rPr>
              <a:t>EO and IT (r)</a:t>
            </a:r>
            <a:r>
              <a:rPr lang="fr-BE" sz="2800" b="0" kern="0" dirty="0" err="1" smtClean="0">
                <a:solidFill>
                  <a:schemeClr val="bg1"/>
                </a:solidFill>
                <a:latin typeface="Arial"/>
              </a:rPr>
              <a:t>evolution</a:t>
            </a:r>
            <a:r>
              <a:rPr lang="fr-BE" sz="2800" b="0" kern="0" dirty="0" smtClean="0">
                <a:solidFill>
                  <a:schemeClr val="bg1"/>
                </a:solidFill>
                <a:latin typeface="Arial"/>
              </a:rPr>
              <a:t> change the </a:t>
            </a:r>
            <a:r>
              <a:rPr lang="fr-BE" sz="2800" b="0" kern="0" dirty="0" err="1" smtClean="0">
                <a:solidFill>
                  <a:schemeClr val="bg1"/>
                </a:solidFill>
                <a:latin typeface="Arial"/>
              </a:rPr>
              <a:t>game</a:t>
            </a:r>
            <a:r>
              <a:rPr lang="fr-BE" sz="2800" b="0" kern="0" dirty="0" smtClean="0">
                <a:solidFill>
                  <a:schemeClr val="bg1"/>
                </a:solidFill>
                <a:latin typeface="Arial"/>
              </a:rPr>
              <a:t> </a:t>
            </a:r>
          </a:p>
          <a:p>
            <a:pPr algn="l" defTabSz="642915">
              <a:defRPr/>
            </a:pPr>
            <a:r>
              <a:rPr lang="fr-BE" sz="2000" b="0" kern="0" dirty="0" smtClean="0">
                <a:solidFill>
                  <a:schemeClr val="bg1"/>
                </a:solidFill>
                <a:latin typeface="Arial"/>
              </a:rPr>
              <a:t>(P. </a:t>
            </a:r>
            <a:r>
              <a:rPr lang="fr-BE" sz="2000" b="0" kern="0" dirty="0" err="1" smtClean="0">
                <a:solidFill>
                  <a:schemeClr val="bg1"/>
                </a:solidFill>
                <a:latin typeface="Arial"/>
              </a:rPr>
              <a:t>Defourny</a:t>
            </a:r>
            <a:r>
              <a:rPr lang="fr-BE" sz="2000" b="0" kern="0" dirty="0" smtClean="0">
                <a:solidFill>
                  <a:schemeClr val="bg1"/>
                </a:solidFill>
                <a:latin typeface="Arial"/>
              </a:rPr>
              <a:t>)</a:t>
            </a:r>
            <a:endParaRPr lang="fr-BE" sz="2000" b="0" kern="0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2292" name="Groupe 3"/>
          <p:cNvGrpSpPr>
            <a:grpSpLocks/>
          </p:cNvGrpSpPr>
          <p:nvPr/>
        </p:nvGrpSpPr>
        <p:grpSpPr bwMode="auto">
          <a:xfrm>
            <a:off x="409575" y="1435100"/>
            <a:ext cx="2160588" cy="2322513"/>
            <a:chOff x="409956" y="1435608"/>
            <a:chExt cx="2160751" cy="2322576"/>
          </a:xfrm>
        </p:grpSpPr>
        <p:pic>
          <p:nvPicPr>
            <p:cNvPr id="12310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06"/>
            <a:stretch>
              <a:fillRect/>
            </a:stretch>
          </p:blipFill>
          <p:spPr bwMode="auto">
            <a:xfrm>
              <a:off x="409956" y="1435608"/>
              <a:ext cx="2157703" cy="2322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76" t="73351" r="19269"/>
            <a:stretch>
              <a:fillRect/>
            </a:stretch>
          </p:blipFill>
          <p:spPr bwMode="auto">
            <a:xfrm>
              <a:off x="539495" y="3072384"/>
              <a:ext cx="905257" cy="65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504" b="64259"/>
            <a:stretch>
              <a:fillRect/>
            </a:stretch>
          </p:blipFill>
          <p:spPr bwMode="auto">
            <a:xfrm>
              <a:off x="422149" y="2243328"/>
              <a:ext cx="1370076" cy="87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3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83" t="31258" b="38107"/>
            <a:stretch>
              <a:fillRect/>
            </a:stretch>
          </p:blipFill>
          <p:spPr bwMode="auto">
            <a:xfrm>
              <a:off x="1700784" y="1444752"/>
              <a:ext cx="869923" cy="74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76" t="73351" r="19269"/>
            <a:stretch>
              <a:fillRect/>
            </a:stretch>
          </p:blipFill>
          <p:spPr bwMode="auto">
            <a:xfrm>
              <a:off x="1505711" y="3096768"/>
              <a:ext cx="905257" cy="65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Imag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76" t="73351" r="53877" b="18306"/>
            <a:stretch>
              <a:fillRect/>
            </a:stretch>
          </p:blipFill>
          <p:spPr bwMode="auto">
            <a:xfrm>
              <a:off x="426719" y="2987040"/>
              <a:ext cx="158497" cy="20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" name="Imag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76" t="73351" r="53877" b="18306"/>
            <a:stretch>
              <a:fillRect/>
            </a:stretch>
          </p:blipFill>
          <p:spPr bwMode="auto">
            <a:xfrm>
              <a:off x="1356359" y="3477768"/>
              <a:ext cx="158497" cy="20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Parchemin horizontal 5"/>
          <p:cNvSpPr/>
          <p:nvPr/>
        </p:nvSpPr>
        <p:spPr>
          <a:xfrm>
            <a:off x="381000" y="3886200"/>
            <a:ext cx="2259012" cy="64928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>
                <a:solidFill>
                  <a:schemeClr val="tx1"/>
                </a:solidFill>
                <a:latin typeface="Agency FB" panose="020B0503020202020204" pitchFamily="34" charset="0"/>
              </a:rPr>
              <a:t>Free, open and long </a:t>
            </a:r>
            <a:r>
              <a:rPr lang="fr-BE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term</a:t>
            </a:r>
            <a:r>
              <a:rPr lang="fr-BE" sz="1600" dirty="0">
                <a:solidFill>
                  <a:schemeClr val="tx1"/>
                </a:solidFill>
                <a:latin typeface="Agency FB" panose="020B0503020202020204" pitchFamily="34" charset="0"/>
              </a:rPr>
              <a:t> data </a:t>
            </a:r>
            <a:r>
              <a:rPr lang="fr-BE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policy</a:t>
            </a:r>
            <a:r>
              <a:rPr lang="fr-BE" sz="1600" dirty="0">
                <a:solidFill>
                  <a:schemeClr val="tx1"/>
                </a:solidFill>
                <a:latin typeface="Agency FB" panose="020B0503020202020204" pitchFamily="34" charset="0"/>
              </a:rPr>
              <a:t> (EU)</a:t>
            </a:r>
          </a:p>
        </p:txBody>
      </p:sp>
      <p:pic>
        <p:nvPicPr>
          <p:cNvPr id="12294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436688"/>
            <a:ext cx="28368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ZoneTexte 10"/>
          <p:cNvSpPr txBox="1">
            <a:spLocks noChangeArrowheads="1"/>
          </p:cNvSpPr>
          <p:nvPr/>
        </p:nvSpPr>
        <p:spPr bwMode="auto">
          <a:xfrm>
            <a:off x="3452813" y="1993900"/>
            <a:ext cx="3160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chemeClr val="bg1"/>
                </a:solidFill>
                <a:latin typeface="Agency FB" panose="020B0503020202020204" pitchFamily="34" charset="0"/>
              </a:rPr>
              <a:t>Server farms for big data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chemeClr val="bg1"/>
                </a:solidFill>
                <a:latin typeface="Agency FB" panose="020B0503020202020204" pitchFamily="34" charset="0"/>
              </a:rPr>
              <a:t>Exploitation at low/no cost </a:t>
            </a:r>
          </a:p>
        </p:txBody>
      </p:sp>
      <p:pic>
        <p:nvPicPr>
          <p:cNvPr id="12296" name="Imag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9500"/>
            <a:ext cx="7508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ZoneTexte 22"/>
          <p:cNvSpPr txBox="1">
            <a:spLocks noChangeArrowheads="1"/>
          </p:cNvSpPr>
          <p:nvPr/>
        </p:nvSpPr>
        <p:spPr bwMode="auto">
          <a:xfrm>
            <a:off x="-2093913" y="5106988"/>
            <a:ext cx="46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BE" altLang="fr-FR" sz="180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19400" y="2667000"/>
            <a:ext cx="4648200" cy="4524315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fr-BE" b="1" dirty="0" smtClean="0"/>
              <a:t>EO </a:t>
            </a:r>
            <a:r>
              <a:rPr lang="fr-BE" b="1" dirty="0" err="1" smtClean="0"/>
              <a:t>priority</a:t>
            </a:r>
            <a:r>
              <a:rPr lang="fr-BE" b="1" dirty="0" smtClean="0"/>
              <a:t> applications for agriculture</a:t>
            </a:r>
          </a:p>
          <a:p>
            <a:endParaRPr lang="fr-BE" b="1" dirty="0" smtClean="0"/>
          </a:p>
          <a:p>
            <a:pPr marL="385763" indent="-385763">
              <a:buAutoNum type="arabicPeriod"/>
            </a:pPr>
            <a:r>
              <a:rPr lang="fr-BE" b="1" dirty="0" err="1" smtClean="0"/>
              <a:t>Crop</a:t>
            </a:r>
            <a:r>
              <a:rPr lang="fr-BE" b="1" dirty="0" smtClean="0"/>
              <a:t> monitoring, </a:t>
            </a:r>
            <a:r>
              <a:rPr lang="fr-BE" b="1" dirty="0" err="1" smtClean="0"/>
              <a:t>assessment</a:t>
            </a:r>
            <a:r>
              <a:rPr lang="fr-BE" b="1" dirty="0" smtClean="0"/>
              <a:t> </a:t>
            </a:r>
            <a:r>
              <a:rPr lang="fr-BE" dirty="0" smtClean="0"/>
              <a:t>(</a:t>
            </a:r>
            <a:r>
              <a:rPr lang="fr-BE" dirty="0" err="1"/>
              <a:t>annual</a:t>
            </a:r>
            <a:r>
              <a:rPr lang="fr-BE" dirty="0"/>
              <a:t>, </a:t>
            </a:r>
            <a:r>
              <a:rPr lang="fr-BE" dirty="0" smtClean="0"/>
              <a:t>multi-</a:t>
            </a:r>
            <a:r>
              <a:rPr lang="fr-BE" dirty="0" err="1" smtClean="0"/>
              <a:t>annual</a:t>
            </a:r>
            <a:r>
              <a:rPr lang="fr-BE" dirty="0" smtClean="0"/>
              <a:t>) </a:t>
            </a: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fr-BE" b="1" dirty="0" err="1" smtClean="0">
                <a:solidFill>
                  <a:schemeClr val="accent2">
                    <a:lumMod val="75000"/>
                  </a:schemeClr>
                </a:solidFill>
              </a:rPr>
              <a:t>forecasting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BE" b="1" dirty="0" smtClean="0">
                <a:solidFill>
                  <a:srgbClr val="002060"/>
                </a:solidFill>
              </a:rPr>
              <a:t>at global </a:t>
            </a: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fr-BE" b="1" dirty="0" err="1" smtClean="0">
                <a:solidFill>
                  <a:schemeClr val="accent2">
                    <a:lumMod val="75000"/>
                  </a:schemeClr>
                </a:solidFill>
              </a:rPr>
              <a:t>also</a:t>
            </a: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 national </a:t>
            </a:r>
            <a:r>
              <a:rPr lang="fr-BE" b="1" dirty="0" err="1" smtClean="0">
                <a:solidFill>
                  <a:schemeClr val="tx1"/>
                </a:solidFill>
              </a:rPr>
              <a:t>scales</a:t>
            </a:r>
            <a:endParaRPr lang="fr-BE" b="1" dirty="0" smtClean="0">
              <a:solidFill>
                <a:schemeClr val="tx1"/>
              </a:solidFill>
            </a:endParaRPr>
          </a:p>
          <a:p>
            <a:pPr marL="385763" indent="-385763">
              <a:buAutoNum type="arabicPeriod"/>
            </a:pP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85763" indent="-385763">
              <a:buAutoNum type="arabicPeriod"/>
            </a:pPr>
            <a:r>
              <a:rPr lang="fr-BE" b="1" dirty="0" err="1" smtClean="0">
                <a:solidFill>
                  <a:schemeClr val="accent2">
                    <a:lumMod val="75000"/>
                  </a:schemeClr>
                </a:solidFill>
              </a:rPr>
              <a:t>Crop</a:t>
            </a: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 management and </a:t>
            </a:r>
            <a:r>
              <a:rPr lang="fr-BE" b="1" dirty="0" err="1" smtClean="0">
                <a:solidFill>
                  <a:schemeClr val="accent2">
                    <a:lumMod val="75000"/>
                  </a:schemeClr>
                </a:solidFill>
              </a:rPr>
              <a:t>yield</a:t>
            </a: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r-BE" b="1" dirty="0" err="1" smtClean="0">
                <a:solidFill>
                  <a:schemeClr val="accent2">
                    <a:lumMod val="75000"/>
                  </a:schemeClr>
                </a:solidFill>
              </a:rPr>
              <a:t>estimate</a:t>
            </a: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</a:rPr>
              <a:t>dvpt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 stages, </a:t>
            </a: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</a:rPr>
              <a:t>agric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.        practices, </a:t>
            </a: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</a:rPr>
              <a:t>disease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 impact,…)</a:t>
            </a:r>
          </a:p>
          <a:p>
            <a:pPr marL="385763" indent="-385763">
              <a:buAutoNum type="arabicPeriod"/>
            </a:pP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85763" indent="-385763">
              <a:buAutoNum type="arabicPeriod"/>
            </a:pP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Agriculture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</a:rPr>
              <a:t>ressources </a:t>
            </a: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	management 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</a:rPr>
              <a:t>(water, </a:t>
            </a:r>
            <a:r>
              <a:rPr lang="fr-BE" dirty="0" err="1">
                <a:solidFill>
                  <a:schemeClr val="accent2">
                    <a:lumMod val="75000"/>
                  </a:schemeClr>
                </a:solidFill>
              </a:rPr>
              <a:t>soil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…)</a:t>
            </a:r>
          </a:p>
          <a:p>
            <a:pPr marL="385763" indent="-385763">
              <a:buAutoNum type="arabicPeriod"/>
            </a:pP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85763" indent="-385763">
              <a:buAutoNum type="arabicPeriod"/>
            </a:pPr>
            <a:r>
              <a:rPr lang="fr-BE" b="1" dirty="0" err="1" smtClean="0">
                <a:solidFill>
                  <a:schemeClr val="accent2">
                    <a:lumMod val="75000"/>
                  </a:schemeClr>
                </a:solidFill>
              </a:rPr>
              <a:t>Disaster</a:t>
            </a: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 monitoring and </a:t>
            </a:r>
            <a:r>
              <a:rPr lang="fr-BE" b="1" dirty="0" err="1" smtClean="0">
                <a:solidFill>
                  <a:schemeClr val="accent2">
                    <a:lumMod val="75000"/>
                  </a:schemeClr>
                </a:solidFill>
              </a:rPr>
              <a:t>crop</a:t>
            </a:r>
            <a:endParaRPr lang="fr-B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BE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     damages </a:t>
            </a:r>
            <a:r>
              <a:rPr lang="fr-BE" b="1" dirty="0" err="1" smtClean="0">
                <a:solidFill>
                  <a:schemeClr val="accent2">
                    <a:lumMod val="75000"/>
                  </a:schemeClr>
                </a:solidFill>
              </a:rPr>
              <a:t>assessment</a:t>
            </a: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fr-BE" b="1" dirty="0"/>
          </a:p>
        </p:txBody>
      </p:sp>
      <p:pic>
        <p:nvPicPr>
          <p:cNvPr id="12301" name="Imag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419225"/>
            <a:ext cx="25558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2" name="Groupe 30"/>
          <p:cNvGrpSpPr>
            <a:grpSpLocks/>
          </p:cNvGrpSpPr>
          <p:nvPr/>
        </p:nvGrpSpPr>
        <p:grpSpPr bwMode="auto">
          <a:xfrm>
            <a:off x="6781800" y="4557712"/>
            <a:ext cx="2124075" cy="2224088"/>
            <a:chOff x="5995416" y="3840479"/>
            <a:chExt cx="2125129" cy="2223795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0"/>
            <a:srcRect l="22945"/>
            <a:stretch/>
          </p:blipFill>
          <p:spPr>
            <a:xfrm>
              <a:off x="6052595" y="3840479"/>
              <a:ext cx="2058421" cy="1233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31946" y="5102376"/>
              <a:ext cx="2088599" cy="961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308" name="ZoneTexte 29"/>
            <p:cNvSpPr txBox="1">
              <a:spLocks noChangeArrowheads="1"/>
            </p:cNvSpPr>
            <p:nvPr/>
          </p:nvSpPr>
          <p:spPr bwMode="auto">
            <a:xfrm>
              <a:off x="5995416" y="4803965"/>
              <a:ext cx="2115600" cy="64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92C67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192C67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192C67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192C67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192C67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192C67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192C67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192C67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192C67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BE" altLang="fr-FR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Mobile internet for </a:t>
              </a:r>
              <a:r>
                <a:rPr lang="fr-BE" altLang="fr-FR" sz="1800" dirty="0" err="1">
                  <a:solidFill>
                    <a:schemeClr val="bg1"/>
                  </a:solidFill>
                  <a:latin typeface="Agency FB" panose="020B0503020202020204" pitchFamily="34" charset="0"/>
                </a:rPr>
                <a:t>many</a:t>
              </a:r>
              <a:endParaRPr lang="fr-BE" alt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2303" name="Picture 2" descr="JECAM | Joint Experiment for Crop Assessment and Monitori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r="51591" b="20596"/>
          <a:stretch>
            <a:fillRect/>
          </a:stretch>
        </p:blipFill>
        <p:spPr bwMode="auto">
          <a:xfrm>
            <a:off x="354013" y="4969404"/>
            <a:ext cx="21891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" descr="togeth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945592"/>
            <a:ext cx="8366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Imag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21325"/>
            <a:ext cx="214153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292100" y="5681662"/>
            <a:ext cx="29337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1050" dirty="0">
                <a:solidFill>
                  <a:schemeClr val="tx2"/>
                </a:solidFill>
              </a:rPr>
              <a:t>Global network </a:t>
            </a:r>
            <a:r>
              <a:rPr lang="fr-BE" sz="1050" dirty="0" err="1">
                <a:solidFill>
                  <a:schemeClr val="tx2"/>
                </a:solidFill>
              </a:rPr>
              <a:t>with</a:t>
            </a:r>
            <a:r>
              <a:rPr lang="fr-BE" sz="1050" dirty="0">
                <a:solidFill>
                  <a:schemeClr val="tx2"/>
                </a:solidFill>
              </a:rPr>
              <a:t> </a:t>
            </a:r>
            <a:r>
              <a:rPr lang="fr-BE" sz="1050" dirty="0" err="1">
                <a:solidFill>
                  <a:schemeClr val="tx2"/>
                </a:solidFill>
              </a:rPr>
              <a:t>shared</a:t>
            </a:r>
            <a:r>
              <a:rPr lang="fr-BE" sz="1050" dirty="0">
                <a:solidFill>
                  <a:schemeClr val="tx2"/>
                </a:solidFill>
              </a:rPr>
              <a:t> </a:t>
            </a:r>
            <a:r>
              <a:rPr lang="fr-BE" sz="1050" dirty="0" err="1">
                <a:solidFill>
                  <a:schemeClr val="tx2"/>
                </a:solidFill>
              </a:rPr>
              <a:t>protocols</a:t>
            </a:r>
            <a:endParaRPr lang="fr-BE" sz="105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6"/>
          <a:srcRect l="-1" r="15739"/>
          <a:stretch/>
        </p:blipFill>
        <p:spPr>
          <a:xfrm>
            <a:off x="457200" y="3048000"/>
            <a:ext cx="984738" cy="6573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200" y="3579170"/>
            <a:ext cx="213360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9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Landsat-8</a:t>
            </a:r>
            <a:endParaRPr kumimoji="0" lang="fr-BE" sz="9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5940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433939" y="2824213"/>
          <a:ext cx="81534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7800"/>
                <a:gridCol w="2717800"/>
                <a:gridCol w="2717800"/>
              </a:tblGrid>
              <a:tr h="1422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Comparison</a:t>
                      </a:r>
                      <a:r>
                        <a:rPr lang="en-US" sz="1600" b="1" baseline="0" dirty="0" smtClean="0"/>
                        <a:t> of Original vs. Requirements Refresh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14224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2012-2014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2016-2017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Source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Montreal</a:t>
                      </a:r>
                      <a:r>
                        <a:rPr lang="en-US" sz="1600" baseline="0" dirty="0" smtClean="0"/>
                        <a:t> 2012 WG led by Pierre </a:t>
                      </a:r>
                      <a:r>
                        <a:rPr lang="en-US" sz="1600" baseline="0" dirty="0" err="1" smtClean="0"/>
                        <a:t>Defourny</a:t>
                      </a:r>
                      <a:r>
                        <a:rPr lang="en-US" sz="1600" baseline="0" dirty="0" smtClean="0"/>
                        <a:t> (lit review)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Multiple JECAM &amp;</a:t>
                      </a:r>
                      <a:r>
                        <a:rPr lang="en-US" sz="1600" baseline="0" dirty="0" smtClean="0"/>
                        <a:t> Asia-</a:t>
                      </a:r>
                      <a:r>
                        <a:rPr lang="en-US" sz="1600" baseline="0" dirty="0" err="1" smtClean="0"/>
                        <a:t>RiCE</a:t>
                      </a:r>
                      <a:r>
                        <a:rPr lang="en-US" sz="1600" baseline="0" dirty="0" smtClean="0"/>
                        <a:t> Sites (experiment)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Variables Described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Observation</a:t>
                      </a:r>
                      <a:r>
                        <a:rPr lang="en-US" sz="1600" b="1" baseline="0" dirty="0" smtClean="0"/>
                        <a:t> Types Collected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Satellite</a:t>
                      </a:r>
                      <a:r>
                        <a:rPr lang="en-US" sz="1600" baseline="0" dirty="0" smtClean="0"/>
                        <a:t> only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Satellite, In Situ, Ag Met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Analytical</a:t>
                      </a:r>
                      <a:r>
                        <a:rPr lang="en-US" sz="1600" b="1" baseline="0" dirty="0" smtClean="0"/>
                        <a:t> Needs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Not Addressed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r>
                        <a:rPr lang="en-US" sz="1600" baseline="0" dirty="0" smtClean="0"/>
                        <a:t> Questions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“Firmness”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Some</a:t>
                      </a:r>
                      <a:r>
                        <a:rPr lang="en-US" sz="1600" baseline="0" dirty="0" smtClean="0"/>
                        <a:t> had ranges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“Minimum” vs. “Preferred”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Application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Not</a:t>
                      </a:r>
                      <a:r>
                        <a:rPr lang="en-US" sz="1600" baseline="0" dirty="0" smtClean="0"/>
                        <a:t> explicit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R&amp;D vs.</a:t>
                      </a:r>
                      <a:r>
                        <a:rPr lang="en-US" sz="1600" baseline="0" dirty="0" smtClean="0"/>
                        <a:t> Operational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Latency Requirements Considered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GEOGLAM Requirements Refresh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19200"/>
            <a:ext cx="8153400" cy="1600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1600" dirty="0" smtClean="0"/>
              <a:t>To better reflect R&amp;D findings – particularly as methods have advanced</a:t>
            </a:r>
          </a:p>
          <a:p>
            <a:pPr defTabSz="914400"/>
            <a:r>
              <a:rPr lang="en-US" sz="1600" dirty="0"/>
              <a:t>In support of data acquisition and future mission planning </a:t>
            </a:r>
            <a:endParaRPr lang="en-US" sz="1600" dirty="0" smtClean="0"/>
          </a:p>
          <a:p>
            <a:pPr defTabSz="914400"/>
            <a:r>
              <a:rPr lang="en-US" sz="1600" dirty="0" smtClean="0"/>
              <a:t>To better understand “proximal user” data needs (ARD, FDA)</a:t>
            </a:r>
          </a:p>
          <a:p>
            <a:pPr defTabSz="914400"/>
            <a:r>
              <a:rPr lang="en-US" sz="1600" dirty="0" smtClean="0"/>
              <a:t>Consistent with JECAM’s “Minimum Datasets” principle  </a:t>
            </a:r>
          </a:p>
          <a:p>
            <a:pPr defTabSz="914400"/>
            <a:r>
              <a:rPr lang="en-US" sz="1600" dirty="0" smtClean="0"/>
              <a:t>Supporting Compendium of “Best Practices”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0213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20725"/>
          </a:xfrm>
        </p:spPr>
        <p:txBody>
          <a:bodyPr/>
          <a:lstStyle/>
          <a:p>
            <a:pPr algn="ctr"/>
            <a:r>
              <a:rPr lang="en-US" altLang="en-US" dirty="0" smtClean="0"/>
              <a:t>Final Thoughts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91513" cy="5364162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LSI-VC: </a:t>
            </a:r>
            <a:r>
              <a:rPr lang="en-US" sz="2000" dirty="0" smtClean="0"/>
              <a:t>Establish a LSI-VC representative for Annual Ad-hoc WG on GEOGLAM.  This meetings will coincide with CEOS SIT meetings.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LSI-VC: </a:t>
            </a:r>
            <a:r>
              <a:rPr lang="en-US" sz="2000" dirty="0" smtClean="0"/>
              <a:t>Moving </a:t>
            </a:r>
            <a:r>
              <a:rPr lang="en-US" sz="2000" dirty="0"/>
              <a:t>from data scarcity to data </a:t>
            </a:r>
            <a:r>
              <a:rPr lang="en-US" sz="2000" dirty="0" smtClean="0"/>
              <a:t>saturation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mproved </a:t>
            </a:r>
            <a:r>
              <a:rPr lang="en-US" sz="2000" dirty="0"/>
              <a:t>processing is a priority </a:t>
            </a:r>
            <a:r>
              <a:rPr lang="en-US" sz="2000" dirty="0" smtClean="0"/>
              <a:t>task</a:t>
            </a:r>
          </a:p>
          <a:p>
            <a:pPr lvl="2"/>
            <a:r>
              <a:rPr lang="en-US" sz="2000" dirty="0" smtClean="0"/>
              <a:t>Data Cube for JECAM</a:t>
            </a:r>
          </a:p>
          <a:p>
            <a:pPr lvl="2"/>
            <a:r>
              <a:rPr lang="en-US" sz="2000" dirty="0" smtClean="0"/>
              <a:t>FS-TEP - ESA</a:t>
            </a:r>
          </a:p>
          <a:p>
            <a:pPr lvl="1"/>
            <a:r>
              <a:rPr lang="en-US" sz="2000" dirty="0" smtClean="0"/>
              <a:t>ARD’s are not just an option anymore, but a necessity</a:t>
            </a:r>
          </a:p>
          <a:p>
            <a:pPr lvl="2"/>
            <a:r>
              <a:rPr lang="en-US" sz="2000" dirty="0" err="1" smtClean="0"/>
              <a:t>AsiaRice</a:t>
            </a:r>
            <a:r>
              <a:rPr lang="en-US" sz="2000" dirty="0" smtClean="0"/>
              <a:t> - JAXA</a:t>
            </a:r>
          </a:p>
          <a:p>
            <a:pPr lvl="1"/>
            <a:r>
              <a:rPr lang="en-US" sz="2000" dirty="0" smtClean="0"/>
              <a:t>Integrated multi-sensor products are priority</a:t>
            </a:r>
          </a:p>
          <a:p>
            <a:pPr lvl="2"/>
            <a:r>
              <a:rPr lang="en-US" sz="2000" dirty="0" smtClean="0"/>
              <a:t>SAR </a:t>
            </a:r>
            <a:r>
              <a:rPr lang="en-US" sz="2000" dirty="0" err="1" smtClean="0"/>
              <a:t>Intercomparison</a:t>
            </a:r>
            <a:endParaRPr lang="en-US" sz="2000" dirty="0" smtClean="0"/>
          </a:p>
          <a:p>
            <a:pPr lvl="3"/>
            <a:r>
              <a:rPr lang="en-US" sz="2000" dirty="0" smtClean="0"/>
              <a:t>Sen2Agri, SIGMA, JECAM, </a:t>
            </a:r>
            <a:r>
              <a:rPr lang="en-US" sz="2000" dirty="0" err="1" smtClean="0"/>
              <a:t>AsiaRice</a:t>
            </a: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9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20725"/>
          </a:xfrm>
        </p:spPr>
        <p:txBody>
          <a:bodyPr/>
          <a:lstStyle/>
          <a:p>
            <a:pPr algn="ctr"/>
            <a:r>
              <a:rPr lang="en-US" altLang="en-US" dirty="0" smtClean="0"/>
              <a:t>Final Final Thoughts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91513" cy="5364162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LSI-VC: </a:t>
            </a:r>
            <a:r>
              <a:rPr lang="en-US" sz="2000" dirty="0" smtClean="0"/>
              <a:t>Achieving </a:t>
            </a:r>
            <a:r>
              <a:rPr lang="en-US" sz="2000" dirty="0"/>
              <a:t>current requirements and discovering new requirements</a:t>
            </a:r>
          </a:p>
          <a:p>
            <a:pPr lvl="1"/>
            <a:r>
              <a:rPr lang="en-US" sz="2000" dirty="0"/>
              <a:t>New requirements are more nuanced: minimum vs. preferred, processing capacity, algorithm development, </a:t>
            </a:r>
            <a:r>
              <a:rPr lang="is-IS" sz="2000" dirty="0" smtClean="0"/>
              <a:t>…</a:t>
            </a:r>
          </a:p>
          <a:p>
            <a:pPr lvl="1"/>
            <a:r>
              <a:rPr lang="en-US" sz="2000" dirty="0"/>
              <a:t>Moving from science-based, qualitative information to science-based, quantitative information for some agriculture </a:t>
            </a:r>
            <a:r>
              <a:rPr lang="en-US" sz="2000" dirty="0" smtClean="0"/>
              <a:t>applications</a:t>
            </a:r>
            <a:endParaRPr lang="is-IS" sz="2000" dirty="0" smtClean="0"/>
          </a:p>
          <a:p>
            <a:pPr lvl="1"/>
            <a:endParaRPr lang="is-IS" sz="2000" dirty="0"/>
          </a:p>
          <a:p>
            <a:r>
              <a:rPr lang="en-US" sz="2000" dirty="0">
                <a:solidFill>
                  <a:srgbClr val="FF0000"/>
                </a:solidFill>
              </a:rPr>
              <a:t>LSI-VC: </a:t>
            </a:r>
            <a:r>
              <a:rPr lang="is-IS" sz="2000" dirty="0" smtClean="0"/>
              <a:t>Demonstrated </a:t>
            </a:r>
            <a:r>
              <a:rPr lang="is-IS" sz="2000" dirty="0"/>
              <a:t>success of EO-based yield, area (i.e. </a:t>
            </a:r>
            <a:r>
              <a:rPr lang="en-US" sz="2000" dirty="0"/>
              <a:t>c</a:t>
            </a:r>
            <a:r>
              <a:rPr lang="is-IS" sz="2000" dirty="0"/>
              <a:t>rop production info)</a:t>
            </a:r>
          </a:p>
          <a:p>
            <a:pPr lvl="1"/>
            <a:r>
              <a:rPr lang="en-US" sz="2000" dirty="0"/>
              <a:t>D</a:t>
            </a:r>
            <a:r>
              <a:rPr lang="is-IS" sz="2000" dirty="0"/>
              <a:t>efining requirements in Phase 2 for crop management, soil moisture, phenology, etc.</a:t>
            </a:r>
            <a:endParaRPr lang="en-US" sz="2000" dirty="0"/>
          </a:p>
          <a:p>
            <a:endParaRPr lang="is-IS" sz="2000" dirty="0"/>
          </a:p>
          <a:p>
            <a:pPr lvl="1"/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8504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15845</TotalTime>
  <Words>752</Words>
  <Application>Microsoft Macintosh PowerPoint</Application>
  <PresentationFormat>On-screen Show (4:3)</PresentationFormat>
  <Paragraphs>180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Agency FB</vt:lpstr>
      <vt:lpstr>Arial Bold</vt:lpstr>
      <vt:lpstr>Avenir Roman</vt:lpstr>
      <vt:lpstr>Calibri</vt:lpstr>
      <vt:lpstr>Courier New</vt:lpstr>
      <vt:lpstr>Droid Serif</vt:lpstr>
      <vt:lpstr>Helvetica</vt:lpstr>
      <vt:lpstr>MS PGothic</vt:lpstr>
      <vt:lpstr>Proxima Nova Regular</vt:lpstr>
      <vt:lpstr>Wingdings</vt:lpstr>
      <vt:lpstr>Arial</vt:lpstr>
      <vt:lpstr>Default</vt:lpstr>
      <vt:lpstr>GEOGLAM – LSI-VC Comeeting Readout</vt:lpstr>
      <vt:lpstr>PowerPoint Presentation</vt:lpstr>
      <vt:lpstr>PowerPoint Presentation</vt:lpstr>
      <vt:lpstr>EO for crop acreage estimate thanks to S2 and L8</vt:lpstr>
      <vt:lpstr>PowerPoint Presentation</vt:lpstr>
      <vt:lpstr>PowerPoint Presentation</vt:lpstr>
      <vt:lpstr>Final Thoughts</vt:lpstr>
      <vt:lpstr>Final Final Thoughts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239</cp:revision>
  <dcterms:modified xsi:type="dcterms:W3CDTF">2017-09-08T06:50:38Z</dcterms:modified>
</cp:coreProperties>
</file>