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58" r:id="rId4"/>
    <p:sldId id="263" r:id="rId5"/>
    <p:sldId id="264" r:id="rId6"/>
    <p:sldId id="259" r:id="rId7"/>
    <p:sldId id="260" r:id="rId8"/>
    <p:sldId id="271" r:id="rId9"/>
    <p:sldId id="262" r:id="rId10"/>
    <p:sldId id="266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6437" autoAdjust="0"/>
  </p:normalViewPr>
  <p:slideViewPr>
    <p:cSldViewPr snapToGrid="0" snapToObjects="1">
      <p:cViewPr varScale="1">
        <p:scale>
          <a:sx n="63" d="100"/>
          <a:sy n="63" d="100"/>
        </p:scale>
        <p:origin x="10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0768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0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8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2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6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5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1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21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6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  <a:noFill/>
          <a:ln w="12700">
            <a:noFill/>
          </a:ln>
        </p:spPr>
        <p:txBody>
          <a:bodyPr wrap="none" lIns="45718" tIns="45718" rIns="45718" bIns="45718"/>
          <a:lstStyle>
            <a:lvl1pPr algn="r" defTabSz="457200">
              <a:defRPr sz="1000" i="0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90500"/>
          </a:xfrm>
          <a:prstGeom prst="rect">
            <a:avLst/>
          </a:prstGeom>
          <a:solidFill>
            <a:srgbClr val="FFFFFF">
              <a:alpha val="49000"/>
            </a:srgbClr>
          </a:solidFill>
          <a:ln w="25400">
            <a:solidFill>
              <a:srgbClr val="1F497D">
                <a:alpha val="60000"/>
              </a:srgbClr>
            </a:solidFill>
            <a:miter lim="400000"/>
          </a:ln>
        </p:spPr>
        <p:txBody>
          <a:bodyPr lIns="0" tIns="0" rIns="0" bIns="0">
            <a:spAutoFit/>
          </a:bodyPr>
          <a:lstStyle>
            <a:lvl1pPr algn="ctr" defTabSz="914400">
              <a:spcBef>
                <a:spcPts val="600"/>
              </a:spcBef>
              <a:defRPr sz="1100" i="1">
                <a:solidFill>
                  <a:srgbClr val="1F49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6199" y="6629400"/>
            <a:ext cx="2796209" cy="187286"/>
            <a:chOff x="0" y="0"/>
            <a:chExt cx="2498034" cy="187285"/>
          </a:xfrm>
        </p:grpSpPr>
        <p:sp>
          <p:nvSpPr>
            <p:cNvPr id="4" name="Shape 4"/>
            <p:cNvSpPr/>
            <p:nvPr/>
          </p:nvSpPr>
          <p:spPr>
            <a:xfrm>
              <a:off x="0" y="0"/>
              <a:ext cx="2362200" cy="18728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49000"/>
              </a:srgbClr>
            </a:solidFill>
            <a:ln w="25400" cap="flat">
              <a:solidFill>
                <a:srgbClr val="1F497D">
                  <a:alpha val="6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914400">
                <a:defRPr sz="1100" i="1">
                  <a:solidFill>
                    <a:srgbClr val="1F497D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9141" y="9143"/>
              <a:ext cx="2488893" cy="169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914400">
                <a:defRPr sz="1100" i="1">
                  <a:solidFill>
                    <a:srgbClr val="1F497D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rPr dirty="0"/>
                <a:t>CEOS LSI-VC-</a:t>
              </a:r>
              <a:r>
                <a:rPr lang="en-US" dirty="0"/>
                <a:t>4</a:t>
              </a:r>
              <a:r>
                <a:rPr lang="en-US"/>
                <a:t>,</a:t>
              </a:r>
              <a:r>
                <a:t> </a:t>
              </a:r>
              <a:r>
                <a:rPr lang="en-US"/>
                <a:t>6-8</a:t>
              </a:r>
              <a:r>
                <a:t> </a:t>
              </a:r>
              <a:r>
                <a:rPr lang="en-US"/>
                <a:t>September 2017</a:t>
              </a:r>
              <a:endParaRPr dirty="0"/>
            </a:p>
          </p:txBody>
        </p:sp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1pPr>
      <a:lvl2pPr marL="768926" marR="0" indent="-311726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▪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▪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4pPr>
      <a:lvl5pPr marL="21717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clpdsftp.cr.usgs.gov/downloads/collections/l2-ard-til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TUW-GEO/Equi7Gri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sat.usgs.gov/landsat-surface-reflectance-high-level-data-produc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USGS-EROS/espa-surface-reflectanc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 idx="4294967295"/>
          </p:nvPr>
        </p:nvSpPr>
        <p:spPr>
          <a:xfrm>
            <a:off x="622788" y="2514600"/>
            <a:ext cx="8521212" cy="1905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USGS Agency Update:</a:t>
            </a:r>
            <a:br>
              <a:rPr lang="en-US" dirty="0"/>
            </a:br>
            <a:r>
              <a:rPr lang="en-US" dirty="0"/>
              <a:t>CARD4L Production Roadmap</a:t>
            </a:r>
            <a:endParaRPr dirty="0"/>
          </a:p>
        </p:txBody>
      </p:sp>
      <p:sp>
        <p:nvSpPr>
          <p:cNvPr id="32" name="Shape 32"/>
          <p:cNvSpPr/>
          <p:nvPr/>
        </p:nvSpPr>
        <p:spPr>
          <a:xfrm>
            <a:off x="622789" y="4572000"/>
            <a:ext cx="4810858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50000"/>
              </a:lnSpc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LSI-VC-</a:t>
            </a:r>
            <a:r>
              <a:rPr lang="en-US" dirty="0"/>
              <a:t>4</a:t>
            </a:r>
            <a:endParaRPr dirty="0"/>
          </a:p>
          <a:p>
            <a:pPr defTabSz="914400">
              <a:lnSpc>
                <a:spcPct val="150000"/>
              </a:lnSpc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Session </a:t>
            </a:r>
            <a:r>
              <a:rPr lang="en-US" dirty="0"/>
              <a:t>6</a:t>
            </a:r>
            <a:r>
              <a:rPr dirty="0"/>
              <a:t>: Item </a:t>
            </a:r>
            <a:r>
              <a:rPr lang="en-US" dirty="0"/>
              <a:t>1</a:t>
            </a:r>
            <a:endParaRPr dirty="0"/>
          </a:p>
          <a:p>
            <a:pPr defTabSz="914400">
              <a:lnSpc>
                <a:spcPct val="150000"/>
              </a:lnSpc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Frascati, Italy</a:t>
            </a:r>
          </a:p>
          <a:p>
            <a:pPr defTabSz="914400">
              <a:lnSpc>
                <a:spcPct val="150000"/>
              </a:lnSpc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7</a:t>
            </a:r>
            <a:r>
              <a:rPr dirty="0"/>
              <a:t> </a:t>
            </a:r>
            <a:r>
              <a:rPr lang="en-US" dirty="0"/>
              <a:t>September </a:t>
            </a:r>
            <a:r>
              <a:rPr dirty="0"/>
              <a:t>2017</a:t>
            </a:r>
          </a:p>
        </p:txBody>
      </p:sp>
      <p:pic>
        <p:nvPicPr>
          <p:cNvPr id="3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4"/>
            <a:ext cx="2507907" cy="99313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622788" y="2246633"/>
            <a:ext cx="280621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U.S. ARD Product Samples and DFCB </a:t>
            </a:r>
          </a:p>
          <a:p>
            <a:pPr marL="0" indent="0">
              <a:buNone/>
            </a:pPr>
            <a:r>
              <a:rPr lang="en-US" sz="1800" b="1" dirty="0">
                <a:hlinkClick r:id="rId3"/>
              </a:rPr>
              <a:t>https://edclpdsftp.cr.usgs.gov/downloads/collections/l2-ard-tiles/</a:t>
            </a:r>
            <a:endParaRPr lang="en-US" sz="18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Equi7 Grid</a:t>
            </a:r>
          </a:p>
          <a:p>
            <a:pPr marL="0" indent="0">
              <a:buNone/>
            </a:pPr>
            <a:r>
              <a:rPr lang="en-US" b="1" dirty="0">
                <a:hlinkClick r:id="rId4"/>
              </a:rPr>
              <a:t>https://github.com/TUW-GEO/Equi7Grid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4" name="Shape 44"/>
          <p:cNvSpPr/>
          <p:nvPr/>
        </p:nvSpPr>
        <p:spPr>
          <a:xfrm>
            <a:off x="2036134" y="166575"/>
            <a:ext cx="5748849" cy="8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914400">
              <a:spcBef>
                <a:spcPts val="500"/>
              </a:spcBef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b="1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75573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8772142" y="6638542"/>
            <a:ext cx="286515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544310" y="1303021"/>
            <a:ext cx="8599690" cy="50751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/>
              <a:t>Plan to release </a:t>
            </a:r>
            <a:r>
              <a:rPr lang="en-US" b="1" dirty="0" smtClean="0"/>
              <a:t>Landsat ARD over </a:t>
            </a:r>
            <a:r>
              <a:rPr lang="en-US" b="1" dirty="0"/>
              <a:t>the U.S by </a:t>
            </a:r>
            <a:r>
              <a:rPr lang="en-US" b="1" dirty="0" smtClean="0"/>
              <a:t>November 2017, </a:t>
            </a:r>
            <a:r>
              <a:rPr lang="en-US" b="1" dirty="0"/>
              <a:t>which provides an initial step towards </a:t>
            </a:r>
            <a:r>
              <a:rPr lang="en-US" b="1" dirty="0" smtClean="0"/>
              <a:t>Landsat Global </a:t>
            </a:r>
            <a:r>
              <a:rPr lang="en-US" b="1" dirty="0"/>
              <a:t>ARD</a:t>
            </a:r>
          </a:p>
          <a:p>
            <a:pPr lvl="1"/>
            <a:r>
              <a:rPr lang="en-US" sz="1600" b="1" dirty="0"/>
              <a:t>Primary purpose is for the USGS Land Change Monitoring, </a:t>
            </a:r>
            <a:r>
              <a:rPr lang="en-US" sz="1600" b="1" dirty="0" smtClean="0"/>
              <a:t>Assessments, </a:t>
            </a:r>
            <a:r>
              <a:rPr lang="en-US" sz="1600" b="1" dirty="0"/>
              <a:t>and </a:t>
            </a:r>
            <a:r>
              <a:rPr lang="en-US" sz="1600" b="1" dirty="0" smtClean="0"/>
              <a:t>Projections (LCMAP)</a:t>
            </a:r>
            <a:endParaRPr lang="en-US" sz="1600" b="1" dirty="0"/>
          </a:p>
          <a:p>
            <a:pPr lvl="1"/>
            <a:r>
              <a:rPr lang="en-US" sz="1600" b="1" dirty="0"/>
              <a:t>Science data sets are identical (Surface Reflectance, Top of Atmosphere (TOA) Reflectance,  Brightness Temperature (BT</a:t>
            </a:r>
            <a:r>
              <a:rPr lang="en-US" sz="1600" b="1" dirty="0" smtClean="0"/>
              <a:t>))</a:t>
            </a:r>
            <a:endParaRPr lang="en-US" sz="1600" b="1" dirty="0"/>
          </a:p>
          <a:p>
            <a:pPr lvl="1"/>
            <a:r>
              <a:rPr lang="en-US" sz="1600" b="1" dirty="0"/>
              <a:t>Many of the </a:t>
            </a:r>
            <a:r>
              <a:rPr lang="en-US" sz="1600" b="1" dirty="0" smtClean="0"/>
              <a:t>parameters, </a:t>
            </a:r>
            <a:r>
              <a:rPr lang="en-US" sz="1600" b="1" dirty="0"/>
              <a:t>such as pixel-level </a:t>
            </a:r>
            <a:r>
              <a:rPr lang="en-US" sz="1600" b="1" dirty="0" smtClean="0"/>
              <a:t>metadata, </a:t>
            </a:r>
            <a:r>
              <a:rPr lang="en-US" sz="1600" b="1" dirty="0"/>
              <a:t>apply to Global ARD</a:t>
            </a:r>
          </a:p>
          <a:p>
            <a:pPr lvl="1"/>
            <a:r>
              <a:rPr lang="en-US" sz="1600" b="1" dirty="0"/>
              <a:t>Some parameters such as projection and tiling/grid for the U.S. product </a:t>
            </a:r>
            <a:r>
              <a:rPr lang="en-US" sz="1600" b="1" dirty="0" smtClean="0"/>
              <a:t>may </a:t>
            </a:r>
            <a:r>
              <a:rPr lang="en-US" sz="1600" b="1" dirty="0"/>
              <a:t>not apply to the global product</a:t>
            </a:r>
          </a:p>
          <a:p>
            <a:r>
              <a:rPr lang="en-US" b="1" dirty="0"/>
              <a:t>Targeting Landsat Global ARD production by January 2019</a:t>
            </a:r>
          </a:p>
          <a:p>
            <a:r>
              <a:rPr lang="en-US" b="1" dirty="0"/>
              <a:t>Taking a “default” parameter approach but plan to drive out final specifications through a set of pilots and community feedback</a:t>
            </a:r>
          </a:p>
        </p:txBody>
      </p:sp>
      <p:sp>
        <p:nvSpPr>
          <p:cNvPr id="6" name="Shape 44">
            <a:extLst>
              <a:ext uri="{FF2B5EF4-FFF2-40B4-BE49-F238E27FC236}">
                <a16:creationId xmlns:a16="http://schemas.microsoft.com/office/drawing/2014/main" xmlns="" id="{5939EEB7-DD9E-40EE-8D9D-AE869371B631}"/>
              </a:ext>
            </a:extLst>
          </p:cNvPr>
          <p:cNvSpPr/>
          <p:nvPr/>
        </p:nvSpPr>
        <p:spPr>
          <a:xfrm>
            <a:off x="2036134" y="166575"/>
            <a:ext cx="5757238" cy="8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defTabSz="914400">
              <a:spcBef>
                <a:spcPts val="500"/>
              </a:spcBef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b="1" dirty="0"/>
              <a:t>Landsat ARD </a:t>
            </a:r>
            <a:r>
              <a:rPr lang="en-US" b="1" dirty="0" smtClean="0"/>
              <a:t>Status</a:t>
            </a:r>
          </a:p>
          <a:p>
            <a:r>
              <a:rPr lang="en-US" b="1" dirty="0"/>
              <a:t>&amp; Global Approach</a:t>
            </a:r>
          </a:p>
        </p:txBody>
      </p:sp>
    </p:spTree>
    <p:extLst>
      <p:ext uri="{BB962C8B-B14F-4D97-AF65-F5344CB8AC3E}">
        <p14:creationId xmlns:p14="http://schemas.microsoft.com/office/powerpoint/2010/main" val="22152308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8772142" y="6638542"/>
            <a:ext cx="286515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544310" y="1303021"/>
            <a:ext cx="8599690" cy="5075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Product Definition Approach</a:t>
            </a:r>
          </a:p>
          <a:p>
            <a:r>
              <a:rPr lang="en-US" sz="1600" dirty="0"/>
              <a:t>Utilizing the CARD4L product family specification (PFS) </a:t>
            </a:r>
            <a:r>
              <a:rPr lang="en-US" sz="1600" dirty="0" smtClean="0"/>
              <a:t>framework (as follows), </a:t>
            </a:r>
            <a:r>
              <a:rPr lang="en-US" sz="1600" dirty="0"/>
              <a:t>USGS plans to adopt an initial default set of Landsat Global ARD specifications that are then confirmed or refined through a set of </a:t>
            </a:r>
            <a:r>
              <a:rPr lang="en-US" sz="1600" dirty="0" smtClean="0"/>
              <a:t>pilots:</a:t>
            </a:r>
            <a:endParaRPr lang="en-US" sz="1600" dirty="0"/>
          </a:p>
          <a:p>
            <a:pPr lvl="1"/>
            <a:r>
              <a:rPr lang="en-US" sz="1400" dirty="0" smtClean="0"/>
              <a:t>Product </a:t>
            </a:r>
            <a:r>
              <a:rPr lang="en-US" sz="1400" dirty="0"/>
              <a:t>Type (Family)</a:t>
            </a:r>
          </a:p>
          <a:p>
            <a:pPr lvl="1"/>
            <a:r>
              <a:rPr lang="en-US" sz="1400" dirty="0"/>
              <a:t>General Metadata</a:t>
            </a:r>
          </a:p>
          <a:p>
            <a:pPr lvl="1"/>
            <a:r>
              <a:rPr lang="en-US" sz="1400" dirty="0"/>
              <a:t>Per Pixel Metadata</a:t>
            </a:r>
          </a:p>
          <a:p>
            <a:pPr lvl="1"/>
            <a:r>
              <a:rPr lang="en-US" sz="1400" dirty="0"/>
              <a:t>Radiometric Measurement Corrections</a:t>
            </a:r>
          </a:p>
          <a:p>
            <a:pPr lvl="1"/>
            <a:r>
              <a:rPr lang="en-US" sz="1400" dirty="0"/>
              <a:t>Geolocational </a:t>
            </a:r>
            <a:r>
              <a:rPr lang="en-US" sz="1400" dirty="0" smtClean="0"/>
              <a:t>Correction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Product Format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600" dirty="0"/>
              <a:t>Maximizing Landsat/Sentinel-2 interoperability is also a goal</a:t>
            </a:r>
          </a:p>
          <a:p>
            <a:r>
              <a:rPr lang="en-US" sz="1600" dirty="0"/>
              <a:t>Ultimately, specification will be documented and distributed in a typical Landsat Data Format Control Book (DFCB)</a:t>
            </a:r>
          </a:p>
          <a:p>
            <a:r>
              <a:rPr lang="en-US" sz="1600" dirty="0"/>
              <a:t>Landsat Global ARD products to be part of USGS Collection 2 (Jan 2019 target)</a:t>
            </a:r>
          </a:p>
        </p:txBody>
      </p:sp>
      <p:sp>
        <p:nvSpPr>
          <p:cNvPr id="5" name="Shape 44"/>
          <p:cNvSpPr/>
          <p:nvPr/>
        </p:nvSpPr>
        <p:spPr>
          <a:xfrm>
            <a:off x="2036134" y="166575"/>
            <a:ext cx="5757238" cy="8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defTabSz="914400">
              <a:spcBef>
                <a:spcPts val="500"/>
              </a:spcBef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b="1" dirty="0"/>
              <a:t>Landsat Global ARD Definition</a:t>
            </a:r>
          </a:p>
          <a:p>
            <a:r>
              <a:rPr lang="en-US" b="1" dirty="0"/>
              <a:t>&amp; Product Generation – Definition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8772142" y="6638542"/>
            <a:ext cx="286515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544310" y="1303021"/>
            <a:ext cx="8599690" cy="50751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Product Definition Characteristics</a:t>
            </a:r>
          </a:p>
          <a:p>
            <a:r>
              <a:rPr lang="en-US" sz="1600" b="1" dirty="0"/>
              <a:t>Product Type (Family)</a:t>
            </a:r>
          </a:p>
          <a:p>
            <a:pPr lvl="1"/>
            <a:r>
              <a:rPr lang="en-US" sz="1400" dirty="0" smtClean="0"/>
              <a:t>Landsat Global ARD product includes Surface </a:t>
            </a:r>
            <a:r>
              <a:rPr lang="en-US" sz="1400" dirty="0"/>
              <a:t>Reflectance, TOA, and Brightness Temperature</a:t>
            </a:r>
          </a:p>
          <a:p>
            <a:pPr lvl="2"/>
            <a:r>
              <a:rPr lang="en-US" sz="1400" dirty="0"/>
              <a:t>Analyzing including Surface </a:t>
            </a:r>
            <a:r>
              <a:rPr lang="en-US" sz="1400" dirty="0" smtClean="0"/>
              <a:t>Temperature instead of Brightness Temperature</a:t>
            </a:r>
            <a:endParaRPr lang="en-US" sz="1400" dirty="0"/>
          </a:p>
          <a:p>
            <a:pPr lvl="1">
              <a:lnSpc>
                <a:spcPct val="110000"/>
              </a:lnSpc>
            </a:pPr>
            <a:r>
              <a:rPr lang="en-US" sz="1400" dirty="0"/>
              <a:t>Where unable to generate standard product, fallback products include L1TP, L1GT, L1GS</a:t>
            </a:r>
          </a:p>
          <a:p>
            <a:r>
              <a:rPr lang="en-US" sz="1600" b="1" dirty="0" smtClean="0"/>
              <a:t>General </a:t>
            </a:r>
            <a:r>
              <a:rPr lang="en-US" sz="1600" b="1" dirty="0"/>
              <a:t>Metadata</a:t>
            </a:r>
          </a:p>
          <a:p>
            <a:pPr lvl="1"/>
            <a:r>
              <a:rPr lang="en-US" sz="1400" dirty="0"/>
              <a:t>Collection vs granule level metadata traceability to lowest level metadata and processing chain provenance</a:t>
            </a:r>
          </a:p>
          <a:p>
            <a:pPr lvl="1"/>
            <a:r>
              <a:rPr lang="en-US" sz="1400" dirty="0"/>
              <a:t>ISO 19115 metadata, including time of acquisition and sensor spectral characteristics, more…</a:t>
            </a:r>
          </a:p>
          <a:p>
            <a:pPr lvl="1"/>
            <a:r>
              <a:rPr lang="en-US" sz="1400" dirty="0"/>
              <a:t>Ancillary and geometric data sources referenced</a:t>
            </a:r>
          </a:p>
          <a:p>
            <a:pPr lvl="1"/>
            <a:r>
              <a:rPr lang="en-US" sz="1400" dirty="0"/>
              <a:t>Sensor calibration file (CPF) included</a:t>
            </a:r>
          </a:p>
          <a:p>
            <a:pPr lvl="1"/>
            <a:r>
              <a:rPr lang="en-US" sz="1400" dirty="0"/>
              <a:t>Geometric accuracy RMSE values provided</a:t>
            </a:r>
          </a:p>
          <a:p>
            <a:pPr lvl="1"/>
            <a:r>
              <a:rPr lang="en-US" sz="1400" dirty="0"/>
              <a:t>Examples available via existing U.S. </a:t>
            </a:r>
            <a:r>
              <a:rPr lang="en-US" sz="1400" dirty="0" smtClean="0"/>
              <a:t>ARD sample products and DFCB</a:t>
            </a:r>
            <a:endParaRPr lang="en-US" sz="1400" dirty="0"/>
          </a:p>
          <a:p>
            <a:r>
              <a:rPr lang="en-US" sz="1600" b="1" dirty="0"/>
              <a:t>Per Pixel Metadata</a:t>
            </a:r>
          </a:p>
          <a:p>
            <a:pPr lvl="1"/>
            <a:r>
              <a:rPr lang="en-US" sz="1400" dirty="0"/>
              <a:t>Per pixel quality values provided via quality bands </a:t>
            </a:r>
            <a:r>
              <a:rPr lang="en-US" sz="1400" dirty="0" smtClean="0"/>
              <a:t>and </a:t>
            </a:r>
            <a:r>
              <a:rPr lang="en-US" sz="1400" dirty="0">
                <a:solidFill>
                  <a:srgbClr val="002060"/>
                </a:solidFill>
              </a:rPr>
              <a:t>arranged by sensor, angles and timing, non-surface </a:t>
            </a:r>
            <a:r>
              <a:rPr lang="en-US" sz="1400" dirty="0" smtClean="0">
                <a:solidFill>
                  <a:srgbClr val="002060"/>
                </a:solidFill>
              </a:rPr>
              <a:t>targets, and </a:t>
            </a:r>
            <a:r>
              <a:rPr lang="en-US" sz="1400" dirty="0">
                <a:solidFill>
                  <a:srgbClr val="002060"/>
                </a:solidFill>
              </a:rPr>
              <a:t>surface </a:t>
            </a:r>
            <a:r>
              <a:rPr lang="en-US" sz="1400" dirty="0" smtClean="0">
                <a:solidFill>
                  <a:srgbClr val="002060"/>
                </a:solidFill>
              </a:rPr>
              <a:t>targets</a:t>
            </a:r>
            <a:endParaRPr lang="en-US" sz="1400" dirty="0">
              <a:solidFill>
                <a:srgbClr val="002060"/>
              </a:solidFill>
            </a:endParaRPr>
          </a:p>
          <a:p>
            <a:pPr lvl="1"/>
            <a:r>
              <a:rPr lang="en-US" sz="1400" dirty="0"/>
              <a:t>Per pixel metadata provided at all product levels (Level-1 and Level-2)</a:t>
            </a:r>
          </a:p>
          <a:p>
            <a:pPr lvl="1"/>
            <a:r>
              <a:rPr lang="en-US" sz="1400" dirty="0"/>
              <a:t>Examples available via existing U.S. ARD sample products and DFCB</a:t>
            </a:r>
          </a:p>
        </p:txBody>
      </p:sp>
      <p:sp>
        <p:nvSpPr>
          <p:cNvPr id="5" name="Shape 44"/>
          <p:cNvSpPr/>
          <p:nvPr/>
        </p:nvSpPr>
        <p:spPr>
          <a:xfrm>
            <a:off x="2036134" y="166575"/>
            <a:ext cx="5757238" cy="8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defTabSz="914400">
              <a:spcBef>
                <a:spcPts val="500"/>
              </a:spcBef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b="1" dirty="0"/>
              <a:t>Landsat Global ARD Definition</a:t>
            </a:r>
          </a:p>
          <a:p>
            <a:r>
              <a:rPr lang="en-US" b="1" dirty="0"/>
              <a:t>&amp; Product Generation – Definition</a:t>
            </a:r>
          </a:p>
        </p:txBody>
      </p:sp>
    </p:spTree>
    <p:extLst>
      <p:ext uri="{BB962C8B-B14F-4D97-AF65-F5344CB8AC3E}">
        <p14:creationId xmlns:p14="http://schemas.microsoft.com/office/powerpoint/2010/main" val="6618162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8772142" y="6638542"/>
            <a:ext cx="286515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544310" y="1303021"/>
            <a:ext cx="8599690" cy="5075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Product Definition Characteristics (cont’d)</a:t>
            </a:r>
          </a:p>
          <a:p>
            <a:r>
              <a:rPr lang="en-US" sz="1600" b="1" dirty="0"/>
              <a:t>Radiometric Measurement Corrections</a:t>
            </a:r>
          </a:p>
          <a:p>
            <a:pPr lvl="1"/>
            <a:r>
              <a:rPr lang="en-US" sz="1400" dirty="0"/>
              <a:t>Utilizing USGS modified Landsat Ecosystem Disturbance Adaptive Processing System (LEDAPS) for Landsat 4-7</a:t>
            </a:r>
          </a:p>
          <a:p>
            <a:pPr lvl="2"/>
            <a:r>
              <a:rPr lang="en-US" sz="1400" dirty="0"/>
              <a:t>Developed through a NASA </a:t>
            </a:r>
            <a:r>
              <a:rPr lang="en-US" sz="1400" dirty="0" err="1"/>
              <a:t>MEaSUREs</a:t>
            </a:r>
            <a:r>
              <a:rPr lang="en-US" sz="1400" dirty="0"/>
              <a:t> grant by NASA GSFC and UMD (Masek et al., 2006) (Eric Vermote)</a:t>
            </a:r>
          </a:p>
          <a:p>
            <a:pPr lvl="1"/>
            <a:r>
              <a:rPr lang="en-US" sz="1400" dirty="0"/>
              <a:t>Utilizing </a:t>
            </a:r>
            <a:r>
              <a:rPr lang="fr-FR" sz="1400" dirty="0"/>
              <a:t>Landsat Surface </a:t>
            </a:r>
            <a:r>
              <a:rPr lang="fr-FR" sz="1400" dirty="0" err="1"/>
              <a:t>Reflectance</a:t>
            </a:r>
            <a:r>
              <a:rPr lang="fr-FR" sz="1400" dirty="0"/>
              <a:t> Code (</a:t>
            </a:r>
            <a:r>
              <a:rPr lang="fr-FR" sz="1400" dirty="0" err="1"/>
              <a:t>LaSRC</a:t>
            </a:r>
            <a:r>
              <a:rPr lang="fr-FR" sz="1400" dirty="0"/>
              <a:t>) for Landsat 8</a:t>
            </a:r>
            <a:endParaRPr lang="en-US" sz="1400" dirty="0"/>
          </a:p>
          <a:p>
            <a:pPr lvl="1"/>
            <a:r>
              <a:rPr lang="en-US" sz="1400" dirty="0"/>
              <a:t>Atmospheric correction data sources provided at: </a:t>
            </a:r>
            <a:r>
              <a:rPr lang="en-US" sz="1400" dirty="0">
                <a:solidFill>
                  <a:srgbClr val="FF0000"/>
                </a:solidFill>
                <a:hlinkClick r:id="rId3"/>
              </a:rPr>
              <a:t>https://landsat.usgs.gov/landsat-surface-reflectance-high-level-data-products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400" dirty="0"/>
              <a:t>Atmospheric correction software provided at: </a:t>
            </a:r>
            <a:r>
              <a:rPr lang="en-US" sz="1400" dirty="0">
                <a:hlinkClick r:id="rId4"/>
              </a:rPr>
              <a:t>https://github.com/USGS-EROS/espa-surface-reflectance</a:t>
            </a:r>
            <a:endParaRPr lang="en-US" sz="1400" dirty="0"/>
          </a:p>
          <a:p>
            <a:pPr lvl="1"/>
            <a:r>
              <a:rPr lang="en-US" sz="1400" dirty="0"/>
              <a:t>Includes corrections for:</a:t>
            </a:r>
          </a:p>
          <a:p>
            <a:pPr lvl="2"/>
            <a:r>
              <a:rPr lang="en-US" sz="1400" dirty="0"/>
              <a:t>Nadir view angle</a:t>
            </a:r>
          </a:p>
          <a:p>
            <a:pPr lvl="2"/>
            <a:r>
              <a:rPr lang="en-US" sz="1400" dirty="0"/>
              <a:t>Solar incident angle</a:t>
            </a:r>
          </a:p>
          <a:p>
            <a:pPr lvl="1"/>
            <a:r>
              <a:rPr lang="en-US" sz="1400" dirty="0"/>
              <a:t>No BRDF or </a:t>
            </a:r>
            <a:r>
              <a:rPr lang="en-US" sz="1400" dirty="0" smtClean="0"/>
              <a:t>terrain </a:t>
            </a:r>
            <a:r>
              <a:rPr lang="en-US" sz="1400" dirty="0"/>
              <a:t>illumination correction, but users can apply for themselves</a:t>
            </a:r>
          </a:p>
          <a:p>
            <a:pPr lvl="2"/>
            <a:r>
              <a:rPr lang="en-US" sz="1400" dirty="0"/>
              <a:t>Corrections not currently available in LEDAPS or </a:t>
            </a:r>
            <a:r>
              <a:rPr lang="en-US" sz="1400" dirty="0" err="1" smtClean="0"/>
              <a:t>LaSRC</a:t>
            </a:r>
            <a:endParaRPr lang="en-US" sz="1400" dirty="0"/>
          </a:p>
          <a:p>
            <a:pPr lvl="2"/>
            <a:r>
              <a:rPr lang="en-US" sz="1400" dirty="0" smtClean="0"/>
              <a:t>Still under consideration for Landsat Global ARD product</a:t>
            </a:r>
            <a:endParaRPr lang="en-US" sz="1400" dirty="0"/>
          </a:p>
        </p:txBody>
      </p:sp>
      <p:sp>
        <p:nvSpPr>
          <p:cNvPr id="5" name="Shape 44"/>
          <p:cNvSpPr/>
          <p:nvPr/>
        </p:nvSpPr>
        <p:spPr>
          <a:xfrm>
            <a:off x="2036134" y="166575"/>
            <a:ext cx="5757238" cy="8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defTabSz="914400">
              <a:spcBef>
                <a:spcPts val="500"/>
              </a:spcBef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b="1" dirty="0"/>
              <a:t>Landsat Global ARD Definition</a:t>
            </a:r>
          </a:p>
          <a:p>
            <a:r>
              <a:rPr lang="en-US" b="1" dirty="0"/>
              <a:t>&amp; Product Generation – Definition</a:t>
            </a:r>
          </a:p>
        </p:txBody>
      </p:sp>
    </p:spTree>
    <p:extLst>
      <p:ext uri="{BB962C8B-B14F-4D97-AF65-F5344CB8AC3E}">
        <p14:creationId xmlns:p14="http://schemas.microsoft.com/office/powerpoint/2010/main" val="13549189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8772142" y="6638542"/>
            <a:ext cx="286515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544310" y="1303021"/>
            <a:ext cx="8599690" cy="5075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Product Definition Characteristics (cont’d)</a:t>
            </a:r>
          </a:p>
          <a:p>
            <a:r>
              <a:rPr lang="en-US" sz="1600" b="1" dirty="0"/>
              <a:t>Geolocational Correction</a:t>
            </a:r>
          </a:p>
          <a:p>
            <a:pPr lvl="1"/>
            <a:r>
              <a:rPr lang="en-US" sz="1600" dirty="0" smtClean="0"/>
              <a:t>*Map </a:t>
            </a:r>
            <a:r>
              <a:rPr lang="en-US" sz="1600" dirty="0"/>
              <a:t>Projection = UTM (current Landsat Level-1 product approach)</a:t>
            </a:r>
          </a:p>
          <a:p>
            <a:pPr lvl="1"/>
            <a:r>
              <a:rPr lang="en-US" sz="1600" dirty="0" smtClean="0"/>
              <a:t>*Tiling </a:t>
            </a:r>
            <a:r>
              <a:rPr lang="en-US" sz="1600" dirty="0"/>
              <a:t>&amp; Grid = Full WRS-2 tiles with fixed UL </a:t>
            </a:r>
            <a:r>
              <a:rPr lang="en-US" sz="1600" dirty="0" err="1"/>
              <a:t>lat</a:t>
            </a:r>
            <a:r>
              <a:rPr lang="en-US" sz="1600" dirty="0"/>
              <a:t>/</a:t>
            </a:r>
            <a:r>
              <a:rPr lang="en-US" sz="1600" dirty="0" err="1"/>
              <a:t>lon</a:t>
            </a:r>
            <a:r>
              <a:rPr lang="en-US" sz="1600" dirty="0"/>
              <a:t> location</a:t>
            </a:r>
          </a:p>
          <a:p>
            <a:pPr lvl="2"/>
            <a:r>
              <a:rPr lang="en-US" sz="1400" dirty="0"/>
              <a:t>Virtual tiling schemes could be introduced (issues with overlapping UTM zones)</a:t>
            </a:r>
          </a:p>
          <a:p>
            <a:pPr lvl="1"/>
            <a:r>
              <a:rPr lang="en-US" sz="1600" dirty="0"/>
              <a:t>Grid Cell Size = 30m</a:t>
            </a:r>
          </a:p>
          <a:p>
            <a:pPr lvl="1"/>
            <a:r>
              <a:rPr lang="en-US" sz="1600" dirty="0"/>
              <a:t>Orientation = UL pixel orientation (same as Level-2 U.S. ARD today)</a:t>
            </a:r>
          </a:p>
          <a:p>
            <a:pPr lvl="1"/>
            <a:r>
              <a:rPr lang="en-US" sz="1600" dirty="0"/>
              <a:t>Ground Control = Updated GCPs correlated with S-2 Ground Reference Image (GRI)</a:t>
            </a:r>
          </a:p>
          <a:p>
            <a:pPr lvl="1"/>
            <a:r>
              <a:rPr lang="en-US" sz="1600" dirty="0"/>
              <a:t>DEM =  Current Landsat DEM</a:t>
            </a:r>
          </a:p>
          <a:p>
            <a:pPr lvl="2"/>
            <a:r>
              <a:rPr lang="en-US" sz="1400" dirty="0"/>
              <a:t>Considering improved DEMs along the Landsat Global ARD development lifecycle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*</a:t>
            </a:r>
            <a:r>
              <a:rPr lang="en-US" sz="1400" dirty="0" smtClean="0">
                <a:solidFill>
                  <a:srgbClr val="FF0000"/>
                </a:solidFill>
              </a:rPr>
              <a:t> Primary purpose of pilots is to confirm these parameters (next slide)</a:t>
            </a:r>
          </a:p>
          <a:p>
            <a:endParaRPr lang="en-US" sz="1000" dirty="0"/>
          </a:p>
          <a:p>
            <a:r>
              <a:rPr lang="en-US" sz="1600" b="1" dirty="0"/>
              <a:t>Product Format</a:t>
            </a:r>
          </a:p>
          <a:p>
            <a:pPr lvl="1"/>
            <a:r>
              <a:rPr lang="en-US" sz="1600" dirty="0"/>
              <a:t>Storage Format = Cloud-optimized Geotiff with internal compression but plan to consider Meta Raster Format (MRF) and NetCDF</a:t>
            </a:r>
          </a:p>
          <a:p>
            <a:pPr lvl="1"/>
            <a:r>
              <a:rPr lang="en-US" sz="1600" dirty="0"/>
              <a:t>Distribution Format = Deliver in the same format as it is stored but plan to consider converting to other formats as the data is accessed</a:t>
            </a:r>
          </a:p>
        </p:txBody>
      </p:sp>
      <p:sp>
        <p:nvSpPr>
          <p:cNvPr id="44" name="Shape 44"/>
          <p:cNvSpPr/>
          <p:nvPr/>
        </p:nvSpPr>
        <p:spPr>
          <a:xfrm>
            <a:off x="2036134" y="166575"/>
            <a:ext cx="5757238" cy="8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defTabSz="914400">
              <a:spcBef>
                <a:spcPts val="500"/>
              </a:spcBef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b="1" dirty="0"/>
              <a:t>Landsat Global ARD Definition</a:t>
            </a:r>
          </a:p>
          <a:p>
            <a:r>
              <a:rPr lang="en-US" b="1" dirty="0"/>
              <a:t>&amp; Product Generation – Definition</a:t>
            </a:r>
          </a:p>
        </p:txBody>
      </p:sp>
    </p:spTree>
    <p:extLst>
      <p:ext uri="{BB962C8B-B14F-4D97-AF65-F5344CB8AC3E}">
        <p14:creationId xmlns:p14="http://schemas.microsoft.com/office/powerpoint/2010/main" val="41045879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8772142" y="6638542"/>
            <a:ext cx="286515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48733" y="1303021"/>
            <a:ext cx="8695267" cy="5075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Pilot Demonstrations to Finalize Science </a:t>
            </a:r>
            <a:r>
              <a:rPr lang="en-US" b="1" dirty="0" smtClean="0"/>
              <a:t>Requirements for Collection 2</a:t>
            </a:r>
            <a:endParaRPr lang="en-US" b="1" dirty="0"/>
          </a:p>
          <a:p>
            <a:r>
              <a:rPr lang="en-US" sz="1600" dirty="0"/>
              <a:t>3 pilots, each over various areas (including overlapping UTM zones) [</a:t>
            </a:r>
            <a:r>
              <a:rPr lang="en-US" sz="1600" dirty="0">
                <a:solidFill>
                  <a:srgbClr val="FF0000"/>
                </a:solidFill>
              </a:rPr>
              <a:t>areas TBD</a:t>
            </a:r>
            <a:r>
              <a:rPr lang="en-US" sz="1600" dirty="0"/>
              <a:t>]</a:t>
            </a:r>
          </a:p>
          <a:p>
            <a:r>
              <a:rPr lang="en-US" sz="1600" dirty="0"/>
              <a:t>Utilize "worst case" scenarios to gather feedback to drive the final requirement</a:t>
            </a:r>
          </a:p>
          <a:p>
            <a:endParaRPr lang="en-US" sz="1600" dirty="0"/>
          </a:p>
          <a:p>
            <a:pPr marL="374074">
              <a:buFont typeface="+mj-lt"/>
              <a:buAutoNum type="arabicPeriod"/>
            </a:pPr>
            <a:r>
              <a:rPr lang="en-US" sz="1600" dirty="0"/>
              <a:t>UTM Projection with WRS-2 Grid (current Landsat product approach)</a:t>
            </a:r>
          </a:p>
          <a:p>
            <a:pPr lvl="1"/>
            <a:r>
              <a:rPr lang="en-US" sz="1400" dirty="0"/>
              <a:t>Utilize fixed maximum WRS scene boundaries for each scene</a:t>
            </a:r>
          </a:p>
          <a:p>
            <a:pPr lvl="1"/>
            <a:r>
              <a:rPr lang="en-US" sz="1400" dirty="0"/>
              <a:t>Provide a virtual shape file grid of WRS-2 on top of the data</a:t>
            </a:r>
          </a:p>
          <a:p>
            <a:pPr lvl="1"/>
            <a:r>
              <a:rPr lang="en-US" sz="1400" dirty="0"/>
              <a:t>Provide a mechanism for simplified delivery and access to the data</a:t>
            </a:r>
          </a:p>
          <a:p>
            <a:pPr marL="374074">
              <a:buFont typeface="+mj-lt"/>
              <a:buAutoNum type="arabicPeriod"/>
            </a:pPr>
            <a:endParaRPr lang="en-US" sz="1600" dirty="0"/>
          </a:p>
          <a:p>
            <a:pPr marL="374074">
              <a:buFont typeface="+mj-lt"/>
              <a:buAutoNum type="arabicPeriod"/>
            </a:pPr>
            <a:r>
              <a:rPr lang="en-US" sz="1600" dirty="0"/>
              <a:t>UTM Projection with MGRS Grid (similar to Sentinel-2)</a:t>
            </a:r>
          </a:p>
          <a:p>
            <a:pPr marL="742950" lvl="1" indent="-285750"/>
            <a:r>
              <a:rPr lang="en-US" sz="1400" dirty="0"/>
              <a:t>This will require double processing of the data over overlapping UTM zones (~30% larger data set)</a:t>
            </a:r>
          </a:p>
          <a:p>
            <a:pPr marL="374074">
              <a:buFont typeface="+mj-lt"/>
              <a:buAutoNum type="arabicPeriod"/>
            </a:pPr>
            <a:endParaRPr lang="en-US" sz="1400" dirty="0"/>
          </a:p>
          <a:p>
            <a:pPr marL="374074">
              <a:buFont typeface="+mj-lt"/>
              <a:buAutoNum type="arabicPeriod"/>
            </a:pPr>
            <a:r>
              <a:rPr lang="en-US" sz="1600" dirty="0"/>
              <a:t>EQUI7 Family of Continental Projections</a:t>
            </a:r>
          </a:p>
          <a:p>
            <a:pPr marL="742950" lvl="1" indent="-285750"/>
            <a:r>
              <a:rPr lang="en-US" sz="1400" dirty="0"/>
              <a:t>7 equidistant projections over the major land areas of the Earth (Europe, Mainland Asia, Africa/Middle East, SE Asian Islands/Australia, South America, North America, and Antarctica) with relatively few boundary areas (Europe/Asia and Africa/Asia being the most extensive)</a:t>
            </a:r>
          </a:p>
        </p:txBody>
      </p:sp>
      <p:sp>
        <p:nvSpPr>
          <p:cNvPr id="44" name="Shape 44"/>
          <p:cNvSpPr/>
          <p:nvPr/>
        </p:nvSpPr>
        <p:spPr>
          <a:xfrm>
            <a:off x="2036134" y="166575"/>
            <a:ext cx="5748849" cy="8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defTabSz="914400">
              <a:spcBef>
                <a:spcPts val="500"/>
              </a:spcBef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b="1" dirty="0"/>
              <a:t>Landsat Global ARD Definition</a:t>
            </a:r>
          </a:p>
          <a:p>
            <a:r>
              <a:rPr lang="en-US" b="1" dirty="0"/>
              <a:t>&amp; Product Generation – Pilots</a:t>
            </a:r>
          </a:p>
        </p:txBody>
      </p:sp>
    </p:spTree>
    <p:extLst>
      <p:ext uri="{BB962C8B-B14F-4D97-AF65-F5344CB8AC3E}">
        <p14:creationId xmlns:p14="http://schemas.microsoft.com/office/powerpoint/2010/main" val="18592989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8772142" y="6638542"/>
            <a:ext cx="286515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036134" y="166575"/>
            <a:ext cx="5748849" cy="8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defTabSz="914400">
              <a:spcBef>
                <a:spcPts val="500"/>
              </a:spcBef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b="1" dirty="0"/>
              <a:t>EQUI7 Family of Continental Projections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D427E7-7796-4A0F-8A70-A057F0426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05" y="1167320"/>
            <a:ext cx="7414591" cy="53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49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8772142" y="6638542"/>
            <a:ext cx="286515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036134" y="166575"/>
            <a:ext cx="5748849" cy="8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defTabSz="914400">
              <a:spcBef>
                <a:spcPts val="500"/>
              </a:spcBef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b="1" dirty="0"/>
              <a:t>Landsat Global ARD Definition</a:t>
            </a:r>
          </a:p>
          <a:p>
            <a:r>
              <a:rPr lang="en-US" b="1" dirty="0"/>
              <a:t>&amp; Product Generation – Roadmap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DDA843-C51B-4DB8-907F-49306A1FE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8657"/>
            <a:ext cx="9144000" cy="49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889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926</Words>
  <Application>Microsoft Office PowerPoint</Application>
  <PresentationFormat>On-screen Show (4:3)</PresentationFormat>
  <Paragraphs>112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Roman</vt:lpstr>
      <vt:lpstr>Calibri</vt:lpstr>
      <vt:lpstr>Helvetica</vt:lpstr>
      <vt:lpstr>Default</vt:lpstr>
      <vt:lpstr>USGS Agency Update: CARD4L Production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Moderate Resolution Sensor Interoperability: Framework</dc:title>
  <dc:creator>Helder, Dennis</dc:creator>
  <cp:lastModifiedBy>Lacey, Jennifer A.</cp:lastModifiedBy>
  <cp:revision>208</cp:revision>
  <cp:lastPrinted>2017-08-28T15:59:57Z</cp:lastPrinted>
  <dcterms:modified xsi:type="dcterms:W3CDTF">2017-09-06T06:37:25Z</dcterms:modified>
</cp:coreProperties>
</file>