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78" r:id="rId3"/>
    <p:sldId id="280" r:id="rId4"/>
    <p:sldId id="281" r:id="rId5"/>
    <p:sldId id="282" r:id="rId6"/>
    <p:sldId id="283" r:id="rId7"/>
    <p:sldId id="287" r:id="rId8"/>
    <p:sldId id="285" r:id="rId9"/>
    <p:sldId id="286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35"/>
    <p:restoredTop sz="96291"/>
  </p:normalViewPr>
  <p:slideViewPr>
    <p:cSldViewPr>
      <p:cViewPr varScale="1">
        <p:scale>
          <a:sx n="95" d="100"/>
          <a:sy n="95" d="100"/>
        </p:scale>
        <p:origin x="-11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1826269"/>
            <a:ext cx="77592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000" b="1" dirty="0">
                <a:solidFill>
                  <a:srgbClr val="FFFFFF"/>
                </a:solidFill>
                <a:latin typeface="+mj-lt"/>
              </a:rPr>
              <a:t>Synthetic Aperture Radar PFSs</a:t>
            </a:r>
            <a:br>
              <a:rPr lang="en-AU" sz="4000" b="1" dirty="0">
                <a:solidFill>
                  <a:srgbClr val="FFFFFF"/>
                </a:solidFill>
                <a:latin typeface="+mj-lt"/>
              </a:rPr>
            </a:br>
            <a:r>
              <a:rPr lang="en-AU" sz="4000" b="1" dirty="0">
                <a:solidFill>
                  <a:srgbClr val="FFFFFF"/>
                </a:solidFill>
                <a:latin typeface="+mj-lt"/>
              </a:rPr>
              <a:t>Status</a:t>
            </a:r>
            <a:r>
              <a:rPr lang="en-AU" sz="40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/>
            </a:r>
            <a:br>
              <a:rPr lang="en-AU" sz="40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/>
            </a:r>
            <a:b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/>
            </a:r>
            <a:b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/>
            </a:r>
            <a:b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Ake Rosenqvist (soloEO) </a:t>
            </a:r>
            <a:r>
              <a:rPr lang="en-AU" sz="1600" i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for</a:t>
            </a:r>
            <a: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JAXA , </a:t>
            </a:r>
            <a:r>
              <a:rPr lang="en-AU" sz="1600" b="0" dirty="0">
                <a:solidFill>
                  <a:schemeClr val="bg1">
                    <a:lumMod val="75000"/>
                  </a:schemeClr>
                </a:solidFill>
              </a:rPr>
              <a:t>Takeo Tadono (JAXA)</a:t>
            </a:r>
            <a: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/>
            </a:r>
            <a:b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Nuno Miranda (ESA), Bruce Chapman (NASA JPL)</a:t>
            </a:r>
            <a:b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AU" sz="1600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Andreia</a:t>
            </a:r>
            <a: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Siqueira (GA), </a:t>
            </a:r>
            <a:r>
              <a:rPr lang="en-AU" sz="1600" b="0" dirty="0" err="1">
                <a:solidFill>
                  <a:schemeClr val="bg1">
                    <a:lumMod val="75000"/>
                  </a:schemeClr>
                </a:solidFill>
              </a:rPr>
              <a:t>Medhavy</a:t>
            </a:r>
            <a:r>
              <a:rPr lang="en-AU" sz="1600" b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AU" sz="1600" b="0" dirty="0" err="1">
                <a:solidFill>
                  <a:schemeClr val="bg1">
                    <a:lumMod val="75000"/>
                  </a:schemeClr>
                </a:solidFill>
              </a:rPr>
              <a:t>Thankappan</a:t>
            </a:r>
            <a:r>
              <a:rPr lang="en-AU" sz="1600" b="0" dirty="0">
                <a:solidFill>
                  <a:schemeClr val="bg1">
                    <a:lumMod val="75000"/>
                  </a:schemeClr>
                </a:solidFill>
              </a:rPr>
              <a:t> (GA), </a:t>
            </a:r>
            <a: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/>
            </a:r>
            <a:b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Marco </a:t>
            </a:r>
            <a:r>
              <a:rPr lang="en-AU" sz="1600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Lavalle</a:t>
            </a:r>
            <a: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(JPL), Francois Charbonneau (NRCan), </a:t>
            </a:r>
            <a:b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Zheng-Shu Zhou (CSIRO)</a:t>
            </a:r>
            <a:b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/>
            </a:r>
            <a:b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/>
            </a:r>
            <a:b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/>
            </a:r>
            <a:b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/>
            </a:r>
            <a:b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/>
            </a:r>
            <a:b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/>
            </a:r>
            <a:b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LSI-VC-7, Hanoi, Vietnam, February 14-15, 2019</a:t>
            </a:r>
            <a:endParaRPr sz="4000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3030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13322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447800"/>
            <a:ext cx="8458200" cy="4038600"/>
          </a:xfrm>
        </p:spPr>
        <p:txBody>
          <a:bodyPr/>
          <a:lstStyle/>
          <a:p>
            <a:pPr marL="0" indent="0">
              <a:buNone/>
            </a:pPr>
            <a:r>
              <a:rPr lang="en-AU" b="1" dirty="0">
                <a:solidFill>
                  <a:schemeClr val="tx2"/>
                </a:solidFill>
              </a:rPr>
              <a:t>WGCV SAR workshop @CONAE (Buenos Aires, ARG, 5-7 Dec 2018)</a:t>
            </a:r>
          </a:p>
          <a:p>
            <a:pPr marL="0" indent="0">
              <a:buNone/>
            </a:pPr>
            <a:endParaRPr lang="en-AU" sz="200" dirty="0">
              <a:solidFill>
                <a:schemeClr val="tx2"/>
              </a:solidFill>
            </a:endParaRPr>
          </a:p>
          <a:p>
            <a:r>
              <a:rPr lang="en-AU" sz="1600" dirty="0">
                <a:solidFill>
                  <a:schemeClr val="tx2"/>
                </a:solidFill>
              </a:rPr>
              <a:t>~ 30 participants </a:t>
            </a:r>
            <a:r>
              <a:rPr lang="en-AU" sz="1400" dirty="0">
                <a:solidFill>
                  <a:schemeClr val="tx2"/>
                </a:solidFill>
              </a:rPr>
              <a:t>(ESA, DLR, NASA(JPL), JAXA, GA, CSIRO, CONAE, CSA, KARI, PAZ ...)</a:t>
            </a:r>
            <a:endParaRPr lang="en-AU" sz="1600" dirty="0">
              <a:solidFill>
                <a:schemeClr val="tx2"/>
              </a:solidFill>
            </a:endParaRPr>
          </a:p>
          <a:p>
            <a:r>
              <a:rPr lang="en-AU" sz="1600" dirty="0">
                <a:solidFill>
                  <a:schemeClr val="tx2"/>
                </a:solidFill>
              </a:rPr>
              <a:t>CARD4L reps (Bruce, Nuno, </a:t>
            </a:r>
            <a:r>
              <a:rPr lang="en-AU" sz="1600" dirty="0" err="1">
                <a:solidFill>
                  <a:schemeClr val="tx2"/>
                </a:solidFill>
              </a:rPr>
              <a:t>Medhavy</a:t>
            </a:r>
            <a:r>
              <a:rPr lang="en-AU" sz="1600" dirty="0">
                <a:solidFill>
                  <a:schemeClr val="tx2"/>
                </a:solidFill>
              </a:rPr>
              <a:t>, Ake, Zheng-Shu)</a:t>
            </a:r>
            <a:endParaRPr lang="en-AU" sz="900" dirty="0">
              <a:solidFill>
                <a:schemeClr val="tx2"/>
              </a:solidFill>
            </a:endParaRPr>
          </a:p>
          <a:p>
            <a:r>
              <a:rPr lang="en-AU" sz="1600" dirty="0">
                <a:solidFill>
                  <a:schemeClr val="tx2"/>
                </a:solidFill>
              </a:rPr>
              <a:t>Special Session on CARD4L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Inform WGCV SAR subgroup of CARD4L process and SAR PFS status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Invite WGCV members wishing to participate in CARD4L PFS development</a:t>
            </a:r>
            <a:endParaRPr lang="en-AU" sz="1400" dirty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2"/>
                </a:solidFill>
              </a:rPr>
              <a:t>Seek WGCV expert advice &amp; technical feedback on the draft specs</a:t>
            </a:r>
            <a:endParaRPr lang="en-AU" sz="1400" dirty="0">
              <a:solidFill>
                <a:schemeClr val="tx2"/>
              </a:solidFill>
            </a:endParaRPr>
          </a:p>
          <a:p>
            <a:r>
              <a:rPr lang="en-AU" sz="1600" dirty="0">
                <a:solidFill>
                  <a:schemeClr val="tx2"/>
                </a:solidFill>
              </a:rPr>
              <a:t>WGCV members volunteered to contribute /review </a:t>
            </a:r>
          </a:p>
          <a:p>
            <a:pPr lvl="1"/>
            <a:r>
              <a:rPr lang="en-AU" sz="1400" dirty="0">
                <a:solidFill>
                  <a:schemeClr val="tx2"/>
                </a:solidFill>
              </a:rPr>
              <a:t>NRB – Shen </a:t>
            </a:r>
            <a:r>
              <a:rPr lang="en-AU" sz="1400" dirty="0" err="1">
                <a:solidFill>
                  <a:schemeClr val="tx2"/>
                </a:solidFill>
              </a:rPr>
              <a:t>Yuhsyen</a:t>
            </a:r>
            <a:r>
              <a:rPr lang="en-AU" sz="1400" dirty="0">
                <a:solidFill>
                  <a:schemeClr val="tx2"/>
                </a:solidFill>
              </a:rPr>
              <a:t> (JPL) &amp; Marc Simard (JPL)</a:t>
            </a:r>
          </a:p>
          <a:p>
            <a:pPr lvl="1"/>
            <a:r>
              <a:rPr lang="en-AU" sz="1400" dirty="0">
                <a:solidFill>
                  <a:schemeClr val="tx2"/>
                </a:solidFill>
              </a:rPr>
              <a:t>GSLC – Dirk </a:t>
            </a:r>
            <a:r>
              <a:rPr lang="en-AU" sz="1400" dirty="0" err="1">
                <a:solidFill>
                  <a:schemeClr val="tx2"/>
                </a:solidFill>
              </a:rPr>
              <a:t>Geudtner</a:t>
            </a:r>
            <a:r>
              <a:rPr lang="en-AU" sz="1400" dirty="0">
                <a:solidFill>
                  <a:schemeClr val="tx2"/>
                </a:solidFill>
              </a:rPr>
              <a:t> (ESA) &amp; Brian Hawkins (JPL)</a:t>
            </a:r>
          </a:p>
          <a:p>
            <a:pPr lvl="1"/>
            <a:r>
              <a:rPr lang="en-AU" sz="1400" dirty="0">
                <a:solidFill>
                  <a:schemeClr val="tx2"/>
                </a:solidFill>
              </a:rPr>
              <a:t>PRD &amp; </a:t>
            </a:r>
            <a:r>
              <a:rPr lang="en-AU" sz="1400" dirty="0" err="1">
                <a:solidFill>
                  <a:schemeClr val="tx2"/>
                </a:solidFill>
              </a:rPr>
              <a:t>CoVar</a:t>
            </a:r>
            <a:r>
              <a:rPr lang="en-AU" sz="1400" dirty="0">
                <a:solidFill>
                  <a:schemeClr val="tx2"/>
                </a:solidFill>
              </a:rPr>
              <a:t> – Ridha Touzi </a:t>
            </a:r>
            <a:r>
              <a:rPr lang="en-AU" sz="1400">
                <a:solidFill>
                  <a:schemeClr val="tx2"/>
                </a:solidFill>
              </a:rPr>
              <a:t>(CCMEO) </a:t>
            </a:r>
            <a:r>
              <a:rPr lang="en-AU" sz="1400" dirty="0">
                <a:solidFill>
                  <a:schemeClr val="tx2"/>
                </a:solidFill>
              </a:rPr>
              <a:t>&amp; </a:t>
            </a:r>
            <a:r>
              <a:rPr lang="en-AU" sz="1400" dirty="0" err="1">
                <a:solidFill>
                  <a:schemeClr val="tx2"/>
                </a:solidFill>
              </a:rPr>
              <a:t>Yunling</a:t>
            </a:r>
            <a:r>
              <a:rPr lang="en-AU" sz="1400" dirty="0">
                <a:solidFill>
                  <a:schemeClr val="tx2"/>
                </a:solidFill>
              </a:rPr>
              <a:t> Lou (JPL)</a:t>
            </a:r>
          </a:p>
          <a:p>
            <a:pPr lvl="1"/>
            <a:r>
              <a:rPr lang="en-AU" sz="1400" dirty="0" err="1">
                <a:solidFill>
                  <a:schemeClr val="tx2"/>
                </a:solidFill>
              </a:rPr>
              <a:t>DInSAR</a:t>
            </a:r>
            <a:r>
              <a:rPr lang="en-AU" sz="1400" dirty="0">
                <a:solidFill>
                  <a:schemeClr val="tx2"/>
                </a:solidFill>
              </a:rPr>
              <a:t> – Dirk G, Marc S. &amp; DLR (TBA)</a:t>
            </a:r>
            <a:endParaRPr lang="en-AU" sz="200" dirty="0">
              <a:solidFill>
                <a:schemeClr val="tx2"/>
              </a:solidFill>
            </a:endParaRPr>
          </a:p>
          <a:p>
            <a:pPr lvl="1"/>
            <a:endParaRPr lang="en-AU" sz="100" dirty="0">
              <a:solidFill>
                <a:schemeClr val="tx2"/>
              </a:solidFill>
            </a:endParaRPr>
          </a:p>
          <a:p>
            <a:r>
              <a:rPr lang="en-GB" sz="1600" dirty="0"/>
              <a:t>CV-20 Action: </a:t>
            </a:r>
            <a:r>
              <a:rPr lang="en-GB" sz="1600" i="1" dirty="0"/>
              <a:t> “The Cal/Val SAR subgroup will support LSI-VC with the development of CARD4L SAR Product Family Specifications and support of the CARD4L Product Alignment Assessment Process through peer-review of products generated by data providers adopting these standards.”</a:t>
            </a:r>
          </a:p>
          <a:p>
            <a:r>
              <a:rPr lang="en-AU" sz="1600" dirty="0">
                <a:solidFill>
                  <a:schemeClr val="tx2"/>
                </a:solidFill>
              </a:rPr>
              <a:t>Great interest, no pushbacks, but caution not to over-simplify (Touzi)</a:t>
            </a:r>
          </a:p>
          <a:p>
            <a:pPr lvl="1"/>
            <a:endParaRPr lang="en-AU" sz="18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676400" y="152400"/>
            <a:ext cx="6019800" cy="609600"/>
          </a:xfrm>
        </p:spPr>
        <p:txBody>
          <a:bodyPr/>
          <a:lstStyle/>
          <a:p>
            <a:pPr algn="ctr"/>
            <a:r>
              <a:rPr lang="en-AU" dirty="0"/>
              <a:t>WGCV SAR workshop</a:t>
            </a:r>
          </a:p>
          <a:p>
            <a:pPr algn="ctr"/>
            <a:r>
              <a:rPr lang="en-AU" dirty="0"/>
              <a:t>Buenos Aires, ARG – Dec 2018</a:t>
            </a:r>
          </a:p>
        </p:txBody>
      </p:sp>
    </p:spTree>
    <p:extLst>
      <p:ext uri="{BB962C8B-B14F-4D97-AF65-F5344CB8AC3E}">
        <p14:creationId xmlns:p14="http://schemas.microsoft.com/office/powerpoint/2010/main" val="3196686210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458200" cy="4038600"/>
          </a:xfrm>
        </p:spPr>
        <p:txBody>
          <a:bodyPr/>
          <a:lstStyle/>
          <a:p>
            <a:pPr marL="0" indent="0">
              <a:buNone/>
            </a:pPr>
            <a:r>
              <a:rPr lang="en-AU" b="1" dirty="0">
                <a:solidFill>
                  <a:schemeClr val="tx2"/>
                </a:solidFill>
              </a:rPr>
              <a:t>SAR PFSs in the pipeline:</a:t>
            </a:r>
          </a:p>
          <a:p>
            <a:pPr marL="0" indent="0">
              <a:buNone/>
            </a:pPr>
            <a:endParaRPr lang="en-AU" sz="2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dirty="0">
                <a:solidFill>
                  <a:schemeClr val="tx2"/>
                </a:solidFill>
              </a:rPr>
              <a:t>	</a:t>
            </a:r>
            <a:r>
              <a:rPr lang="en-AU" dirty="0">
                <a:solidFill>
                  <a:srgbClr val="00B050"/>
                </a:solidFill>
              </a:rPr>
              <a:t>1.  </a:t>
            </a:r>
            <a:r>
              <a:rPr lang="en-AU" b="1" dirty="0">
                <a:solidFill>
                  <a:srgbClr val="00B050"/>
                </a:solidFill>
              </a:rPr>
              <a:t>Normalised Radar Backscatter </a:t>
            </a:r>
            <a:r>
              <a:rPr lang="en-AU" dirty="0">
                <a:solidFill>
                  <a:srgbClr val="00B050"/>
                </a:solidFill>
              </a:rPr>
              <a:t>(NRB)</a:t>
            </a:r>
          </a:p>
          <a:p>
            <a:pPr marL="597477" lvl="1" indent="-171450">
              <a:lnSpc>
                <a:spcPct val="150000"/>
              </a:lnSpc>
            </a:pPr>
            <a:endParaRPr lang="en-AU" sz="2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dirty="0">
                <a:solidFill>
                  <a:schemeClr val="tx2"/>
                </a:solidFill>
              </a:rPr>
              <a:t>	2.  </a:t>
            </a:r>
            <a:r>
              <a:rPr lang="en-AU" b="1" dirty="0">
                <a:solidFill>
                  <a:schemeClr val="tx2"/>
                </a:solidFill>
              </a:rPr>
              <a:t>Geocoded Single-Look Complex </a:t>
            </a:r>
            <a:r>
              <a:rPr lang="en-AU" dirty="0">
                <a:solidFill>
                  <a:schemeClr val="tx2"/>
                </a:solidFill>
              </a:rPr>
              <a:t>(GSLC)</a:t>
            </a:r>
          </a:p>
          <a:p>
            <a:pPr marL="597477" lvl="1" indent="-171450">
              <a:lnSpc>
                <a:spcPct val="150000"/>
              </a:lnSpc>
            </a:pPr>
            <a:endParaRPr lang="en-AU" sz="2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dirty="0">
                <a:solidFill>
                  <a:schemeClr val="tx2"/>
                </a:solidFill>
              </a:rPr>
              <a:t>	3.  </a:t>
            </a:r>
            <a:r>
              <a:rPr lang="en-AU" b="1" dirty="0">
                <a:solidFill>
                  <a:schemeClr val="tx2"/>
                </a:solidFill>
              </a:rPr>
              <a:t>Polarimetric Radar Decomposition </a:t>
            </a:r>
            <a:r>
              <a:rPr lang="en-AU" dirty="0">
                <a:solidFill>
                  <a:schemeClr val="tx2"/>
                </a:solidFill>
              </a:rPr>
              <a:t>(PRD)</a:t>
            </a:r>
          </a:p>
          <a:p>
            <a:pPr marL="597477" lvl="1" indent="-171450">
              <a:lnSpc>
                <a:spcPct val="150000"/>
              </a:lnSpc>
            </a:pPr>
            <a:endParaRPr lang="en-AU" sz="2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dirty="0">
                <a:solidFill>
                  <a:schemeClr val="tx2"/>
                </a:solidFill>
              </a:rPr>
              <a:t>	4.  </a:t>
            </a:r>
            <a:r>
              <a:rPr lang="en-AU" b="1" dirty="0">
                <a:solidFill>
                  <a:schemeClr val="tx2"/>
                </a:solidFill>
              </a:rPr>
              <a:t>Polarimetric Radar Covariance Matrix </a:t>
            </a:r>
            <a:r>
              <a:rPr lang="en-AU" dirty="0">
                <a:solidFill>
                  <a:schemeClr val="tx2"/>
                </a:solidFill>
              </a:rPr>
              <a:t>(</a:t>
            </a:r>
            <a:r>
              <a:rPr lang="en-AU" dirty="0" err="1">
                <a:solidFill>
                  <a:schemeClr val="tx2"/>
                </a:solidFill>
              </a:rPr>
              <a:t>CoVar</a:t>
            </a:r>
            <a:r>
              <a:rPr lang="en-AU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en-AU" sz="200" dirty="0">
              <a:solidFill>
                <a:schemeClr val="tx2"/>
              </a:solidFill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en-AU" dirty="0">
                <a:solidFill>
                  <a:schemeClr val="tx2"/>
                </a:solidFill>
              </a:rPr>
              <a:t>	5.  </a:t>
            </a:r>
            <a:r>
              <a:rPr lang="en-AU" b="1" dirty="0">
                <a:solidFill>
                  <a:schemeClr val="tx2"/>
                </a:solidFill>
              </a:rPr>
              <a:t>Differential Interferometry Products </a:t>
            </a:r>
            <a:r>
              <a:rPr lang="en-AU" dirty="0">
                <a:solidFill>
                  <a:schemeClr val="tx2"/>
                </a:solidFill>
              </a:rPr>
              <a:t>(</a:t>
            </a:r>
            <a:r>
              <a:rPr lang="en-AU" dirty="0" err="1">
                <a:solidFill>
                  <a:schemeClr val="tx2"/>
                </a:solidFill>
              </a:rPr>
              <a:t>DInSAR</a:t>
            </a:r>
            <a:r>
              <a:rPr lang="en-AU" dirty="0">
                <a:solidFill>
                  <a:schemeClr val="tx2"/>
                </a:solidFill>
              </a:rPr>
              <a:t>)</a:t>
            </a:r>
          </a:p>
          <a:p>
            <a:pPr lvl="3">
              <a:lnSpc>
                <a:spcPct val="150000"/>
              </a:lnSpc>
            </a:pPr>
            <a:r>
              <a:rPr lang="en-AU" sz="1800" dirty="0">
                <a:solidFill>
                  <a:schemeClr val="tx2"/>
                </a:solidFill>
              </a:rPr>
              <a:t>Geocoded interferograms (wrapped / unwrapped)</a:t>
            </a:r>
          </a:p>
          <a:p>
            <a:pPr lvl="3">
              <a:lnSpc>
                <a:spcPct val="150000"/>
              </a:lnSpc>
            </a:pPr>
            <a:r>
              <a:rPr lang="en-AU" sz="1800" dirty="0">
                <a:solidFill>
                  <a:schemeClr val="tx2"/>
                </a:solidFill>
              </a:rPr>
              <a:t>Interferometric coherence</a:t>
            </a:r>
            <a:endParaRPr lang="en-AU" sz="16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676400" y="152400"/>
            <a:ext cx="6019800" cy="609600"/>
          </a:xfrm>
        </p:spPr>
        <p:txBody>
          <a:bodyPr/>
          <a:lstStyle/>
          <a:p>
            <a:pPr algn="ctr"/>
            <a:r>
              <a:rPr lang="en-AU" dirty="0"/>
              <a:t>CARD4L </a:t>
            </a:r>
          </a:p>
          <a:p>
            <a:pPr algn="ctr"/>
            <a:r>
              <a:rPr lang="en-AU" dirty="0"/>
              <a:t>Synthetic Aperture Radar PFSs</a:t>
            </a:r>
          </a:p>
        </p:txBody>
      </p:sp>
    </p:spTree>
    <p:extLst>
      <p:ext uri="{BB962C8B-B14F-4D97-AF65-F5344CB8AC3E}">
        <p14:creationId xmlns:p14="http://schemas.microsoft.com/office/powerpoint/2010/main" val="1392784274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5277622" cy="4724400"/>
          </a:xfrm>
        </p:spPr>
        <p:txBody>
          <a:bodyPr/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chemeClr val="tx2"/>
                </a:solidFill>
              </a:rPr>
              <a:t>Normalised Radar Backscatter (NRB)</a:t>
            </a:r>
            <a:endParaRPr lang="en-GB" sz="800" b="1" dirty="0">
              <a:solidFill>
                <a:schemeClr val="tx2"/>
              </a:solidFill>
            </a:endParaRP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endParaRPr lang="en-GB" sz="800" dirty="0">
              <a:solidFill>
                <a:schemeClr val="tx2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2"/>
                </a:solidFill>
              </a:rPr>
              <a:t>Leads/contributors: N. Miranda (ESA),     B. Chapman (JPL), A. Siqueira (GA), A. Rosenqvist (JAXA)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2"/>
                </a:solidFill>
              </a:rPr>
              <a:t>Radiometrically Terrain Corrected (RTC) ortho-rectified backscatter product in </a:t>
            </a:r>
            <a:r>
              <a:rPr lang="en-GB" sz="2400" dirty="0">
                <a:solidFill>
                  <a:schemeClr val="tx2"/>
                </a:solidFill>
                <a:latin typeface="Symbol" pitchFamily="2" charset="2"/>
              </a:rPr>
              <a:t>g</a:t>
            </a:r>
            <a:r>
              <a:rPr lang="en-GB" sz="2400" baseline="30000" dirty="0">
                <a:solidFill>
                  <a:schemeClr val="tx2"/>
                </a:solidFill>
              </a:rPr>
              <a:t>0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solidFill>
                  <a:schemeClr val="tx2"/>
                </a:solidFill>
              </a:rPr>
              <a:t>v1.0</a:t>
            </a:r>
            <a:r>
              <a:rPr lang="en-AU" dirty="0">
                <a:solidFill>
                  <a:schemeClr val="accent2"/>
                </a:solidFill>
              </a:rPr>
              <a:t> ready for endorsement at LSI-VC-7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4</a:t>
            </a:fld>
            <a:endParaRPr lang="uk-UA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C00BDDA2-0635-A941-9A01-8294B23CCE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76400" y="152400"/>
            <a:ext cx="6019800" cy="609600"/>
          </a:xfrm>
        </p:spPr>
        <p:txBody>
          <a:bodyPr/>
          <a:lstStyle/>
          <a:p>
            <a:pPr algn="ctr"/>
            <a:r>
              <a:rPr lang="en-AU" dirty="0"/>
              <a:t>CARD4L </a:t>
            </a:r>
          </a:p>
          <a:p>
            <a:pPr algn="ctr"/>
            <a:r>
              <a:rPr lang="en-AU" dirty="0"/>
              <a:t>Synthetic Aperture Radar PFSs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83492B5-C495-7A4A-9688-81892FA5403E}"/>
              </a:ext>
            </a:extLst>
          </p:cNvPr>
          <p:cNvSpPr/>
          <p:nvPr/>
        </p:nvSpPr>
        <p:spPr>
          <a:xfrm>
            <a:off x="6324600" y="5105400"/>
            <a:ext cx="2047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chemeClr val="tx2"/>
                </a:solidFill>
              </a:rPr>
              <a:t>PALSAR-2 mosaic tile</a:t>
            </a:r>
          </a:p>
          <a:p>
            <a:r>
              <a:rPr lang="en-AU" sz="1400" dirty="0">
                <a:solidFill>
                  <a:schemeClr val="tx2"/>
                </a:solidFill>
              </a:rPr>
              <a:t>NRB candidate product</a:t>
            </a:r>
            <a:endParaRPr lang="en-GB" sz="1400" dirty="0"/>
          </a:p>
        </p:txBody>
      </p:sp>
      <p:pic>
        <p:nvPicPr>
          <p:cNvPr id="40" name="Picture 1">
            <a:extLst>
              <a:ext uri="{FF2B5EF4-FFF2-40B4-BE49-F238E27FC236}">
                <a16:creationId xmlns:a16="http://schemas.microsoft.com/office/drawing/2014/main" xmlns="" id="{BE8C6386-6B6B-6E4E-A407-052B4BB089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0"/>
          <a:stretch/>
        </p:blipFill>
        <p:spPr bwMode="auto">
          <a:xfrm>
            <a:off x="5788861" y="2126343"/>
            <a:ext cx="2899806" cy="28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61593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5277622" cy="4724400"/>
          </a:xfrm>
        </p:spPr>
        <p:txBody>
          <a:bodyPr/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2"/>
                </a:solidFill>
              </a:rPr>
              <a:t>Geocoded Single-Look Complex (GSLC)</a:t>
            </a:r>
            <a:endParaRPr lang="en-US" sz="100" b="1" dirty="0">
              <a:solidFill>
                <a:schemeClr val="tx2"/>
              </a:solidFill>
            </a:endParaRP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endParaRPr lang="en-AU" sz="100" dirty="0">
              <a:solidFill>
                <a:schemeClr val="tx2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solidFill>
                  <a:schemeClr val="tx2"/>
                </a:solidFill>
              </a:rPr>
              <a:t>Lead: B. Chapman (JPL) w input from      H. Zebker (Stanford)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solidFill>
                  <a:schemeClr val="tx2"/>
                </a:solidFill>
              </a:rPr>
              <a:t>Single Look Complex (SLC) is the base Level-1 SAR image product. It contains information on the </a:t>
            </a:r>
            <a:r>
              <a:rPr lang="en-AU" i="1" dirty="0">
                <a:solidFill>
                  <a:schemeClr val="tx2"/>
                </a:solidFill>
              </a:rPr>
              <a:t>amplitude</a:t>
            </a:r>
            <a:r>
              <a:rPr lang="en-AU" dirty="0">
                <a:solidFill>
                  <a:schemeClr val="tx2"/>
                </a:solidFill>
              </a:rPr>
              <a:t> and </a:t>
            </a:r>
            <a:r>
              <a:rPr lang="en-AU" i="1" dirty="0">
                <a:solidFill>
                  <a:schemeClr val="tx2"/>
                </a:solidFill>
              </a:rPr>
              <a:t>phase</a:t>
            </a:r>
            <a:r>
              <a:rPr lang="en-AU" dirty="0">
                <a:solidFill>
                  <a:schemeClr val="tx2"/>
                </a:solidFill>
              </a:rPr>
              <a:t> of the received radar energy at the sensor. It is provided in slant range geometry.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solidFill>
                  <a:schemeClr val="tx2"/>
                </a:solidFill>
              </a:rPr>
              <a:t>Geocoding SAR data already at SLC level simplifies generation of interferograms.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AU" sz="1800" dirty="0">
                <a:solidFill>
                  <a:schemeClr val="tx2"/>
                </a:solidFill>
              </a:rPr>
              <a:t>Zero Draft based on NISAR NASA SDS Product Description Document (</a:t>
            </a:r>
            <a:r>
              <a:rPr lang="en-AU" sz="1600" dirty="0" err="1">
                <a:solidFill>
                  <a:schemeClr val="tx2"/>
                </a:solidFill>
              </a:rPr>
              <a:t>Agram</a:t>
            </a:r>
            <a:r>
              <a:rPr lang="en-AU" sz="1600" dirty="0">
                <a:solidFill>
                  <a:schemeClr val="tx2"/>
                </a:solidFill>
              </a:rPr>
              <a:t> &amp; Buckley, 2018</a:t>
            </a:r>
            <a:r>
              <a:rPr lang="en-AU" sz="1800" dirty="0">
                <a:solidFill>
                  <a:schemeClr val="tx2"/>
                </a:solidFill>
              </a:rPr>
              <a:t>), and NISAR NASA SDS Algorithm Theoretical Basis Document (</a:t>
            </a:r>
            <a:r>
              <a:rPr lang="en-AU" sz="1600" dirty="0" err="1">
                <a:solidFill>
                  <a:schemeClr val="tx2"/>
                </a:solidFill>
              </a:rPr>
              <a:t>Agram</a:t>
            </a:r>
            <a:r>
              <a:rPr lang="en-AU" sz="1600" dirty="0">
                <a:solidFill>
                  <a:schemeClr val="tx2"/>
                </a:solidFill>
              </a:rPr>
              <a:t>, Lavelle &amp; Buckley, 2017</a:t>
            </a:r>
            <a:r>
              <a:rPr lang="en-AU" sz="1800" dirty="0">
                <a:solidFill>
                  <a:schemeClr val="tx2"/>
                </a:solidFill>
              </a:rPr>
              <a:t>).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AU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5</a:t>
            </a:fld>
            <a:endParaRPr lang="uk-UA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C00BDDA2-0635-A941-9A01-8294B23CCE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76400" y="152400"/>
            <a:ext cx="6019800" cy="609600"/>
          </a:xfrm>
        </p:spPr>
        <p:txBody>
          <a:bodyPr/>
          <a:lstStyle/>
          <a:p>
            <a:pPr algn="ctr"/>
            <a:r>
              <a:rPr lang="en-AU" dirty="0"/>
              <a:t>CARD4L </a:t>
            </a:r>
          </a:p>
          <a:p>
            <a:pPr algn="ctr"/>
            <a:r>
              <a:rPr lang="en-AU" dirty="0"/>
              <a:t>Synthetic Aperture Radar PFSs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EDFA588-17EA-404E-AE10-282C370C9713}"/>
              </a:ext>
            </a:extLst>
          </p:cNvPr>
          <p:cNvGrpSpPr/>
          <p:nvPr/>
        </p:nvGrpSpPr>
        <p:grpSpPr>
          <a:xfrm>
            <a:off x="5731690" y="2133600"/>
            <a:ext cx="3183710" cy="3124200"/>
            <a:chOff x="845080" y="183445"/>
            <a:chExt cx="7250287" cy="7657502"/>
          </a:xfrm>
          <a:scene3d>
            <a:camera prst="isometricOffAxis1Right"/>
            <a:lightRig rig="threePt" dir="t"/>
          </a:scene3d>
        </p:grpSpPr>
        <p:pic>
          <p:nvPicPr>
            <p:cNvPr id="9" name="Picture 8" descr="SAR_Kilauea.jpg">
              <a:extLst>
                <a:ext uri="{FF2B5EF4-FFF2-40B4-BE49-F238E27FC236}">
                  <a16:creationId xmlns:a16="http://schemas.microsoft.com/office/drawing/2014/main" xmlns="" id="{EE42726C-8F71-B74D-B64B-1747570DB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080" y="183445"/>
              <a:ext cx="3135487" cy="354270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ABC00B4-5A75-CA4B-AD25-B23F9B19C34D}"/>
                </a:ext>
              </a:extLst>
            </p:cNvPr>
            <p:cNvSpPr txBox="1"/>
            <p:nvPr/>
          </p:nvSpPr>
          <p:spPr>
            <a:xfrm>
              <a:off x="2301022" y="2543016"/>
              <a:ext cx="254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/>
            </a:p>
          </p:txBody>
        </p:sp>
        <p:pic>
          <p:nvPicPr>
            <p:cNvPr id="11" name="Picture 10" descr="SAR_Kilauea.jpg">
              <a:extLst>
                <a:ext uri="{FF2B5EF4-FFF2-40B4-BE49-F238E27FC236}">
                  <a16:creationId xmlns:a16="http://schemas.microsoft.com/office/drawing/2014/main" xmlns="" id="{8C5B0375-56F0-2B43-960B-DFF2967A0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480" y="335845"/>
              <a:ext cx="3135487" cy="3542702"/>
            </a:xfrm>
            <a:prstGeom prst="rect">
              <a:avLst/>
            </a:prstGeom>
          </p:spPr>
        </p:pic>
        <p:pic>
          <p:nvPicPr>
            <p:cNvPr id="12" name="Picture 11" descr="SAR_Kilauea.jpg">
              <a:extLst>
                <a:ext uri="{FF2B5EF4-FFF2-40B4-BE49-F238E27FC236}">
                  <a16:creationId xmlns:a16="http://schemas.microsoft.com/office/drawing/2014/main" xmlns="" id="{670D64F8-DAFE-324D-B853-725F2C19C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80" y="488245"/>
              <a:ext cx="3135487" cy="3542702"/>
            </a:xfrm>
            <a:prstGeom prst="rect">
              <a:avLst/>
            </a:prstGeom>
          </p:spPr>
        </p:pic>
        <p:pic>
          <p:nvPicPr>
            <p:cNvPr id="13" name="Picture 12" descr="SAR_Kilauea.jpg">
              <a:extLst>
                <a:ext uri="{FF2B5EF4-FFF2-40B4-BE49-F238E27FC236}">
                  <a16:creationId xmlns:a16="http://schemas.microsoft.com/office/drawing/2014/main" xmlns="" id="{EB2FB4C7-0FE6-EE42-A0E8-C6051BB5F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280" y="640645"/>
              <a:ext cx="3135487" cy="3542702"/>
            </a:xfrm>
            <a:prstGeom prst="rect">
              <a:avLst/>
            </a:prstGeom>
          </p:spPr>
        </p:pic>
        <p:pic>
          <p:nvPicPr>
            <p:cNvPr id="14" name="Picture 13" descr="SAR_Kilauea.jpg">
              <a:extLst>
                <a:ext uri="{FF2B5EF4-FFF2-40B4-BE49-F238E27FC236}">
                  <a16:creationId xmlns:a16="http://schemas.microsoft.com/office/drawing/2014/main" xmlns="" id="{43A0B3F2-374D-B44C-80B6-0006BAFF2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680" y="793045"/>
              <a:ext cx="3135487" cy="3542702"/>
            </a:xfrm>
            <a:prstGeom prst="rect">
              <a:avLst/>
            </a:prstGeom>
          </p:spPr>
        </p:pic>
        <p:pic>
          <p:nvPicPr>
            <p:cNvPr id="15" name="Picture 14" descr="SAR_Kilauea.jpg">
              <a:extLst>
                <a:ext uri="{FF2B5EF4-FFF2-40B4-BE49-F238E27FC236}">
                  <a16:creationId xmlns:a16="http://schemas.microsoft.com/office/drawing/2014/main" xmlns="" id="{8D8CECBC-F089-D94C-965A-8F05098D3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080" y="945445"/>
              <a:ext cx="3135487" cy="3542702"/>
            </a:xfrm>
            <a:prstGeom prst="rect">
              <a:avLst/>
            </a:prstGeom>
          </p:spPr>
        </p:pic>
        <p:pic>
          <p:nvPicPr>
            <p:cNvPr id="16" name="Picture 15" descr="SAR_Kilauea.jpg">
              <a:extLst>
                <a:ext uri="{FF2B5EF4-FFF2-40B4-BE49-F238E27FC236}">
                  <a16:creationId xmlns:a16="http://schemas.microsoft.com/office/drawing/2014/main" xmlns="" id="{695485B8-5959-3145-8DBA-73AED105A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480" y="1097845"/>
              <a:ext cx="3135487" cy="3542702"/>
            </a:xfrm>
            <a:prstGeom prst="rect">
              <a:avLst/>
            </a:prstGeom>
          </p:spPr>
        </p:pic>
        <p:pic>
          <p:nvPicPr>
            <p:cNvPr id="17" name="Picture 16" descr="SAR_Kilauea.jpg">
              <a:extLst>
                <a:ext uri="{FF2B5EF4-FFF2-40B4-BE49-F238E27FC236}">
                  <a16:creationId xmlns:a16="http://schemas.microsoft.com/office/drawing/2014/main" xmlns="" id="{23F126A1-3D6B-DE49-B985-DAD56864E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880" y="1250245"/>
              <a:ext cx="3135487" cy="3542702"/>
            </a:xfrm>
            <a:prstGeom prst="rect">
              <a:avLst/>
            </a:prstGeom>
          </p:spPr>
        </p:pic>
        <p:pic>
          <p:nvPicPr>
            <p:cNvPr id="18" name="Picture 17" descr="SAR_Kilauea.jpg">
              <a:extLst>
                <a:ext uri="{FF2B5EF4-FFF2-40B4-BE49-F238E27FC236}">
                  <a16:creationId xmlns:a16="http://schemas.microsoft.com/office/drawing/2014/main" xmlns="" id="{1E2F4B14-1826-2444-B32D-FB4D7D297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280" y="1402645"/>
              <a:ext cx="3135487" cy="3542702"/>
            </a:xfrm>
            <a:prstGeom prst="rect">
              <a:avLst/>
            </a:prstGeom>
          </p:spPr>
        </p:pic>
        <p:pic>
          <p:nvPicPr>
            <p:cNvPr id="19" name="Picture 18" descr="SAR_Kilauea.jpg">
              <a:extLst>
                <a:ext uri="{FF2B5EF4-FFF2-40B4-BE49-F238E27FC236}">
                  <a16:creationId xmlns:a16="http://schemas.microsoft.com/office/drawing/2014/main" xmlns="" id="{1534A50F-B723-1B48-985D-3C5D7FA37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680" y="1555045"/>
              <a:ext cx="3135487" cy="3542702"/>
            </a:xfrm>
            <a:prstGeom prst="rect">
              <a:avLst/>
            </a:prstGeom>
          </p:spPr>
        </p:pic>
        <p:pic>
          <p:nvPicPr>
            <p:cNvPr id="20" name="Picture 19" descr="SAR_Kilauea.jpg">
              <a:extLst>
                <a:ext uri="{FF2B5EF4-FFF2-40B4-BE49-F238E27FC236}">
                  <a16:creationId xmlns:a16="http://schemas.microsoft.com/office/drawing/2014/main" xmlns="" id="{95B2B98D-57FD-F445-B9F6-0610529E4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080" y="1707445"/>
              <a:ext cx="3135487" cy="3542702"/>
            </a:xfrm>
            <a:prstGeom prst="rect">
              <a:avLst/>
            </a:prstGeom>
          </p:spPr>
        </p:pic>
        <p:pic>
          <p:nvPicPr>
            <p:cNvPr id="21" name="Picture 20" descr="SAR_Kilauea.jpg">
              <a:extLst>
                <a:ext uri="{FF2B5EF4-FFF2-40B4-BE49-F238E27FC236}">
                  <a16:creationId xmlns:a16="http://schemas.microsoft.com/office/drawing/2014/main" xmlns="" id="{A11AE535-92D2-C241-9BAA-C140B957D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480" y="1859845"/>
              <a:ext cx="3135487" cy="3542702"/>
            </a:xfrm>
            <a:prstGeom prst="rect">
              <a:avLst/>
            </a:prstGeom>
          </p:spPr>
        </p:pic>
        <p:pic>
          <p:nvPicPr>
            <p:cNvPr id="22" name="Picture 21" descr="SAR_Kilauea.jpg">
              <a:extLst>
                <a:ext uri="{FF2B5EF4-FFF2-40B4-BE49-F238E27FC236}">
                  <a16:creationId xmlns:a16="http://schemas.microsoft.com/office/drawing/2014/main" xmlns="" id="{72791130-8DD3-EB40-8C8E-5D447C4DF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3880" y="2012245"/>
              <a:ext cx="3135487" cy="3542702"/>
            </a:xfrm>
            <a:prstGeom prst="rect">
              <a:avLst/>
            </a:prstGeom>
          </p:spPr>
        </p:pic>
        <p:pic>
          <p:nvPicPr>
            <p:cNvPr id="23" name="Picture 22" descr="SAR_Kilauea.jpg">
              <a:extLst>
                <a:ext uri="{FF2B5EF4-FFF2-40B4-BE49-F238E27FC236}">
                  <a16:creationId xmlns:a16="http://schemas.microsoft.com/office/drawing/2014/main" xmlns="" id="{A58D5458-408D-E14B-BC61-63A4AD268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280" y="2164645"/>
              <a:ext cx="3135487" cy="3542702"/>
            </a:xfrm>
            <a:prstGeom prst="rect">
              <a:avLst/>
            </a:prstGeom>
          </p:spPr>
        </p:pic>
        <p:pic>
          <p:nvPicPr>
            <p:cNvPr id="24" name="Picture 23" descr="SAR_Kilauea.jpg">
              <a:extLst>
                <a:ext uri="{FF2B5EF4-FFF2-40B4-BE49-F238E27FC236}">
                  <a16:creationId xmlns:a16="http://schemas.microsoft.com/office/drawing/2014/main" xmlns="" id="{30533439-CEDC-4842-88DE-A8D7EE6BF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680" y="2317045"/>
              <a:ext cx="3135487" cy="3542702"/>
            </a:xfrm>
            <a:prstGeom prst="rect">
              <a:avLst/>
            </a:prstGeom>
          </p:spPr>
        </p:pic>
        <p:pic>
          <p:nvPicPr>
            <p:cNvPr id="25" name="Picture 24" descr="SAR_Kilauea.jpg">
              <a:extLst>
                <a:ext uri="{FF2B5EF4-FFF2-40B4-BE49-F238E27FC236}">
                  <a16:creationId xmlns:a16="http://schemas.microsoft.com/office/drawing/2014/main" xmlns="" id="{2B85514D-5F89-2A46-8D02-7ACE606FA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080" y="2469445"/>
              <a:ext cx="3135487" cy="3542702"/>
            </a:xfrm>
            <a:prstGeom prst="rect">
              <a:avLst/>
            </a:prstGeom>
          </p:spPr>
        </p:pic>
        <p:pic>
          <p:nvPicPr>
            <p:cNvPr id="26" name="Picture 25" descr="SAR_Kilauea.jpg">
              <a:extLst>
                <a:ext uri="{FF2B5EF4-FFF2-40B4-BE49-F238E27FC236}">
                  <a16:creationId xmlns:a16="http://schemas.microsoft.com/office/drawing/2014/main" xmlns="" id="{69BC4AF8-1EF2-214D-A9C2-F8EA08B92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3480" y="2621845"/>
              <a:ext cx="3135487" cy="3542702"/>
            </a:xfrm>
            <a:prstGeom prst="rect">
              <a:avLst/>
            </a:prstGeom>
          </p:spPr>
        </p:pic>
        <p:pic>
          <p:nvPicPr>
            <p:cNvPr id="27" name="Picture 26" descr="SAR_Kilauea.jpg">
              <a:extLst>
                <a:ext uri="{FF2B5EF4-FFF2-40B4-BE49-F238E27FC236}">
                  <a16:creationId xmlns:a16="http://schemas.microsoft.com/office/drawing/2014/main" xmlns="" id="{FF92047C-F391-3E43-9583-ECC4A70DB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880" y="2774245"/>
              <a:ext cx="3135487" cy="3542702"/>
            </a:xfrm>
            <a:prstGeom prst="rect">
              <a:avLst/>
            </a:prstGeom>
          </p:spPr>
        </p:pic>
        <p:pic>
          <p:nvPicPr>
            <p:cNvPr id="28" name="Picture 27" descr="SAR_Kilauea.jpg">
              <a:extLst>
                <a:ext uri="{FF2B5EF4-FFF2-40B4-BE49-F238E27FC236}">
                  <a16:creationId xmlns:a16="http://schemas.microsoft.com/office/drawing/2014/main" xmlns="" id="{A31C4D09-AC78-464C-9C9D-DDD355A6D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280" y="2926645"/>
              <a:ext cx="3135487" cy="3542702"/>
            </a:xfrm>
            <a:prstGeom prst="rect">
              <a:avLst/>
            </a:prstGeom>
          </p:spPr>
        </p:pic>
        <p:pic>
          <p:nvPicPr>
            <p:cNvPr id="29" name="Picture 28" descr="SAR_Kilauea.jpg">
              <a:extLst>
                <a:ext uri="{FF2B5EF4-FFF2-40B4-BE49-F238E27FC236}">
                  <a16:creationId xmlns:a16="http://schemas.microsoft.com/office/drawing/2014/main" xmlns="" id="{6DEE13D4-1BA2-E545-9F86-386ED3309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680" y="3079045"/>
              <a:ext cx="3135487" cy="3542702"/>
            </a:xfrm>
            <a:prstGeom prst="rect">
              <a:avLst/>
            </a:prstGeom>
          </p:spPr>
        </p:pic>
        <p:pic>
          <p:nvPicPr>
            <p:cNvPr id="30" name="Picture 29" descr="SAR_Kilauea.jpg">
              <a:extLst>
                <a:ext uri="{FF2B5EF4-FFF2-40B4-BE49-F238E27FC236}">
                  <a16:creationId xmlns:a16="http://schemas.microsoft.com/office/drawing/2014/main" xmlns="" id="{600BF68C-4F05-ED4C-A457-4E828A3B3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3080" y="3231445"/>
              <a:ext cx="3135487" cy="3542702"/>
            </a:xfrm>
            <a:prstGeom prst="rect">
              <a:avLst/>
            </a:prstGeom>
          </p:spPr>
        </p:pic>
        <p:pic>
          <p:nvPicPr>
            <p:cNvPr id="31" name="Picture 30" descr="SAR_Kilauea.jpg">
              <a:extLst>
                <a:ext uri="{FF2B5EF4-FFF2-40B4-BE49-F238E27FC236}">
                  <a16:creationId xmlns:a16="http://schemas.microsoft.com/office/drawing/2014/main" xmlns="" id="{E4C29900-3594-4E43-992F-418A60832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480" y="3383845"/>
              <a:ext cx="3135487" cy="3542702"/>
            </a:xfrm>
            <a:prstGeom prst="rect">
              <a:avLst/>
            </a:prstGeom>
          </p:spPr>
        </p:pic>
        <p:pic>
          <p:nvPicPr>
            <p:cNvPr id="32" name="Picture 31" descr="SAR_Kilauea.jpg">
              <a:extLst>
                <a:ext uri="{FF2B5EF4-FFF2-40B4-BE49-F238E27FC236}">
                  <a16:creationId xmlns:a16="http://schemas.microsoft.com/office/drawing/2014/main" xmlns="" id="{3CDB1B46-DE3D-8248-B436-1CC937CBF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880" y="3536245"/>
              <a:ext cx="3135487" cy="3542702"/>
            </a:xfrm>
            <a:prstGeom prst="rect">
              <a:avLst/>
            </a:prstGeom>
          </p:spPr>
        </p:pic>
        <p:pic>
          <p:nvPicPr>
            <p:cNvPr id="33" name="Picture 32" descr="SAR_Kilauea.jpg">
              <a:extLst>
                <a:ext uri="{FF2B5EF4-FFF2-40B4-BE49-F238E27FC236}">
                  <a16:creationId xmlns:a16="http://schemas.microsoft.com/office/drawing/2014/main" xmlns="" id="{FE8A2272-C786-5B42-9B56-AC4D27F39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0280" y="3688645"/>
              <a:ext cx="3135487" cy="3542702"/>
            </a:xfrm>
            <a:prstGeom prst="rect">
              <a:avLst/>
            </a:prstGeom>
          </p:spPr>
        </p:pic>
        <p:pic>
          <p:nvPicPr>
            <p:cNvPr id="34" name="Picture 33" descr="SAR_Kilauea.jpg">
              <a:extLst>
                <a:ext uri="{FF2B5EF4-FFF2-40B4-BE49-F238E27FC236}">
                  <a16:creationId xmlns:a16="http://schemas.microsoft.com/office/drawing/2014/main" xmlns="" id="{DD2C0CAC-00A4-BF4F-88D1-69656BE8F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2680" y="3841045"/>
              <a:ext cx="3135487" cy="3542702"/>
            </a:xfrm>
            <a:prstGeom prst="rect">
              <a:avLst/>
            </a:prstGeom>
          </p:spPr>
        </p:pic>
        <p:pic>
          <p:nvPicPr>
            <p:cNvPr id="35" name="Picture 34" descr="SAR_Kilauea.jpg">
              <a:extLst>
                <a:ext uri="{FF2B5EF4-FFF2-40B4-BE49-F238E27FC236}">
                  <a16:creationId xmlns:a16="http://schemas.microsoft.com/office/drawing/2014/main" xmlns="" id="{67889EF3-7062-8546-83DF-7C6B0F3EC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080" y="3993445"/>
              <a:ext cx="3135487" cy="3542702"/>
            </a:xfrm>
            <a:prstGeom prst="rect">
              <a:avLst/>
            </a:prstGeom>
          </p:spPr>
        </p:pic>
        <p:pic>
          <p:nvPicPr>
            <p:cNvPr id="36" name="Picture 35" descr="SAR_Kilauea.jpg">
              <a:extLst>
                <a:ext uri="{FF2B5EF4-FFF2-40B4-BE49-F238E27FC236}">
                  <a16:creationId xmlns:a16="http://schemas.microsoft.com/office/drawing/2014/main" xmlns="" id="{6A5DE1F9-42FE-A440-A364-DEDB37AE7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480" y="4145845"/>
              <a:ext cx="3135487" cy="3542702"/>
            </a:xfrm>
            <a:prstGeom prst="rect">
              <a:avLst/>
            </a:prstGeom>
          </p:spPr>
        </p:pic>
        <p:pic>
          <p:nvPicPr>
            <p:cNvPr id="37" name="Picture 36" descr="SAR_Kilauea.jpg">
              <a:extLst>
                <a:ext uri="{FF2B5EF4-FFF2-40B4-BE49-F238E27FC236}">
                  <a16:creationId xmlns:a16="http://schemas.microsoft.com/office/drawing/2014/main" xmlns="" id="{3DFDFD89-83C8-6849-933A-94771D793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880" y="4298245"/>
              <a:ext cx="3135487" cy="3542702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83492B5-C495-7A4A-9688-81892FA5403E}"/>
              </a:ext>
            </a:extLst>
          </p:cNvPr>
          <p:cNvSpPr/>
          <p:nvPr/>
        </p:nvSpPr>
        <p:spPr>
          <a:xfrm>
            <a:off x="6562504" y="5190442"/>
            <a:ext cx="1929827" cy="314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chemeClr val="tx2"/>
                </a:solidFill>
              </a:rPr>
              <a:t>Zebker et al, 2018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63410761"/>
      </p:ext>
    </p:extLst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5181599" cy="4724400"/>
          </a:xfrm>
        </p:spPr>
        <p:txBody>
          <a:bodyPr/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2"/>
                </a:solidFill>
              </a:rPr>
              <a:t>Polarimetric Radar Decomposition (PRD)</a:t>
            </a:r>
            <a:endParaRPr lang="en-US" sz="800" b="1" dirty="0">
              <a:solidFill>
                <a:schemeClr val="tx2"/>
              </a:solidFill>
            </a:endParaRP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endParaRPr lang="en-AU" sz="800" dirty="0">
              <a:solidFill>
                <a:schemeClr val="tx2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solidFill>
                  <a:schemeClr val="tx2"/>
                </a:solidFill>
              </a:rPr>
              <a:t>Lead: M. </a:t>
            </a:r>
            <a:r>
              <a:rPr lang="en-AU" dirty="0" err="1">
                <a:solidFill>
                  <a:schemeClr val="tx2"/>
                </a:solidFill>
              </a:rPr>
              <a:t>Lavalle</a:t>
            </a:r>
            <a:r>
              <a:rPr lang="en-AU" dirty="0">
                <a:solidFill>
                  <a:schemeClr val="tx2"/>
                </a:solidFill>
              </a:rPr>
              <a:t> (JPL) &amp; Z-S Zhou (CSIRO)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solidFill>
                  <a:schemeClr val="tx2"/>
                </a:solidFill>
              </a:rPr>
              <a:t>The individual components of the polarimetric decomposition obtained from the terrain-corrected (</a:t>
            </a:r>
            <a:r>
              <a:rPr lang="en-GB" dirty="0">
                <a:solidFill>
                  <a:schemeClr val="tx2"/>
                </a:solidFill>
                <a:latin typeface="Symbol" pitchFamily="2" charset="2"/>
              </a:rPr>
              <a:t>g</a:t>
            </a:r>
            <a:r>
              <a:rPr lang="en-GB" baseline="30000" dirty="0">
                <a:solidFill>
                  <a:schemeClr val="tx2"/>
                </a:solidFill>
              </a:rPr>
              <a:t>0</a:t>
            </a:r>
            <a:r>
              <a:rPr lang="el-GR" dirty="0">
                <a:solidFill>
                  <a:schemeClr val="tx2"/>
                </a:solidFill>
              </a:rPr>
              <a:t>) </a:t>
            </a:r>
            <a:r>
              <a:rPr lang="en-AU" dirty="0">
                <a:solidFill>
                  <a:schemeClr val="tx2"/>
                </a:solidFill>
              </a:rPr>
              <a:t>covariance matrix represent the backscatter coefficient. Decompositions can be applied to Quad-pol and, for certain decompositions, Dual-pol data.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solidFill>
                  <a:schemeClr val="tx2"/>
                </a:solidFill>
              </a:rPr>
              <a:t>Large number of decompositions available – selected on demand by user.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6</a:t>
            </a:fld>
            <a:endParaRPr lang="uk-UA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C00BDDA2-0635-A941-9A01-8294B23CCE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76400" y="152400"/>
            <a:ext cx="6019800" cy="609600"/>
          </a:xfrm>
        </p:spPr>
        <p:txBody>
          <a:bodyPr/>
          <a:lstStyle/>
          <a:p>
            <a:pPr algn="ctr"/>
            <a:r>
              <a:rPr lang="en-AU" dirty="0"/>
              <a:t>CARD4L </a:t>
            </a:r>
          </a:p>
          <a:p>
            <a:pPr algn="ctr"/>
            <a:r>
              <a:rPr lang="en-AU" dirty="0"/>
              <a:t>Synthetic Aperture Radar PFSs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83492B5-C495-7A4A-9688-81892FA5403E}"/>
              </a:ext>
            </a:extLst>
          </p:cNvPr>
          <p:cNvSpPr/>
          <p:nvPr/>
        </p:nvSpPr>
        <p:spPr>
          <a:xfrm>
            <a:off x="6019800" y="5029200"/>
            <a:ext cx="26770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dirty="0">
                <a:solidFill>
                  <a:schemeClr val="tx2"/>
                </a:solidFill>
              </a:rPr>
              <a:t>Dual-polarisation </a:t>
            </a:r>
            <a:r>
              <a:rPr lang="en-AU" sz="1400" dirty="0" err="1">
                <a:solidFill>
                  <a:schemeClr val="tx2"/>
                </a:solidFill>
              </a:rPr>
              <a:t>Entrophy</a:t>
            </a:r>
            <a:r>
              <a:rPr lang="en-AU" sz="1400" dirty="0">
                <a:solidFill>
                  <a:schemeClr val="tx2"/>
                </a:solidFill>
              </a:rPr>
              <a:t>/Alpha decomposition (Zhou et al, 2018)</a:t>
            </a:r>
            <a:endParaRPr lang="en-GB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DCC9B4-D356-8046-9D40-D20202E8E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133600"/>
            <a:ext cx="2931400" cy="28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49638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2" y="1600200"/>
            <a:ext cx="5181599" cy="4724400"/>
          </a:xfrm>
        </p:spPr>
        <p:txBody>
          <a:bodyPr/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2"/>
                </a:solidFill>
              </a:rPr>
              <a:t>Polarimetric Covariance Matrix (</a:t>
            </a:r>
            <a:r>
              <a:rPr lang="en-US" b="1" dirty="0" err="1">
                <a:solidFill>
                  <a:schemeClr val="tx2"/>
                </a:solidFill>
              </a:rPr>
              <a:t>CoVar</a:t>
            </a:r>
            <a:r>
              <a:rPr lang="en-US" b="1" dirty="0">
                <a:solidFill>
                  <a:schemeClr val="tx2"/>
                </a:solidFill>
              </a:rPr>
              <a:t>)</a:t>
            </a:r>
            <a:endParaRPr lang="en-US" sz="800" b="1" dirty="0">
              <a:solidFill>
                <a:schemeClr val="tx2"/>
              </a:solidFill>
            </a:endParaRP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endParaRPr lang="en-AU" sz="800" dirty="0">
              <a:solidFill>
                <a:schemeClr val="tx2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solidFill>
                  <a:schemeClr val="tx2"/>
                </a:solidFill>
              </a:rPr>
              <a:t>Lead: F. Charbonneau </a:t>
            </a:r>
            <a:r>
              <a:rPr lang="en-AU" dirty="0" smtClean="0">
                <a:solidFill>
                  <a:schemeClr val="tx2"/>
                </a:solidFill>
              </a:rPr>
              <a:t>(CCRS/NRCan</a:t>
            </a:r>
            <a:r>
              <a:rPr lang="en-AU" dirty="0">
                <a:solidFill>
                  <a:schemeClr val="tx2"/>
                </a:solidFill>
              </a:rPr>
              <a:t>)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AU" dirty="0" smtClean="0">
                <a:solidFill>
                  <a:schemeClr val="tx2"/>
                </a:solidFill>
              </a:rPr>
              <a:t>Expansion of NRB for inclusion of polarimetric phase(s)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AU" dirty="0" smtClean="0">
                <a:solidFill>
                  <a:schemeClr val="tx2"/>
                </a:solidFill>
              </a:rPr>
              <a:t>Represented under terrain-corrected </a:t>
            </a:r>
            <a:r>
              <a:rPr lang="en-AU" dirty="0">
                <a:solidFill>
                  <a:schemeClr val="tx2"/>
                </a:solidFill>
              </a:rPr>
              <a:t>(</a:t>
            </a:r>
            <a:r>
              <a:rPr lang="en-GB" dirty="0">
                <a:solidFill>
                  <a:schemeClr val="tx2"/>
                </a:solidFill>
                <a:latin typeface="Symbol" pitchFamily="2" charset="2"/>
              </a:rPr>
              <a:t>g</a:t>
            </a:r>
            <a:r>
              <a:rPr lang="en-GB" baseline="30000" dirty="0">
                <a:solidFill>
                  <a:schemeClr val="tx2"/>
                </a:solidFill>
              </a:rPr>
              <a:t>0</a:t>
            </a:r>
            <a:r>
              <a:rPr lang="el-GR" dirty="0">
                <a:solidFill>
                  <a:schemeClr val="tx2"/>
                </a:solidFill>
              </a:rPr>
              <a:t>) </a:t>
            </a:r>
            <a:r>
              <a:rPr lang="en-AU" dirty="0">
                <a:solidFill>
                  <a:schemeClr val="tx2"/>
                </a:solidFill>
              </a:rPr>
              <a:t>covariance </a:t>
            </a:r>
            <a:r>
              <a:rPr lang="en-AU" dirty="0" smtClean="0">
                <a:solidFill>
                  <a:schemeClr val="tx2"/>
                </a:solidFill>
              </a:rPr>
              <a:t>matrix, where intensity data layers are as NRB format (image)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AU" dirty="0" smtClean="0">
                <a:solidFill>
                  <a:schemeClr val="tx2"/>
                </a:solidFill>
              </a:rPr>
              <a:t>Allows harmonized representation of single, dual and quad polarization data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AU" dirty="0" smtClean="0">
                <a:solidFill>
                  <a:schemeClr val="tx2"/>
                </a:solidFill>
              </a:rPr>
              <a:t>Allows quick access to various polarimetric decomposition products</a:t>
            </a: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uk-UA" kern="0">
                <a:solidFill>
                  <a:srgbClr val="1F497D"/>
                </a:solidFill>
                <a:latin typeface="Helvetica"/>
              </a:rPr>
              <a:pPr defTabSz="457200"/>
              <a:t>7</a:t>
            </a:fld>
            <a:endParaRPr lang="uk-UA" kern="0">
              <a:solidFill>
                <a:srgbClr val="1F497D"/>
              </a:solidFill>
              <a:latin typeface="Helvetica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C00BDDA2-0635-A941-9A01-8294B23CCE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76400" y="152400"/>
            <a:ext cx="6019800" cy="609600"/>
          </a:xfrm>
        </p:spPr>
        <p:txBody>
          <a:bodyPr/>
          <a:lstStyle/>
          <a:p>
            <a:pPr algn="ctr"/>
            <a:r>
              <a:rPr lang="en-AU" dirty="0"/>
              <a:t>CARD4L </a:t>
            </a:r>
          </a:p>
          <a:p>
            <a:pPr algn="ctr"/>
            <a:r>
              <a:rPr lang="en-AU" dirty="0"/>
              <a:t>Synthetic Aperture Radar PFSs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83492B5-C495-7A4A-9688-81892FA5403E}"/>
              </a:ext>
            </a:extLst>
          </p:cNvPr>
          <p:cNvSpPr/>
          <p:nvPr/>
        </p:nvSpPr>
        <p:spPr>
          <a:xfrm>
            <a:off x="6019800" y="5029200"/>
            <a:ext cx="2677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AU" sz="1400" kern="0" dirty="0" smtClean="0">
                <a:solidFill>
                  <a:srgbClr val="1F497D"/>
                </a:solidFill>
              </a:rPr>
              <a:t>m-</a:t>
            </a:r>
            <a:r>
              <a:rPr lang="en-AU" sz="1400" kern="0" dirty="0" smtClean="0">
                <a:solidFill>
                  <a:srgbClr val="1F497D"/>
                </a:solidFill>
                <a:latin typeface="Symbol" panose="05050102010706020507" pitchFamily="18" charset="2"/>
              </a:rPr>
              <a:t>c</a:t>
            </a:r>
            <a:r>
              <a:rPr lang="en-AU" sz="1400" kern="0" dirty="0" smtClean="0">
                <a:solidFill>
                  <a:srgbClr val="1F497D"/>
                </a:solidFill>
              </a:rPr>
              <a:t> decomposition </a:t>
            </a:r>
          </a:p>
          <a:p>
            <a:pPr algn="ctr" defTabSz="457200"/>
            <a:r>
              <a:rPr lang="en-AU" sz="1400" kern="0" dirty="0" smtClean="0">
                <a:solidFill>
                  <a:srgbClr val="1F497D"/>
                </a:solidFill>
              </a:rPr>
              <a:t>(CARD4L-SAR </a:t>
            </a:r>
            <a:r>
              <a:rPr lang="en-AU" sz="1400" kern="0" dirty="0" err="1" smtClean="0">
                <a:solidFill>
                  <a:srgbClr val="1F497D"/>
                </a:solidFill>
              </a:rPr>
              <a:t>CoVar</a:t>
            </a:r>
            <a:r>
              <a:rPr lang="en-AU" sz="1400" kern="0" dirty="0" smtClean="0">
                <a:solidFill>
                  <a:srgbClr val="1F497D"/>
                </a:solidFill>
              </a:rPr>
              <a:t>, 2018)</a:t>
            </a:r>
            <a:endParaRPr lang="en-GB" sz="1400" kern="0" dirty="0">
              <a:solidFill>
                <a:srgbClr val="002569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EC0D3030-8C0A-A440-8D26-270661A96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133600"/>
            <a:ext cx="2880720" cy="28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69939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5181599" cy="4724400"/>
          </a:xfrm>
        </p:spPr>
        <p:txBody>
          <a:bodyPr/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2"/>
                </a:solidFill>
              </a:rPr>
              <a:t>Differential Interferometric Products (</a:t>
            </a:r>
            <a:r>
              <a:rPr lang="en-US" b="1" dirty="0" err="1">
                <a:solidFill>
                  <a:schemeClr val="tx2"/>
                </a:solidFill>
              </a:rPr>
              <a:t>DInSAR</a:t>
            </a:r>
            <a:r>
              <a:rPr lang="en-US" b="1" dirty="0">
                <a:solidFill>
                  <a:schemeClr val="tx2"/>
                </a:solidFill>
              </a:rPr>
              <a:t>)</a:t>
            </a:r>
            <a:endParaRPr lang="en-US" sz="100" b="1" dirty="0">
              <a:solidFill>
                <a:schemeClr val="tx2"/>
              </a:solidFill>
            </a:endParaRP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endParaRPr lang="en-AU" sz="100" dirty="0">
              <a:solidFill>
                <a:schemeClr val="tx2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solidFill>
                  <a:schemeClr val="tx2"/>
                </a:solidFill>
              </a:rPr>
              <a:t>Lead: M. </a:t>
            </a:r>
            <a:r>
              <a:rPr lang="en-AU" dirty="0" err="1">
                <a:solidFill>
                  <a:schemeClr val="tx2"/>
                </a:solidFill>
              </a:rPr>
              <a:t>Thankappan</a:t>
            </a:r>
            <a:r>
              <a:rPr lang="en-AU" dirty="0">
                <a:solidFill>
                  <a:schemeClr val="tx2"/>
                </a:solidFill>
              </a:rPr>
              <a:t> (GA)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AU" sz="1800" dirty="0">
                <a:solidFill>
                  <a:schemeClr val="tx2"/>
                </a:solidFill>
              </a:rPr>
              <a:t>A suite of three products generated by InSAR processing of two SLC images captured of the same geographic area at different times:</a:t>
            </a: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r>
              <a:rPr lang="en-AU" sz="1400" b="1" dirty="0"/>
              <a:t>Wrapped interferogram</a:t>
            </a:r>
            <a:r>
              <a:rPr lang="en-AU" sz="1400" dirty="0"/>
              <a:t>: Image of differential phase signals resulting from complex conjugation of the phase component of two SLC images. Signal is ‘wrapped’ in quantities of 2*</a:t>
            </a:r>
            <a:r>
              <a:rPr lang="en-AU" sz="1800" dirty="0">
                <a:latin typeface="Symbol" pitchFamily="2" charset="2"/>
              </a:rPr>
              <a:t>p</a:t>
            </a:r>
            <a:r>
              <a:rPr lang="en-AU" sz="1800" dirty="0"/>
              <a:t> </a:t>
            </a:r>
            <a:r>
              <a:rPr lang="en-AU" sz="1400" dirty="0"/>
              <a:t>radians, giving an image with ‘fringes’.</a:t>
            </a: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r>
              <a:rPr lang="en-AU" sz="1400" b="1" dirty="0"/>
              <a:t>Unwrapped interferogram</a:t>
            </a:r>
            <a:r>
              <a:rPr lang="en-AU" sz="1400" dirty="0"/>
              <a:t>: Image of differential phase signals where the wrapped fringes are summed to give a continuous phase signal across the image</a:t>
            </a:r>
            <a:r>
              <a:rPr lang="en-GB" sz="1400" dirty="0"/>
              <a:t> </a:t>
            </a: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r>
              <a:rPr lang="en-AU" sz="1400" b="1" dirty="0"/>
              <a:t>Interferometric coherence</a:t>
            </a:r>
            <a:r>
              <a:rPr lang="en-AU" sz="1400" dirty="0"/>
              <a:t>: Image of phase coherence between two SLC images.</a:t>
            </a:r>
            <a:endParaRPr lang="en-AU" sz="1400" dirty="0">
              <a:solidFill>
                <a:schemeClr val="tx2"/>
              </a:solidFill>
            </a:endParaRP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endParaRPr lang="en-AU" sz="1400" dirty="0">
              <a:solidFill>
                <a:schemeClr val="tx2"/>
              </a:solidFill>
            </a:endParaRP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endParaRPr lang="en-AU" sz="1200" dirty="0">
              <a:solidFill>
                <a:schemeClr val="tx2"/>
              </a:solidFill>
            </a:endParaRP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endParaRPr lang="en-AU" sz="160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8</a:t>
            </a:fld>
            <a:endParaRPr lang="uk-UA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C00BDDA2-0635-A941-9A01-8294B23CCE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76400" y="152400"/>
            <a:ext cx="6019800" cy="609600"/>
          </a:xfrm>
        </p:spPr>
        <p:txBody>
          <a:bodyPr/>
          <a:lstStyle/>
          <a:p>
            <a:pPr algn="ctr"/>
            <a:r>
              <a:rPr lang="en-AU" dirty="0"/>
              <a:t>CARD4L </a:t>
            </a:r>
          </a:p>
          <a:p>
            <a:pPr algn="ctr"/>
            <a:r>
              <a:rPr lang="en-AU" dirty="0"/>
              <a:t>Synthetic Aperture Radar PFSs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83492B5-C495-7A4A-9688-81892FA5403E}"/>
              </a:ext>
            </a:extLst>
          </p:cNvPr>
          <p:cNvSpPr/>
          <p:nvPr/>
        </p:nvSpPr>
        <p:spPr>
          <a:xfrm>
            <a:off x="6019800" y="5867400"/>
            <a:ext cx="2743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dirty="0">
                <a:solidFill>
                  <a:schemeClr val="tx2"/>
                </a:solidFill>
              </a:rPr>
              <a:t>Geocoded (wrapped?) interferograms </a:t>
            </a:r>
          </a:p>
          <a:p>
            <a:pPr algn="ctr"/>
            <a:r>
              <a:rPr lang="en-AU" sz="1400" dirty="0">
                <a:solidFill>
                  <a:schemeClr val="tx2"/>
                </a:solidFill>
              </a:rPr>
              <a:t>(Zebker et al, 2018)</a:t>
            </a:r>
            <a:endParaRPr lang="en-GB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20F5BA6-D852-D145-A871-87206C09E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21" y="1600200"/>
            <a:ext cx="3137878" cy="416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44218"/>
      </p:ext>
    </p:extLst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458200" cy="40386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AU" sz="1800" b="1" dirty="0">
                <a:solidFill>
                  <a:schemeClr val="tx2"/>
                </a:solidFill>
              </a:rPr>
              <a:t>Other discussion points:</a:t>
            </a:r>
            <a:endParaRPr lang="en-AU" sz="1800" dirty="0">
              <a:solidFill>
                <a:schemeClr val="tx2"/>
              </a:solidFill>
            </a:endParaRPr>
          </a:p>
          <a:p>
            <a:r>
              <a:rPr lang="en-GB" sz="1800" dirty="0"/>
              <a:t>At least one sample dataset to be generated for each SAR PSF</a:t>
            </a:r>
          </a:p>
          <a:p>
            <a:pPr lvl="1"/>
            <a:r>
              <a:rPr lang="en-GB" sz="1600" dirty="0"/>
              <a:t>NRB – JAXA</a:t>
            </a:r>
          </a:p>
          <a:p>
            <a:pPr lvl="1"/>
            <a:r>
              <a:rPr lang="en-GB" sz="1600" dirty="0"/>
              <a:t>GSLC – JPL</a:t>
            </a:r>
          </a:p>
          <a:p>
            <a:pPr lvl="1"/>
            <a:r>
              <a:rPr lang="en-GB" sz="1600" dirty="0"/>
              <a:t>PRD – JPL &amp; CSIRO</a:t>
            </a:r>
          </a:p>
          <a:p>
            <a:pPr lvl="1"/>
            <a:r>
              <a:rPr lang="en-GB" sz="1600" dirty="0" err="1"/>
              <a:t>CoVar</a:t>
            </a:r>
            <a:r>
              <a:rPr lang="en-GB" sz="1600" dirty="0"/>
              <a:t> – NRCan</a:t>
            </a:r>
          </a:p>
          <a:p>
            <a:pPr lvl="1"/>
            <a:r>
              <a:rPr lang="en-GB" sz="1600" dirty="0" err="1"/>
              <a:t>DInSAR</a:t>
            </a:r>
            <a:r>
              <a:rPr lang="en-GB" sz="1600" dirty="0"/>
              <a:t> – GA</a:t>
            </a:r>
          </a:p>
          <a:p>
            <a:r>
              <a:rPr lang="en-GB" sz="1800" dirty="0"/>
              <a:t>Standardised format for Meta Data (xml - machine readable) .</a:t>
            </a:r>
          </a:p>
          <a:p>
            <a:r>
              <a:rPr lang="en-GB" sz="1800" dirty="0"/>
              <a:t>Harmonisation of Meta Data naming (similar to what is currently led by IEEE)</a:t>
            </a:r>
          </a:p>
          <a:p>
            <a:r>
              <a:rPr lang="en-GB" sz="1800" dirty="0"/>
              <a:t>SAR PFSs still on a “theoretical level”. Self assessment and sample dataset generation expected to reveal detailed feedback that should be incorporated in annual revision cycle.</a:t>
            </a:r>
            <a:endParaRPr lang="en-GB" sz="500" dirty="0"/>
          </a:p>
          <a:p>
            <a:endParaRPr lang="en-GB" sz="500" dirty="0"/>
          </a:p>
          <a:p>
            <a:pPr marL="0" indent="0">
              <a:buNone/>
            </a:pPr>
            <a:r>
              <a:rPr lang="en-AU" sz="1800" b="1" dirty="0">
                <a:solidFill>
                  <a:schemeClr val="tx2"/>
                </a:solidFill>
              </a:rPr>
              <a:t>Schedule:</a:t>
            </a:r>
          </a:p>
          <a:p>
            <a:pPr marL="0" indent="0">
              <a:buNone/>
            </a:pPr>
            <a:endParaRPr lang="en-AU" sz="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AU" sz="1800" dirty="0">
                <a:solidFill>
                  <a:schemeClr val="tx2"/>
                </a:solidFill>
              </a:rPr>
              <a:t>	1.  Normalised Radar Backscatter v1.0 ready for endorsement</a:t>
            </a:r>
            <a:endParaRPr lang="en-AU" sz="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AU" sz="1800" dirty="0">
                <a:solidFill>
                  <a:schemeClr val="tx2"/>
                </a:solidFill>
              </a:rPr>
              <a:t>	2.  Other products – LSI-VC-8?...</a:t>
            </a:r>
            <a:endParaRPr lang="en-GB" sz="1800" dirty="0"/>
          </a:p>
          <a:p>
            <a:pPr marL="0" indent="0">
              <a:lnSpc>
                <a:spcPct val="150000"/>
              </a:lnSpc>
              <a:buNone/>
            </a:pPr>
            <a:endParaRPr lang="en-AU" sz="14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676400" y="152400"/>
            <a:ext cx="6019800" cy="609600"/>
          </a:xfrm>
        </p:spPr>
        <p:txBody>
          <a:bodyPr/>
          <a:lstStyle/>
          <a:p>
            <a:pPr algn="ctr"/>
            <a:r>
              <a:rPr lang="en-AU" dirty="0"/>
              <a:t>CARD4L </a:t>
            </a:r>
          </a:p>
          <a:p>
            <a:pPr algn="ctr"/>
            <a:r>
              <a:rPr lang="en-AU" dirty="0"/>
              <a:t>Synthetic Aperture Radar PFSs</a:t>
            </a:r>
          </a:p>
        </p:txBody>
      </p:sp>
    </p:spTree>
    <p:extLst>
      <p:ext uri="{BB962C8B-B14F-4D97-AF65-F5344CB8AC3E}">
        <p14:creationId xmlns:p14="http://schemas.microsoft.com/office/powerpoint/2010/main" val="3795655450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12104</TotalTime>
  <Words>870</Words>
  <Application>Microsoft Macintosh PowerPoint</Application>
  <PresentationFormat>On-screen Show (4:3)</PresentationFormat>
  <Paragraphs>115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</vt:lpstr>
      <vt:lpstr>Synthetic Aperture Radar PFSs Status    Ake Rosenqvist (soloEO) for JAXA , Takeo Tadono (JAXA) Nuno Miranda (ESA), Bruce Chapman (NASA JPL) Andreia Siqueira (GA), Medhavy Thankappan (GA),  Marco Lavalle (JPL), Francois Charbonneau (NRCan),  Zheng-Shu Zhou (CSIRO)       LSI-VC-7, Hanoi, Vietnam, February 14-15,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Ake Rosenqvist</cp:lastModifiedBy>
  <cp:revision>231</cp:revision>
  <dcterms:modified xsi:type="dcterms:W3CDTF">2019-02-20T12:48:32Z</dcterms:modified>
</cp:coreProperties>
</file>