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748" r:id="rId3"/>
    <p:sldMasterId id="2147483751" r:id="rId4"/>
  </p:sldMasterIdLst>
  <p:notesMasterIdLst>
    <p:notesMasterId r:id="rId9"/>
  </p:notesMasterIdLst>
  <p:sldIdLst>
    <p:sldId id="661" r:id="rId5"/>
    <p:sldId id="597" r:id="rId6"/>
    <p:sldId id="662" r:id="rId7"/>
    <p:sldId id="663" r:id="rId8"/>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6666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54"/>
    <p:restoredTop sz="86392" autoAdjust="0"/>
  </p:normalViewPr>
  <p:slideViewPr>
    <p:cSldViewPr>
      <p:cViewPr varScale="1">
        <p:scale>
          <a:sx n="144" d="100"/>
          <a:sy n="144" d="100"/>
        </p:scale>
        <p:origin x="152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2</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81077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3</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05261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4</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233633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AU">
                <a:solidFill>
                  <a:srgbClr val="FFFFFF"/>
                </a:solidFill>
              </a:rPr>
              <a:t>Datacube Project – April 15</a:t>
            </a:r>
            <a:r>
              <a:rPr lang="en-AU" baseline="30000">
                <a:solidFill>
                  <a:srgbClr val="FFFFFF"/>
                </a:solidFill>
              </a:rPr>
              <a:t>th</a:t>
            </a:r>
            <a:r>
              <a:rPr lang="en-AU">
                <a:solidFill>
                  <a:srgbClr val="FFFFFF"/>
                </a:solidFill>
              </a:rPr>
              <a:t>, 2013</a:t>
            </a:r>
          </a:p>
        </p:txBody>
      </p:sp>
    </p:spTree>
    <p:extLst>
      <p:ext uri="{BB962C8B-B14F-4D97-AF65-F5344CB8AC3E}">
        <p14:creationId xmlns:p14="http://schemas.microsoft.com/office/powerpoint/2010/main" val="313862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r>
              <a:rPr lang="en-AU">
                <a:solidFill>
                  <a:srgbClr val="FFFFFF"/>
                </a:solidFill>
              </a:rPr>
              <a:t>Datacube Project – April 15</a:t>
            </a:r>
            <a:r>
              <a:rPr lang="en-AU" baseline="30000">
                <a:solidFill>
                  <a:srgbClr val="FFFFFF"/>
                </a:solidFill>
              </a:rPr>
              <a:t>th</a:t>
            </a:r>
            <a:r>
              <a:rPr lang="en-AU">
                <a:solidFill>
                  <a:srgbClr val="FFFFFF"/>
                </a:solidFill>
              </a:rPr>
              <a:t>, 2013</a:t>
            </a:r>
          </a:p>
        </p:txBody>
      </p:sp>
    </p:spTree>
    <p:extLst>
      <p:ext uri="{BB962C8B-B14F-4D97-AF65-F5344CB8AC3E}">
        <p14:creationId xmlns:p14="http://schemas.microsoft.com/office/powerpoint/2010/main" val="3220517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5925"/>
            <a:ext cx="2057400" cy="582136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415925"/>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r>
              <a:rPr lang="en-AU">
                <a:solidFill>
                  <a:srgbClr val="FFFFFF"/>
                </a:solidFill>
              </a:rPr>
              <a:t>Datacube Project – April 15</a:t>
            </a:r>
            <a:r>
              <a:rPr lang="en-AU" baseline="30000">
                <a:solidFill>
                  <a:srgbClr val="FFFFFF"/>
                </a:solidFill>
              </a:rPr>
              <a:t>th</a:t>
            </a:r>
            <a:r>
              <a:rPr lang="en-AU">
                <a:solidFill>
                  <a:srgbClr val="FFFFFF"/>
                </a:solidFill>
              </a:rPr>
              <a:t>, 2013</a:t>
            </a:r>
          </a:p>
        </p:txBody>
      </p:sp>
    </p:spTree>
    <p:extLst>
      <p:ext uri="{BB962C8B-B14F-4D97-AF65-F5344CB8AC3E}">
        <p14:creationId xmlns:p14="http://schemas.microsoft.com/office/powerpoint/2010/main" val="1828202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47311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229600" cy="48895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981075"/>
            <a:ext cx="8229600" cy="52562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a:xfrm>
            <a:off x="4284663" y="6459538"/>
            <a:ext cx="4751387" cy="414337"/>
          </a:xfrm>
          <a:prstGeom prst="rect">
            <a:avLst/>
          </a:prstGeom>
        </p:spPr>
        <p:txBody>
          <a:bodyPr/>
          <a:lstStyle>
            <a:lvl1pPr>
              <a:defRPr/>
            </a:lvl1pPr>
          </a:lstStyle>
          <a:p>
            <a:r>
              <a:rPr lang="en-AU"/>
              <a:t>Datacube Training Workshop</a:t>
            </a:r>
          </a:p>
        </p:txBody>
      </p:sp>
      <p:sp>
        <p:nvSpPr>
          <p:cNvPr id="5" name="Rectangle 4"/>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3161370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2606354379"/>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3985803518"/>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xfrm>
            <a:off x="7239000" y="6400800"/>
            <a:ext cx="1905000" cy="457200"/>
          </a:xfrm>
        </p:spPr>
        <p:txBody>
          <a:bodyPr/>
          <a:lstStyle>
            <a:lvl1pPr>
              <a:defRPr>
                <a:latin typeface="Arial Unicode MS" charset="0"/>
              </a:defRPr>
            </a:lvl1pPr>
          </a:lstStyle>
          <a:p>
            <a:pPr>
              <a:defRPr/>
            </a:pPr>
            <a:fld id="{EC3FFFD2-AA3A-EE4E-9461-7856104AAD48}" type="slidenum">
              <a:rPr lang="en-US"/>
              <a:pPr>
                <a:defRPr/>
              </a:pPr>
              <a:t>‹#›</a:t>
            </a:fld>
            <a:endParaRPr lang="en-US"/>
          </a:p>
        </p:txBody>
      </p:sp>
    </p:spTree>
    <p:extLst>
      <p:ext uri="{BB962C8B-B14F-4D97-AF65-F5344CB8AC3E}">
        <p14:creationId xmlns:p14="http://schemas.microsoft.com/office/powerpoint/2010/main" val="283177758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860550"/>
            <a:ext cx="7916862" cy="549275"/>
          </a:xfrm>
        </p:spPr>
        <p:txBody>
          <a:bodyPr lIns="90000" tIns="46800" rIns="90000" bIns="46800"/>
          <a:lstStyle>
            <a:lvl1pPr>
              <a:defRPr sz="3000">
                <a:solidFill>
                  <a:srgbClr val="4D4D4D"/>
                </a:solidFill>
              </a:defRPr>
            </a:lvl1pPr>
          </a:lstStyle>
          <a:p>
            <a:pPr lvl="0"/>
            <a:r>
              <a:rPr lang="en-US" noProof="0"/>
              <a:t>Click to edit Master title style</a:t>
            </a:r>
            <a:endParaRPr lang="en-AU" noProof="0"/>
          </a:p>
        </p:txBody>
      </p:sp>
      <p:sp>
        <p:nvSpPr>
          <p:cNvPr id="386051" name="Rectangle 3"/>
          <p:cNvSpPr>
            <a:spLocks noGrp="1" noChangeArrowheads="1"/>
          </p:cNvSpPr>
          <p:nvPr>
            <p:ph type="subTitle" idx="1"/>
          </p:nvPr>
        </p:nvSpPr>
        <p:spPr>
          <a:xfrm>
            <a:off x="611188" y="2482850"/>
            <a:ext cx="7916862" cy="396875"/>
          </a:xfrm>
        </p:spPr>
        <p:txBody>
          <a:bodyPr lIns="90000" tIns="46800" rIns="90000" bIns="46800">
            <a:spAutoFit/>
          </a:bodyPr>
          <a:lstStyle>
            <a:lvl1pPr>
              <a:defRPr sz="2000"/>
            </a:lvl1pPr>
          </a:lstStyle>
          <a:p>
            <a:pPr lvl="0"/>
            <a:r>
              <a:rPr lang="en-US" noProof="0"/>
              <a:t>Click to edit Master subtitle style</a:t>
            </a:r>
            <a:endParaRPr lang="en-AU" noProof="0"/>
          </a:p>
        </p:txBody>
      </p:sp>
    </p:spTree>
    <p:extLst>
      <p:ext uri="{BB962C8B-B14F-4D97-AF65-F5344CB8AC3E}">
        <p14:creationId xmlns:p14="http://schemas.microsoft.com/office/powerpoint/2010/main" val="245248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70304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115227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981075"/>
            <a:ext cx="403860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60482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6"/>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389731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1731989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41403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AU">
                <a:solidFill>
                  <a:srgbClr val="FFFFFF"/>
                </a:solidFill>
              </a:rPr>
              <a:t>Datacube Training Workshop</a:t>
            </a:r>
          </a:p>
        </p:txBody>
      </p:sp>
    </p:spTree>
    <p:extLst>
      <p:ext uri="{BB962C8B-B14F-4D97-AF65-F5344CB8AC3E}">
        <p14:creationId xmlns:p14="http://schemas.microsoft.com/office/powerpoint/2010/main" val="16115685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415925"/>
            <a:ext cx="8229600" cy="488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AU"/>
          </a:p>
        </p:txBody>
      </p:sp>
      <p:sp>
        <p:nvSpPr>
          <p:cNvPr id="385027" name="Rectangle 3"/>
          <p:cNvSpPr>
            <a:spLocks noGrp="1" noChangeArrowheads="1"/>
          </p:cNvSpPr>
          <p:nvPr>
            <p:ph type="body" idx="1"/>
          </p:nvPr>
        </p:nvSpPr>
        <p:spPr bwMode="auto">
          <a:xfrm>
            <a:off x="457200" y="981075"/>
            <a:ext cx="8229600" cy="5256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85028" name="Rectangle 4"/>
          <p:cNvSpPr>
            <a:spLocks noGrp="1" noChangeArrowheads="1"/>
          </p:cNvSpPr>
          <p:nvPr>
            <p:ph type="ftr" sz="quarter" idx="3"/>
          </p:nvPr>
        </p:nvSpPr>
        <p:spPr bwMode="auto">
          <a:xfrm>
            <a:off x="4284663" y="6459538"/>
            <a:ext cx="4751387" cy="414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1000">
                <a:solidFill>
                  <a:schemeClr val="bg1"/>
                </a:solidFill>
              </a:defRPr>
            </a:lvl1pPr>
          </a:lstStyle>
          <a:p>
            <a:pPr defTabSz="914400" rtl="0" fontAlgn="base">
              <a:spcAft>
                <a:spcPct val="0"/>
              </a:spcAft>
            </a:pPr>
            <a:r>
              <a:rPr lang="en-AU" kern="1200" dirty="0">
                <a:solidFill>
                  <a:srgbClr val="FFFFFF"/>
                </a:solidFill>
                <a:latin typeface="Arial" charset="0"/>
                <a:ea typeface="+mn-ea"/>
                <a:cs typeface="+mn-cs"/>
              </a:rPr>
              <a:t>Phone: +61 2 6249 9111</a:t>
            </a:r>
          </a:p>
          <a:p>
            <a:pPr defTabSz="914400" rtl="0" fontAlgn="base">
              <a:spcAft>
                <a:spcPct val="0"/>
              </a:spcAft>
            </a:pPr>
            <a:r>
              <a:rPr lang="en-AU" kern="1200" dirty="0">
                <a:solidFill>
                  <a:srgbClr val="FFFFFF"/>
                </a:solidFill>
                <a:latin typeface="Arial" charset="0"/>
                <a:ea typeface="+mn-ea"/>
                <a:cs typeface="+mn-cs"/>
              </a:rPr>
              <a:t>Web: </a:t>
            </a:r>
            <a:r>
              <a:rPr lang="en-AU" kern="1200" dirty="0" err="1">
                <a:solidFill>
                  <a:srgbClr val="FFFFFF"/>
                </a:solidFill>
                <a:latin typeface="Arial" charset="0"/>
                <a:ea typeface="+mn-ea"/>
                <a:cs typeface="+mn-cs"/>
              </a:rPr>
              <a:t>www.ga.gov.au</a:t>
            </a:r>
            <a:endParaRPr lang="en-AU" kern="1200" dirty="0">
              <a:solidFill>
                <a:srgbClr val="FFFFFF"/>
              </a:solidFill>
              <a:latin typeface="Arial" charset="0"/>
              <a:ea typeface="+mn-ea"/>
              <a:cs typeface="+mn-cs"/>
            </a:endParaRPr>
          </a:p>
          <a:p>
            <a:pPr defTabSz="914400" rtl="0" fontAlgn="base">
              <a:spcAft>
                <a:spcPct val="0"/>
              </a:spcAft>
            </a:pPr>
            <a:r>
              <a:rPr lang="en-AU" kern="1200" dirty="0">
                <a:solidFill>
                  <a:srgbClr val="FFFFFF"/>
                </a:solidFill>
                <a:latin typeface="Arial" charset="0"/>
                <a:ea typeface="+mn-ea"/>
                <a:cs typeface="+mn-cs"/>
              </a:rPr>
              <a:t>Email: </a:t>
            </a:r>
            <a:r>
              <a:rPr lang="en-AU" kern="1200" dirty="0" err="1">
                <a:solidFill>
                  <a:srgbClr val="FFFFFF"/>
                </a:solidFill>
                <a:latin typeface="Arial" charset="0"/>
                <a:ea typeface="+mn-ea"/>
                <a:cs typeface="+mn-cs"/>
              </a:rPr>
              <a:t>feedback@ga.gov.au</a:t>
            </a:r>
            <a:endParaRPr lang="en-AU" kern="1200" dirty="0">
              <a:solidFill>
                <a:srgbClr val="FFFFFF"/>
              </a:solidFill>
              <a:latin typeface="Arial" charset="0"/>
              <a:ea typeface="+mn-ea"/>
              <a:cs typeface="+mn-cs"/>
            </a:endParaRPr>
          </a:p>
          <a:p>
            <a:pPr defTabSz="914400" rtl="0" fontAlgn="base">
              <a:spcAft>
                <a:spcPct val="0"/>
              </a:spcAft>
            </a:pPr>
            <a:r>
              <a:rPr lang="en-AU" kern="1200" dirty="0">
                <a:solidFill>
                  <a:srgbClr val="FFFFFF"/>
                </a:solidFill>
                <a:latin typeface="Arial" charset="0"/>
                <a:ea typeface="+mn-ea"/>
                <a:cs typeface="+mn-cs"/>
              </a:rPr>
              <a:t>Address: </a:t>
            </a:r>
            <a:r>
              <a:rPr lang="en-AU" kern="1200" dirty="0" err="1">
                <a:solidFill>
                  <a:srgbClr val="FFFFFF"/>
                </a:solidFill>
                <a:latin typeface="Arial" charset="0"/>
                <a:ea typeface="+mn-ea"/>
                <a:cs typeface="+mn-cs"/>
              </a:rPr>
              <a:t>Cnr</a:t>
            </a:r>
            <a:r>
              <a:rPr lang="en-AU" kern="1200" dirty="0">
                <a:solidFill>
                  <a:srgbClr val="FFFFFF"/>
                </a:solidFill>
                <a:latin typeface="Arial" charset="0"/>
                <a:ea typeface="+mn-ea"/>
                <a:cs typeface="+mn-cs"/>
              </a:rPr>
              <a:t> Jerrabomberra Avenue and Hindmarsh Drive, Symonston ACT 2609</a:t>
            </a:r>
          </a:p>
          <a:p>
            <a:pPr defTabSz="914400" rtl="0" fontAlgn="base">
              <a:spcAft>
                <a:spcPct val="0"/>
              </a:spcAft>
            </a:pPr>
            <a:r>
              <a:rPr lang="en-AU" kern="1200" dirty="0">
                <a:solidFill>
                  <a:srgbClr val="FFFFFF"/>
                </a:solidFill>
                <a:latin typeface="Arial" charset="0"/>
                <a:ea typeface="+mn-ea"/>
                <a:cs typeface="+mn-cs"/>
              </a:rPr>
              <a:t>Postal Address: GPO Box 378, Canberra ACT 2601</a:t>
            </a:r>
          </a:p>
        </p:txBody>
      </p:sp>
    </p:spTree>
    <p:extLst>
      <p:ext uri="{BB962C8B-B14F-4D97-AF65-F5344CB8AC3E}">
        <p14:creationId xmlns:p14="http://schemas.microsoft.com/office/powerpoint/2010/main" val="326880378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algn="l" rtl="0" eaLnBrk="1" fontAlgn="base" hangingPunct="1">
        <a:spcBef>
          <a:spcPct val="50000"/>
        </a:spcBef>
        <a:spcAft>
          <a:spcPct val="0"/>
        </a:spcAft>
        <a:defRPr sz="22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2200">
          <a:solidFill>
            <a:srgbClr val="4D4D4D"/>
          </a:solidFill>
          <a:latin typeface="+mn-lt"/>
        </a:defRPr>
      </a:lvl2pPr>
      <a:lvl3pPr marL="895350" indent="-268288" algn="l" rtl="0" eaLnBrk="1" fontAlgn="base" hangingPunct="1">
        <a:spcBef>
          <a:spcPct val="25000"/>
        </a:spcBef>
        <a:spcAft>
          <a:spcPct val="0"/>
        </a:spcAft>
        <a:buFont typeface="Arial" charset="0"/>
        <a:buChar char="–"/>
        <a:defRPr sz="2000">
          <a:solidFill>
            <a:srgbClr val="4D4D4D"/>
          </a:solidFill>
          <a:latin typeface="+mn-lt"/>
        </a:defRPr>
      </a:lvl3pPr>
      <a:lvl4pPr marL="1350963" indent="-271463" algn="l" rtl="0" eaLnBrk="1" fontAlgn="base" hangingPunct="1">
        <a:spcBef>
          <a:spcPct val="25000"/>
        </a:spcBef>
        <a:spcAft>
          <a:spcPct val="0"/>
        </a:spcAft>
        <a:buChar char="•"/>
        <a:defRPr sz="2000">
          <a:solidFill>
            <a:srgbClr val="4D4D4D"/>
          </a:solidFill>
          <a:latin typeface="+mn-lt"/>
        </a:defRPr>
      </a:lvl4pPr>
      <a:lvl5pPr marL="1792288" indent="-261938" algn="l" rtl="0" eaLnBrk="1" fontAlgn="base" hangingPunct="1">
        <a:spcBef>
          <a:spcPct val="25000"/>
        </a:spcBef>
        <a:spcAft>
          <a:spcPct val="0"/>
        </a:spcAft>
        <a:buFont typeface="Arial" charset="0"/>
        <a:buChar char="–"/>
        <a:defRPr sz="2000">
          <a:solidFill>
            <a:srgbClr val="4D4D4D"/>
          </a:solidFill>
          <a:latin typeface="+mn-lt"/>
        </a:defRPr>
      </a:lvl5pPr>
      <a:lvl6pPr marL="2249488" indent="-261938" algn="l" rtl="0" eaLnBrk="1" fontAlgn="base" hangingPunct="1">
        <a:spcBef>
          <a:spcPct val="25000"/>
        </a:spcBef>
        <a:spcAft>
          <a:spcPct val="0"/>
        </a:spcAft>
        <a:buFont typeface="Arial" charset="0"/>
        <a:buChar char="–"/>
        <a:defRPr sz="2000">
          <a:solidFill>
            <a:srgbClr val="4D4D4D"/>
          </a:solidFill>
          <a:latin typeface="+mn-lt"/>
        </a:defRPr>
      </a:lvl6pPr>
      <a:lvl7pPr marL="2706688" indent="-261938" algn="l" rtl="0" eaLnBrk="1" fontAlgn="base" hangingPunct="1">
        <a:spcBef>
          <a:spcPct val="25000"/>
        </a:spcBef>
        <a:spcAft>
          <a:spcPct val="0"/>
        </a:spcAft>
        <a:buFont typeface="Arial" charset="0"/>
        <a:buChar char="–"/>
        <a:defRPr sz="2000">
          <a:solidFill>
            <a:srgbClr val="4D4D4D"/>
          </a:solidFill>
          <a:latin typeface="+mn-lt"/>
        </a:defRPr>
      </a:lvl7pPr>
      <a:lvl8pPr marL="3163888" indent="-261938" algn="l" rtl="0" eaLnBrk="1" fontAlgn="base" hangingPunct="1">
        <a:spcBef>
          <a:spcPct val="25000"/>
        </a:spcBef>
        <a:spcAft>
          <a:spcPct val="0"/>
        </a:spcAft>
        <a:buFont typeface="Arial" charset="0"/>
        <a:buChar char="–"/>
        <a:defRPr sz="2000">
          <a:solidFill>
            <a:srgbClr val="4D4D4D"/>
          </a:solidFill>
          <a:latin typeface="+mn-lt"/>
        </a:defRPr>
      </a:lvl8pPr>
      <a:lvl9pPr marL="3621088" indent="-261938" algn="l" rtl="0" eaLnBrk="1" fontAlgn="base" hangingPunct="1">
        <a:spcBef>
          <a:spcPct val="25000"/>
        </a:spcBef>
        <a:spcAft>
          <a:spcPct val="0"/>
        </a:spcAft>
        <a:buFont typeface="Arial" charset="0"/>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t>‹#›</a:t>
            </a:fld>
            <a:endParaRPr/>
          </a:p>
        </p:txBody>
      </p:sp>
      <p:sp>
        <p:nvSpPr>
          <p:cNvPr id="3" name="Rectangle 2"/>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a:p>
        </p:txBody>
      </p:sp>
    </p:spTree>
    <p:extLst>
      <p:ext uri="{BB962C8B-B14F-4D97-AF65-F5344CB8AC3E}">
        <p14:creationId xmlns:p14="http://schemas.microsoft.com/office/powerpoint/2010/main" val="3477107815"/>
      </p:ext>
    </p:extLst>
  </p:cSld>
  <p:clrMap bg1="lt1" tx1="dk1" bg2="lt2" tx2="dk2" accent1="accent1" accent2="accent2" accent3="accent3" accent4="accent4" accent5="accent5" accent6="accent6" hlink="hlink" folHlink="folHlink"/>
  <p:sldLayoutIdLst>
    <p:sldLayoutId id="2147483749" r:id="rId1"/>
    <p:sldLayoutId id="21474837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fld id="{86CB4B4D-7CA3-9044-876B-883B54F8677D}" type="slidenum">
              <a:rPr/>
              <a:pPr/>
              <a:t>‹#›</a:t>
            </a:fld>
            <a:endParaRPr/>
          </a:p>
        </p:txBody>
      </p:sp>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a:p>
        </p:txBody>
      </p:sp>
    </p:spTree>
    <p:extLst>
      <p:ext uri="{BB962C8B-B14F-4D97-AF65-F5344CB8AC3E}">
        <p14:creationId xmlns:p14="http://schemas.microsoft.com/office/powerpoint/2010/main" val="210436409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533400" y="1524000"/>
            <a:ext cx="8305800" cy="1066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b="1" dirty="0">
                <a:solidFill>
                  <a:srgbClr val="FFFFFF"/>
                </a:solidFill>
              </a:rPr>
              <a:t>CEOS Systems Engineering Tools </a:t>
            </a:r>
            <a:br>
              <a:rPr lang="en-US" sz="3600" b="1" dirty="0">
                <a:solidFill>
                  <a:srgbClr val="FFFFFF"/>
                </a:solidFill>
              </a:rPr>
            </a:br>
            <a:r>
              <a:rPr lang="en-US" sz="3600" b="1" dirty="0">
                <a:solidFill>
                  <a:srgbClr val="FFFFFF"/>
                </a:solidFill>
              </a:rPr>
              <a:t>for Gap Analyses</a:t>
            </a:r>
            <a:endParaRPr sz="2400" b="0" i="1" dirty="0">
              <a:solidFill>
                <a:srgbClr val="FFFFFF"/>
              </a:solidFill>
            </a:endParaRPr>
          </a:p>
        </p:txBody>
      </p:sp>
      <p:sp>
        <p:nvSpPr>
          <p:cNvPr id="11" name="Shape 11"/>
          <p:cNvSpPr/>
          <p:nvPr/>
        </p:nvSpPr>
        <p:spPr>
          <a:xfrm>
            <a:off x="533400" y="3352800"/>
            <a:ext cx="8153400"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solidFill>
                  <a:srgbClr val="000000"/>
                </a:solidFill>
              </a:defRPr>
            </a:pPr>
            <a:r>
              <a:rPr kumimoji="0" lang="en-US" sz="2000" b="0" i="0" u="none" strike="noStrike" kern="0" cap="none" spc="0" normalizeH="0" baseline="0" noProof="0" dirty="0">
                <a:ln>
                  <a:noFill/>
                </a:ln>
                <a:solidFill>
                  <a:srgbClr val="FFFFFF"/>
                </a:solidFill>
                <a:effectLst/>
                <a:uLnTx/>
                <a:uFillTx/>
                <a:latin typeface="Arial Bold"/>
                <a:ea typeface="Arial Bold"/>
                <a:cs typeface="Arial Bold"/>
                <a:sym typeface="Arial Bold"/>
              </a:rPr>
              <a:t>LSI-VC Meeting (remote presentation)</a:t>
            </a:r>
          </a:p>
          <a:p>
            <a:pPr marL="0" marR="0" lvl="0" indent="0" defTabSz="914400" eaLnBrk="1" fontAlgn="auto" latinLnBrk="0" hangingPunct="1">
              <a:lnSpc>
                <a:spcPct val="100000"/>
              </a:lnSpc>
              <a:spcBef>
                <a:spcPts val="0"/>
              </a:spcBef>
              <a:spcAft>
                <a:spcPts val="0"/>
              </a:spcAft>
              <a:buClrTx/>
              <a:buSzTx/>
              <a:buFontTx/>
              <a:buNone/>
              <a:tabLst/>
              <a:defRPr>
                <a:solidFill>
                  <a:srgbClr val="000000"/>
                </a:solidFill>
              </a:defRPr>
            </a:pPr>
            <a:r>
              <a:rPr kumimoji="0" lang="en-US" sz="2000" b="0" i="0" u="none" strike="noStrike" kern="0" cap="none" spc="0" normalizeH="0" baseline="0" noProof="0" dirty="0">
                <a:ln>
                  <a:noFill/>
                </a:ln>
                <a:solidFill>
                  <a:srgbClr val="FFFFFF"/>
                </a:solidFill>
                <a:effectLst/>
                <a:uLnTx/>
                <a:uFillTx/>
                <a:latin typeface="Arial Bold"/>
                <a:ea typeface="Arial Bold"/>
                <a:cs typeface="Arial Bold"/>
                <a:sym typeface="Arial Bold"/>
              </a:rPr>
              <a:t>February 14, 2019</a:t>
            </a:r>
            <a:endParaRPr kumimoji="0" lang="en-US" sz="1800" b="0" i="0" u="none" strike="noStrike" kern="0" cap="none" spc="0" normalizeH="0" baseline="0" noProof="0" dirty="0">
              <a:ln>
                <a:noFill/>
              </a:ln>
              <a:solidFill>
                <a:srgbClr val="FFFF00"/>
              </a:solidFill>
              <a:effectLst/>
              <a:uLnTx/>
              <a:uFillTx/>
              <a:latin typeface="Arial Bold"/>
              <a:ea typeface="Arial Bold"/>
              <a:cs typeface="Arial Bold"/>
              <a:sym typeface="Arial Bold"/>
            </a:endParaRPr>
          </a:p>
          <a:p>
            <a:pPr marL="0" marR="0" lvl="0" indent="0" defTabSz="914400" eaLnBrk="1" fontAlgn="auto" latinLnBrk="0" hangingPunct="1">
              <a:lnSpc>
                <a:spcPct val="100000"/>
              </a:lnSpc>
              <a:spcBef>
                <a:spcPts val="0"/>
              </a:spcBef>
              <a:spcAft>
                <a:spcPts val="0"/>
              </a:spcAft>
              <a:buClrTx/>
              <a:buSzTx/>
              <a:buFontTx/>
              <a:buNone/>
              <a:tabLst/>
              <a:defRPr>
                <a:solidFill>
                  <a:srgbClr val="000000"/>
                </a:solidFill>
              </a:defRPr>
            </a:pPr>
            <a:r>
              <a:rPr kumimoji="0" lang="en-US" sz="2000" b="0" i="0" u="none" strike="noStrike" kern="0" cap="none" spc="0" normalizeH="0" baseline="0" noProof="0" dirty="0">
                <a:ln>
                  <a:noFill/>
                </a:ln>
                <a:solidFill>
                  <a:srgbClr val="FFFFFF"/>
                </a:solidFill>
                <a:effectLst/>
                <a:uLnTx/>
                <a:uFillTx/>
                <a:latin typeface="Arial Bold"/>
                <a:ea typeface="Arial Bold"/>
                <a:cs typeface="Arial Bold"/>
                <a:sym typeface="Arial Bold"/>
              </a:rPr>
              <a:t>Hanoi, Vietnam</a:t>
            </a:r>
          </a:p>
          <a:p>
            <a:pPr marL="0" marR="0" lvl="0" indent="0" defTabSz="914400" eaLnBrk="1" fontAlgn="auto" latinLnBrk="0" hangingPunct="1">
              <a:lnSpc>
                <a:spcPct val="100000"/>
              </a:lnSpc>
              <a:spcBef>
                <a:spcPts val="0"/>
              </a:spcBef>
              <a:spcAft>
                <a:spcPts val="0"/>
              </a:spcAft>
              <a:buClrTx/>
              <a:buSzTx/>
              <a:buFontTx/>
              <a:buNone/>
              <a:tabLst/>
              <a:defRPr>
                <a:solidFill>
                  <a:srgbClr val="000000"/>
                </a:solidFill>
              </a:defRPr>
            </a:pPr>
            <a:endParaRPr kumimoji="0" lang="en-US" sz="2000" b="0" i="0" u="none" strike="noStrike" kern="0" cap="none" spc="0" normalizeH="0" baseline="0" noProof="0" dirty="0">
              <a:ln>
                <a:noFill/>
              </a:ln>
              <a:solidFill>
                <a:srgbClr val="FFFFFF"/>
              </a:solidFill>
              <a:effectLst/>
              <a:uLnTx/>
              <a:uFillTx/>
              <a:latin typeface="Arial Bold"/>
              <a:ea typeface="Arial Bold"/>
              <a:cs typeface="Arial Bold"/>
              <a:sym typeface="Arial Bold"/>
            </a:endParaRPr>
          </a:p>
          <a:p>
            <a:pPr marL="0" marR="0" lvl="0" indent="0" defTabSz="914400" eaLnBrk="1" fontAlgn="auto" latinLnBrk="0" hangingPunct="1">
              <a:lnSpc>
                <a:spcPct val="100000"/>
              </a:lnSpc>
              <a:spcBef>
                <a:spcPts val="0"/>
              </a:spcBef>
              <a:spcAft>
                <a:spcPts val="0"/>
              </a:spcAft>
              <a:buClrTx/>
              <a:buSzTx/>
              <a:buFontTx/>
              <a:buNone/>
              <a:tabLst/>
              <a:defRPr>
                <a:solidFill>
                  <a:srgbClr val="000000"/>
                </a:solidFill>
              </a:defRPr>
            </a:pPr>
            <a:r>
              <a:rPr kumimoji="0" lang="en-US" sz="2000" b="0" i="0" u="none" strike="noStrike" kern="0" cap="none" spc="0" normalizeH="0" baseline="0" noProof="0" dirty="0">
                <a:ln>
                  <a:noFill/>
                </a:ln>
                <a:solidFill>
                  <a:srgbClr val="FFFFFF"/>
                </a:solidFill>
                <a:effectLst/>
                <a:uLnTx/>
                <a:uFillTx/>
                <a:latin typeface="Arial Bold"/>
                <a:ea typeface="Arial Bold"/>
                <a:cs typeface="Arial Bold"/>
                <a:sym typeface="Arial Bold"/>
              </a:rPr>
              <a:t>Brian Killough</a:t>
            </a:r>
          </a:p>
          <a:p>
            <a:pPr marL="0" marR="0" lvl="0" indent="0" defTabSz="914400" eaLnBrk="1" fontAlgn="auto" latinLnBrk="0" hangingPunct="1">
              <a:lnSpc>
                <a:spcPct val="100000"/>
              </a:lnSpc>
              <a:spcBef>
                <a:spcPts val="0"/>
              </a:spcBef>
              <a:spcAft>
                <a:spcPts val="0"/>
              </a:spcAft>
              <a:buClrTx/>
              <a:buSzTx/>
              <a:buFontTx/>
              <a:buNone/>
              <a:tabLst/>
              <a:defRPr>
                <a:solidFill>
                  <a:srgbClr val="000000"/>
                </a:solidFill>
              </a:defRPr>
            </a:pPr>
            <a:r>
              <a:rPr kumimoji="0" lang="en-US" sz="2000" b="0" i="0" u="none" strike="noStrike" kern="0" cap="none" spc="0" normalizeH="0" baseline="0" noProof="0" dirty="0">
                <a:ln>
                  <a:noFill/>
                </a:ln>
                <a:solidFill>
                  <a:srgbClr val="FFFFFF"/>
                </a:solidFill>
                <a:effectLst/>
                <a:uLnTx/>
                <a:uFillTx/>
                <a:latin typeface="Arial Bold"/>
                <a:ea typeface="Arial Bold"/>
                <a:cs typeface="Arial Bold"/>
                <a:sym typeface="Arial Bold"/>
              </a:rPr>
              <a:t>CEOS Systems Engineering Office</a:t>
            </a:r>
          </a:p>
          <a:p>
            <a:pPr marL="0" marR="0" lvl="0" indent="0" defTabSz="914400" eaLnBrk="1" fontAlgn="auto" latinLnBrk="0" hangingPunct="1">
              <a:lnSpc>
                <a:spcPct val="100000"/>
              </a:lnSpc>
              <a:spcBef>
                <a:spcPts val="0"/>
              </a:spcBef>
              <a:spcAft>
                <a:spcPts val="0"/>
              </a:spcAft>
              <a:buClrTx/>
              <a:buSzTx/>
              <a:buFontTx/>
              <a:buNone/>
              <a:tabLst/>
              <a:defRPr>
                <a:solidFill>
                  <a:srgbClr val="000000"/>
                </a:solidFill>
              </a:defRPr>
            </a:pPr>
            <a:r>
              <a:rPr kumimoji="0" lang="en-US" sz="2000" b="0" i="0" u="none" strike="noStrike" kern="0" cap="none" spc="0" normalizeH="0" baseline="0" noProof="0" dirty="0">
                <a:ln>
                  <a:noFill/>
                </a:ln>
                <a:solidFill>
                  <a:srgbClr val="FFFFFF"/>
                </a:solidFill>
                <a:effectLst/>
                <a:uLnTx/>
                <a:uFillTx/>
                <a:latin typeface="Arial Bold"/>
                <a:ea typeface="Arial Bold"/>
                <a:cs typeface="Arial Bold"/>
                <a:sym typeface="Arial Bold"/>
              </a:rPr>
              <a:t>NASA Langley Research Center</a:t>
            </a:r>
            <a:br>
              <a:rPr kumimoji="0" lang="en-US" sz="2000" b="0" i="0" u="none" strike="noStrike" kern="0" cap="none" spc="0" normalizeH="0" baseline="0" noProof="0" dirty="0">
                <a:ln>
                  <a:noFill/>
                </a:ln>
                <a:solidFill>
                  <a:srgbClr val="FFFFFF"/>
                </a:solidFill>
                <a:effectLst/>
                <a:uLnTx/>
                <a:uFillTx/>
                <a:latin typeface="Arial Bold"/>
                <a:ea typeface="Arial Bold"/>
                <a:cs typeface="Arial Bold"/>
                <a:sym typeface="Arial Bold"/>
              </a:rPr>
            </a:br>
            <a:endParaRPr kumimoji="0" lang="en-US" sz="1800" b="0" i="0" u="none" strike="noStrike" kern="0" cap="none" spc="0" normalizeH="0" baseline="0" noProof="0" dirty="0">
              <a:ln>
                <a:noFill/>
              </a:ln>
              <a:solidFill>
                <a:srgbClr val="FFFFFF"/>
              </a:solidFill>
              <a:effectLst/>
              <a:uLnTx/>
              <a:uFillTx/>
              <a:latin typeface="Helvetica"/>
              <a:ea typeface="Arial Bold"/>
              <a:cs typeface="Arial Bold"/>
              <a:sym typeface="Arial Bold"/>
            </a:endParaRPr>
          </a:p>
        </p:txBody>
      </p:sp>
      <p:pic>
        <p:nvPicPr>
          <p:cNvPr id="12" name="ceos_logo.png"/>
          <p:cNvPicPr/>
          <p:nvPr/>
        </p:nvPicPr>
        <p:blipFill>
          <a:blip r:embed="rId2" cstate="screen">
            <a:extLst>
              <a:ext uri="{28A0092B-C50C-407E-A947-70E740481C1C}">
                <a14:useLocalDpi xmlns:a14="http://schemas.microsoft.com/office/drawing/2010/main"/>
              </a:ext>
            </a:extLst>
          </a:blip>
          <a:stretch>
            <a:fillRect/>
          </a:stretch>
        </p:blipFill>
        <p:spPr>
          <a:xfrm>
            <a:off x="533400" y="304800"/>
            <a:ext cx="2507906" cy="993132"/>
          </a:xfrm>
          <a:prstGeom prst="rect">
            <a:avLst/>
          </a:prstGeom>
          <a:ln w="12700">
            <a:miter lim="400000"/>
          </a:ln>
        </p:spPr>
      </p:pic>
    </p:spTree>
    <p:extLst>
      <p:ext uri="{BB962C8B-B14F-4D97-AF65-F5344CB8AC3E}">
        <p14:creationId xmlns:p14="http://schemas.microsoft.com/office/powerpoint/2010/main" val="323367291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206514"/>
            <a:ext cx="5334000" cy="646331"/>
          </a:xfrm>
        </p:spPr>
        <p:txBody>
          <a:bodyPr wrap="square">
            <a:spAutoFit/>
          </a:bodyPr>
          <a:lstStyle/>
          <a:p>
            <a:pPr algn="l" eaLnBrk="1" hangingPunct="1"/>
            <a:r>
              <a:rPr lang="en-US" sz="3600" b="1" dirty="0">
                <a:latin typeface="Tahoma" charset="0"/>
                <a:ea typeface="ＭＳ Ｐゴシック" charset="0"/>
                <a:cs typeface="ＭＳ Ｐゴシック" charset="0"/>
              </a:rPr>
              <a:t>COVE Tool Summary</a:t>
            </a:r>
            <a:endParaRPr lang="en-US" sz="40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76200" y="1258887"/>
            <a:ext cx="5142972" cy="5370513"/>
          </a:xfrm>
        </p:spPr>
        <p:txBody>
          <a:bodyPr/>
          <a:lstStyle/>
          <a:p>
            <a:pPr marL="242888" indent="-242888">
              <a:buFont typeface="Wingdings" charset="2"/>
              <a:buChar char="§"/>
            </a:pPr>
            <a:r>
              <a:rPr lang="en-US" sz="2000" dirty="0">
                <a:solidFill>
                  <a:schemeClr val="tx1"/>
                </a:solidFill>
                <a:latin typeface="Calibri" charset="0"/>
                <a:ea typeface="ＭＳ Ｐゴシック" charset="0"/>
                <a:cs typeface="Calibri" charset="0"/>
              </a:rPr>
              <a:t>The CEOS Visualization Environment (</a:t>
            </a:r>
            <a:r>
              <a:rPr lang="en-US" sz="2000" b="1" dirty="0">
                <a:solidFill>
                  <a:schemeClr val="tx1"/>
                </a:solidFill>
                <a:latin typeface="Calibri" charset="0"/>
                <a:ea typeface="ＭＳ Ｐゴシック" charset="0"/>
                <a:cs typeface="Calibri" charset="0"/>
              </a:rPr>
              <a:t>COVE</a:t>
            </a:r>
            <a:r>
              <a:rPr lang="en-US" sz="2000" dirty="0">
                <a:solidFill>
                  <a:schemeClr val="tx1"/>
                </a:solidFill>
                <a:latin typeface="Calibri" charset="0"/>
                <a:ea typeface="ＭＳ Ｐゴシック" charset="0"/>
                <a:cs typeface="Calibri" charset="0"/>
              </a:rPr>
              <a:t>) is undergoing development to upgrade its mission database and to add new features</a:t>
            </a:r>
          </a:p>
          <a:p>
            <a:pPr marL="242888" indent="-242888">
              <a:buFont typeface="Wingdings" charset="2"/>
              <a:buChar char="§"/>
            </a:pPr>
            <a:r>
              <a:rPr lang="en-US" sz="2000" dirty="0">
                <a:solidFill>
                  <a:schemeClr val="tx1"/>
                </a:solidFill>
                <a:latin typeface="Calibri" charset="0"/>
                <a:ea typeface="ＭＳ Ｐゴシック" charset="0"/>
                <a:cs typeface="Calibri" charset="0"/>
              </a:rPr>
              <a:t>AMA recently hired a programmer to replace Kayla, who left in late 2018. </a:t>
            </a:r>
          </a:p>
          <a:p>
            <a:pPr marL="242888" indent="-242888">
              <a:buFont typeface="Wingdings" charset="2"/>
              <a:buChar char="§"/>
            </a:pPr>
            <a:r>
              <a:rPr lang="en-US" sz="2000" dirty="0">
                <a:solidFill>
                  <a:schemeClr val="tx1"/>
                </a:solidFill>
                <a:latin typeface="Calibri" charset="0"/>
                <a:ea typeface="ＭＳ Ｐゴシック" charset="0"/>
                <a:cs typeface="Calibri" charset="0"/>
              </a:rPr>
              <a:t>The new features will allow improved analyses and visualization of instrument coverage and the ability to create custom missions.</a:t>
            </a:r>
          </a:p>
          <a:p>
            <a:pPr marL="242888" indent="-242888">
              <a:buFont typeface="Wingdings" charset="2"/>
              <a:buChar char="§"/>
            </a:pPr>
            <a:r>
              <a:rPr lang="en-US" sz="2000" dirty="0">
                <a:solidFill>
                  <a:schemeClr val="tx1"/>
                </a:solidFill>
                <a:latin typeface="Calibri" charset="0"/>
                <a:ea typeface="ＭＳ Ｐゴシック" charset="0"/>
                <a:cs typeface="Calibri" charset="0"/>
              </a:rPr>
              <a:t>Climatological cloud data will also be added to assess cloud coverage for optical missions.</a:t>
            </a:r>
          </a:p>
          <a:p>
            <a:pPr marL="242888" indent="-242888">
              <a:buFont typeface="Wingdings" charset="2"/>
              <a:buChar char="§"/>
            </a:pPr>
            <a:r>
              <a:rPr lang="en-US" sz="2000" dirty="0">
                <a:solidFill>
                  <a:schemeClr val="tx1"/>
                </a:solidFill>
                <a:latin typeface="Calibri" charset="0"/>
                <a:ea typeface="ＭＳ Ｐゴシック" charset="0"/>
                <a:cs typeface="Calibri" charset="0"/>
              </a:rPr>
              <a:t>Many of these features will be valuable for LSI gap analyses</a:t>
            </a:r>
            <a:endParaRPr lang="en-US" sz="2800" b="1" dirty="0">
              <a:solidFill>
                <a:srgbClr val="0070C0"/>
              </a:solidFill>
              <a:latin typeface="Calibri" charset="0"/>
              <a:ea typeface="ＭＳ Ｐゴシック" charset="0"/>
              <a:cs typeface="Calibri" charset="0"/>
            </a:endParaRPr>
          </a:p>
          <a:p>
            <a:pPr marL="0" indent="0">
              <a:buNone/>
            </a:pPr>
            <a:r>
              <a:rPr lang="en-US" sz="3200" b="1" dirty="0">
                <a:solidFill>
                  <a:srgbClr val="0070C0"/>
                </a:solidFill>
                <a:latin typeface="Calibri" charset="0"/>
                <a:ea typeface="ＭＳ Ｐゴシック" charset="0"/>
                <a:cs typeface="Calibri" charset="0"/>
              </a:rPr>
              <a:t>www.ceos-cove.org</a:t>
            </a:r>
            <a:endParaRPr lang="en-US" sz="2800" b="1" dirty="0">
              <a:solidFill>
                <a:srgbClr val="0070C0"/>
              </a:solidFill>
              <a:latin typeface="Calibri" charset="0"/>
              <a:ea typeface="ＭＳ Ｐゴシック" charset="0"/>
              <a:cs typeface="Calibri"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7290" y="1263333"/>
            <a:ext cx="3744866" cy="2318068"/>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9172" y="3712943"/>
            <a:ext cx="3762984" cy="2916457"/>
          </a:xfrm>
          <a:prstGeom prst="rect">
            <a:avLst/>
          </a:prstGeom>
        </p:spPr>
      </p:pic>
    </p:spTree>
    <p:extLst>
      <p:ext uri="{BB962C8B-B14F-4D97-AF65-F5344CB8AC3E}">
        <p14:creationId xmlns:p14="http://schemas.microsoft.com/office/powerpoint/2010/main" val="4054220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286000" y="228600"/>
            <a:ext cx="4572000" cy="584775"/>
          </a:xfrm>
        </p:spPr>
        <p:txBody>
          <a:bodyPr wrap="square">
            <a:spAutoFit/>
          </a:bodyPr>
          <a:lstStyle/>
          <a:p>
            <a:pPr algn="l" eaLnBrk="1" hangingPunct="1"/>
            <a:r>
              <a:rPr lang="en-US" b="1" dirty="0">
                <a:latin typeface="Tahoma" charset="0"/>
                <a:ea typeface="ＭＳ Ｐゴシック" charset="0"/>
                <a:cs typeface="ＭＳ Ｐゴシック" charset="0"/>
              </a:rPr>
              <a:t>MIM Database Tool</a:t>
            </a:r>
            <a:endParaRPr lang="en-US" sz="36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7" name="Content Placeholder 2"/>
          <p:cNvSpPr txBox="1">
            <a:spLocks/>
          </p:cNvSpPr>
          <p:nvPr/>
        </p:nvSpPr>
        <p:spPr>
          <a:xfrm>
            <a:off x="228600" y="1364257"/>
            <a:ext cx="8686800" cy="5265143"/>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95275" marR="0" lvl="0" indent="-295275"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US"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SEO continues to work with Symbios and ESA to produce annual updates to the MIM database and to add new features.</a:t>
            </a:r>
          </a:p>
          <a:p>
            <a:pPr marL="295275" lvl="0" indent="-295275" algn="l" defTabSz="914400" rtl="0">
              <a:buSzPct val="120000"/>
              <a:buFont typeface="Wingdings" charset="2"/>
              <a:buChar char="§"/>
            </a:pPr>
            <a:r>
              <a:rPr lang="en-US" kern="1200" dirty="0">
                <a:latin typeface="Calibri" charset="0"/>
                <a:ea typeface="ＭＳ Ｐゴシック" charset="0"/>
                <a:cs typeface="Calibri" charset="0"/>
              </a:rPr>
              <a:t>NASA HQ (Dave Jarrett) has funded the SEO to add capabilities to COVE and the MIM database to support NASA's Sustainable Land Imaging (SLI) Architecture Study and Decadal Survey Studies.</a:t>
            </a:r>
            <a:endParaRPr kumimoji="0" lang="en-US"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295275" marR="0" lvl="0" indent="-295275"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US"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 new API function is being added to the MIM database that will allow custom and powerful queries of the content. In addition, many of the data parameters are bring converted from text format to a database format. These includes: orbits, data policy, resolution, swath and spectral bands.</a:t>
            </a:r>
          </a:p>
        </p:txBody>
      </p:sp>
      <p:pic>
        <p:nvPicPr>
          <p:cNvPr id="2" name="Picture 1">
            <a:extLst>
              <a:ext uri="{FF2B5EF4-FFF2-40B4-BE49-F238E27FC236}">
                <a16:creationId xmlns:a16="http://schemas.microsoft.com/office/drawing/2014/main" id="{D8CCEC9F-7B28-0E4A-A503-2B4F228A47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7312" y="5404589"/>
            <a:ext cx="1752187" cy="1347237"/>
          </a:xfrm>
          <a:prstGeom prst="rect">
            <a:avLst/>
          </a:prstGeom>
        </p:spPr>
      </p:pic>
      <p:pic>
        <p:nvPicPr>
          <p:cNvPr id="3" name="Picture 2">
            <a:extLst>
              <a:ext uri="{FF2B5EF4-FFF2-40B4-BE49-F238E27FC236}">
                <a16:creationId xmlns:a16="http://schemas.microsoft.com/office/drawing/2014/main" id="{921E438F-113D-A443-90A4-5623297FB3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000" y="5404590"/>
            <a:ext cx="3505200" cy="1347237"/>
          </a:xfrm>
          <a:prstGeom prst="rect">
            <a:avLst/>
          </a:prstGeom>
        </p:spPr>
      </p:pic>
    </p:spTree>
    <p:extLst>
      <p:ext uri="{BB962C8B-B14F-4D97-AF65-F5344CB8AC3E}">
        <p14:creationId xmlns:p14="http://schemas.microsoft.com/office/powerpoint/2010/main" val="3353649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286000" y="228600"/>
            <a:ext cx="4572000" cy="646331"/>
          </a:xfrm>
        </p:spPr>
        <p:txBody>
          <a:bodyPr wrap="square">
            <a:spAutoFit/>
          </a:bodyPr>
          <a:lstStyle/>
          <a:p>
            <a:pPr algn="l" eaLnBrk="1" hangingPunct="1"/>
            <a:r>
              <a:rPr lang="en-US" sz="3600" b="1" dirty="0">
                <a:solidFill>
                  <a:schemeClr val="bg1"/>
                </a:solidFill>
                <a:latin typeface="Tahoma" charset="0"/>
                <a:ea typeface="ＭＳ Ｐゴシック" charset="0"/>
                <a:cs typeface="ＭＳ Ｐゴシック" charset="0"/>
              </a:rPr>
              <a:t>Future Analyses</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7" name="Content Placeholder 2"/>
          <p:cNvSpPr txBox="1">
            <a:spLocks/>
          </p:cNvSpPr>
          <p:nvPr/>
        </p:nvSpPr>
        <p:spPr>
          <a:xfrm>
            <a:off x="228600" y="1364257"/>
            <a:ext cx="8686800" cy="5265143"/>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95275" marR="0" lvl="0" indent="-295275"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US"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BIG question is what does the community need for gap analyses? What are the questions they might be asking? Here are some examples ...</a:t>
            </a:r>
          </a:p>
          <a:p>
            <a:pPr marL="768927" marR="0" lvl="1" indent="-342900" algn="l" defTabSz="914400" rtl="0" eaLnBrk="1" fontAlgn="auto" latinLnBrk="0" hangingPunct="1">
              <a:lnSpc>
                <a:spcPct val="100000"/>
              </a:lnSpc>
              <a:spcBef>
                <a:spcPts val="500"/>
              </a:spcBef>
              <a:spcAft>
                <a:spcPts val="0"/>
              </a:spcAft>
              <a:buClrTx/>
              <a:buSzPct val="120000"/>
              <a:buFont typeface="Arial" panose="020B0604020202020204" pitchFamily="34" charset="0"/>
              <a:buChar char="•"/>
              <a:tabLst/>
              <a:defRPr/>
            </a:pPr>
            <a:r>
              <a:rPr kumimoji="0" lang="en-US"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What missions are being flown now and in the future for a specific measurement type or spectral band window?</a:t>
            </a:r>
          </a:p>
          <a:p>
            <a:pPr marL="768927" marR="0" lvl="1" indent="-342900" algn="l" defTabSz="914400" rtl="0" eaLnBrk="1" fontAlgn="auto" latinLnBrk="0" hangingPunct="1">
              <a:lnSpc>
                <a:spcPct val="100000"/>
              </a:lnSpc>
              <a:spcBef>
                <a:spcPts val="500"/>
              </a:spcBef>
              <a:spcAft>
                <a:spcPts val="0"/>
              </a:spcAft>
              <a:buClrTx/>
              <a:buSzPct val="120000"/>
              <a:buFont typeface="Arial" panose="020B0604020202020204" pitchFamily="34" charset="0"/>
              <a:buChar char="•"/>
              <a:tabLst/>
              <a:defRPr/>
            </a:pPr>
            <a:r>
              <a:rPr kumimoji="0" lang="en-US"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What is the coverage provided by two missions at the same time, assuming they have interoperable datasets (e.g. Landsat and Sentinel-2)?</a:t>
            </a:r>
          </a:p>
          <a:p>
            <a:pPr marL="768927" marR="0" lvl="1" indent="-342900" algn="l" defTabSz="914400" rtl="0" eaLnBrk="1" fontAlgn="auto" latinLnBrk="0" hangingPunct="1">
              <a:lnSpc>
                <a:spcPct val="100000"/>
              </a:lnSpc>
              <a:spcBef>
                <a:spcPts val="500"/>
              </a:spcBef>
              <a:spcAft>
                <a:spcPts val="0"/>
              </a:spcAft>
              <a:buClrTx/>
              <a:buSzPct val="120000"/>
              <a:buFont typeface="Arial" panose="020B0604020202020204" pitchFamily="34" charset="0"/>
              <a:buChar char="•"/>
              <a:tabLst/>
              <a:defRPr/>
            </a:pPr>
            <a:r>
              <a:rPr kumimoji="0" lang="en-US"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Are there gaps in time for a specific instrument type or measurement type, now and in the future?</a:t>
            </a:r>
          </a:p>
          <a:p>
            <a:pPr marL="768927" marR="0" lvl="1" indent="-342900" algn="l" defTabSz="914400" rtl="0" eaLnBrk="1" fontAlgn="auto" latinLnBrk="0" hangingPunct="1">
              <a:lnSpc>
                <a:spcPct val="100000"/>
              </a:lnSpc>
              <a:spcBef>
                <a:spcPts val="500"/>
              </a:spcBef>
              <a:spcAft>
                <a:spcPts val="0"/>
              </a:spcAft>
              <a:buClrTx/>
              <a:buSzPct val="120000"/>
              <a:buFont typeface="Arial" panose="020B0604020202020204" pitchFamily="34" charset="0"/>
              <a:buChar char="•"/>
              <a:tabLst/>
              <a:defRPr/>
            </a:pPr>
            <a:r>
              <a:rPr kumimoji="0" lang="en-US"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Which of the datasets that meet a specific query are openly available?</a:t>
            </a:r>
          </a:p>
          <a:p>
            <a:pPr marL="342900" marR="0" lvl="0" indent="-342900" algn="l" defTabSz="914400" rtl="0" eaLnBrk="1" fontAlgn="auto" latinLnBrk="0" hangingPunct="1">
              <a:lnSpc>
                <a:spcPct val="100000"/>
              </a:lnSpc>
              <a:spcBef>
                <a:spcPts val="500"/>
              </a:spcBef>
              <a:spcAft>
                <a:spcPts val="0"/>
              </a:spcAft>
              <a:buClrTx/>
              <a:buSzPct val="120000"/>
              <a:buFont typeface="Wingdings" pitchFamily="2" charset="2"/>
              <a:buChar char="§"/>
              <a:tabLst/>
              <a:defRPr/>
            </a:pPr>
            <a:r>
              <a:rPr kumimoji="0" lang="en-US"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Broad gap analyses across domains are very difficult as there are too many detailed and subtle constraints that cannot be modeled with the MIM data. </a:t>
            </a:r>
          </a:p>
          <a:p>
            <a:pPr marL="342900" marR="0" lvl="0" indent="-342900" algn="l" defTabSz="914400" rtl="0" eaLnBrk="1" fontAlgn="auto" latinLnBrk="0" hangingPunct="1">
              <a:lnSpc>
                <a:spcPct val="100000"/>
              </a:lnSpc>
              <a:spcBef>
                <a:spcPts val="500"/>
              </a:spcBef>
              <a:spcAft>
                <a:spcPts val="0"/>
              </a:spcAft>
              <a:buClrTx/>
              <a:buSzPct val="120000"/>
              <a:buFont typeface="Wingdings" pitchFamily="2" charset="2"/>
              <a:buChar char="§"/>
              <a:tabLst/>
              <a:defRPr/>
            </a:pPr>
            <a:r>
              <a:rPr lang="en-US" sz="2000" kern="1200" dirty="0">
                <a:latin typeface="Calibri" charset="0"/>
                <a:ea typeface="ＭＳ Ｐゴシック" charset="0"/>
                <a:cs typeface="Calibri" charset="0"/>
              </a:rPr>
              <a:t>A simple MIM API tool will definitely add a new and powerful capability for systems analyses but we need to be careful that we do not design it too focused on one analysis product.</a:t>
            </a:r>
            <a:endParaRPr kumimoji="0" lang="en-US"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768927" marR="0" lvl="1" indent="-342900" algn="l" defTabSz="914400" rtl="0" eaLnBrk="1" fontAlgn="auto" latinLnBrk="0" hangingPunct="1">
              <a:lnSpc>
                <a:spcPct val="100000"/>
              </a:lnSpc>
              <a:spcBef>
                <a:spcPts val="500"/>
              </a:spcBef>
              <a:spcAft>
                <a:spcPts val="0"/>
              </a:spcAft>
              <a:buClrTx/>
              <a:buSzPct val="120000"/>
              <a:buFont typeface="Arial" panose="020B0604020202020204" pitchFamily="34" charset="0"/>
              <a:buChar char="•"/>
              <a:tabLst/>
              <a:defRPr/>
            </a:pPr>
            <a:endParaRPr kumimoji="0" lang="en-US"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p:txBody>
      </p:sp>
    </p:spTree>
    <p:extLst>
      <p:ext uri="{BB962C8B-B14F-4D97-AF65-F5344CB8AC3E}">
        <p14:creationId xmlns:p14="http://schemas.microsoft.com/office/powerpoint/2010/main" val="3532701239"/>
      </p:ext>
    </p:extLst>
  </p:cSld>
  <p:clrMapOvr>
    <a:masterClrMapping/>
  </p:clrMapOvr>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A White Pages">
  <a:themeElements>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Whit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Whit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Whit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Whit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Whit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Whit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Whit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Whit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Whit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Whit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Whit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Whit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Whit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Whit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13704</TotalTime>
  <Words>406</Words>
  <Application>Microsoft Macintosh PowerPoint</Application>
  <PresentationFormat>On-screen Show (4:3)</PresentationFormat>
  <Paragraphs>30</Paragraphs>
  <Slides>4</Slides>
  <Notes>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vt:i4>
      </vt:variant>
    </vt:vector>
  </HeadingPairs>
  <TitlesOfParts>
    <vt:vector size="19" baseType="lpstr">
      <vt:lpstr>Arial Bold</vt:lpstr>
      <vt:lpstr>Arial Unicode MS</vt:lpstr>
      <vt:lpstr>Droid Serif</vt:lpstr>
      <vt:lpstr>Arial</vt:lpstr>
      <vt:lpstr>Avenir Roman</vt:lpstr>
      <vt:lpstr>Calibri</vt:lpstr>
      <vt:lpstr>Century Gothic</vt:lpstr>
      <vt:lpstr>Helvetica</vt:lpstr>
      <vt:lpstr>Tahoma</vt:lpstr>
      <vt:lpstr>Times New Roman</vt:lpstr>
      <vt:lpstr>Wingdings</vt:lpstr>
      <vt:lpstr>Default</vt:lpstr>
      <vt:lpstr>GA White Pages</vt:lpstr>
      <vt:lpstr>4_Default</vt:lpstr>
      <vt:lpstr>2_Default</vt:lpstr>
      <vt:lpstr>CEOS Systems Engineering Tools  for Gap Analyses</vt:lpstr>
      <vt:lpstr>COVE Tool Summary</vt:lpstr>
      <vt:lpstr>MIM Database Tool</vt:lpstr>
      <vt:lpstr>Future Analyses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Matt S</cp:lastModifiedBy>
  <cp:revision>869</cp:revision>
  <cp:lastPrinted>2015-02-04T17:36:21Z</cp:lastPrinted>
  <dcterms:modified xsi:type="dcterms:W3CDTF">2019-02-18T02:50:33Z</dcterms:modified>
</cp:coreProperties>
</file>