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78" r:id="rId2"/>
    <p:sldId id="279" r:id="rId3"/>
    <p:sldId id="282" r:id="rId4"/>
    <p:sldId id="283" r:id="rId5"/>
    <p:sldId id="290" r:id="rId6"/>
    <p:sldId id="292" r:id="rId7"/>
    <p:sldId id="293" r:id="rId8"/>
    <p:sldId id="285" r:id="rId9"/>
    <p:sldId id="289" r:id="rId10"/>
    <p:sldId id="291" r:id="rId11"/>
    <p:sldId id="287" r:id="rId12"/>
    <p:sldId id="281" r:id="rId1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660"/>
  </p:normalViewPr>
  <p:slideViewPr>
    <p:cSldViewPr snapToGrid="0">
      <p:cViewPr varScale="1">
        <p:scale>
          <a:sx n="58" d="100"/>
          <a:sy n="58" d="100"/>
        </p:scale>
        <p:origin x="5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9/4/19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9/4/19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9/4/19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4395"/>
          <a:stretch/>
        </p:blipFill>
        <p:spPr>
          <a:xfrm>
            <a:off x="0" y="-68239"/>
            <a:ext cx="12192000" cy="6926239"/>
          </a:xfrm>
          <a:prstGeom prst="rect">
            <a:avLst/>
          </a:prstGeom>
        </p:spPr>
      </p:pic>
      <p:pic>
        <p:nvPicPr>
          <p:cNvPr id="12" name="ceos_logo.png"/>
          <p:cNvPicPr/>
          <p:nvPr userDrawn="1"/>
        </p:nvPicPr>
        <p:blipFill>
          <a:blip r:embed="rId4" cstate="screen">
            <a:extLst>
              <a:ext uri="{28A0092B-C50C-407E-A947-70E740481C1C}">
                <a14:useLocalDpi xmlns:a14="http://schemas.microsoft.com/office/drawing/2010/main"/>
              </a:ext>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156447"/>
              <a:ext cx="8364071" cy="1266667"/>
            </a:xfrm>
            <a:prstGeom prst="rect">
              <a:avLst/>
            </a:prstGeom>
          </p:spPr>
        </p:pic>
        <p:pic>
          <p:nvPicPr>
            <p:cNvPr id="4" name="Picture 3"/>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7958571" y="1156447"/>
              <a:ext cx="4233429" cy="1266667"/>
            </a:xfrm>
            <a:prstGeom prst="rect">
              <a:avLst/>
            </a:prstGeom>
          </p:spPr>
        </p:pic>
      </p:gr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71887" y="2872595"/>
            <a:ext cx="5961633" cy="2212604"/>
          </a:xfrm>
        </p:spPr>
        <p:txBody>
          <a:bodyPr>
            <a:normAutofit lnSpcReduction="10000"/>
          </a:bodyPr>
          <a:lstStyle/>
          <a:p>
            <a:r>
              <a:rPr lang="en-US" dirty="0">
                <a:latin typeface="+mj-lt"/>
              </a:rPr>
              <a:t>Brian Killough, NASA, SEO</a:t>
            </a:r>
          </a:p>
          <a:p>
            <a:endParaRPr lang="en-US" dirty="0">
              <a:latin typeface="+mj-lt"/>
            </a:endParaRPr>
          </a:p>
          <a:p>
            <a:r>
              <a:rPr lang="en-US" dirty="0">
                <a:latin typeface="+mj-lt"/>
              </a:rPr>
              <a:t>Land Surface Imaging (LSI-VC) Meeting</a:t>
            </a:r>
          </a:p>
          <a:p>
            <a:r>
              <a:rPr lang="en-US" dirty="0">
                <a:latin typeface="+mj-lt"/>
              </a:rPr>
              <a:t>Session 6</a:t>
            </a:r>
          </a:p>
          <a:p>
            <a:r>
              <a:rPr lang="en-US" dirty="0">
                <a:latin typeface="+mj-lt"/>
              </a:rPr>
              <a:t>Anchorage, Alaska, USA</a:t>
            </a:r>
          </a:p>
          <a:p>
            <a:r>
              <a:rPr lang="en-US" dirty="0">
                <a:latin typeface="+mj-lt"/>
              </a:rPr>
              <a:t>4 September 2019</a:t>
            </a:r>
          </a:p>
          <a:p>
            <a:endParaRPr lang="en-US" dirty="0">
              <a:latin typeface="+mj-lt"/>
            </a:endParaRPr>
          </a:p>
        </p:txBody>
      </p:sp>
      <p:sp>
        <p:nvSpPr>
          <p:cNvPr id="8" name="Shape 10"/>
          <p:cNvSpPr txBox="1">
            <a:spLocks/>
          </p:cNvSpPr>
          <p:nvPr/>
        </p:nvSpPr>
        <p:spPr>
          <a:xfrm>
            <a:off x="394189" y="1676400"/>
            <a:ext cx="8236855"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5400" kern="0" dirty="0">
                <a:solidFill>
                  <a:schemeClr val="bg1"/>
                </a:solidFill>
                <a:latin typeface="+mj-lt"/>
              </a:rPr>
              <a:t>Open Data Cube Update</a:t>
            </a:r>
          </a:p>
        </p:txBody>
      </p:sp>
    </p:spTree>
    <p:extLst>
      <p:ext uri="{BB962C8B-B14F-4D97-AF65-F5344CB8AC3E}">
        <p14:creationId xmlns:p14="http://schemas.microsoft.com/office/powerpoint/2010/main" val="26701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3214947"/>
          </a:xfrm>
        </p:spPr>
        <p:txBody>
          <a:bodyPr/>
          <a:lstStyle/>
          <a:p>
            <a:r>
              <a:rPr lang="en-US" dirty="0"/>
              <a:t>Brian and Ake have been working hard on a </a:t>
            </a:r>
            <a:r>
              <a:rPr lang="en-US" dirty="0" err="1"/>
              <a:t>Jupyter</a:t>
            </a:r>
            <a:r>
              <a:rPr lang="en-US" dirty="0"/>
              <a:t> notebook focused on Sentinel-1 radar (on version #9).</a:t>
            </a:r>
          </a:p>
          <a:p>
            <a:r>
              <a:rPr lang="en-US" dirty="0"/>
              <a:t>Data was prepared by NORCE (Joerg </a:t>
            </a:r>
            <a:r>
              <a:rPr lang="en-US" dirty="0" err="1"/>
              <a:t>Haarpainter</a:t>
            </a:r>
            <a:r>
              <a:rPr lang="en-US" dirty="0"/>
              <a:t>, Norway) over Ghana. The data is monthly mean VV and VH backscatter intensity (likely satisfies most of our ARD requirements)</a:t>
            </a:r>
          </a:p>
          <a:p>
            <a:r>
              <a:rPr lang="en-US" dirty="0"/>
              <a:t>Some of the features of this notebook include: noise filtering, single date histograms and RGB images (far left), custom RGB (bands and dates, 2</a:t>
            </a:r>
            <a:r>
              <a:rPr lang="en-US" baseline="30000" dirty="0"/>
              <a:t>nd</a:t>
            </a:r>
            <a:r>
              <a:rPr lang="en-US" dirty="0"/>
              <a:t> from left), single date threshold products (3</a:t>
            </a:r>
            <a:r>
              <a:rPr lang="en-US" baseline="30000" dirty="0"/>
              <a:t>rd</a:t>
            </a:r>
            <a:r>
              <a:rPr lang="en-US" dirty="0"/>
              <a:t> from left), time series Gaussian plots (far right), and a multi-date change product (2</a:t>
            </a:r>
            <a:r>
              <a:rPr lang="en-US" baseline="30000" dirty="0"/>
              <a:t>nd</a:t>
            </a:r>
            <a:r>
              <a:rPr lang="en-US" dirty="0"/>
              <a:t> from right).  </a:t>
            </a:r>
          </a:p>
          <a:p>
            <a:r>
              <a:rPr lang="en-US" dirty="0"/>
              <a:t>ESRI has also developed a tool to browse the S1 data over Ghana = </a:t>
            </a:r>
            <a:r>
              <a:rPr lang="en-US" b="1" dirty="0"/>
              <a:t>https://</a:t>
            </a:r>
            <a:r>
              <a:rPr lang="en-US" b="1" dirty="0" err="1"/>
              <a:t>tinyurl.com</a:t>
            </a:r>
            <a:r>
              <a:rPr lang="en-US" b="1" dirty="0"/>
              <a:t>/ghana-s1</a:t>
            </a:r>
          </a:p>
          <a:p>
            <a:r>
              <a:rPr lang="en-US" dirty="0"/>
              <a:t>A similar notebook will be developed for ALOS in time for the GEO meeting.</a:t>
            </a:r>
          </a:p>
          <a:p>
            <a:endParaRPr lang="en-US" dirty="0"/>
          </a:p>
        </p:txBody>
      </p:sp>
      <p:sp>
        <p:nvSpPr>
          <p:cNvPr id="5" name="Content Placeholder 4"/>
          <p:cNvSpPr>
            <a:spLocks noGrp="1"/>
          </p:cNvSpPr>
          <p:nvPr>
            <p:ph sz="quarter" idx="11"/>
          </p:nvPr>
        </p:nvSpPr>
        <p:spPr>
          <a:xfrm>
            <a:off x="2392680" y="259080"/>
            <a:ext cx="7907020" cy="822960"/>
          </a:xfrm>
        </p:spPr>
        <p:txBody>
          <a:bodyPr/>
          <a:lstStyle/>
          <a:p>
            <a:r>
              <a:rPr lang="en-US" sz="4400" b="1" dirty="0"/>
              <a:t>Sentinel-1 ODC Algorithms</a:t>
            </a:r>
          </a:p>
          <a:p>
            <a:endParaRPr lang="en-US" sz="4400" b="1" dirty="0"/>
          </a:p>
        </p:txBody>
      </p:sp>
      <p:pic>
        <p:nvPicPr>
          <p:cNvPr id="10" name="Picture 9">
            <a:extLst>
              <a:ext uri="{FF2B5EF4-FFF2-40B4-BE49-F238E27FC236}">
                <a16:creationId xmlns:a16="http://schemas.microsoft.com/office/drawing/2014/main" id="{FBB04477-E774-9A41-A7D8-A001C3F43C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908" y="4574229"/>
            <a:ext cx="1782756" cy="2129263"/>
          </a:xfrm>
          <a:prstGeom prst="rect">
            <a:avLst/>
          </a:prstGeom>
        </p:spPr>
      </p:pic>
      <p:pic>
        <p:nvPicPr>
          <p:cNvPr id="11" name="Picture 10">
            <a:extLst>
              <a:ext uri="{FF2B5EF4-FFF2-40B4-BE49-F238E27FC236}">
                <a16:creationId xmlns:a16="http://schemas.microsoft.com/office/drawing/2014/main" id="{533851D3-EF26-B54A-836D-77FEC91DE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223" y="4602656"/>
            <a:ext cx="1740217" cy="2062479"/>
          </a:xfrm>
          <a:prstGeom prst="rect">
            <a:avLst/>
          </a:prstGeom>
        </p:spPr>
      </p:pic>
      <p:pic>
        <p:nvPicPr>
          <p:cNvPr id="12" name="Picture 11">
            <a:extLst>
              <a:ext uri="{FF2B5EF4-FFF2-40B4-BE49-F238E27FC236}">
                <a16:creationId xmlns:a16="http://schemas.microsoft.com/office/drawing/2014/main" id="{DE1F1DE9-0F17-F14E-9E55-080738D339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999" y="4612255"/>
            <a:ext cx="1740217" cy="2115900"/>
          </a:xfrm>
          <a:prstGeom prst="rect">
            <a:avLst/>
          </a:prstGeom>
        </p:spPr>
      </p:pic>
      <p:pic>
        <p:nvPicPr>
          <p:cNvPr id="13" name="Picture 12">
            <a:extLst>
              <a:ext uri="{FF2B5EF4-FFF2-40B4-BE49-F238E27FC236}">
                <a16:creationId xmlns:a16="http://schemas.microsoft.com/office/drawing/2014/main" id="{4A6F872C-1C87-594F-8521-5E4B41D41B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5551" y="4763966"/>
            <a:ext cx="4126340" cy="1811144"/>
          </a:xfrm>
          <a:prstGeom prst="rect">
            <a:avLst/>
          </a:prstGeom>
        </p:spPr>
      </p:pic>
      <p:pic>
        <p:nvPicPr>
          <p:cNvPr id="14" name="Picture 13">
            <a:extLst>
              <a:ext uri="{FF2B5EF4-FFF2-40B4-BE49-F238E27FC236}">
                <a16:creationId xmlns:a16="http://schemas.microsoft.com/office/drawing/2014/main" id="{843FC493-F544-7C4F-9F1E-86CF92232D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8775" y="4612255"/>
            <a:ext cx="1770006" cy="2109101"/>
          </a:xfrm>
          <a:prstGeom prst="rect">
            <a:avLst/>
          </a:prstGeom>
        </p:spPr>
      </p:pic>
    </p:spTree>
    <p:extLst>
      <p:ext uri="{BB962C8B-B14F-4D97-AF65-F5344CB8AC3E}">
        <p14:creationId xmlns:p14="http://schemas.microsoft.com/office/powerpoint/2010/main" val="15753918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5123533"/>
          </a:xfrm>
        </p:spPr>
        <p:txBody>
          <a:bodyPr/>
          <a:lstStyle/>
          <a:p>
            <a:r>
              <a:rPr lang="en-US" b="1" dirty="0"/>
              <a:t>Work with LSI-VC</a:t>
            </a:r>
            <a:r>
              <a:rPr lang="en-US" dirty="0"/>
              <a:t> to develop ARD specifications, promote the use of ARD and demonstrate its value through Data Cube prototypes and projects. </a:t>
            </a:r>
          </a:p>
          <a:p>
            <a:r>
              <a:rPr lang="en-US" dirty="0"/>
              <a:t>Support to SDGs through the development and sharing of algorithms connected to CEOS ARD</a:t>
            </a:r>
          </a:p>
          <a:p>
            <a:r>
              <a:rPr lang="en-US" dirty="0"/>
              <a:t>Support to Digital Earth Africa to demonstrate large-scale use of CEOS ARD with a common data analysis infrastructure (data cube).Migrating ARDC data and continental ALOS data.</a:t>
            </a:r>
          </a:p>
          <a:p>
            <a:r>
              <a:rPr lang="en-US" dirty="0"/>
              <a:t>Work with ESA (Albrecht Schmidt) to improve access to Sentinel ARD for global data cube users</a:t>
            </a:r>
          </a:p>
          <a:p>
            <a:r>
              <a:rPr lang="en-US" dirty="0"/>
              <a:t>Connect the Data Cube to Google Earth Engine ... huge community of users and algorithms and more datasets. SEO making some progress an talking often with the </a:t>
            </a:r>
            <a:r>
              <a:rPr lang="en-US"/>
              <a:t>GEE team. </a:t>
            </a:r>
            <a:endParaRPr lang="en-US" dirty="0"/>
          </a:p>
          <a:p>
            <a:r>
              <a:rPr lang="en-US" dirty="0"/>
              <a:t>Connect with SEPAL to support GFOI ... an alternative infrastructure option</a:t>
            </a:r>
          </a:p>
          <a:p>
            <a:r>
              <a:rPr lang="en-US" dirty="0"/>
              <a:t>Work with GEOGLAM to create a Landsat-based version of the Crop Monitor ... University of Maryland already starting</a:t>
            </a:r>
          </a:p>
          <a:p>
            <a:r>
              <a:rPr lang="en-US" dirty="0"/>
              <a:t>Explore options to work with the ocean community for land/coastal boundary analyses and water quality and explore connections to new and diverse datasets (e.g. OLCI, Lidar, PACE)</a:t>
            </a:r>
          </a:p>
          <a:p>
            <a:endParaRPr lang="en-US" dirty="0"/>
          </a:p>
        </p:txBody>
      </p:sp>
      <p:sp>
        <p:nvSpPr>
          <p:cNvPr id="5" name="Content Placeholder 4"/>
          <p:cNvSpPr>
            <a:spLocks noGrp="1"/>
          </p:cNvSpPr>
          <p:nvPr>
            <p:ph sz="quarter" idx="11"/>
          </p:nvPr>
        </p:nvSpPr>
        <p:spPr>
          <a:xfrm>
            <a:off x="2392680" y="259080"/>
            <a:ext cx="6604000" cy="822960"/>
          </a:xfrm>
        </p:spPr>
        <p:txBody>
          <a:bodyPr/>
          <a:lstStyle/>
          <a:p>
            <a:r>
              <a:rPr lang="en-US" sz="4800" b="1" dirty="0"/>
              <a:t>What is the future?</a:t>
            </a:r>
          </a:p>
          <a:p>
            <a:endParaRPr lang="en-US" sz="4800" b="1" dirty="0"/>
          </a:p>
        </p:txBody>
      </p:sp>
    </p:spTree>
    <p:extLst>
      <p:ext uri="{BB962C8B-B14F-4D97-AF65-F5344CB8AC3E}">
        <p14:creationId xmlns:p14="http://schemas.microsoft.com/office/powerpoint/2010/main" val="12166375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1785600" y="6629400"/>
            <a:ext cx="406400" cy="187325"/>
          </a:xfrm>
          <a:prstGeom prst="rect">
            <a:avLst/>
          </a:prstGeom>
        </p:spPr>
        <p:txBody>
          <a:bodyPr/>
          <a:lstStyle/>
          <a:p>
            <a:pPr defTabSz="914400"/>
            <a:fld id="{86CB4B4D-7CA3-9044-876B-883B54F8677D}" type="slidenum">
              <a:rPr lang="en-US" smtClean="0">
                <a:solidFill>
                  <a:srgbClr val="1F497D"/>
                </a:solidFill>
              </a:rPr>
              <a:pPr defTabSz="914400"/>
              <a:t>12</a:t>
            </a:fld>
            <a:endParaRPr lang="en-US" dirty="0">
              <a:solidFill>
                <a:srgbClr val="1F497D"/>
              </a:solidFill>
            </a:endParaRPr>
          </a:p>
        </p:txBody>
      </p:sp>
      <p:pic>
        <p:nvPicPr>
          <p:cNvPr id="7" name="Content Placeholder 5">
            <a:extLst>
              <a:ext uri="{FF2B5EF4-FFF2-40B4-BE49-F238E27FC236}">
                <a16:creationId xmlns:a16="http://schemas.microsoft.com/office/drawing/2014/main" id="{02386367-07A9-BE4C-ABD1-1E5E0E5788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930737"/>
          </a:xfrm>
          <a:prstGeom prst="rect">
            <a:avLst/>
          </a:prstGeom>
          <a:ln w="12700">
            <a:miter lim="400000"/>
          </a:ln>
        </p:spPr>
      </p:pic>
      <p:sp>
        <p:nvSpPr>
          <p:cNvPr id="5" name="Title 4"/>
          <p:cNvSpPr>
            <a:spLocks noGrp="1"/>
          </p:cNvSpPr>
          <p:nvPr>
            <p:ph type="title"/>
          </p:nvPr>
        </p:nvSpPr>
        <p:spPr>
          <a:xfrm>
            <a:off x="7654109" y="518160"/>
            <a:ext cx="4334691" cy="990600"/>
          </a:xfrm>
        </p:spPr>
        <p:txBody>
          <a:bodyPr/>
          <a:lstStyle/>
          <a:p>
            <a:pPr algn="ctr"/>
            <a:r>
              <a:rPr lang="en-US" sz="7200" b="1" dirty="0">
                <a:solidFill>
                  <a:schemeClr val="tx1"/>
                </a:solidFill>
              </a:rPr>
              <a:t>Thanks!</a:t>
            </a: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1800" dirty="0"/>
              <a:t>What is the goal of the Data Cube initiative?</a:t>
            </a:r>
          </a:p>
          <a:p>
            <a:pPr lvl="1"/>
            <a:r>
              <a:rPr lang="en-US" sz="1800" dirty="0"/>
              <a:t>From the </a:t>
            </a:r>
            <a:r>
              <a:rPr lang="en-US" sz="1800" b="1" dirty="0"/>
              <a:t>Open Data Cube website </a:t>
            </a:r>
            <a:r>
              <a:rPr lang="en-US" sz="1800" dirty="0"/>
              <a:t>... </a:t>
            </a:r>
            <a:r>
              <a:rPr lang="en-US" sz="1600" i="1" dirty="0"/>
              <a:t>The ODC seeks to increase the value and impact of global Earth observation satellite data by providing an open and freely accessible exploitation architecture. The ODC project seeks to foster a community to develop, sustain, and grow the technology and the breadth and depth of its applications for societal benefit.</a:t>
            </a:r>
          </a:p>
          <a:p>
            <a:pPr lvl="1"/>
            <a:r>
              <a:rPr lang="en-US" sz="1800" dirty="0"/>
              <a:t>The </a:t>
            </a:r>
            <a:r>
              <a:rPr lang="en-US" sz="1800" b="1" dirty="0"/>
              <a:t>“ultimate” goal </a:t>
            </a:r>
            <a:r>
              <a:rPr lang="en-US" sz="1800" dirty="0"/>
              <a:t>... foster a regional network of interoperable satellite data cubes (</a:t>
            </a:r>
            <a:r>
              <a:rPr lang="en-US" sz="1800" b="1" dirty="0"/>
              <a:t>using CEOS ARD</a:t>
            </a:r>
            <a:r>
              <a:rPr lang="en-US" sz="1800" dirty="0"/>
              <a:t>) to support a diverse set of global users</a:t>
            </a:r>
          </a:p>
          <a:p>
            <a:r>
              <a:rPr lang="en-US" sz="1800" dirty="0"/>
              <a:t>Who does the Data Cube support?</a:t>
            </a:r>
          </a:p>
          <a:p>
            <a:pPr lvl="1"/>
            <a:r>
              <a:rPr lang="en-US" sz="1800" b="1" dirty="0"/>
              <a:t>Users</a:t>
            </a:r>
            <a:r>
              <a:rPr lang="en-US" sz="1800" dirty="0"/>
              <a:t> = Governments, Ministries, Researchers, Statistical Offices, Commercial</a:t>
            </a:r>
          </a:p>
          <a:p>
            <a:r>
              <a:rPr lang="en-US" sz="1800" dirty="0"/>
              <a:t>What are the </a:t>
            </a:r>
            <a:r>
              <a:rPr lang="en-US" sz="1800" b="1" dirty="0"/>
              <a:t>key features </a:t>
            </a:r>
            <a:r>
              <a:rPr lang="en-US" sz="1800" dirty="0"/>
              <a:t>of the Data Cube?</a:t>
            </a:r>
          </a:p>
          <a:p>
            <a:pPr lvl="1"/>
            <a:r>
              <a:rPr lang="en-US" sz="1800" dirty="0"/>
              <a:t>Free, open source software, cloud computing compatible, </a:t>
            </a:r>
            <a:r>
              <a:rPr lang="en-US" sz="1800" b="1" dirty="0"/>
              <a:t>analysis-ready datasets</a:t>
            </a:r>
            <a:r>
              <a:rPr lang="en-US" sz="1800" dirty="0"/>
              <a:t>, time series analyses, data interoperability, application algorithms focused on SDGs</a:t>
            </a:r>
          </a:p>
          <a:p>
            <a:pPr lvl="1"/>
            <a:r>
              <a:rPr lang="en-US" sz="1800" dirty="0"/>
              <a:t>Lowers “barrier to entry” and significantly increases the use of CEOS satellite data with a focus on non-traditional users in developing countries</a:t>
            </a:r>
          </a:p>
          <a:p>
            <a:r>
              <a:rPr lang="en-US" sz="1800" dirty="0"/>
              <a:t>What are the </a:t>
            </a:r>
            <a:r>
              <a:rPr lang="en-US" sz="1800" b="1" dirty="0"/>
              <a:t>alternatives</a:t>
            </a:r>
            <a:r>
              <a:rPr lang="en-US" sz="1800" dirty="0"/>
              <a:t> to the Data Cube?</a:t>
            </a:r>
          </a:p>
          <a:p>
            <a:pPr lvl="1"/>
            <a:r>
              <a:rPr lang="en-US" sz="1800" dirty="0"/>
              <a:t>Google Earth Engine, DIAS, </a:t>
            </a:r>
            <a:r>
              <a:rPr lang="en-US" sz="1800" dirty="0" err="1"/>
              <a:t>Rasdaman</a:t>
            </a:r>
            <a:r>
              <a:rPr lang="en-US" sz="1800" dirty="0"/>
              <a:t> ... less control, commercial connections</a:t>
            </a:r>
          </a:p>
          <a:p>
            <a:pPr lvl="1"/>
            <a:r>
              <a:rPr lang="en-US" sz="1800" dirty="0"/>
              <a:t>Traditional downloads ... slow and costly, growing data volumes cause issues</a:t>
            </a:r>
          </a:p>
        </p:txBody>
      </p:sp>
      <p:sp>
        <p:nvSpPr>
          <p:cNvPr id="5" name="Content Placeholder 4"/>
          <p:cNvSpPr>
            <a:spLocks noGrp="1"/>
          </p:cNvSpPr>
          <p:nvPr>
            <p:ph sz="quarter" idx="11"/>
          </p:nvPr>
        </p:nvSpPr>
        <p:spPr>
          <a:xfrm>
            <a:off x="2392679" y="259080"/>
            <a:ext cx="7933349" cy="822960"/>
          </a:xfrm>
        </p:spPr>
        <p:txBody>
          <a:bodyPr/>
          <a:lstStyle/>
          <a:p>
            <a:r>
              <a:rPr lang="en-US" sz="4400" b="1" dirty="0"/>
              <a:t>Strategic Direction </a:t>
            </a:r>
            <a:r>
              <a:rPr lang="en-US" sz="4400" b="1" dirty="0">
                <a:solidFill>
                  <a:srgbClr val="FFFF00"/>
                </a:solidFill>
              </a:rPr>
              <a:t>(for SIT)</a:t>
            </a:r>
          </a:p>
        </p:txBody>
      </p:sp>
    </p:spTree>
    <p:extLst>
      <p:ext uri="{BB962C8B-B14F-4D97-AF65-F5344CB8AC3E}">
        <p14:creationId xmlns:p14="http://schemas.microsoft.com/office/powerpoint/2010/main" val="23556495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3214947"/>
          </a:xfrm>
        </p:spPr>
        <p:txBody>
          <a:bodyPr/>
          <a:lstStyle/>
          <a:p>
            <a:r>
              <a:rPr lang="en-US" dirty="0"/>
              <a:t>CEOS, thru the LSI-VC, is coordinating the specifications for analysis ready data (ARD) products. There is great interest in the user community and </a:t>
            </a:r>
            <a:r>
              <a:rPr lang="en-US" b="1" dirty="0"/>
              <a:t>they recognize CEOS as the lead</a:t>
            </a:r>
            <a:r>
              <a:rPr lang="en-US" dirty="0"/>
              <a:t>. </a:t>
            </a:r>
          </a:p>
          <a:p>
            <a:r>
              <a:rPr lang="en-US" dirty="0"/>
              <a:t>ARD is no longer a desire of global users, but is now becoming a </a:t>
            </a:r>
            <a:r>
              <a:rPr lang="en-US" b="1" dirty="0"/>
              <a:t>requirement and an expectation</a:t>
            </a:r>
            <a:r>
              <a:rPr lang="en-US" dirty="0"/>
              <a:t>!</a:t>
            </a:r>
          </a:p>
          <a:p>
            <a:r>
              <a:rPr lang="en-US" dirty="0"/>
              <a:t>ARD will help increase the use and impact of satellite data and remove the data workflow burden on less experienced data users.</a:t>
            </a:r>
          </a:p>
          <a:p>
            <a:r>
              <a:rPr lang="en-US" dirty="0"/>
              <a:t>Most of the ARD is stored on cloud-based systems which allows easy connections to the Open Data Cube (ODC) infrastructure</a:t>
            </a:r>
          </a:p>
          <a:p>
            <a:r>
              <a:rPr lang="en-US" dirty="0"/>
              <a:t>The combination of CEOS ARD (data) and the ODC (tool) is seen as an </a:t>
            </a:r>
            <a:r>
              <a:rPr lang="en-US" b="1" dirty="0"/>
              <a:t>end-to-end contribution from CEOS to the user community</a:t>
            </a:r>
          </a:p>
          <a:p>
            <a:endParaRPr lang="en-US" dirty="0"/>
          </a:p>
        </p:txBody>
      </p:sp>
      <p:sp>
        <p:nvSpPr>
          <p:cNvPr id="5" name="Content Placeholder 4"/>
          <p:cNvSpPr>
            <a:spLocks noGrp="1"/>
          </p:cNvSpPr>
          <p:nvPr>
            <p:ph sz="quarter" idx="11"/>
          </p:nvPr>
        </p:nvSpPr>
        <p:spPr>
          <a:xfrm>
            <a:off x="2392680" y="259080"/>
            <a:ext cx="6604000" cy="822960"/>
          </a:xfrm>
        </p:spPr>
        <p:txBody>
          <a:bodyPr/>
          <a:lstStyle/>
          <a:p>
            <a:r>
              <a:rPr lang="en-US" sz="4800" b="1" dirty="0"/>
              <a:t>Analysis Ready Data</a:t>
            </a:r>
          </a:p>
          <a:p>
            <a:endParaRPr lang="en-US" sz="4800" b="1" dirty="0"/>
          </a:p>
        </p:txBody>
      </p:sp>
      <p:sp>
        <p:nvSpPr>
          <p:cNvPr id="6" name="Content Placeholder 3">
            <a:extLst>
              <a:ext uri="{FF2B5EF4-FFF2-40B4-BE49-F238E27FC236}">
                <a16:creationId xmlns:a16="http://schemas.microsoft.com/office/drawing/2014/main" id="{CA87697A-9052-604D-8B99-16609EBE1FAA}"/>
              </a:ext>
            </a:extLst>
          </p:cNvPr>
          <p:cNvSpPr txBox="1">
            <a:spLocks/>
          </p:cNvSpPr>
          <p:nvPr/>
        </p:nvSpPr>
        <p:spPr>
          <a:xfrm>
            <a:off x="161175" y="4759043"/>
            <a:ext cx="4423735" cy="187380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i="1" dirty="0"/>
              <a:t>We are not just giving the data to the users, but we are making access easier and improving potential outcomes by connecting the data to an open source tool and algorithms</a:t>
            </a:r>
          </a:p>
          <a:p>
            <a:pPr marL="0" indent="0">
              <a:buNone/>
            </a:pPr>
            <a:endParaRPr lang="en-US" i="1" kern="0" dirty="0"/>
          </a:p>
        </p:txBody>
      </p:sp>
      <p:sp>
        <p:nvSpPr>
          <p:cNvPr id="7" name="TextBox 6">
            <a:extLst>
              <a:ext uri="{FF2B5EF4-FFF2-40B4-BE49-F238E27FC236}">
                <a16:creationId xmlns:a16="http://schemas.microsoft.com/office/drawing/2014/main" id="{972E02AB-2FF8-154F-8564-60701D504603}"/>
              </a:ext>
            </a:extLst>
          </p:cNvPr>
          <p:cNvSpPr txBox="1"/>
          <p:nvPr/>
        </p:nvSpPr>
        <p:spPr>
          <a:xfrm>
            <a:off x="7017354" y="4968586"/>
            <a:ext cx="775210"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rgbClr val="002569"/>
                </a:solidFill>
                <a:effectLst/>
                <a:uFillTx/>
              </a:rPr>
              <a:t>+</a:t>
            </a:r>
          </a:p>
        </p:txBody>
      </p:sp>
      <p:pic>
        <p:nvPicPr>
          <p:cNvPr id="8" name="Picture 7">
            <a:extLst>
              <a:ext uri="{FF2B5EF4-FFF2-40B4-BE49-F238E27FC236}">
                <a16:creationId xmlns:a16="http://schemas.microsoft.com/office/drawing/2014/main" id="{4E751A8C-6C99-1F4A-8346-D3080DDF0D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60898" y="4617720"/>
            <a:ext cx="1741994" cy="2006600"/>
          </a:xfrm>
          <a:prstGeom prst="rect">
            <a:avLst/>
          </a:prstGeom>
        </p:spPr>
      </p:pic>
      <p:sp>
        <p:nvSpPr>
          <p:cNvPr id="9" name="TextBox 8">
            <a:extLst>
              <a:ext uri="{FF2B5EF4-FFF2-40B4-BE49-F238E27FC236}">
                <a16:creationId xmlns:a16="http://schemas.microsoft.com/office/drawing/2014/main" id="{7376D7C9-2642-0E4D-8EC3-B9620D3B7496}"/>
              </a:ext>
            </a:extLst>
          </p:cNvPr>
          <p:cNvSpPr txBox="1"/>
          <p:nvPr/>
        </p:nvSpPr>
        <p:spPr>
          <a:xfrm>
            <a:off x="9633432" y="4971472"/>
            <a:ext cx="775210"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8000" b="1" dirty="0">
                <a:solidFill>
                  <a:srgbClr val="002569"/>
                </a:solidFill>
              </a:rPr>
              <a:t>=</a:t>
            </a:r>
            <a:endParaRPr kumimoji="0" lang="en-US" sz="8000" b="1" i="0" u="none" strike="noStrike" cap="none" spc="0" normalizeH="0" baseline="0" dirty="0">
              <a:ln>
                <a:noFill/>
              </a:ln>
              <a:solidFill>
                <a:srgbClr val="002569"/>
              </a:solidFill>
              <a:effectLst/>
              <a:uFillTx/>
            </a:endParaRPr>
          </a:p>
        </p:txBody>
      </p:sp>
      <p:pic>
        <p:nvPicPr>
          <p:cNvPr id="2" name="Picture 1">
            <a:extLst>
              <a:ext uri="{FF2B5EF4-FFF2-40B4-BE49-F238E27FC236}">
                <a16:creationId xmlns:a16="http://schemas.microsoft.com/office/drawing/2014/main" id="{93856663-C168-1B47-ABA4-AB5DA4F9891A}"/>
              </a:ext>
            </a:extLst>
          </p:cNvPr>
          <p:cNvPicPr>
            <a:picLocks noChangeAspect="1"/>
          </p:cNvPicPr>
          <p:nvPr/>
        </p:nvPicPr>
        <p:blipFill>
          <a:blip r:embed="rId3"/>
          <a:stretch>
            <a:fillRect/>
          </a:stretch>
        </p:blipFill>
        <p:spPr>
          <a:xfrm>
            <a:off x="10299700" y="5030470"/>
            <a:ext cx="1739900" cy="1155700"/>
          </a:xfrm>
          <a:prstGeom prst="rect">
            <a:avLst/>
          </a:prstGeom>
        </p:spPr>
      </p:pic>
      <p:pic>
        <p:nvPicPr>
          <p:cNvPr id="10" name="Picture 9">
            <a:extLst>
              <a:ext uri="{FF2B5EF4-FFF2-40B4-BE49-F238E27FC236}">
                <a16:creationId xmlns:a16="http://schemas.microsoft.com/office/drawing/2014/main" id="{ABF4C5FC-9E96-554B-90B4-0371A00065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7431" y="4699083"/>
            <a:ext cx="2314413" cy="1813326"/>
          </a:xfrm>
          <a:prstGeom prst="rect">
            <a:avLst/>
          </a:prstGeom>
        </p:spPr>
      </p:pic>
    </p:spTree>
    <p:extLst>
      <p:ext uri="{BB962C8B-B14F-4D97-AF65-F5344CB8AC3E}">
        <p14:creationId xmlns:p14="http://schemas.microsoft.com/office/powerpoint/2010/main" val="4316936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3"/>
            <a:ext cx="11845636" cy="795923"/>
          </a:xfrm>
        </p:spPr>
        <p:txBody>
          <a:bodyPr/>
          <a:lstStyle/>
          <a:p>
            <a:pPr marL="0" indent="0">
              <a:buNone/>
            </a:pPr>
            <a:r>
              <a:rPr lang="en-US" i="1" dirty="0"/>
              <a:t>Since the start of the Open Data project, there have been many examples of successful adoption of this technology to exploit the use of CEOS ARD and create impactful products.</a:t>
            </a:r>
          </a:p>
        </p:txBody>
      </p:sp>
      <p:sp>
        <p:nvSpPr>
          <p:cNvPr id="5" name="Content Placeholder 4"/>
          <p:cNvSpPr>
            <a:spLocks noGrp="1"/>
          </p:cNvSpPr>
          <p:nvPr>
            <p:ph sz="quarter" idx="11"/>
          </p:nvPr>
        </p:nvSpPr>
        <p:spPr>
          <a:xfrm>
            <a:off x="2392680" y="259080"/>
            <a:ext cx="6604000" cy="822960"/>
          </a:xfrm>
        </p:spPr>
        <p:txBody>
          <a:bodyPr/>
          <a:lstStyle/>
          <a:p>
            <a:r>
              <a:rPr lang="en-US" sz="4800" b="1" dirty="0"/>
              <a:t>Data Cube Prototypes</a:t>
            </a:r>
          </a:p>
          <a:p>
            <a:endParaRPr lang="en-US" sz="4800" b="1" dirty="0"/>
          </a:p>
        </p:txBody>
      </p:sp>
      <p:pic>
        <p:nvPicPr>
          <p:cNvPr id="3" name="Picture 2">
            <a:extLst>
              <a:ext uri="{FF2B5EF4-FFF2-40B4-BE49-F238E27FC236}">
                <a16:creationId xmlns:a16="http://schemas.microsoft.com/office/drawing/2014/main" id="{E156CA3C-83CF-7147-AE65-D4841F0F0D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215" y="2942946"/>
            <a:ext cx="5274425" cy="3439842"/>
          </a:xfrm>
          <a:prstGeom prst="rect">
            <a:avLst/>
          </a:prstGeom>
        </p:spPr>
      </p:pic>
      <p:pic>
        <p:nvPicPr>
          <p:cNvPr id="9" name="Picture 8">
            <a:extLst>
              <a:ext uri="{FF2B5EF4-FFF2-40B4-BE49-F238E27FC236}">
                <a16:creationId xmlns:a16="http://schemas.microsoft.com/office/drawing/2014/main" id="{4E4AD82A-6FC1-874C-BD1A-F5CE0765DB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372" y="3257782"/>
            <a:ext cx="4581578" cy="3289068"/>
          </a:xfrm>
          <a:prstGeom prst="rect">
            <a:avLst/>
          </a:prstGeom>
        </p:spPr>
      </p:pic>
      <p:sp>
        <p:nvSpPr>
          <p:cNvPr id="10" name="Content Placeholder 3">
            <a:extLst>
              <a:ext uri="{FF2B5EF4-FFF2-40B4-BE49-F238E27FC236}">
                <a16:creationId xmlns:a16="http://schemas.microsoft.com/office/drawing/2014/main" id="{035236B6-9C33-C14F-8C1F-C90CDB175CB7}"/>
              </a:ext>
            </a:extLst>
          </p:cNvPr>
          <p:cNvSpPr txBox="1">
            <a:spLocks/>
          </p:cNvSpPr>
          <p:nvPr/>
        </p:nvSpPr>
        <p:spPr>
          <a:xfrm>
            <a:off x="564573" y="2200637"/>
            <a:ext cx="5598160" cy="84703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kern="0" dirty="0"/>
              <a:t>UNEP and the University of Geneva created the first time series snow cover map of Switzerland</a:t>
            </a:r>
          </a:p>
        </p:txBody>
      </p:sp>
      <p:sp>
        <p:nvSpPr>
          <p:cNvPr id="11" name="Content Placeholder 3">
            <a:extLst>
              <a:ext uri="{FF2B5EF4-FFF2-40B4-BE49-F238E27FC236}">
                <a16:creationId xmlns:a16="http://schemas.microsoft.com/office/drawing/2014/main" id="{F117E5F9-31B7-8E40-9269-D02B127D2798}"/>
              </a:ext>
            </a:extLst>
          </p:cNvPr>
          <p:cNvSpPr txBox="1">
            <a:spLocks/>
          </p:cNvSpPr>
          <p:nvPr/>
        </p:nvSpPr>
        <p:spPr>
          <a:xfrm>
            <a:off x="6457373" y="2198696"/>
            <a:ext cx="5598160" cy="84703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kern="0" dirty="0"/>
              <a:t>Taiwan used their Data Cube used to study Typhoon damage and recovery and manage their own </a:t>
            </a:r>
            <a:r>
              <a:rPr lang="en-US" kern="0" dirty="0" err="1"/>
              <a:t>Formosat</a:t>
            </a:r>
            <a:r>
              <a:rPr lang="en-US" kern="0" dirty="0"/>
              <a:t> ARD</a:t>
            </a:r>
          </a:p>
        </p:txBody>
      </p:sp>
    </p:spTree>
    <p:extLst>
      <p:ext uri="{BB962C8B-B14F-4D97-AF65-F5344CB8AC3E}">
        <p14:creationId xmlns:p14="http://schemas.microsoft.com/office/powerpoint/2010/main" val="39291295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392680" y="214476"/>
            <a:ext cx="6604000" cy="822960"/>
          </a:xfrm>
        </p:spPr>
        <p:txBody>
          <a:bodyPr/>
          <a:lstStyle/>
          <a:p>
            <a:r>
              <a:rPr lang="en-US" sz="5400" b="1" dirty="0"/>
              <a:t>Ghana Mining</a:t>
            </a:r>
          </a:p>
          <a:p>
            <a:endParaRPr lang="en-US" sz="5400" b="1" dirty="0"/>
          </a:p>
        </p:txBody>
      </p:sp>
      <p:sp>
        <p:nvSpPr>
          <p:cNvPr id="8" name="Content Placeholder 3">
            <a:extLst>
              <a:ext uri="{FF2B5EF4-FFF2-40B4-BE49-F238E27FC236}">
                <a16:creationId xmlns:a16="http://schemas.microsoft.com/office/drawing/2014/main" id="{4886E21D-7992-A14E-8C1C-C81A3D11F339}"/>
              </a:ext>
            </a:extLst>
          </p:cNvPr>
          <p:cNvSpPr txBox="1">
            <a:spLocks/>
          </p:cNvSpPr>
          <p:nvPr/>
        </p:nvSpPr>
        <p:spPr>
          <a:xfrm>
            <a:off x="157480" y="1387503"/>
            <a:ext cx="11909602" cy="1012797"/>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kern="0" dirty="0"/>
              <a:t>The Ghana government is learning how to use </a:t>
            </a:r>
            <a:r>
              <a:rPr lang="en-US" b="1" kern="0" dirty="0"/>
              <a:t>interoperable Sentinel-1 ARD and Landsat ARD </a:t>
            </a:r>
            <a:r>
              <a:rPr lang="en-US" kern="0" dirty="0"/>
              <a:t>to search for illegal mining and measure land change impact</a:t>
            </a:r>
          </a:p>
        </p:txBody>
      </p:sp>
      <p:pic>
        <p:nvPicPr>
          <p:cNvPr id="13" name="Picture 12">
            <a:extLst>
              <a:ext uri="{FF2B5EF4-FFF2-40B4-BE49-F238E27FC236}">
                <a16:creationId xmlns:a16="http://schemas.microsoft.com/office/drawing/2014/main" id="{DC3F9447-6794-D442-914C-BB6DB44F0F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301" y="2287921"/>
            <a:ext cx="2723325" cy="3318795"/>
          </a:xfrm>
          <a:prstGeom prst="rect">
            <a:avLst/>
          </a:prstGeom>
          <a:ln w="12700">
            <a:solidFill>
              <a:schemeClr val="tx1"/>
            </a:solidFill>
          </a:ln>
        </p:spPr>
      </p:pic>
      <p:pic>
        <p:nvPicPr>
          <p:cNvPr id="14" name="Picture 13">
            <a:extLst>
              <a:ext uri="{FF2B5EF4-FFF2-40B4-BE49-F238E27FC236}">
                <a16:creationId xmlns:a16="http://schemas.microsoft.com/office/drawing/2014/main" id="{09680D17-7B6B-7B46-89E8-4A59C7D4B2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6756" y="2287921"/>
            <a:ext cx="2740562" cy="3318795"/>
          </a:xfrm>
          <a:prstGeom prst="rect">
            <a:avLst/>
          </a:prstGeom>
          <a:ln w="12700">
            <a:solidFill>
              <a:schemeClr val="tx1"/>
            </a:solidFill>
          </a:ln>
        </p:spPr>
      </p:pic>
      <p:pic>
        <p:nvPicPr>
          <p:cNvPr id="15" name="Picture 14">
            <a:extLst>
              <a:ext uri="{FF2B5EF4-FFF2-40B4-BE49-F238E27FC236}">
                <a16:creationId xmlns:a16="http://schemas.microsoft.com/office/drawing/2014/main" id="{29D22649-742F-0343-A1A8-EA8E2B2640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9423" y="2251792"/>
            <a:ext cx="2840302" cy="3354924"/>
          </a:xfrm>
          <a:prstGeom prst="rect">
            <a:avLst/>
          </a:prstGeom>
        </p:spPr>
      </p:pic>
      <p:pic>
        <p:nvPicPr>
          <p:cNvPr id="16" name="Picture 15">
            <a:extLst>
              <a:ext uri="{FF2B5EF4-FFF2-40B4-BE49-F238E27FC236}">
                <a16:creationId xmlns:a16="http://schemas.microsoft.com/office/drawing/2014/main" id="{749152A0-5841-CB44-821F-713C3AF6FC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863" y="2287921"/>
            <a:ext cx="2796835" cy="3318795"/>
          </a:xfrm>
          <a:prstGeom prst="rect">
            <a:avLst/>
          </a:prstGeom>
        </p:spPr>
      </p:pic>
      <p:sp>
        <p:nvSpPr>
          <p:cNvPr id="18" name="Content Placeholder 3">
            <a:extLst>
              <a:ext uri="{FF2B5EF4-FFF2-40B4-BE49-F238E27FC236}">
                <a16:creationId xmlns:a16="http://schemas.microsoft.com/office/drawing/2014/main" id="{74C1F78A-FAFE-A44E-925D-5CA9374D6C72}"/>
              </a:ext>
            </a:extLst>
          </p:cNvPr>
          <p:cNvSpPr txBox="1">
            <a:spLocks/>
          </p:cNvSpPr>
          <p:nvPr/>
        </p:nvSpPr>
        <p:spPr>
          <a:xfrm>
            <a:off x="157480" y="5813794"/>
            <a:ext cx="5764995" cy="900418"/>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400" kern="0" dirty="0"/>
              <a:t>Detection of water bodies in May 2017 using Landsat (left) and Sentinel-1 (right)</a:t>
            </a:r>
          </a:p>
        </p:txBody>
      </p:sp>
      <p:sp>
        <p:nvSpPr>
          <p:cNvPr id="19" name="Content Placeholder 3">
            <a:extLst>
              <a:ext uri="{FF2B5EF4-FFF2-40B4-BE49-F238E27FC236}">
                <a16:creationId xmlns:a16="http://schemas.microsoft.com/office/drawing/2014/main" id="{6B9D1FD4-0E04-0E45-8B84-042B9A056F5C}"/>
              </a:ext>
            </a:extLst>
          </p:cNvPr>
          <p:cNvSpPr txBox="1">
            <a:spLocks/>
          </p:cNvSpPr>
          <p:nvPr/>
        </p:nvSpPr>
        <p:spPr>
          <a:xfrm>
            <a:off x="6255574" y="5717894"/>
            <a:ext cx="5522752" cy="1092218"/>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200" kern="0" dirty="0"/>
              <a:t>Detection of vegetation loss (red) and vegetation gain (green) from 2015 to 2018 using Landsat (left) and Sentinel-1 (right)</a:t>
            </a:r>
          </a:p>
        </p:txBody>
      </p:sp>
    </p:spTree>
    <p:extLst>
      <p:ext uri="{BB962C8B-B14F-4D97-AF65-F5344CB8AC3E}">
        <p14:creationId xmlns:p14="http://schemas.microsoft.com/office/powerpoint/2010/main" val="36045112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392679" y="214476"/>
            <a:ext cx="7905563" cy="822960"/>
          </a:xfrm>
        </p:spPr>
        <p:txBody>
          <a:bodyPr/>
          <a:lstStyle/>
          <a:p>
            <a:r>
              <a:rPr lang="en-US" sz="5400" b="1" dirty="0"/>
              <a:t>Agriculture Use Cases</a:t>
            </a:r>
          </a:p>
          <a:p>
            <a:endParaRPr lang="en-US" sz="5400" b="1" dirty="0"/>
          </a:p>
        </p:txBody>
      </p:sp>
      <p:sp>
        <p:nvSpPr>
          <p:cNvPr id="7" name="Content Placeholder 3">
            <a:extLst>
              <a:ext uri="{FF2B5EF4-FFF2-40B4-BE49-F238E27FC236}">
                <a16:creationId xmlns:a16="http://schemas.microsoft.com/office/drawing/2014/main" id="{81870BCB-7F78-764A-B20A-167AA814C116}"/>
              </a:ext>
            </a:extLst>
          </p:cNvPr>
          <p:cNvSpPr txBox="1">
            <a:spLocks/>
          </p:cNvSpPr>
          <p:nvPr/>
        </p:nvSpPr>
        <p:spPr>
          <a:xfrm>
            <a:off x="222770" y="1535744"/>
            <a:ext cx="6066518" cy="803074"/>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b="1" kern="0" dirty="0"/>
              <a:t>Ghana</a:t>
            </a:r>
            <a:r>
              <a:rPr lang="en-US" kern="0" dirty="0"/>
              <a:t> agriculture scientists are studying the impact of new crop varieties and cultivation methods </a:t>
            </a:r>
          </a:p>
        </p:txBody>
      </p:sp>
      <p:pic>
        <p:nvPicPr>
          <p:cNvPr id="17" name="Picture 16">
            <a:extLst>
              <a:ext uri="{FF2B5EF4-FFF2-40B4-BE49-F238E27FC236}">
                <a16:creationId xmlns:a16="http://schemas.microsoft.com/office/drawing/2014/main" id="{9B0D0E78-6643-784D-99D3-15220F8360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4897" y="1535744"/>
            <a:ext cx="5061589" cy="2924744"/>
          </a:xfrm>
          <a:prstGeom prst="rect">
            <a:avLst/>
          </a:prstGeom>
        </p:spPr>
      </p:pic>
      <p:pic>
        <p:nvPicPr>
          <p:cNvPr id="20" name="Picture 19">
            <a:extLst>
              <a:ext uri="{FF2B5EF4-FFF2-40B4-BE49-F238E27FC236}">
                <a16:creationId xmlns:a16="http://schemas.microsoft.com/office/drawing/2014/main" id="{D6330440-3FFB-164F-9F16-7078AF15B3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770" y="2552601"/>
            <a:ext cx="6812128" cy="3201427"/>
          </a:xfrm>
          <a:prstGeom prst="rect">
            <a:avLst/>
          </a:prstGeom>
        </p:spPr>
      </p:pic>
      <p:sp>
        <p:nvSpPr>
          <p:cNvPr id="21" name="Content Placeholder 3">
            <a:extLst>
              <a:ext uri="{FF2B5EF4-FFF2-40B4-BE49-F238E27FC236}">
                <a16:creationId xmlns:a16="http://schemas.microsoft.com/office/drawing/2014/main" id="{8F6463D7-43BB-AB4D-9F40-B1CFC1D1B13B}"/>
              </a:ext>
            </a:extLst>
          </p:cNvPr>
          <p:cNvSpPr txBox="1">
            <a:spLocks/>
          </p:cNvSpPr>
          <p:nvPr/>
        </p:nvSpPr>
        <p:spPr>
          <a:xfrm>
            <a:off x="7270595" y="4735233"/>
            <a:ext cx="4825891" cy="1018796"/>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kern="0" dirty="0"/>
              <a:t>Landsat and Sentinel-1 phenology curves show similar response supporting the idea they can be used </a:t>
            </a:r>
            <a:r>
              <a:rPr lang="en-US" kern="0" dirty="0" err="1"/>
              <a:t>interoperably</a:t>
            </a:r>
            <a:r>
              <a:rPr lang="en-US" kern="0" dirty="0"/>
              <a:t> </a:t>
            </a:r>
          </a:p>
        </p:txBody>
      </p:sp>
      <p:sp>
        <p:nvSpPr>
          <p:cNvPr id="22" name="Content Placeholder 3">
            <a:extLst>
              <a:ext uri="{FF2B5EF4-FFF2-40B4-BE49-F238E27FC236}">
                <a16:creationId xmlns:a16="http://schemas.microsoft.com/office/drawing/2014/main" id="{2A94FC98-85D2-F749-A3B7-626191B7E20C}"/>
              </a:ext>
            </a:extLst>
          </p:cNvPr>
          <p:cNvSpPr txBox="1">
            <a:spLocks/>
          </p:cNvSpPr>
          <p:nvPr/>
        </p:nvSpPr>
        <p:spPr>
          <a:xfrm>
            <a:off x="886019" y="2998669"/>
            <a:ext cx="2005439" cy="1154645"/>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b="1" kern="0" dirty="0"/>
              <a:t>NDVI Phenology </a:t>
            </a:r>
            <a:r>
              <a:rPr lang="en-US" sz="1600" kern="0" dirty="0"/>
              <a:t>shows increased biomass (yield) and earlier harvest</a:t>
            </a:r>
          </a:p>
        </p:txBody>
      </p:sp>
    </p:spTree>
    <p:extLst>
      <p:ext uri="{BB962C8B-B14F-4D97-AF65-F5344CB8AC3E}">
        <p14:creationId xmlns:p14="http://schemas.microsoft.com/office/powerpoint/2010/main" val="10489153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392679" y="214476"/>
            <a:ext cx="7905563" cy="822960"/>
          </a:xfrm>
        </p:spPr>
        <p:txBody>
          <a:bodyPr/>
          <a:lstStyle/>
          <a:p>
            <a:r>
              <a:rPr lang="en-US" sz="5400" b="1" dirty="0"/>
              <a:t>Testimonials </a:t>
            </a:r>
          </a:p>
          <a:p>
            <a:endParaRPr lang="en-US" sz="5400" b="1" dirty="0"/>
          </a:p>
        </p:txBody>
      </p:sp>
      <p:sp>
        <p:nvSpPr>
          <p:cNvPr id="23" name="Content Placeholder 3">
            <a:extLst>
              <a:ext uri="{FF2B5EF4-FFF2-40B4-BE49-F238E27FC236}">
                <a16:creationId xmlns:a16="http://schemas.microsoft.com/office/drawing/2014/main" id="{43BFB567-C2A0-1144-AFCE-23B82A203E45}"/>
              </a:ext>
            </a:extLst>
          </p:cNvPr>
          <p:cNvSpPr txBox="1">
            <a:spLocks/>
          </p:cNvSpPr>
          <p:nvPr/>
        </p:nvSpPr>
        <p:spPr>
          <a:xfrm>
            <a:off x="6720588" y="4591942"/>
            <a:ext cx="5316512" cy="179387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b="1" kern="0" dirty="0">
                <a:solidFill>
                  <a:srgbClr val="FF0000"/>
                </a:solidFill>
              </a:rPr>
              <a:t>Senegal </a:t>
            </a:r>
            <a:r>
              <a:rPr lang="en-US" sz="1600" kern="0" dirty="0">
                <a:solidFill>
                  <a:srgbClr val="FF0000"/>
                </a:solidFill>
              </a:rPr>
              <a:t>Government Agriculture Statistician </a:t>
            </a:r>
            <a:r>
              <a:rPr lang="en-US" sz="1600" kern="0" dirty="0"/>
              <a:t>... </a:t>
            </a:r>
            <a:br>
              <a:rPr lang="en-US" sz="1600" kern="0" dirty="0"/>
            </a:br>
            <a:r>
              <a:rPr lang="en-US" sz="1600" i="1" kern="0" dirty="0"/>
              <a:t>This work will enable the ARDC to contribute directly to the estimation of crop yields in Senegal and will enable the government to improve the reliability of agricultural statistics in the calculation of SDG indicator 2.4.1 related to the proportion of land productive and sustainable agricultural</a:t>
            </a:r>
          </a:p>
        </p:txBody>
      </p:sp>
      <p:pic>
        <p:nvPicPr>
          <p:cNvPr id="2" name="Picture 1">
            <a:extLst>
              <a:ext uri="{FF2B5EF4-FFF2-40B4-BE49-F238E27FC236}">
                <a16:creationId xmlns:a16="http://schemas.microsoft.com/office/drawing/2014/main" id="{9088A4F7-1DE8-C94C-B6DE-AB20E96978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287" y="1387503"/>
            <a:ext cx="5710236" cy="3001337"/>
          </a:xfrm>
          <a:prstGeom prst="rect">
            <a:avLst/>
          </a:prstGeom>
        </p:spPr>
      </p:pic>
      <p:sp>
        <p:nvSpPr>
          <p:cNvPr id="24" name="Content Placeholder 3">
            <a:extLst>
              <a:ext uri="{FF2B5EF4-FFF2-40B4-BE49-F238E27FC236}">
                <a16:creationId xmlns:a16="http://schemas.microsoft.com/office/drawing/2014/main" id="{F610690C-45B7-6149-AFCA-85C3217B5192}"/>
              </a:ext>
            </a:extLst>
          </p:cNvPr>
          <p:cNvSpPr txBox="1">
            <a:spLocks/>
          </p:cNvSpPr>
          <p:nvPr/>
        </p:nvSpPr>
        <p:spPr>
          <a:xfrm>
            <a:off x="6766784" y="2004655"/>
            <a:ext cx="2946842" cy="1550009"/>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400" b="1" kern="0" dirty="0"/>
              <a:t>NDVI Phenology for Millet Crops</a:t>
            </a:r>
            <a:r>
              <a:rPr lang="en-US" sz="1400" kern="0" dirty="0"/>
              <a:t> Measured yields in 2015 and 2017 were 5% higher than 2016 which is confirmed by the phenology data.</a:t>
            </a:r>
          </a:p>
        </p:txBody>
      </p:sp>
      <p:pic>
        <p:nvPicPr>
          <p:cNvPr id="3" name="Picture 2">
            <a:extLst>
              <a:ext uri="{FF2B5EF4-FFF2-40B4-BE49-F238E27FC236}">
                <a16:creationId xmlns:a16="http://schemas.microsoft.com/office/drawing/2014/main" id="{CBA23995-ED99-F546-BFAC-DDCB57266C94}"/>
              </a:ext>
            </a:extLst>
          </p:cNvPr>
          <p:cNvPicPr>
            <a:picLocks noChangeAspect="1"/>
          </p:cNvPicPr>
          <p:nvPr/>
        </p:nvPicPr>
        <p:blipFill>
          <a:blip r:embed="rId3"/>
          <a:stretch>
            <a:fillRect/>
          </a:stretch>
        </p:blipFill>
        <p:spPr>
          <a:xfrm>
            <a:off x="143729" y="1387502"/>
            <a:ext cx="4472875" cy="3424545"/>
          </a:xfrm>
          <a:prstGeom prst="rect">
            <a:avLst/>
          </a:prstGeom>
        </p:spPr>
      </p:pic>
      <p:sp>
        <p:nvSpPr>
          <p:cNvPr id="12" name="Content Placeholder 3">
            <a:extLst>
              <a:ext uri="{FF2B5EF4-FFF2-40B4-BE49-F238E27FC236}">
                <a16:creationId xmlns:a16="http://schemas.microsoft.com/office/drawing/2014/main" id="{A307BC96-E47A-A74E-A63A-F85CB2F0249C}"/>
              </a:ext>
            </a:extLst>
          </p:cNvPr>
          <p:cNvSpPr txBox="1">
            <a:spLocks/>
          </p:cNvSpPr>
          <p:nvPr/>
        </p:nvSpPr>
        <p:spPr>
          <a:xfrm>
            <a:off x="3600224" y="1853958"/>
            <a:ext cx="2309921" cy="108996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kern="0" dirty="0"/>
              <a:t>Start of Season variability for Maize in Ghana</a:t>
            </a:r>
          </a:p>
        </p:txBody>
      </p:sp>
      <p:sp>
        <p:nvSpPr>
          <p:cNvPr id="13" name="Content Placeholder 3">
            <a:extLst>
              <a:ext uri="{FF2B5EF4-FFF2-40B4-BE49-F238E27FC236}">
                <a16:creationId xmlns:a16="http://schemas.microsoft.com/office/drawing/2014/main" id="{B01FEB57-12E2-9C49-A9F6-5FEF406E379E}"/>
              </a:ext>
            </a:extLst>
          </p:cNvPr>
          <p:cNvSpPr txBox="1">
            <a:spLocks/>
          </p:cNvSpPr>
          <p:nvPr/>
        </p:nvSpPr>
        <p:spPr>
          <a:xfrm>
            <a:off x="143730" y="4838792"/>
            <a:ext cx="6413187" cy="179387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600" b="1" kern="0" dirty="0">
                <a:solidFill>
                  <a:srgbClr val="FF0000"/>
                </a:solidFill>
              </a:rPr>
              <a:t>Ghana </a:t>
            </a:r>
            <a:r>
              <a:rPr lang="en-US" sz="1600" kern="0" dirty="0">
                <a:solidFill>
                  <a:srgbClr val="FF0000"/>
                </a:solidFill>
              </a:rPr>
              <a:t>Government – Head of Geospatial Unit</a:t>
            </a:r>
            <a:br>
              <a:rPr lang="en-US" sz="1600" kern="0" dirty="0"/>
            </a:br>
            <a:r>
              <a:rPr lang="en-US" sz="1600" i="1" kern="0" dirty="0"/>
              <a:t>With climate variability a threat to food security and the increasing turn to climate change models and scenarios to support farm level crop production and insurance schemes (parametric), a clear understanding of the duration of crop growth cycles, beginning and end of sowing periods, etc. constitute critical parameter inputs that are currently not available. Existing information is mostly outdated.</a:t>
            </a:r>
          </a:p>
        </p:txBody>
      </p:sp>
    </p:spTree>
    <p:extLst>
      <p:ext uri="{BB962C8B-B14F-4D97-AF65-F5344CB8AC3E}">
        <p14:creationId xmlns:p14="http://schemas.microsoft.com/office/powerpoint/2010/main" val="19983462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dirty="0"/>
              <a:t>The </a:t>
            </a:r>
            <a:r>
              <a:rPr lang="en-US" b="1" dirty="0"/>
              <a:t>African Regional Data Cube (ARDC)</a:t>
            </a:r>
            <a:r>
              <a:rPr lang="en-US" dirty="0"/>
              <a:t> project was launched in May 2018 for 5 countries (Kenya, Tanzania, Sierra Leone, Senegal, Ghana). Based on Landsat, Sentinel-1 and ALOS data.</a:t>
            </a:r>
          </a:p>
          <a:p>
            <a:r>
              <a:rPr lang="en-US" dirty="0"/>
              <a:t>Supported by CEOS (lead + technical support), Amazon (donated cloud services) and GPSDD (training + management support).</a:t>
            </a:r>
          </a:p>
          <a:p>
            <a:r>
              <a:rPr lang="en-US" dirty="0"/>
              <a:t>Multiple web-based remote and face-to-face training sessions since May 2018</a:t>
            </a:r>
          </a:p>
          <a:p>
            <a:r>
              <a:rPr lang="en-US" dirty="0"/>
              <a:t>Initial country use-cases include agriculture, flooding, urbanization, deforestation and illegal mining.</a:t>
            </a:r>
          </a:p>
          <a:p>
            <a:r>
              <a:rPr lang="en-US" dirty="0"/>
              <a:t>Focus on Government and </a:t>
            </a:r>
            <a:r>
              <a:rPr lang="en-US" dirty="0" err="1"/>
              <a:t>Statisical</a:t>
            </a:r>
            <a:r>
              <a:rPr lang="en-US" dirty="0"/>
              <a:t> Agencies with growing interest across the countries</a:t>
            </a:r>
          </a:p>
          <a:p>
            <a:r>
              <a:rPr lang="en-US" dirty="0"/>
              <a:t>The success and use of the ARDC has led to an expansion of the effort to all of continental Africa (</a:t>
            </a:r>
            <a:r>
              <a:rPr lang="en-US" b="1" dirty="0"/>
              <a:t>Digital Earth Africa</a:t>
            </a:r>
            <a:r>
              <a:rPr lang="en-US" dirty="0"/>
              <a:t>) through &gt;$20M of donor funding. </a:t>
            </a:r>
          </a:p>
        </p:txBody>
      </p:sp>
      <p:sp>
        <p:nvSpPr>
          <p:cNvPr id="5" name="Content Placeholder 4"/>
          <p:cNvSpPr>
            <a:spLocks noGrp="1"/>
          </p:cNvSpPr>
          <p:nvPr>
            <p:ph sz="quarter" idx="11"/>
          </p:nvPr>
        </p:nvSpPr>
        <p:spPr>
          <a:xfrm>
            <a:off x="2392680" y="259080"/>
            <a:ext cx="6604000" cy="822960"/>
          </a:xfrm>
        </p:spPr>
        <p:txBody>
          <a:bodyPr/>
          <a:lstStyle/>
          <a:p>
            <a:r>
              <a:rPr lang="en-US" sz="4800" b="1" dirty="0"/>
              <a:t>ARDC to DE-Africa</a:t>
            </a:r>
          </a:p>
        </p:txBody>
      </p:sp>
      <p:pic>
        <p:nvPicPr>
          <p:cNvPr id="6" name="Picture 5">
            <a:extLst>
              <a:ext uri="{FF2B5EF4-FFF2-40B4-BE49-F238E27FC236}">
                <a16:creationId xmlns:a16="http://schemas.microsoft.com/office/drawing/2014/main" id="{5D0CB503-ED3C-1847-8B85-61E05F609631}"/>
              </a:ext>
            </a:extLst>
          </p:cNvPr>
          <p:cNvPicPr>
            <a:picLocks noChangeAspect="1"/>
          </p:cNvPicPr>
          <p:nvPr/>
        </p:nvPicPr>
        <p:blipFill>
          <a:blip r:embed="rId2"/>
          <a:stretch>
            <a:fillRect/>
          </a:stretch>
        </p:blipFill>
        <p:spPr>
          <a:xfrm>
            <a:off x="4627880" y="4659946"/>
            <a:ext cx="4649554" cy="1844762"/>
          </a:xfrm>
          <a:prstGeom prst="rect">
            <a:avLst/>
          </a:prstGeom>
        </p:spPr>
      </p:pic>
      <p:pic>
        <p:nvPicPr>
          <p:cNvPr id="7" name="Picture 6">
            <a:extLst>
              <a:ext uri="{FF2B5EF4-FFF2-40B4-BE49-F238E27FC236}">
                <a16:creationId xmlns:a16="http://schemas.microsoft.com/office/drawing/2014/main" id="{E5026832-E8C9-8149-9E25-16935C6FD4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655" y="4659946"/>
            <a:ext cx="4039556" cy="1844762"/>
          </a:xfrm>
          <a:prstGeom prst="rect">
            <a:avLst/>
          </a:prstGeom>
        </p:spPr>
      </p:pic>
    </p:spTree>
    <p:extLst>
      <p:ext uri="{BB962C8B-B14F-4D97-AF65-F5344CB8AC3E}">
        <p14:creationId xmlns:p14="http://schemas.microsoft.com/office/powerpoint/2010/main" val="3417297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392680" y="259080"/>
            <a:ext cx="6604000" cy="822960"/>
          </a:xfrm>
        </p:spPr>
        <p:txBody>
          <a:bodyPr/>
          <a:lstStyle/>
          <a:p>
            <a:r>
              <a:rPr lang="en-US" sz="4800" b="1" dirty="0"/>
              <a:t>Support to SDGs</a:t>
            </a:r>
          </a:p>
          <a:p>
            <a:endParaRPr lang="en-US" sz="4800" b="1" dirty="0"/>
          </a:p>
        </p:txBody>
      </p:sp>
      <p:pic>
        <p:nvPicPr>
          <p:cNvPr id="7" name="Picture 6">
            <a:extLst>
              <a:ext uri="{FF2B5EF4-FFF2-40B4-BE49-F238E27FC236}">
                <a16:creationId xmlns:a16="http://schemas.microsoft.com/office/drawing/2014/main" id="{2C91DCB9-FBFA-1D49-A589-3BF1CBDFC7A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39383" y="4615815"/>
            <a:ext cx="2623820" cy="2135505"/>
          </a:xfrm>
          <a:prstGeom prst="rect">
            <a:avLst/>
          </a:prstGeom>
        </p:spPr>
      </p:pic>
      <p:pic>
        <p:nvPicPr>
          <p:cNvPr id="8" name="Picture 7">
            <a:extLst>
              <a:ext uri="{FF2B5EF4-FFF2-40B4-BE49-F238E27FC236}">
                <a16:creationId xmlns:a16="http://schemas.microsoft.com/office/drawing/2014/main" id="{6968034B-FCD5-664E-A5A0-F267987A87F7}"/>
              </a:ext>
            </a:extLst>
          </p:cNvPr>
          <p:cNvPicPr/>
          <p:nvPr/>
        </p:nvPicPr>
        <p:blipFill>
          <a:blip r:embed="rId3" cstate="screen">
            <a:extLst>
              <a:ext uri="{28A0092B-C50C-407E-A947-70E740481C1C}">
                <a14:useLocalDpi xmlns:a14="http://schemas.microsoft.com/office/drawing/2010/main"/>
              </a:ext>
            </a:extLst>
          </a:blip>
          <a:stretch>
            <a:fillRect/>
          </a:stretch>
        </p:blipFill>
        <p:spPr>
          <a:xfrm>
            <a:off x="5393606" y="2120317"/>
            <a:ext cx="2457613" cy="2383598"/>
          </a:xfrm>
          <a:prstGeom prst="rect">
            <a:avLst/>
          </a:prstGeom>
        </p:spPr>
      </p:pic>
      <p:pic>
        <p:nvPicPr>
          <p:cNvPr id="9" name="Picture 8">
            <a:extLst>
              <a:ext uri="{FF2B5EF4-FFF2-40B4-BE49-F238E27FC236}">
                <a16:creationId xmlns:a16="http://schemas.microsoft.com/office/drawing/2014/main" id="{346D21A7-FA57-1945-A56B-CA1D30F6AFF0}"/>
              </a:ext>
            </a:extLst>
          </p:cNvPr>
          <p:cNvPicPr/>
          <p:nvPr/>
        </p:nvPicPr>
        <p:blipFill>
          <a:blip r:embed="rId4" cstate="screen">
            <a:extLst>
              <a:ext uri="{28A0092B-C50C-407E-A947-70E740481C1C}">
                <a14:useLocalDpi xmlns:a14="http://schemas.microsoft.com/office/drawing/2010/main"/>
              </a:ext>
            </a:extLst>
          </a:blip>
          <a:stretch>
            <a:fillRect/>
          </a:stretch>
        </p:blipFill>
        <p:spPr>
          <a:xfrm>
            <a:off x="5357810" y="4503915"/>
            <a:ext cx="2493410" cy="2200732"/>
          </a:xfrm>
          <a:prstGeom prst="rect">
            <a:avLst/>
          </a:prstGeom>
        </p:spPr>
      </p:pic>
      <p:sp>
        <p:nvSpPr>
          <p:cNvPr id="11" name="Content Placeholder 3">
            <a:extLst>
              <a:ext uri="{FF2B5EF4-FFF2-40B4-BE49-F238E27FC236}">
                <a16:creationId xmlns:a16="http://schemas.microsoft.com/office/drawing/2014/main" id="{31F57F14-1A57-7E40-A98F-FBDD675A9152}"/>
              </a:ext>
            </a:extLst>
          </p:cNvPr>
          <p:cNvSpPr txBox="1">
            <a:spLocks/>
          </p:cNvSpPr>
          <p:nvPr/>
        </p:nvSpPr>
        <p:spPr>
          <a:xfrm>
            <a:off x="799359" y="1368068"/>
            <a:ext cx="2115978" cy="64779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b="1" kern="0" dirty="0"/>
              <a:t>SDG 6.6.1</a:t>
            </a:r>
          </a:p>
          <a:p>
            <a:pPr marL="0" indent="0">
              <a:buNone/>
            </a:pPr>
            <a:r>
              <a:rPr lang="en-US" sz="1800" b="1" kern="0" dirty="0"/>
              <a:t>Water Extent</a:t>
            </a:r>
          </a:p>
        </p:txBody>
      </p:sp>
      <p:sp>
        <p:nvSpPr>
          <p:cNvPr id="12" name="Content Placeholder 3">
            <a:extLst>
              <a:ext uri="{FF2B5EF4-FFF2-40B4-BE49-F238E27FC236}">
                <a16:creationId xmlns:a16="http://schemas.microsoft.com/office/drawing/2014/main" id="{F98E7CA7-DACD-5C47-8A09-23F531342427}"/>
              </a:ext>
            </a:extLst>
          </p:cNvPr>
          <p:cNvSpPr txBox="1">
            <a:spLocks/>
          </p:cNvSpPr>
          <p:nvPr/>
        </p:nvSpPr>
        <p:spPr>
          <a:xfrm>
            <a:off x="7954157" y="1473265"/>
            <a:ext cx="4110843" cy="517939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400" b="1" kern="0" dirty="0"/>
              <a:t>Water Extent </a:t>
            </a:r>
            <a:r>
              <a:rPr lang="en-US" sz="1400" kern="0" dirty="0"/>
              <a:t>= Algorithm based on Landsat time series water detection using the Australian WOFS method. Can be easily used to support SDG reporting and is consistent with UN methodology and the JRC Global Surface Water Explorer.</a:t>
            </a:r>
          </a:p>
          <a:p>
            <a:pPr marL="0" indent="0">
              <a:buNone/>
            </a:pPr>
            <a:r>
              <a:rPr lang="en-US" sz="1400" b="1" kern="0" dirty="0"/>
              <a:t>Urbanization</a:t>
            </a:r>
            <a:r>
              <a:rPr lang="en-US" sz="1400" kern="0" dirty="0"/>
              <a:t> = Evaluating the use of thresholding with NDBI and Fractional Cover (Bare Soil). Also linked to GPWv4 population data. Better urban maps are needed to train and test classification. Working with UN-Habitat and </a:t>
            </a:r>
            <a:r>
              <a:rPr lang="en-US" sz="1400" kern="0" dirty="0" err="1"/>
              <a:t>Trends.Earth</a:t>
            </a:r>
            <a:r>
              <a:rPr lang="en-US" sz="1400" kern="0" dirty="0"/>
              <a:t> and evaluating the Impervious Surface Index (ISI).</a:t>
            </a:r>
          </a:p>
          <a:p>
            <a:pPr marL="0" indent="0">
              <a:buNone/>
            </a:pPr>
            <a:r>
              <a:rPr lang="en-US" sz="1400" b="1" kern="0" dirty="0"/>
              <a:t>Land Degradation </a:t>
            </a:r>
            <a:r>
              <a:rPr lang="en-US" sz="1400" kern="0" dirty="0"/>
              <a:t>= Initial testing using an 8-class FAO land classification approach and a change matrix to identify degradation. Evaluating the use of ESA-CCI data for supervised classification training and the UNCCD Good Practice document. </a:t>
            </a:r>
          </a:p>
          <a:p>
            <a:pPr marL="0" indent="0">
              <a:buNone/>
            </a:pPr>
            <a:br>
              <a:rPr lang="en-US" sz="1400" b="1" kern="0" dirty="0">
                <a:solidFill>
                  <a:srgbClr val="FF0000"/>
                </a:solidFill>
              </a:rPr>
            </a:br>
            <a:r>
              <a:rPr lang="en-US" sz="1400" b="1" kern="0" dirty="0">
                <a:solidFill>
                  <a:srgbClr val="FF0000"/>
                </a:solidFill>
              </a:rPr>
              <a:t>NOTE:</a:t>
            </a:r>
            <a:r>
              <a:rPr lang="en-US" sz="1400" kern="0" dirty="0"/>
              <a:t> Also making progress on </a:t>
            </a:r>
            <a:r>
              <a:rPr lang="en-US" sz="1400" b="1" kern="0" dirty="0"/>
              <a:t>SDG: 2.4.1 </a:t>
            </a:r>
            <a:r>
              <a:rPr lang="en-US" sz="1400" kern="0" dirty="0"/>
              <a:t>(Sustainable Agriculture) using Landsat and Sentinel-1 vegetation phenology algorithms</a:t>
            </a:r>
          </a:p>
        </p:txBody>
      </p:sp>
      <p:sp>
        <p:nvSpPr>
          <p:cNvPr id="13" name="Content Placeholder 3">
            <a:extLst>
              <a:ext uri="{FF2B5EF4-FFF2-40B4-BE49-F238E27FC236}">
                <a16:creationId xmlns:a16="http://schemas.microsoft.com/office/drawing/2014/main" id="{FAC3A6CA-B22D-784D-B178-A53FD1EBD32D}"/>
              </a:ext>
            </a:extLst>
          </p:cNvPr>
          <p:cNvSpPr txBox="1">
            <a:spLocks/>
          </p:cNvSpPr>
          <p:nvPr/>
        </p:nvSpPr>
        <p:spPr>
          <a:xfrm>
            <a:off x="2986929" y="1416201"/>
            <a:ext cx="1855955" cy="72241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b="1" kern="0" dirty="0"/>
              <a:t>SDG 11.3.1</a:t>
            </a:r>
          </a:p>
          <a:p>
            <a:pPr marL="0" indent="0">
              <a:buNone/>
            </a:pPr>
            <a:r>
              <a:rPr lang="en-US" sz="1800" b="1" kern="0" dirty="0"/>
              <a:t>Urbanization</a:t>
            </a:r>
          </a:p>
        </p:txBody>
      </p:sp>
      <p:sp>
        <p:nvSpPr>
          <p:cNvPr id="14" name="Content Placeholder 3">
            <a:extLst>
              <a:ext uri="{FF2B5EF4-FFF2-40B4-BE49-F238E27FC236}">
                <a16:creationId xmlns:a16="http://schemas.microsoft.com/office/drawing/2014/main" id="{CAC1F33D-5368-1842-95AE-5983641923D5}"/>
              </a:ext>
            </a:extLst>
          </p:cNvPr>
          <p:cNvSpPr txBox="1">
            <a:spLocks/>
          </p:cNvSpPr>
          <p:nvPr/>
        </p:nvSpPr>
        <p:spPr>
          <a:xfrm>
            <a:off x="5467180" y="1416201"/>
            <a:ext cx="2428524" cy="677812"/>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1800" b="1" kern="0" dirty="0"/>
              <a:t>SDG 15.3.1</a:t>
            </a:r>
            <a:br>
              <a:rPr lang="en-US" sz="1800" b="1" kern="0" dirty="0"/>
            </a:br>
            <a:r>
              <a:rPr lang="en-US" sz="1800" b="1" kern="0" dirty="0"/>
              <a:t>Land Degradation</a:t>
            </a:r>
          </a:p>
        </p:txBody>
      </p:sp>
      <p:pic>
        <p:nvPicPr>
          <p:cNvPr id="15" name="Picture 14">
            <a:extLst>
              <a:ext uri="{FF2B5EF4-FFF2-40B4-BE49-F238E27FC236}">
                <a16:creationId xmlns:a16="http://schemas.microsoft.com/office/drawing/2014/main" id="{AA2F9EF5-8880-8F4D-8C59-1044A5CF6C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9290" y="2327541"/>
            <a:ext cx="2064005" cy="2209577"/>
          </a:xfrm>
          <a:prstGeom prst="rect">
            <a:avLst/>
          </a:prstGeom>
        </p:spPr>
      </p:pic>
      <p:pic>
        <p:nvPicPr>
          <p:cNvPr id="16" name="Picture 15">
            <a:extLst>
              <a:ext uri="{FF2B5EF4-FFF2-40B4-BE49-F238E27FC236}">
                <a16:creationId xmlns:a16="http://schemas.microsoft.com/office/drawing/2014/main" id="{104D30C0-87FD-D942-AFC4-B052AF7642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8758" y="2196465"/>
            <a:ext cx="1203922" cy="528891"/>
          </a:xfrm>
          <a:prstGeom prst="rect">
            <a:avLst/>
          </a:prstGeom>
        </p:spPr>
      </p:pic>
      <p:pic>
        <p:nvPicPr>
          <p:cNvPr id="18" name="Picture 17">
            <a:extLst>
              <a:ext uri="{FF2B5EF4-FFF2-40B4-BE49-F238E27FC236}">
                <a16:creationId xmlns:a16="http://schemas.microsoft.com/office/drawing/2014/main" id="{8F22C027-73B6-984B-93B4-CAA74B8AC911}"/>
              </a:ext>
            </a:extLst>
          </p:cNvPr>
          <p:cNvPicPr>
            <a:picLocks noChangeAspect="1"/>
          </p:cNvPicPr>
          <p:nvPr/>
        </p:nvPicPr>
        <p:blipFill>
          <a:blip r:embed="rId7"/>
          <a:stretch>
            <a:fillRect/>
          </a:stretch>
        </p:blipFill>
        <p:spPr>
          <a:xfrm>
            <a:off x="3055468" y="2347354"/>
            <a:ext cx="2235200" cy="2032000"/>
          </a:xfrm>
          <a:prstGeom prst="rect">
            <a:avLst/>
          </a:prstGeom>
        </p:spPr>
      </p:pic>
      <p:pic>
        <p:nvPicPr>
          <p:cNvPr id="19" name="Picture 18">
            <a:extLst>
              <a:ext uri="{FF2B5EF4-FFF2-40B4-BE49-F238E27FC236}">
                <a16:creationId xmlns:a16="http://schemas.microsoft.com/office/drawing/2014/main" id="{B99365D8-4E16-9445-B819-B18F053C0F32}"/>
              </a:ext>
            </a:extLst>
          </p:cNvPr>
          <p:cNvPicPr>
            <a:picLocks noChangeAspect="1"/>
          </p:cNvPicPr>
          <p:nvPr/>
        </p:nvPicPr>
        <p:blipFill>
          <a:blip r:embed="rId8"/>
          <a:stretch>
            <a:fillRect/>
          </a:stretch>
        </p:blipFill>
        <p:spPr>
          <a:xfrm>
            <a:off x="3057308" y="4588097"/>
            <a:ext cx="2233360" cy="2064560"/>
          </a:xfrm>
          <a:prstGeom prst="rect">
            <a:avLst/>
          </a:prstGeom>
        </p:spPr>
      </p:pic>
    </p:spTree>
    <p:extLst>
      <p:ext uri="{BB962C8B-B14F-4D97-AF65-F5344CB8AC3E}">
        <p14:creationId xmlns:p14="http://schemas.microsoft.com/office/powerpoint/2010/main" val="386848639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3287</TotalTime>
  <Words>1250</Words>
  <Application>Microsoft Macintosh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Bold</vt:lpstr>
      <vt:lpstr>Avenir Roman</vt:lpstr>
      <vt:lpstr>Calibri</vt:lpstr>
      <vt:lpstr>Courier New</vt:lpstr>
      <vt:lpstr>Droid Serif</vt:lpstr>
      <vt:lpstr>Helvetica</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HPES ACES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Killough, Brian D. (LARC-D2)</cp:lastModifiedBy>
  <cp:revision>145</cp:revision>
  <cp:lastPrinted>2017-08-23T16:50:31Z</cp:lastPrinted>
  <dcterms:created xsi:type="dcterms:W3CDTF">2017-04-07T17:29:45Z</dcterms:created>
  <dcterms:modified xsi:type="dcterms:W3CDTF">2019-09-04T20:49:51Z</dcterms:modified>
</cp:coreProperties>
</file>