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1"/>
  </p:notesMasterIdLst>
  <p:handoutMasterIdLst>
    <p:handoutMasterId r:id="rId12"/>
  </p:handoutMasterIdLst>
  <p:sldIdLst>
    <p:sldId id="489" r:id="rId2"/>
    <p:sldId id="492" r:id="rId3"/>
    <p:sldId id="508" r:id="rId4"/>
    <p:sldId id="486" r:id="rId5"/>
    <p:sldId id="437" r:id="rId6"/>
    <p:sldId id="429" r:id="rId7"/>
    <p:sldId id="438" r:id="rId8"/>
    <p:sldId id="502" r:id="rId9"/>
    <p:sldId id="490" r:id="rId1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 Jose Sanz" initials="MJS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70" autoAdjust="0"/>
    <p:restoredTop sz="94280" autoAdjust="0"/>
  </p:normalViewPr>
  <p:slideViewPr>
    <p:cSldViewPr snapToGrid="0" snapToObjects="1">
      <p:cViewPr varScale="1">
        <p:scale>
          <a:sx n="102" d="100"/>
          <a:sy n="102" d="100"/>
        </p:scale>
        <p:origin x="2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9/4/19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9/4/19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5700" y="684213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1285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5212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761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1838"/>
            <a:ext cx="4875212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022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43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7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5" name="Picture 4" descr="geo_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6" y="6322876"/>
            <a:ext cx="889949" cy="398431"/>
          </a:xfrm>
          <a:prstGeom prst="rect">
            <a:avLst/>
          </a:prstGeom>
        </p:spPr>
      </p:pic>
      <p:pic>
        <p:nvPicPr>
          <p:cNvPr id="6" name="Picture 5" descr="ceos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90" y="6267408"/>
            <a:ext cx="1263253" cy="500248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6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defTabSz="457189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+mn-ea"/>
                <a:cs typeface="+mn-cs"/>
              </a:rPr>
              <a:pPr algn="ctr" defTabSz="45718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60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12" y="89227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5762"/>
          <a:stretch/>
        </p:blipFill>
        <p:spPr>
          <a:xfrm>
            <a:off x="0" y="894224"/>
            <a:ext cx="9139854" cy="59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6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8067038" y="6322876"/>
            <a:ext cx="889949" cy="398431"/>
          </a:xfrm>
          <a:prstGeom prst="rect">
            <a:avLst/>
          </a:prstGeom>
        </p:spPr>
      </p:pic>
      <p:pic>
        <p:nvPicPr>
          <p:cNvPr id="8" name="Picture 7" descr="ceos_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2" y="6259762"/>
            <a:ext cx="1263253" cy="5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65" y="2034024"/>
            <a:ext cx="8517897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NZ" sz="3600" dirty="0"/>
              <a:t>GFOI Methods &amp; Guidance Documentation Update</a:t>
            </a:r>
          </a:p>
          <a:p>
            <a:pPr marL="0" indent="0" algn="ctr">
              <a:buNone/>
            </a:pPr>
            <a:endParaRPr lang="en-NZ" sz="3600" dirty="0"/>
          </a:p>
          <a:p>
            <a:pPr marL="457188" lvl="1" indent="0" algn="ctr">
              <a:buNone/>
            </a:pPr>
            <a:r>
              <a:rPr lang="en-NZ" dirty="0"/>
              <a:t>Ake Rosenqvist, </a:t>
            </a:r>
            <a:r>
              <a:rPr lang="en-NZ" sz="2400" i="1" dirty="0"/>
              <a:t>for</a:t>
            </a:r>
            <a:r>
              <a:rPr lang="en-NZ" sz="2400" dirty="0"/>
              <a:t> </a:t>
            </a:r>
            <a:r>
              <a:rPr lang="en-NZ" dirty="0"/>
              <a:t>JAXA </a:t>
            </a:r>
          </a:p>
          <a:p>
            <a:pPr marL="457188" lvl="1" indent="0" algn="ctr">
              <a:buNone/>
            </a:pPr>
            <a:r>
              <a:rPr lang="en-NZ" sz="2400" dirty="0"/>
              <a:t>with material provided by Carly Green</a:t>
            </a:r>
          </a:p>
          <a:p>
            <a:pPr marL="457188" lvl="1" indent="0" algn="ctr">
              <a:buNone/>
            </a:pPr>
            <a:endParaRPr lang="en-NZ" sz="2000" dirty="0">
              <a:solidFill>
                <a:schemeClr val="bg1"/>
              </a:solidFill>
            </a:endParaRPr>
          </a:p>
          <a:p>
            <a:pPr marL="457188" lvl="1" indent="0" algn="ctr">
              <a:buNone/>
            </a:pPr>
            <a:endParaRPr lang="en-NZ" sz="2400" dirty="0"/>
          </a:p>
          <a:p>
            <a:pPr marL="457188" lvl="1" indent="0" algn="ctr">
              <a:buNone/>
            </a:pPr>
            <a:r>
              <a:rPr lang="en-NZ" sz="2400" dirty="0"/>
              <a:t>SDCG-16</a:t>
            </a:r>
          </a:p>
          <a:p>
            <a:pPr marL="457188" lvl="1" indent="0" algn="ctr">
              <a:buNone/>
            </a:pPr>
            <a:r>
              <a:rPr lang="en-NZ" sz="2400" dirty="0"/>
              <a:t>Session 7, Item#5</a:t>
            </a:r>
          </a:p>
        </p:txBody>
      </p:sp>
    </p:spTree>
    <p:extLst>
      <p:ext uri="{BB962C8B-B14F-4D97-AF65-F5344CB8AC3E}">
        <p14:creationId xmlns:p14="http://schemas.microsoft.com/office/powerpoint/2010/main" val="260608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12" y="89227"/>
            <a:ext cx="7359002" cy="698785"/>
          </a:xfrm>
        </p:spPr>
        <p:txBody>
          <a:bodyPr/>
          <a:lstStyle/>
          <a:p>
            <a:pPr algn="l"/>
            <a:r>
              <a:rPr lang="en-NZ" dirty="0"/>
              <a:t>Methods &amp; Guidance Doc (MGD)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2" y="702001"/>
            <a:ext cx="9144000" cy="650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12" y="89227"/>
            <a:ext cx="7359002" cy="698785"/>
          </a:xfrm>
        </p:spPr>
        <p:txBody>
          <a:bodyPr/>
          <a:lstStyle/>
          <a:p>
            <a:pPr algn="l"/>
            <a:r>
              <a:rPr lang="en-NZ" dirty="0"/>
              <a:t>REDDcompass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7" y="702941"/>
            <a:ext cx="9144000" cy="650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0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12" y="89227"/>
            <a:ext cx="7359002" cy="698785"/>
          </a:xfrm>
        </p:spPr>
        <p:txBody>
          <a:bodyPr/>
          <a:lstStyle/>
          <a:p>
            <a:pPr algn="l"/>
            <a:r>
              <a:rPr lang="en-NZ" sz="3200" dirty="0"/>
              <a:t>MGD Work Plan 2019/2020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623" y="2355227"/>
            <a:ext cx="6832711" cy="249234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MGD update (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v3.0) </a:t>
            </a:r>
            <a:endParaRPr lang="en-N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REDDcompass upgrade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GFOI cross component collaboration (</a:t>
            </a:r>
            <a:r>
              <a:rPr lang="en-NZ" sz="2400" dirty="0" err="1">
                <a:latin typeface="Arial" panose="020B0604020202020204" pitchFamily="34" charset="0"/>
                <a:cs typeface="Arial" panose="020B0604020202020204" pitchFamily="34" charset="0"/>
              </a:rPr>
              <a:t>incl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 Repository of Tools)</a:t>
            </a:r>
          </a:p>
          <a:p>
            <a:pPr marL="971538" lvl="1" indent="-514350" algn="ctr">
              <a:buFont typeface="+mj-lt"/>
              <a:buAutoNum type="arabicPeriod"/>
            </a:pPr>
            <a:endParaRPr lang="en-N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38" lvl="1" indent="-514350" algn="ctr">
              <a:buFont typeface="+mj-lt"/>
              <a:buAutoNum type="arabicPeriod"/>
            </a:pPr>
            <a:endParaRPr lang="en-N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77" lvl="2" indent="0" algn="ctr">
              <a:buNone/>
            </a:pP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9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109594" y="83385"/>
            <a:ext cx="6086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Calibri" charset="0"/>
              </a:rPr>
              <a:t>MGD update process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279559" y="995369"/>
            <a:ext cx="8440738" cy="834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Countries have significantly matured National Forest Monitoring Systems towards operational reporting of REDD+ results and GHG emissions and removals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 remain relevant MGD methodological guidance should mature to meet countries needs by:</a:t>
            </a:r>
          </a:p>
          <a:p>
            <a:pPr marL="800100" lvl="1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Incorporating and sharing lessons learnt from REDD+ countries since 2016.</a:t>
            </a:r>
          </a:p>
          <a:p>
            <a:pPr marL="800100" lvl="1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Respond to specific methodological requests from REDD+ countries and other GFOI partners</a:t>
            </a:r>
          </a:p>
          <a:p>
            <a:pPr marL="800100" lvl="1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Remain state-of-the-art on National Forest Monitoring methodological advice</a:t>
            </a:r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MGD informed the IPCC 2019 refinement text; therefore no substantial edits required in this context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>
              <a:spcAft>
                <a:spcPts val="1800"/>
              </a:spcAft>
            </a:pPr>
            <a:endParaRPr lang="en-US" sz="2600" dirty="0"/>
          </a:p>
          <a:p>
            <a:pPr>
              <a:spcAft>
                <a:spcPts val="1800"/>
              </a:spcAft>
            </a:pPr>
            <a:endParaRPr lang="en-US" sz="2600" dirty="0"/>
          </a:p>
          <a:p>
            <a:pPr>
              <a:spcAft>
                <a:spcPts val="1800"/>
              </a:spcAft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8618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34D3FB-9267-4794-83B8-F022099AB69E}"/>
              </a:ext>
            </a:extLst>
          </p:cNvPr>
          <p:cNvSpPr/>
          <p:nvPr/>
        </p:nvSpPr>
        <p:spPr>
          <a:xfrm>
            <a:off x="92730" y="828734"/>
            <a:ext cx="880487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s-ES" sz="1800" b="1" dirty="0"/>
          </a:p>
          <a:p>
            <a:pPr marL="0" indent="0">
              <a:spcAft>
                <a:spcPts val="1200"/>
              </a:spcAft>
              <a:buNone/>
            </a:pPr>
            <a:r>
              <a:rPr lang="es-ES" sz="1800" b="1" dirty="0" err="1"/>
              <a:t>System</a:t>
            </a:r>
            <a:r>
              <a:rPr lang="es-ES" sz="1800" b="1" dirty="0"/>
              <a:t> Wide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s-ES" sz="1600" dirty="0" err="1"/>
              <a:t>Improve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connection</a:t>
            </a:r>
            <a:r>
              <a:rPr lang="es-ES" sz="1600" dirty="0"/>
              <a:t> </a:t>
            </a:r>
            <a:r>
              <a:rPr lang="es-ES" sz="1600" dirty="0" err="1"/>
              <a:t>between</a:t>
            </a:r>
            <a:r>
              <a:rPr lang="es-ES" sz="1600" dirty="0"/>
              <a:t> </a:t>
            </a:r>
            <a:r>
              <a:rPr lang="es-ES" sz="1600" dirty="0" err="1"/>
              <a:t>Measurement</a:t>
            </a:r>
            <a:r>
              <a:rPr lang="es-ES" sz="1600" dirty="0"/>
              <a:t> and </a:t>
            </a:r>
            <a:r>
              <a:rPr lang="es-ES" sz="1600" dirty="0" err="1"/>
              <a:t>Estimation</a:t>
            </a:r>
            <a:r>
              <a:rPr lang="es-ES" sz="1600" dirty="0"/>
              <a:t> and </a:t>
            </a:r>
            <a:r>
              <a:rPr lang="es-ES" sz="1600" dirty="0" err="1"/>
              <a:t>Institutional</a:t>
            </a:r>
            <a:r>
              <a:rPr lang="es-ES" sz="1600" dirty="0"/>
              <a:t> </a:t>
            </a:r>
            <a:r>
              <a:rPr lang="es-ES" sz="1600" dirty="0" err="1"/>
              <a:t>Arrangements</a:t>
            </a:r>
            <a:endParaRPr lang="es-ES" sz="1600" dirty="0"/>
          </a:p>
          <a:p>
            <a:pPr marL="0" indent="0">
              <a:spcAft>
                <a:spcPts val="1200"/>
              </a:spcAft>
              <a:buNone/>
            </a:pPr>
            <a:r>
              <a:rPr lang="es-ES" sz="1600" dirty="0" err="1"/>
              <a:t>Nesting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</a:t>
            </a:r>
            <a:r>
              <a:rPr lang="es-ES" sz="1600" dirty="0" err="1"/>
              <a:t>sub-national</a:t>
            </a:r>
            <a:r>
              <a:rPr lang="es-ES" sz="1600" dirty="0"/>
              <a:t> </a:t>
            </a:r>
            <a:r>
              <a:rPr lang="es-ES" sz="1600" dirty="0" err="1"/>
              <a:t>programmes</a:t>
            </a:r>
            <a:r>
              <a:rPr lang="es-ES" sz="1600" dirty="0"/>
              <a:t> and </a:t>
            </a:r>
            <a:r>
              <a:rPr lang="es-ES" sz="1600" dirty="0" err="1"/>
              <a:t>projects</a:t>
            </a:r>
            <a:endParaRPr lang="es-ES" sz="1600" dirty="0"/>
          </a:p>
          <a:p>
            <a:pPr marL="0" indent="0">
              <a:spcAft>
                <a:spcPts val="1200"/>
              </a:spcAft>
              <a:buNone/>
            </a:pPr>
            <a:r>
              <a:rPr lang="es-ES" sz="1600" dirty="0" err="1"/>
              <a:t>Guidance</a:t>
            </a:r>
            <a:r>
              <a:rPr lang="es-ES" sz="1600" dirty="0"/>
              <a:t> </a:t>
            </a:r>
            <a:r>
              <a:rPr lang="es-ES" sz="1600" dirty="0" err="1"/>
              <a:t>on</a:t>
            </a:r>
            <a:r>
              <a:rPr lang="es-ES" sz="1600" dirty="0"/>
              <a:t> </a:t>
            </a:r>
            <a:r>
              <a:rPr lang="es-ES" sz="1600" dirty="0" err="1"/>
              <a:t>integrating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NFMS </a:t>
            </a:r>
            <a:r>
              <a:rPr lang="es-ES" sz="1600" dirty="0" err="1"/>
              <a:t>with</a:t>
            </a:r>
            <a:r>
              <a:rPr lang="es-ES" sz="1600" dirty="0"/>
              <a:t> </a:t>
            </a:r>
            <a:r>
              <a:rPr lang="es-ES" sz="1600" dirty="0" err="1"/>
              <a:t>other</a:t>
            </a:r>
            <a:r>
              <a:rPr lang="es-ES" sz="1600" dirty="0"/>
              <a:t> </a:t>
            </a:r>
            <a:r>
              <a:rPr lang="es-ES" sz="1600" dirty="0" err="1"/>
              <a:t>reporting</a:t>
            </a:r>
            <a:r>
              <a:rPr lang="es-ES" sz="1600" dirty="0"/>
              <a:t> </a:t>
            </a:r>
            <a:r>
              <a:rPr lang="es-ES" sz="1600" dirty="0" err="1"/>
              <a:t>commitments</a:t>
            </a:r>
            <a:r>
              <a:rPr lang="es-ES" sz="1600" dirty="0"/>
              <a:t> (</a:t>
            </a:r>
            <a:r>
              <a:rPr lang="es-ES" sz="1600" dirty="0" err="1"/>
              <a:t>eg</a:t>
            </a:r>
            <a:r>
              <a:rPr lang="es-ES" sz="1600" dirty="0"/>
              <a:t>. </a:t>
            </a:r>
            <a:r>
              <a:rPr lang="es-ES" sz="1600" dirty="0" err="1"/>
              <a:t>NDCs</a:t>
            </a:r>
            <a:r>
              <a:rPr lang="es-ES" sz="1600" dirty="0"/>
              <a:t>)</a:t>
            </a:r>
          </a:p>
          <a:p>
            <a:pPr marL="0" indent="0">
              <a:spcAft>
                <a:spcPts val="1200"/>
              </a:spcAft>
              <a:buNone/>
            </a:pPr>
            <a:endParaRPr lang="es-ES" sz="1600" dirty="0"/>
          </a:p>
          <a:p>
            <a:pPr marL="0" indent="0">
              <a:spcAft>
                <a:spcPts val="1200"/>
              </a:spcAft>
              <a:buNone/>
            </a:pPr>
            <a:r>
              <a:rPr lang="es-ES" sz="1800" b="1" dirty="0" err="1"/>
              <a:t>Technical</a:t>
            </a:r>
            <a:r>
              <a:rPr lang="es-ES" sz="1800" b="1" dirty="0"/>
              <a:t>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NZ" sz="1600" dirty="0"/>
              <a:t>Additional guidance on attribution of land use to land cover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NZ" sz="1600" dirty="0"/>
              <a:t>Country examples of how to capture/project impact of REDD+ mitigation actions 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NZ" sz="1600" dirty="0"/>
              <a:t>Examples of reporting REDD+ activities consistently and their relationship to GHGI categories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NZ" sz="1600" dirty="0"/>
              <a:t>Distinguishing and monitoring difficult forest biomes (dryland / mountainous)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NZ" sz="1600" dirty="0"/>
              <a:t>Methods/options for reducing uncertainty in activity data and emissions factors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NZ" sz="1600" dirty="0"/>
              <a:t>Additional guidance on how to incorporate all carbon pools and other non-CO</a:t>
            </a:r>
            <a:r>
              <a:rPr lang="en-NZ" sz="1600" baseline="-25000" dirty="0"/>
              <a:t>2</a:t>
            </a:r>
            <a:r>
              <a:rPr lang="en-NZ" sz="1600" dirty="0"/>
              <a:t> gases </a:t>
            </a:r>
          </a:p>
        </p:txBody>
      </p:sp>
      <p:sp>
        <p:nvSpPr>
          <p:cNvPr id="12" name="TextBox 43">
            <a:extLst>
              <a:ext uri="{FF2B5EF4-FFF2-40B4-BE49-F238E27FC236}">
                <a16:creationId xmlns:a16="http://schemas.microsoft.com/office/drawing/2014/main" id="{20F6CF8C-A106-4CC0-85C7-8C7406060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94" y="83385"/>
            <a:ext cx="71453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Calibri" charset="0"/>
              </a:rPr>
              <a:t>Broad update themes </a:t>
            </a:r>
          </a:p>
        </p:txBody>
      </p:sp>
    </p:spTree>
    <p:extLst>
      <p:ext uri="{BB962C8B-B14F-4D97-AF65-F5344CB8AC3E}">
        <p14:creationId xmlns:p14="http://schemas.microsoft.com/office/powerpoint/2010/main" val="212785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34D3FB-9267-4794-83B8-F022099AB69E}"/>
              </a:ext>
            </a:extLst>
          </p:cNvPr>
          <p:cNvSpPr/>
          <p:nvPr/>
        </p:nvSpPr>
        <p:spPr>
          <a:xfrm>
            <a:off x="363255" y="828734"/>
            <a:ext cx="85343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s-ES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dirty="0"/>
              <a:t>MGD leads currently working with authors to clarify writing tasks</a:t>
            </a:r>
            <a:r>
              <a:rPr lang="en-NZ" dirty="0">
                <a:solidFill>
                  <a:schemeClr val="accent2"/>
                </a:solidFill>
              </a:rPr>
              <a:t> (</a:t>
            </a:r>
            <a:r>
              <a:rPr lang="en-NZ" dirty="0">
                <a:solidFill>
                  <a:schemeClr val="accent2"/>
                </a:solidFill>
                <a:sym typeface="Wingdings" pitchFamily="2" charset="2"/>
              </a:rPr>
              <a:t> opportunity for CEOS agencies &amp; SDCG)</a:t>
            </a:r>
            <a:endParaRPr lang="en-NZ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dirty="0"/>
              <a:t>Aim to have a first draft by Q1/2020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dirty="0"/>
              <a:t>Extensive external review process during Q2/2020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dirty="0" err="1"/>
              <a:t>REDDcompass</a:t>
            </a:r>
            <a:r>
              <a:rPr lang="en-NZ" dirty="0"/>
              <a:t> undergoing a parallel update and release process</a:t>
            </a:r>
          </a:p>
          <a:p>
            <a:pPr marL="0" indent="0">
              <a:spcAft>
                <a:spcPts val="1200"/>
              </a:spcAft>
              <a:buNone/>
            </a:pPr>
            <a:endParaRPr lang="en-NZ" dirty="0"/>
          </a:p>
        </p:txBody>
      </p:sp>
      <p:sp>
        <p:nvSpPr>
          <p:cNvPr id="4" name="TextBox 43">
            <a:extLst>
              <a:ext uri="{FF2B5EF4-FFF2-40B4-BE49-F238E27FC236}">
                <a16:creationId xmlns:a16="http://schemas.microsoft.com/office/drawing/2014/main" id="{850C0384-0EF7-CC49-A972-6EDFB17AA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94" y="83385"/>
            <a:ext cx="6086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Calibri" charset="0"/>
              </a:rPr>
              <a:t>MGD update process - Timing</a:t>
            </a:r>
          </a:p>
        </p:txBody>
      </p:sp>
    </p:spTree>
    <p:extLst>
      <p:ext uri="{BB962C8B-B14F-4D97-AF65-F5344CB8AC3E}">
        <p14:creationId xmlns:p14="http://schemas.microsoft.com/office/powerpoint/2010/main" val="267438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93" y="1212105"/>
            <a:ext cx="8415210" cy="4525963"/>
          </a:xfrm>
        </p:spPr>
        <p:txBody>
          <a:bodyPr/>
          <a:lstStyle/>
          <a:p>
            <a:r>
              <a:rPr lang="en-N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EO-related updates necessary – MGD v2 outdated</a:t>
            </a:r>
          </a:p>
          <a:p>
            <a:pPr lvl="1"/>
            <a:r>
              <a:rPr lang="en-N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missions now fully operational</a:t>
            </a:r>
          </a:p>
          <a:p>
            <a:pPr lvl="1"/>
            <a:r>
              <a:rPr lang="en-N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missions in orbit</a:t>
            </a:r>
          </a:p>
          <a:p>
            <a:pPr lvl="1"/>
            <a:r>
              <a:rPr lang="en-N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Biomass protocol emerging</a:t>
            </a:r>
          </a:p>
          <a:p>
            <a:pPr lvl="1"/>
            <a:r>
              <a:rPr lang="en-N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global datasets (e.g. Global Mangrove Watch)</a:t>
            </a:r>
          </a:p>
          <a:p>
            <a:pPr lvl="1"/>
            <a:r>
              <a:rPr lang="en-N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CARD4L process – tailored for country users</a:t>
            </a:r>
          </a:p>
          <a:p>
            <a:pPr lvl="1"/>
            <a:r>
              <a:rPr lang="en-N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computing and Data Cubes...</a:t>
            </a:r>
          </a:p>
          <a:p>
            <a:pPr lvl="1"/>
            <a:endParaRPr lang="en-NZ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 process “inclusive”. Great opportunity for SDCG to improve visibility of CEOS and EO to UNFCCC &amp; REDD countries</a:t>
            </a:r>
          </a:p>
          <a:p>
            <a:endParaRPr lang="en-NZ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SDCG ACTION#1: </a:t>
            </a:r>
            <a:r>
              <a:rPr lang="en-N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CEOS agencies to contribute to the MGD update</a:t>
            </a:r>
          </a:p>
          <a:p>
            <a:endParaRPr lang="en-NZ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N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43">
            <a:extLst>
              <a:ext uri="{FF2B5EF4-FFF2-40B4-BE49-F238E27FC236}">
                <a16:creationId xmlns:a16="http://schemas.microsoft.com/office/drawing/2014/main" id="{3F97F532-B8E2-AB46-A9ED-1B6111400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94" y="83385"/>
            <a:ext cx="6086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Calibri" charset="0"/>
              </a:rPr>
              <a:t>MGD update – CEOS relevance</a:t>
            </a:r>
          </a:p>
        </p:txBody>
      </p:sp>
    </p:spTree>
    <p:extLst>
      <p:ext uri="{BB962C8B-B14F-4D97-AF65-F5344CB8AC3E}">
        <p14:creationId xmlns:p14="http://schemas.microsoft.com/office/powerpoint/2010/main" val="417248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12" y="89227"/>
            <a:ext cx="7359002" cy="698785"/>
          </a:xfrm>
        </p:spPr>
        <p:txBody>
          <a:bodyPr/>
          <a:lstStyle/>
          <a:p>
            <a:pPr algn="l"/>
            <a:r>
              <a:rPr lang="en-NZ" sz="3200" dirty="0"/>
              <a:t>Repository of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919" y="949058"/>
            <a:ext cx="6114823" cy="4525963"/>
          </a:xfrm>
        </p:spPr>
        <p:txBody>
          <a:bodyPr/>
          <a:lstStyle/>
          <a:p>
            <a:r>
              <a:rPr lang="en-NZ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Repository of Tools </a:t>
            </a: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to be hosted on REDDcompass</a:t>
            </a:r>
          </a:p>
          <a:p>
            <a:pPr lvl="1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CALM used to assess status of tools</a:t>
            </a:r>
          </a:p>
          <a:p>
            <a:pPr lvl="2"/>
            <a:r>
              <a:rPr lang="en-NZ" sz="1800" dirty="0">
                <a:latin typeface="Arial" panose="020B0604020202020204" pitchFamily="34" charset="0"/>
                <a:cs typeface="Arial" panose="020B0604020202020204" pitchFamily="34" charset="0"/>
              </a:rPr>
              <a:t>Self-assessment by tool providers</a:t>
            </a:r>
          </a:p>
          <a:p>
            <a:pPr lvl="2"/>
            <a:r>
              <a:rPr lang="en-NZ" sz="1800" dirty="0">
                <a:latin typeface="Arial" panose="020B0604020202020204" pitchFamily="34" charset="0"/>
                <a:cs typeface="Arial" panose="020B0604020202020204" pitchFamily="34" charset="0"/>
              </a:rPr>
              <a:t>MGD AG tasked to review CALM assessment (but not the suitability of the tool itself)</a:t>
            </a:r>
          </a:p>
          <a:p>
            <a:pPr lvl="1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Training materials related to Tools can be hosted on REDDcompass</a:t>
            </a:r>
            <a:endParaRPr lang="en-NZ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NZ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</a:t>
            </a:r>
            <a:r>
              <a:rPr lang="en-N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NZ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ODC</a:t>
            </a:r>
            <a:r>
              <a:rPr lang="en-N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added to repository (Brian). </a:t>
            </a:r>
            <a:r>
              <a:rPr lang="en-NZ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Forest-TEP </a:t>
            </a:r>
            <a:r>
              <a:rPr lang="en-N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(VTT), </a:t>
            </a:r>
            <a:r>
              <a:rPr lang="en-NZ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TerraAmazon</a:t>
            </a:r>
            <a:r>
              <a:rPr lang="en-NZ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(INPE) </a:t>
            </a:r>
            <a:r>
              <a:rPr lang="en-NZ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SEPAL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(FAO)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 few more. Currently undergoing CALM assessment review.</a:t>
            </a:r>
            <a:endParaRPr lang="en-NZ" sz="1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1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SDCG ACTION: </a:t>
            </a:r>
            <a:r>
              <a:rPr lang="en-N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 to JAXA or JICA to submit </a:t>
            </a:r>
            <a:r>
              <a:rPr lang="en-NZ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JJ-FAST</a:t>
            </a:r>
            <a:r>
              <a:rPr lang="en-N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early warning system to the Repository</a:t>
            </a:r>
          </a:p>
          <a:p>
            <a:pPr lvl="2"/>
            <a:endParaRPr lang="en-N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817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28166</TotalTime>
  <Words>478</Words>
  <Application>Microsoft Macintosh PowerPoint</Application>
  <PresentationFormat>On-screen Show (4:3)</PresentationFormat>
  <Paragraphs>68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Wingdings</vt:lpstr>
      <vt:lpstr>4_Office Theme</vt:lpstr>
      <vt:lpstr>PowerPoint Presentation</vt:lpstr>
      <vt:lpstr>Methods &amp; Guidance Doc (MGD)</vt:lpstr>
      <vt:lpstr>REDDcompass</vt:lpstr>
      <vt:lpstr>MGD Work Plan 2019/2020</vt:lpstr>
      <vt:lpstr>PowerPoint Presentation</vt:lpstr>
      <vt:lpstr>PowerPoint Presentation</vt:lpstr>
      <vt:lpstr>PowerPoint Presentation</vt:lpstr>
      <vt:lpstr>PowerPoint Presentation</vt:lpstr>
      <vt:lpstr>Repository of Tools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Ake Ros</cp:lastModifiedBy>
  <cp:revision>594</cp:revision>
  <cp:lastPrinted>2016-11-07T11:41:47Z</cp:lastPrinted>
  <dcterms:created xsi:type="dcterms:W3CDTF">2013-01-29T13:10:08Z</dcterms:created>
  <dcterms:modified xsi:type="dcterms:W3CDTF">2019-09-05T18:45:24Z</dcterms:modified>
</cp:coreProperties>
</file>