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508" r:id="rId3"/>
    <p:sldId id="4799" r:id="rId4"/>
    <p:sldId id="259" r:id="rId5"/>
    <p:sldId id="264" r:id="rId6"/>
    <p:sldId id="270" r:id="rId7"/>
    <p:sldId id="4800" r:id="rId8"/>
    <p:sldId id="4801" r:id="rId9"/>
    <p:sldId id="4802" r:id="rId10"/>
    <p:sldId id="4803" r:id="rId11"/>
    <p:sldId id="497" r:id="rId12"/>
    <p:sldId id="449" r:id="rId13"/>
    <p:sldId id="4790" r:id="rId14"/>
    <p:sldId id="268" r:id="rId15"/>
    <p:sldId id="4804" r:id="rId16"/>
    <p:sldId id="4805" r:id="rId17"/>
    <p:sldId id="509" r:id="rId18"/>
    <p:sldId id="51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97DCAC-1378-4C66-90F7-088CDEBE61D6}">
          <p14:sldIdLst>
            <p14:sldId id="256"/>
          </p14:sldIdLst>
        </p14:section>
        <p14:section name="Introduction to KARI &amp; KOMPSAT" id="{2AB3102F-663D-4120-8444-C2C8645730BA}">
          <p14:sldIdLst>
            <p14:sldId id="508"/>
            <p14:sldId id="4799"/>
            <p14:sldId id="259"/>
            <p14:sldId id="264"/>
            <p14:sldId id="270"/>
            <p14:sldId id="4800"/>
            <p14:sldId id="4801"/>
            <p14:sldId id="4802"/>
            <p14:sldId id="4803"/>
          </p14:sldIdLst>
        </p14:section>
        <p14:section name="KARI ARD" id="{140E7DB2-1FA1-4749-A36D-80C24F92B5FD}">
          <p14:sldIdLst>
            <p14:sldId id="497"/>
            <p14:sldId id="449"/>
            <p14:sldId id="4790"/>
            <p14:sldId id="268"/>
            <p14:sldId id="4804"/>
            <p14:sldId id="4805"/>
            <p14:sldId id="509"/>
            <p14:sldId id="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4174" autoAdjust="0"/>
  </p:normalViewPr>
  <p:slideViewPr>
    <p:cSldViewPr snapToGrid="0" snapToObjects="1" showGuides="1">
      <p:cViewPr varScale="1">
        <p:scale>
          <a:sx n="81" d="100"/>
          <a:sy n="81" d="100"/>
        </p:scale>
        <p:origin x="269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E1B23-010A-4354-844C-EF15946CE4A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0"/>
      <dgm:spPr/>
    </dgm:pt>
    <dgm:pt modelId="{DBA796EE-16A7-4A03-941D-A2CB241A5D50}" type="pres">
      <dgm:prSet presAssocID="{08DE1B23-010A-4354-844C-EF15946CE4AE}" presName="CompostProcess" presStyleCnt="0">
        <dgm:presLayoutVars>
          <dgm:dir/>
          <dgm:resizeHandles val="exact"/>
        </dgm:presLayoutVars>
      </dgm:prSet>
      <dgm:spPr/>
    </dgm:pt>
    <dgm:pt modelId="{62136FCE-E5BD-4F0A-AE12-C59DCBE7744C}" type="pres">
      <dgm:prSet presAssocID="{08DE1B23-010A-4354-844C-EF15946CE4AE}" presName="arrow" presStyleLbl="bgShp" presStyleIdx="0" presStyleCnt="1" custLinFactNeighborX="-7337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31475B94-7745-4BD9-AF48-5D65342D2DB6}" type="pres">
      <dgm:prSet presAssocID="{08DE1B23-010A-4354-844C-EF15946CE4AE}" presName="linearProcess" presStyleCnt="0"/>
      <dgm:spPr/>
    </dgm:pt>
  </dgm:ptLst>
  <dgm:cxnLst>
    <dgm:cxn modelId="{BC5288AB-C51A-42B8-9C95-92543E631EEC}" type="presOf" srcId="{08DE1B23-010A-4354-844C-EF15946CE4AE}" destId="{DBA796EE-16A7-4A03-941D-A2CB241A5D50}" srcOrd="0" destOrd="0" presId="urn:microsoft.com/office/officeart/2005/8/layout/hProcess9"/>
    <dgm:cxn modelId="{5BCFD38B-B8B8-417D-886B-3221E1A3937C}" type="presParOf" srcId="{DBA796EE-16A7-4A03-941D-A2CB241A5D50}" destId="{62136FCE-E5BD-4F0A-AE12-C59DCBE7744C}" srcOrd="0" destOrd="0" presId="urn:microsoft.com/office/officeart/2005/8/layout/hProcess9"/>
    <dgm:cxn modelId="{0CC0B151-818A-4074-AC3C-40A971B83E82}" type="presParOf" srcId="{DBA796EE-16A7-4A03-941D-A2CB241A5D50}" destId="{31475B94-7745-4BD9-AF48-5D65342D2DB6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36FCE-E5BD-4F0A-AE12-C59DCBE7744C}">
      <dsp:nvSpPr>
        <dsp:cNvPr id="0" name=""/>
        <dsp:cNvSpPr/>
      </dsp:nvSpPr>
      <dsp:spPr>
        <a:xfrm>
          <a:off x="76679" y="0"/>
          <a:ext cx="5158279" cy="334436"/>
        </a:xfrm>
        <a:prstGeom prst="rightArrow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9/5/2019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9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61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92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14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2313"/>
            <a:ext cx="6396037" cy="359886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2475"/>
            <a:ext cx="536257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700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15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2313"/>
            <a:ext cx="6396037" cy="359886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2475"/>
            <a:ext cx="536257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0675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16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2313"/>
            <a:ext cx="6396037" cy="359886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2475"/>
            <a:ext cx="536257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3790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848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4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9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8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1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792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7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8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63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05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1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09" y="1601258"/>
            <a:ext cx="6060191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2729257"/>
            <a:ext cx="5634665" cy="18592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lang="en-AU" sz="1400" dirty="0">
                <a:solidFill>
                  <a:srgbClr val="FFFFFF"/>
                </a:solidFill>
                <a:ea typeface="Arial Bold"/>
                <a:cs typeface="Arial Bold"/>
                <a:sym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918AAF-CE24-3542-9ED6-E4EE86624496}" type="datetimeFigureOut">
              <a:rPr lang="en-US" smtClean="0"/>
              <a:pPr/>
              <a:t>9/5/2019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ceos_logo.pn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09" y="2347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09" y="126401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7089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3271" y="4882754"/>
            <a:ext cx="358775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7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4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6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9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8AAF-CE24-3542-9ED6-E4EE86624496}" type="datetimeFigureOut">
              <a:rPr lang="en-US" smtClean="0"/>
              <a:t>9/5/2019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1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669" y="1720711"/>
            <a:ext cx="5736262" cy="1689514"/>
          </a:xfrm>
        </p:spPr>
        <p:txBody>
          <a:bodyPr anchor="ctr">
            <a:normAutofit/>
          </a:bodyPr>
          <a:lstStyle/>
          <a:p>
            <a:pPr lvl="0"/>
            <a:r>
              <a:rPr lang="en-US" b="1" dirty="0"/>
              <a:t>KARI’s</a:t>
            </a:r>
            <a:r>
              <a:rPr lang="ko-KR" altLang="en-US" b="1" dirty="0"/>
              <a:t> </a:t>
            </a:r>
            <a:r>
              <a:rPr lang="en-US" altLang="ko-KR" b="1" dirty="0"/>
              <a:t>Satellites</a:t>
            </a:r>
            <a:r>
              <a:rPr lang="ko-KR" altLang="en-US" b="1" dirty="0"/>
              <a:t> </a:t>
            </a:r>
            <a:r>
              <a:rPr lang="en-US" altLang="ko-KR" b="1" dirty="0"/>
              <a:t>&amp;</a:t>
            </a:r>
            <a:r>
              <a:rPr lang="ko-KR" altLang="en-US" b="1" dirty="0"/>
              <a:t> </a:t>
            </a:r>
            <a:r>
              <a:rPr lang="en-US" altLang="ko-KR" b="1" dirty="0"/>
              <a:t>ARD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3676490"/>
            <a:ext cx="5634665" cy="1249391"/>
          </a:xfrm>
        </p:spPr>
        <p:txBody>
          <a:bodyPr anchor="ctr">
            <a:normAutofit lnSpcReduction="10000"/>
          </a:bodyPr>
          <a:lstStyle/>
          <a:p>
            <a:r>
              <a:rPr lang="en-GB" dirty="0" err="1"/>
              <a:t>Chiho</a:t>
            </a:r>
            <a:r>
              <a:rPr lang="en-GB" dirty="0"/>
              <a:t> KANG &amp; </a:t>
            </a:r>
            <a:r>
              <a:rPr lang="en-GB" dirty="0" err="1"/>
              <a:t>Daehoon</a:t>
            </a:r>
            <a:r>
              <a:rPr lang="en-GB" dirty="0"/>
              <a:t> YOO, KARI</a:t>
            </a:r>
          </a:p>
          <a:p>
            <a:r>
              <a:rPr lang="en-GB" dirty="0"/>
              <a:t>CEOS LSI-VC-8</a:t>
            </a:r>
          </a:p>
          <a:p>
            <a:r>
              <a:rPr lang="en-GB" dirty="0"/>
              <a:t>Agenda Session 9</a:t>
            </a:r>
          </a:p>
          <a:p>
            <a:r>
              <a:rPr lang="en-GB" dirty="0"/>
              <a:t>Anchorage, USA</a:t>
            </a:r>
          </a:p>
          <a:p>
            <a:r>
              <a:rPr lang="en-GB" dirty="0"/>
              <a:t>3-5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16193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D7085B8-C837-4E94-A545-7F895972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</p:spPr>
        <p:txBody>
          <a:bodyPr>
            <a:normAutofit/>
          </a:bodyPr>
          <a:lstStyle/>
          <a:p>
            <a:r>
              <a:rPr lang="en-US" altLang="ko-KR" b="1" dirty="0"/>
              <a:t>KOMPSAT Images:</a:t>
            </a:r>
            <a:br>
              <a:rPr lang="en-US" altLang="ko-KR" b="1" dirty="0"/>
            </a:br>
            <a:r>
              <a:rPr lang="en-US" altLang="ko-KR" b="1" dirty="0"/>
              <a:t>Change Detections</a:t>
            </a:r>
            <a:endParaRPr lang="ko-KR" altLang="en-US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2C95F6-C973-488D-8AC7-3C8E71CF6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34284"/>
            <a:ext cx="3358201" cy="3786667"/>
          </a:xfrm>
          <a:prstGeom prst="rect">
            <a:avLst/>
          </a:prstGeom>
          <a:ln w="19050"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A8948BF-ACE3-426F-A13F-46C154355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28" y="1234284"/>
            <a:ext cx="3241975" cy="3780265"/>
          </a:xfrm>
          <a:prstGeom prst="rect">
            <a:avLst/>
          </a:prstGeom>
          <a:ln w="19050">
            <a:noFill/>
          </a:ln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D3B34BA0-FB80-4471-AEDB-39FB39D7924B}"/>
              </a:ext>
            </a:extLst>
          </p:cNvPr>
          <p:cNvSpPr txBox="1">
            <a:spLocks/>
          </p:cNvSpPr>
          <p:nvPr/>
        </p:nvSpPr>
        <p:spPr bwMode="auto">
          <a:xfrm>
            <a:off x="6920246" y="1220754"/>
            <a:ext cx="1009955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/>
          </a:ln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r" defTabSz="779145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b="1" cap="none" dirty="0">
                <a:ln w="9525" cap="flat" cmpd="sng">
                  <a:solidFill>
                    <a:srgbClr val="EEECE1">
                      <a:lumMod val="25000"/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charset="0"/>
                <a:cs typeface="Arial" panose="020B0604020202020204" pitchFamily="34" charset="0"/>
              </a:rPr>
              <a:t>KOMPSAT-3</a:t>
            </a:r>
            <a:endParaRPr lang="ko-KR" altLang="en-US" sz="1300" b="1" cap="none" dirty="0">
              <a:ln w="9525" cap="flat" cmpd="sng">
                <a:solidFill>
                  <a:srgbClr val="EEECE1">
                    <a:lumMod val="25000"/>
                    <a:alpha val="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Y견고딕" charset="0"/>
              <a:cs typeface="Arial" panose="020B0604020202020204" pitchFamily="34" charset="0"/>
            </a:endParaRPr>
          </a:p>
          <a:p>
            <a:pPr marL="0" indent="0" algn="r" defTabSz="779145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b="1" cap="none" dirty="0">
                <a:ln w="9525" cap="flat" cmpd="sng">
                  <a:solidFill>
                    <a:srgbClr val="EEECE1">
                      <a:lumMod val="25000"/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charset="0"/>
                <a:cs typeface="Arial" panose="020B0604020202020204" pitchFamily="34" charset="0"/>
              </a:rPr>
              <a:t>Apr. 5, 2014</a:t>
            </a:r>
            <a:endParaRPr lang="ko-KR" altLang="en-US" sz="1300" b="1" cap="none" dirty="0">
              <a:ln w="9525" cap="flat" cmpd="sng">
                <a:solidFill>
                  <a:srgbClr val="EEECE1">
                    <a:lumMod val="25000"/>
                    <a:alpha val="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Y견고딕" charset="0"/>
              <a:cs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5D13E6C-7F6F-4F04-94F2-D1D560CA4AB9}"/>
              </a:ext>
            </a:extLst>
          </p:cNvPr>
          <p:cNvSpPr txBox="1">
            <a:spLocks/>
          </p:cNvSpPr>
          <p:nvPr/>
        </p:nvSpPr>
        <p:spPr bwMode="auto">
          <a:xfrm>
            <a:off x="1192728" y="1234050"/>
            <a:ext cx="1094339" cy="292388"/>
          </a:xfrm>
          <a:prstGeom prst="rect">
            <a:avLst/>
          </a:prstGeom>
          <a:solidFill>
            <a:srgbClr val="92D050"/>
          </a:solidFill>
          <a:ln w="0">
            <a:noFill/>
            <a:prstDash/>
          </a:ln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r" defTabSz="779145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b="1" cap="none" dirty="0">
                <a:ln w="9525" cap="flat" cmpd="sng">
                  <a:solidFill>
                    <a:srgbClr val="EEECE1">
                      <a:lumMod val="25000"/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charset="0"/>
                <a:cs typeface="Arial" panose="020B0604020202020204" pitchFamily="34" charset="0"/>
              </a:rPr>
              <a:t>Google Maps</a:t>
            </a:r>
            <a:endParaRPr lang="ko-KR" altLang="en-US" sz="1300" b="1" cap="none" dirty="0">
              <a:ln w="9525" cap="flat" cmpd="sng">
                <a:solidFill>
                  <a:srgbClr val="EEECE1">
                    <a:lumMod val="25000"/>
                    <a:alpha val="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Y견고딕" charset="0"/>
              <a:cs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DFB25E7-14D6-4007-A361-7997CD1A765C}"/>
              </a:ext>
            </a:extLst>
          </p:cNvPr>
          <p:cNvSpPr/>
          <p:nvPr/>
        </p:nvSpPr>
        <p:spPr>
          <a:xfrm>
            <a:off x="5078027" y="4737550"/>
            <a:ext cx="2787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45" eaLnBrk="0" fontAlgn="base"/>
            <a:r>
              <a:rPr lang="en-US" altLang="ko-KR" sz="1200" b="1" dirty="0">
                <a:solidFill>
                  <a:schemeClr val="bg1"/>
                </a:solidFill>
                <a:ea typeface="나눔바른고딕" charset="0"/>
                <a:cs typeface="Arial" panose="020B0604020202020204" pitchFamily="34" charset="0"/>
              </a:rPr>
              <a:t>Tornado, Louisville Mississippi, USA</a:t>
            </a:r>
            <a:endParaRPr lang="ko-KR" altLang="en-US" sz="1200" b="1" dirty="0">
              <a:solidFill>
                <a:schemeClr val="bg1"/>
              </a:solidFill>
              <a:ea typeface="나눔바른고딕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9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ARD-Related Activities in KARI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33" y="1200150"/>
            <a:ext cx="9144000" cy="394334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We’ve only just begun!</a:t>
            </a:r>
          </a:p>
          <a:p>
            <a:r>
              <a:rPr lang="en-US" b="1" dirty="0"/>
              <a:t>Works in progress</a:t>
            </a:r>
          </a:p>
          <a:p>
            <a:pPr lvl="1"/>
            <a:r>
              <a:rPr lang="en-US" dirty="0"/>
              <a:t>Review on ARD-related documents</a:t>
            </a:r>
          </a:p>
          <a:p>
            <a:pPr lvl="2"/>
            <a:r>
              <a:rPr lang="en-US" dirty="0"/>
              <a:t>CEOS/LANDSAT/CQC Documents</a:t>
            </a:r>
          </a:p>
          <a:p>
            <a:pPr lvl="1"/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나눔바른고딕" charset="0"/>
                <a:cs typeface="Arial" panose="020B0604020202020204" pitchFamily="34" charset="0"/>
              </a:rPr>
              <a:t>Check KARI’s status &amp; readiness for ARD product generation</a:t>
            </a:r>
          </a:p>
          <a:p>
            <a:pPr lvl="2"/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나눔바른고딕" charset="0"/>
                <a:cs typeface="Arial" panose="020B0604020202020204" pitchFamily="34" charset="0"/>
              </a:rPr>
              <a:t>Initial self-assessment on standard products of KOMPSAT-3 system</a:t>
            </a:r>
          </a:p>
          <a:p>
            <a:pPr marL="1511300" lvl="3" indent="-342900" defTabSz="779145" eaLnBrk="0" fontAlgn="base">
              <a:buFont typeface="Wingdings" panose="05000000000000000000" pitchFamily="2" charset="2"/>
              <a:buChar char="ü"/>
            </a:pP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ea typeface="나눔바른고딕" charset="0"/>
                <a:cs typeface="Arial" panose="020B0604020202020204" pitchFamily="34" charset="0"/>
              </a:rPr>
              <a:t>Level 1R (radiometric corrected) &amp; 1G (geometric corrected) product</a:t>
            </a:r>
          </a:p>
          <a:p>
            <a:pPr marL="1511300" lvl="3" indent="-342900" defTabSz="779145" eaLnBrk="0" fontAlgn="base">
              <a:buFont typeface="Wingdings" panose="05000000000000000000" pitchFamily="2" charset="2"/>
              <a:buChar char="ü"/>
            </a:pP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ea typeface="나눔바른고딕" charset="0"/>
                <a:cs typeface="Arial" panose="020B0604020202020204" pitchFamily="34" charset="0"/>
              </a:rPr>
              <a:t>Using CARD4L-OSR self-assessment sheet</a:t>
            </a:r>
          </a:p>
          <a:p>
            <a:pPr lvl="1"/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나눔바른고딕" charset="0"/>
                <a:cs typeface="Arial" panose="020B0604020202020204" pitchFamily="34" charset="0"/>
              </a:rPr>
              <a:t>Inspection &amp; analysis on works to be done for ARD product generation</a:t>
            </a:r>
          </a:p>
          <a:p>
            <a:pPr lvl="2"/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나눔바른고딕" charset="0"/>
                <a:cs typeface="Arial" panose="020B0604020202020204" pitchFamily="34" charset="0"/>
              </a:rPr>
              <a:t>Driving requirements &amp; specification</a:t>
            </a:r>
          </a:p>
          <a:p>
            <a:pPr lvl="2"/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나눔바른고딕" charset="0"/>
                <a:cs typeface="Arial" panose="020B0604020202020204" pitchFamily="34" charset="0"/>
              </a:rPr>
              <a:t>Checking additional process &amp; processors</a:t>
            </a:r>
          </a:p>
          <a:p>
            <a:pPr lvl="1"/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나눔바른고딕" charset="0"/>
                <a:cs typeface="Arial" panose="020B0604020202020204" pitchFamily="34" charset="0"/>
              </a:rPr>
              <a:t>Preparation for sample product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96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D18336-73EA-42AA-A230-C7D35C2D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Analysis on Works for ARD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A843FA9-4AB5-465B-A58E-ECB27160A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88" y="1141416"/>
            <a:ext cx="4474297" cy="39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6C98134-1ED4-4DED-9A21-DD0CF030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52" y="122549"/>
            <a:ext cx="5919537" cy="857250"/>
          </a:xfrm>
        </p:spPr>
        <p:txBody>
          <a:bodyPr/>
          <a:lstStyle/>
          <a:p>
            <a:r>
              <a:rPr lang="en-US" b="1" dirty="0"/>
              <a:t>Classification of Works to Be Done</a:t>
            </a:r>
            <a:br>
              <a:rPr lang="en-US" b="1" dirty="0"/>
            </a:br>
            <a:r>
              <a:rPr lang="en-US" b="1" dirty="0"/>
              <a:t>(As of Aug. 2019)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569659D-BD83-4FD9-B255-92AB82D4D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696718"/>
              </p:ext>
            </p:extLst>
          </p:nvPr>
        </p:nvGraphicFramePr>
        <p:xfrm>
          <a:off x="457200" y="1275240"/>
          <a:ext cx="8229600" cy="3689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9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Classification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Class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Functions needed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Description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72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Radiometric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Optical Surface Reflectance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1-1) TOA</a:t>
                      </a: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Radiance Estimation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From DN of level</a:t>
                      </a: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1R product</a:t>
                      </a:r>
                    </a:p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DN-&gt;radiance conversion DN to radiance considering</a:t>
                      </a:r>
                      <a:r>
                        <a:rPr lang="ko-KR" altLang="en-US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Gain/Offset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96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1-2) Surface Radiance Estimation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Design</a:t>
                      </a: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atmospheric correction module</a:t>
                      </a:r>
                    </a:p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Selection of radiative transfer model</a:t>
                      </a:r>
                      <a:endParaRPr lang="en-US" altLang="ko-KR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6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1-3) Surface Reflectance Estimation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Considering solar</a:t>
                      </a: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irradiance</a:t>
                      </a:r>
                      <a:endParaRPr lang="en-US" altLang="ko-KR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9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Land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Surface Temperature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2-1) TOA</a:t>
                      </a: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Temperature Estimation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From DN of level</a:t>
                      </a: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1R product</a:t>
                      </a:r>
                    </a:p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DN-&gt;temperature conversion DN to radiance considering</a:t>
                      </a:r>
                      <a:r>
                        <a:rPr lang="ko-KR" altLang="en-US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Gain/Offset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9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2-2) Surface </a:t>
                      </a:r>
                      <a:r>
                        <a:rPr lang="en-US" altLang="ko-KR" sz="1000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Temperature Estimation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Design</a:t>
                      </a: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atmospheric correction module</a:t>
                      </a:r>
                    </a:p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Select of radiative transfer model</a:t>
                      </a:r>
                      <a:endParaRPr lang="en-US" altLang="ko-KR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Considering emissivity</a:t>
                      </a: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3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Normalised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Radar Backscatter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3-1) SAR Backscatter</a:t>
                      </a: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Intensity Estimation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From DN of level</a:t>
                      </a: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1D product</a:t>
                      </a: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Geometric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1-4) Tiling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2-3) Tiling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3-2) Tiling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Selection of map projection</a:t>
                      </a:r>
                    </a:p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Design of grid structure</a:t>
                      </a:r>
                    </a:p>
                    <a:p>
                      <a:pPr marL="171450" marR="0" lvl="0" indent="-17145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000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Selection of resampling method</a:t>
                      </a:r>
                      <a:endParaRPr lang="en-US" altLang="ko-KR" sz="100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26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 Self-Assessment</a:t>
            </a:r>
            <a:br>
              <a:rPr lang="en-US" b="1" dirty="0"/>
            </a:br>
            <a:r>
              <a:rPr lang="en-US" b="1" dirty="0"/>
              <a:t>(As of Aug. 2019, 1/3)</a:t>
            </a:r>
            <a:endParaRPr lang="en-US" sz="1350" dirty="0">
              <a:solidFill>
                <a:srgbClr val="FF0000"/>
              </a:solidFill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A4AA2A29-14F9-4C49-8F03-2EDFA15A6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74094"/>
              </p:ext>
            </p:extLst>
          </p:nvPr>
        </p:nvGraphicFramePr>
        <p:xfrm>
          <a:off x="540000" y="1188000"/>
          <a:ext cx="8229600" cy="393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90">
                  <a:extLst>
                    <a:ext uri="{9D8B030D-6E8A-4147-A177-3AD203B41FA5}">
                      <a16:colId xmlns:a16="http://schemas.microsoft.com/office/drawing/2014/main" val="3349469170"/>
                    </a:ext>
                  </a:extLst>
                </a:gridCol>
                <a:gridCol w="2907435">
                  <a:extLst>
                    <a:ext uri="{9D8B030D-6E8A-4147-A177-3AD203B41FA5}">
                      <a16:colId xmlns:a16="http://schemas.microsoft.com/office/drawing/2014/main" val="408229762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869183434"/>
                    </a:ext>
                  </a:extLst>
                </a:gridCol>
                <a:gridCol w="2386927">
                  <a:extLst>
                    <a:ext uri="{9D8B030D-6E8A-4147-A177-3AD203B41FA5}">
                      <a16:colId xmlns:a16="http://schemas.microsoft.com/office/drawing/2014/main" val="4095673825"/>
                    </a:ext>
                  </a:extLst>
                </a:gridCol>
              </a:tblGrid>
              <a:tr h="2112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+mn-lt"/>
                          <a:cs typeface="Arial" panose="020B0604020202020204" pitchFamily="34" charset="0"/>
                        </a:rPr>
                        <a:t>#</a:t>
                      </a:r>
                      <a:endParaRPr lang="ko-KR" altLang="en-US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+mn-lt"/>
                          <a:cs typeface="Arial" panose="020B0604020202020204" pitchFamily="34" charset="0"/>
                        </a:rPr>
                        <a:t>General</a:t>
                      </a:r>
                      <a:r>
                        <a:rPr lang="en-US" altLang="ko-KR" sz="1100" b="1" baseline="0" dirty="0">
                          <a:latin typeface="+mn-lt"/>
                          <a:cs typeface="Arial" panose="020B0604020202020204" pitchFamily="34" charset="0"/>
                        </a:rPr>
                        <a:t> Metadata</a:t>
                      </a:r>
                      <a:endParaRPr lang="ko-KR" altLang="en-US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+mn-lt"/>
                          <a:cs typeface="Arial" panose="020B0604020202020204" pitchFamily="34" charset="0"/>
                        </a:rPr>
                        <a:t>Threshold</a:t>
                      </a:r>
                      <a:endParaRPr lang="ko-KR" altLang="en-US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endParaRPr lang="ko-KR" altLang="en-US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4284058738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1.1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Traceability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60120279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1.2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Metadata Machine</a:t>
                      </a:r>
                      <a:r>
                        <a:rPr lang="en-US" altLang="ko-KR" sz="900" b="1" baseline="0" dirty="0">
                          <a:latin typeface="+mn-lt"/>
                          <a:cs typeface="Arial" panose="020B0604020202020204" pitchFamily="34" charset="0"/>
                        </a:rPr>
                        <a:t> Readability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1894625860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1.3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Data Collection Time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333108737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1.4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Geographical Area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894759588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1.5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Coordinate</a:t>
                      </a:r>
                      <a:r>
                        <a:rPr lang="en-US" altLang="ko-KR" sz="900" b="1" baseline="0" dirty="0">
                          <a:latin typeface="+mn-lt"/>
                          <a:cs typeface="Arial" panose="020B0604020202020204" pitchFamily="34" charset="0"/>
                        </a:rPr>
                        <a:t> Reference System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4292645650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1.6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Map</a:t>
                      </a:r>
                      <a:r>
                        <a:rPr lang="en-US" altLang="ko-KR" sz="900" b="1" baseline="0" dirty="0">
                          <a:latin typeface="+mn-lt"/>
                          <a:cs typeface="Arial" panose="020B0604020202020204" pitchFamily="34" charset="0"/>
                        </a:rPr>
                        <a:t> Projection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415428545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1.7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Geometric</a:t>
                      </a:r>
                      <a:r>
                        <a:rPr lang="en-US" altLang="ko-KR" sz="900" b="1" baseline="0" dirty="0">
                          <a:latin typeface="+mn-lt"/>
                          <a:cs typeface="Arial" panose="020B0604020202020204" pitchFamily="34" charset="0"/>
                        </a:rPr>
                        <a:t> Correction Method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856100726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1.8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Geometric</a:t>
                      </a:r>
                      <a:r>
                        <a:rPr lang="en-US" altLang="ko-KR" sz="900" b="1" baseline="0" dirty="0">
                          <a:latin typeface="+mn-lt"/>
                          <a:cs typeface="Arial" panose="020B0604020202020204" pitchFamily="34" charset="0"/>
                        </a:rPr>
                        <a:t> Accuracy of the Data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872776917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1.9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Instrument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1805638212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1.10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Spectral Bands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452753243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1.11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Sensor Calibration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3864730191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1.12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Radiometric Accuracy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874531582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1.13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Algorithms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060006064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1.14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Ancillary Data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3144152581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1.15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Processing Chain Provenance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1670575557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1.16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Data Access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4229664977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1.17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Overall Data</a:t>
                      </a:r>
                      <a:r>
                        <a:rPr lang="en-US" altLang="ko-KR" sz="900" b="1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Quality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applicable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4113832417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8/10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7/17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183545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87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 Self-Assessment</a:t>
            </a:r>
            <a:br>
              <a:rPr lang="en-US" b="1" dirty="0"/>
            </a:br>
            <a:r>
              <a:rPr lang="en-US" b="1" dirty="0"/>
              <a:t>(As of Aug. 2019, 2/3)</a:t>
            </a:r>
            <a:endParaRPr lang="en-US" sz="1350" dirty="0">
              <a:solidFill>
                <a:srgbClr val="FF0000"/>
              </a:solidFill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74C5B50-5D56-47C4-807D-077056625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89205"/>
              </p:ext>
            </p:extLst>
          </p:nvPr>
        </p:nvGraphicFramePr>
        <p:xfrm>
          <a:off x="540000" y="1188000"/>
          <a:ext cx="8229600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90">
                  <a:extLst>
                    <a:ext uri="{9D8B030D-6E8A-4147-A177-3AD203B41FA5}">
                      <a16:colId xmlns:a16="http://schemas.microsoft.com/office/drawing/2014/main" val="3349469170"/>
                    </a:ext>
                  </a:extLst>
                </a:gridCol>
                <a:gridCol w="2907435">
                  <a:extLst>
                    <a:ext uri="{9D8B030D-6E8A-4147-A177-3AD203B41FA5}">
                      <a16:colId xmlns:a16="http://schemas.microsoft.com/office/drawing/2014/main" val="408229762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869183434"/>
                    </a:ext>
                  </a:extLst>
                </a:gridCol>
                <a:gridCol w="2386927">
                  <a:extLst>
                    <a:ext uri="{9D8B030D-6E8A-4147-A177-3AD203B41FA5}">
                      <a16:colId xmlns:a16="http://schemas.microsoft.com/office/drawing/2014/main" val="4095673825"/>
                    </a:ext>
                  </a:extLst>
                </a:gridCol>
              </a:tblGrid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+mn-lt"/>
                          <a:cs typeface="Arial" panose="020B0604020202020204" pitchFamily="34" charset="0"/>
                        </a:rPr>
                        <a:t>#</a:t>
                      </a:r>
                      <a:endParaRPr lang="ko-KR" altLang="en-US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+mn-lt"/>
                          <a:cs typeface="Arial" panose="020B0604020202020204" pitchFamily="34" charset="0"/>
                        </a:rPr>
                        <a:t>Per-pixel</a:t>
                      </a:r>
                      <a:r>
                        <a:rPr lang="en-US" altLang="ko-KR" sz="1100" b="1" baseline="0" dirty="0">
                          <a:latin typeface="+mn-lt"/>
                          <a:cs typeface="Arial" panose="020B0604020202020204" pitchFamily="34" charset="0"/>
                        </a:rPr>
                        <a:t> Metadata</a:t>
                      </a:r>
                      <a:endParaRPr lang="ko-KR" altLang="en-US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+mn-lt"/>
                          <a:cs typeface="Arial" panose="020B0604020202020204" pitchFamily="34" charset="0"/>
                        </a:rPr>
                        <a:t>Threshold</a:t>
                      </a:r>
                      <a:endParaRPr lang="ko-KR" altLang="en-US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endParaRPr lang="ko-KR" altLang="en-US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4284058738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2.1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Metadata Machine Readability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60120279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2.2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No Data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1894625860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2.3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Incomplete Testing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333108737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2.4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Saturation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894759588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2.5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Cloud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4292645650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2.6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Cloud Shadow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415428545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2.7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Land/Water mask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856100726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2.8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Snow/Ice mask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872776917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2.9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Terrain Shadow Mask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1805638212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2.10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Terrain Occlusion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452753243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2.11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Illumination and Viewing Geometry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3864730191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2.12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Aerosol Optical Depth Parameters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altLang="ko-KR" sz="900" baseline="0" dirty="0">
                          <a:latin typeface="+mn-lt"/>
                          <a:cs typeface="Arial" panose="020B0604020202020204" pitchFamily="34" charset="0"/>
                        </a:rPr>
                        <a:t> be determined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874531582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ko-KR" alt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2/7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+mn-lt"/>
                          <a:cs typeface="Arial" panose="020B0604020202020204" pitchFamily="34" charset="0"/>
                        </a:rPr>
                        <a:t>1/11</a:t>
                      </a:r>
                      <a:endParaRPr lang="ko-KR" alt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06000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27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 Self-Assessment</a:t>
            </a:r>
            <a:br>
              <a:rPr lang="en-US" b="1" dirty="0"/>
            </a:br>
            <a:r>
              <a:rPr lang="en-US" b="1" dirty="0"/>
              <a:t>(As of Aug. 2019, 3/3)</a:t>
            </a:r>
            <a:endParaRPr lang="en-US" sz="1350" dirty="0">
              <a:solidFill>
                <a:srgbClr val="FF0000"/>
              </a:solidFill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5038B062-065D-4C29-AA35-DE719C034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17356"/>
              </p:ext>
            </p:extLst>
          </p:nvPr>
        </p:nvGraphicFramePr>
        <p:xfrm>
          <a:off x="540000" y="1188000"/>
          <a:ext cx="82296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90">
                  <a:extLst>
                    <a:ext uri="{9D8B030D-6E8A-4147-A177-3AD203B41FA5}">
                      <a16:colId xmlns:a16="http://schemas.microsoft.com/office/drawing/2014/main" val="3349469170"/>
                    </a:ext>
                  </a:extLst>
                </a:gridCol>
                <a:gridCol w="2907435">
                  <a:extLst>
                    <a:ext uri="{9D8B030D-6E8A-4147-A177-3AD203B41FA5}">
                      <a16:colId xmlns:a16="http://schemas.microsoft.com/office/drawing/2014/main" val="408229762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869183434"/>
                    </a:ext>
                  </a:extLst>
                </a:gridCol>
                <a:gridCol w="2386927">
                  <a:extLst>
                    <a:ext uri="{9D8B030D-6E8A-4147-A177-3AD203B41FA5}">
                      <a16:colId xmlns:a16="http://schemas.microsoft.com/office/drawing/2014/main" val="4095673825"/>
                    </a:ext>
                  </a:extLst>
                </a:gridCol>
              </a:tblGrid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ko-KR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Radiometric and Atmospheric Correction </a:t>
                      </a:r>
                      <a:endParaRPr lang="ko-KR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</a:t>
                      </a:r>
                      <a:endParaRPr lang="ko-KR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ko-KR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4284058738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60120279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Measurement Uncertainty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1894625860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 Normalization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333108737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Directional Atmospheric Scattering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894759588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</a:t>
                      </a:r>
                      <a:r>
                        <a:rPr lang="en-US" altLang="ko-KR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Vapour</a:t>
                      </a:r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Corrections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4292645650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Ozone Corrections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required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415428545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0/4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0/6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856100726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103D5E8A-8E7F-4FD4-9EF9-CDCC31637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68026"/>
              </p:ext>
            </p:extLst>
          </p:nvPr>
        </p:nvGraphicFramePr>
        <p:xfrm>
          <a:off x="540000" y="2917737"/>
          <a:ext cx="8229600" cy="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90">
                  <a:extLst>
                    <a:ext uri="{9D8B030D-6E8A-4147-A177-3AD203B41FA5}">
                      <a16:colId xmlns:a16="http://schemas.microsoft.com/office/drawing/2014/main" val="2443786355"/>
                    </a:ext>
                  </a:extLst>
                </a:gridCol>
                <a:gridCol w="2907435">
                  <a:extLst>
                    <a:ext uri="{9D8B030D-6E8A-4147-A177-3AD203B41FA5}">
                      <a16:colId xmlns:a16="http://schemas.microsoft.com/office/drawing/2014/main" val="261199731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668811451"/>
                    </a:ext>
                  </a:extLst>
                </a:gridCol>
                <a:gridCol w="2386927">
                  <a:extLst>
                    <a:ext uri="{9D8B030D-6E8A-4147-A177-3AD203B41FA5}">
                      <a16:colId xmlns:a16="http://schemas.microsoft.com/office/drawing/2014/main" val="3379691125"/>
                    </a:ext>
                  </a:extLst>
                </a:gridCol>
              </a:tblGrid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ko-KR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Geometric Correction</a:t>
                      </a:r>
                      <a:endParaRPr lang="ko-KR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</a:t>
                      </a:r>
                      <a:endParaRPr lang="ko-KR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ko-KR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3135905539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Geometric Correction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93000471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4102927987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30ACD57C-1D99-4A08-B280-CF06393FE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233647"/>
              </p:ext>
            </p:extLst>
          </p:nvPr>
        </p:nvGraphicFramePr>
        <p:xfrm>
          <a:off x="2484087" y="3820437"/>
          <a:ext cx="4176464" cy="10591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63250885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74069454"/>
                    </a:ext>
                  </a:extLst>
                </a:gridCol>
              </a:tblGrid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Requirements</a:t>
                      </a:r>
                      <a:endParaRPr lang="ko-KR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Self-Assessment</a:t>
                      </a:r>
                      <a:endParaRPr lang="ko-KR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1778388231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dirty="0"/>
                        <a:t>General Metadata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/>
                        <a:t>∆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3123590040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Per-Pixel Metadata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/>
                        <a:t>X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027896012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/>
                        <a:t>Radiometric and Atmospheric</a:t>
                      </a:r>
                      <a:r>
                        <a:rPr lang="en-US" altLang="ko-KR" sz="900" baseline="0" dirty="0"/>
                        <a:t> Corrections</a:t>
                      </a:r>
                      <a:endParaRPr lang="ko-KR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/>
                        <a:t>∆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3011986072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Geometric Corrections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/>
                        <a:t>∆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81259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23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037" y="122549"/>
            <a:ext cx="6675807" cy="857250"/>
          </a:xfrm>
        </p:spPr>
        <p:txBody>
          <a:bodyPr>
            <a:normAutofit/>
          </a:bodyPr>
          <a:lstStyle/>
          <a:p>
            <a:r>
              <a:rPr lang="en-US" b="1" dirty="0"/>
              <a:t>Considerations &amp; Questions</a:t>
            </a:r>
            <a:endParaRPr lang="en-US" sz="2800" b="1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E6FB881-FD89-45BA-8133-95AD7D7AD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947151"/>
              </p:ext>
            </p:extLst>
          </p:nvPr>
        </p:nvGraphicFramePr>
        <p:xfrm>
          <a:off x="269631" y="1275606"/>
          <a:ext cx="8604738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299">
                  <a:extLst>
                    <a:ext uri="{9D8B030D-6E8A-4147-A177-3AD203B41FA5}">
                      <a16:colId xmlns:a16="http://schemas.microsoft.com/office/drawing/2014/main" val="632508858"/>
                    </a:ext>
                  </a:extLst>
                </a:gridCol>
                <a:gridCol w="6058439">
                  <a:extLst>
                    <a:ext uri="{9D8B030D-6E8A-4147-A177-3AD203B41FA5}">
                      <a16:colId xmlns:a16="http://schemas.microsoft.com/office/drawing/2014/main" val="874069454"/>
                    </a:ext>
                  </a:extLst>
                </a:gridCol>
              </a:tblGrid>
              <a:tr h="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n-lt"/>
                          <a:cs typeface="Arial" panose="020B0604020202020204" pitchFamily="34" charset="0"/>
                        </a:rPr>
                        <a:t>Items</a:t>
                      </a:r>
                      <a:endParaRPr lang="ko-KR" altLang="en-US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n-lt"/>
                          <a:cs typeface="Arial" panose="020B0604020202020204" pitchFamily="34" charset="0"/>
                        </a:rPr>
                        <a:t>Questions</a:t>
                      </a:r>
                      <a:endParaRPr lang="ko-KR" altLang="en-US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1778388231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b="1" dirty="0">
                          <a:latin typeface="+mn-lt"/>
                          <a:cs typeface="Arial" panose="020B0604020202020204" pitchFamily="34" charset="0"/>
                        </a:rPr>
                        <a:t>General</a:t>
                      </a:r>
                      <a:endParaRPr lang="ko-KR" altLang="en-US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ko-KR" sz="1400" baseline="0" dirty="0">
                          <a:latin typeface="+mn-lt"/>
                          <a:cs typeface="Arial" panose="020B0604020202020204" pitchFamily="34" charset="0"/>
                        </a:rPr>
                        <a:t>Due to various objects and unwanted features (e.g. shadow, off-nadir pointing imaging) shown in high resolution imagery, we expect that it is difficult to estimate each object’s physical value (e.g. surface reflectance) even with coarse accuracy.</a:t>
                      </a:r>
                    </a:p>
                  </a:txBody>
                  <a:tcPr marL="67904" marR="67904" marT="34290" marB="3429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29914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b="1" dirty="0">
                          <a:latin typeface="+mn-lt"/>
                          <a:cs typeface="Arial" panose="020B0604020202020204" pitchFamily="34" charset="0"/>
                        </a:rPr>
                        <a:t>General Metadata</a:t>
                      </a:r>
                      <a:endParaRPr lang="ko-KR" altLang="en-US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  <a:endParaRPr lang="ko-KR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3123590040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Per-Pixel Metadata</a:t>
                      </a:r>
                      <a:endParaRPr kumimoji="0" lang="ko-KR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  <a:endParaRPr lang="ko-KR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2027896012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n-lt"/>
                          <a:cs typeface="Arial" panose="020B0604020202020204" pitchFamily="34" charset="0"/>
                        </a:rPr>
                        <a:t>Radiometric and Atmospheric</a:t>
                      </a:r>
                      <a:r>
                        <a:rPr lang="en-US" altLang="ko-KR" sz="1400" b="1" baseline="0" dirty="0">
                          <a:latin typeface="+mn-lt"/>
                          <a:cs typeface="Arial" panose="020B0604020202020204" pitchFamily="34" charset="0"/>
                        </a:rPr>
                        <a:t> Corrections</a:t>
                      </a:r>
                      <a:endParaRPr lang="ko-KR" altLang="en-US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3011986072"/>
                  </a:ext>
                </a:extLst>
              </a:tr>
              <a:tr h="1887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Geometric Corrections</a:t>
                      </a:r>
                      <a:endParaRPr kumimoji="0" lang="ko-KR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anose="020B0604020202020204" pitchFamily="34" charset="0"/>
                        </a:rPr>
                        <a:t>How to get </a:t>
                      </a:r>
                      <a:r>
                        <a:rPr lang="en-US" altLang="ko-KR" sz="1400" baseline="0" dirty="0">
                          <a:latin typeface="+mn-lt"/>
                          <a:cs typeface="Arial" panose="020B0604020202020204" pitchFamily="34" charset="0"/>
                        </a:rPr>
                        <a:t>the sub-pixel accuracy of PFS for high resolution imagery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400" baseline="0" dirty="0">
                          <a:latin typeface="+mn-lt"/>
                          <a:cs typeface="Arial" panose="020B0604020202020204" pitchFamily="34" charset="0"/>
                        </a:rPr>
                        <a:t>   - Optic: 0.5 pixel (</a:t>
                      </a:r>
                      <a:r>
                        <a:rPr lang="en-US" altLang="ko-KR" sz="1400" baseline="0" dirty="0" err="1">
                          <a:latin typeface="+mn-lt"/>
                          <a:cs typeface="Arial" panose="020B0604020202020204" pitchFamily="34" charset="0"/>
                        </a:rPr>
                        <a:t>rRMSE</a:t>
                      </a:r>
                      <a:r>
                        <a:rPr lang="en-US" altLang="ko-KR" sz="1400" baseline="0" dirty="0">
                          <a:latin typeface="+mn-lt"/>
                          <a:cs typeface="Arial" panose="020B0604020202020204" pitchFamily="34" charset="0"/>
                        </a:rPr>
                        <a:t>), SAR: 0.2 pixel (</a:t>
                      </a:r>
                      <a:r>
                        <a:rPr lang="en-US" altLang="ko-KR" sz="1400" baseline="0" dirty="0" err="1">
                          <a:latin typeface="+mn-lt"/>
                          <a:cs typeface="Arial" panose="020B0604020202020204" pitchFamily="34" charset="0"/>
                        </a:rPr>
                        <a:t>rRMSE</a:t>
                      </a:r>
                      <a:r>
                        <a:rPr lang="en-US" altLang="ko-KR" sz="1400" baseline="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904" marR="67904" marT="34290" marB="34290" anchor="ctr"/>
                </a:tc>
                <a:extLst>
                  <a:ext uri="{0D108BD9-81ED-4DB2-BD59-A6C34878D82A}">
                    <a16:rowId xmlns:a16="http://schemas.microsoft.com/office/drawing/2014/main" val="81259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292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91F82-F73C-4502-B089-C479DCAA38F3}"/>
              </a:ext>
            </a:extLst>
          </p:cNvPr>
          <p:cNvSpPr txBox="1">
            <a:spLocks/>
          </p:cNvSpPr>
          <p:nvPr/>
        </p:nvSpPr>
        <p:spPr>
          <a:xfrm>
            <a:off x="0" y="2468191"/>
            <a:ext cx="9144000" cy="10244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/>
              <a:t>Questions</a:t>
            </a:r>
          </a:p>
          <a:p>
            <a:pPr lvl="2" algn="ctr"/>
            <a:endParaRPr lang="en-US" sz="4400" b="1" dirty="0"/>
          </a:p>
          <a:p>
            <a:pPr lvl="1" algn="ctr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2341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KARI’s LEO Missions</a:t>
            </a:r>
          </a:p>
        </p:txBody>
      </p:sp>
      <p:sp>
        <p:nvSpPr>
          <p:cNvPr id="6" name="모서리가 둥근 직사각형 6">
            <a:extLst>
              <a:ext uri="{FF2B5EF4-FFF2-40B4-BE49-F238E27FC236}">
                <a16:creationId xmlns:a16="http://schemas.microsoft.com/office/drawing/2014/main" id="{929BDCFD-1A7D-4119-9368-23EF711679B0}"/>
              </a:ext>
            </a:extLst>
          </p:cNvPr>
          <p:cNvSpPr/>
          <p:nvPr/>
        </p:nvSpPr>
        <p:spPr>
          <a:xfrm>
            <a:off x="89211" y="1190183"/>
            <a:ext cx="8975356" cy="3855080"/>
          </a:xfrm>
          <a:prstGeom prst="roundRect">
            <a:avLst>
              <a:gd name="adj" fmla="val 2474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3호.png">
            <a:extLst>
              <a:ext uri="{FF2B5EF4-FFF2-40B4-BE49-F238E27FC236}">
                <a16:creationId xmlns:a16="http://schemas.microsoft.com/office/drawing/2014/main" id="{F7D7E5A4-3AFB-429A-967A-DD535732F0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754" t="10154" r="7017" b="4062"/>
          <a:stretch>
            <a:fillRect/>
          </a:stretch>
        </p:blipFill>
        <p:spPr>
          <a:xfrm rot="3000000">
            <a:off x="5048367" y="2045424"/>
            <a:ext cx="1159117" cy="953313"/>
          </a:xfrm>
          <a:prstGeom prst="rect">
            <a:avLst/>
          </a:prstGeom>
        </p:spPr>
      </p:pic>
      <p:sp>
        <p:nvSpPr>
          <p:cNvPr id="8" name="모서리가 둥근 직사각형 54">
            <a:extLst>
              <a:ext uri="{FF2B5EF4-FFF2-40B4-BE49-F238E27FC236}">
                <a16:creationId xmlns:a16="http://schemas.microsoft.com/office/drawing/2014/main" id="{43BB76BC-2C8C-46F8-944D-BA5AC6FB274E}"/>
              </a:ext>
            </a:extLst>
          </p:cNvPr>
          <p:cNvSpPr/>
          <p:nvPr/>
        </p:nvSpPr>
        <p:spPr>
          <a:xfrm>
            <a:off x="203818" y="1248688"/>
            <a:ext cx="582318" cy="3715933"/>
          </a:xfrm>
          <a:prstGeom prst="roundRect">
            <a:avLst/>
          </a:prstGeom>
          <a:solidFill>
            <a:schemeClr val="bg1"/>
          </a:solidFill>
          <a:ln>
            <a:solidFill>
              <a:srgbClr val="30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anose="020B0604020202020204" pitchFamily="34" charset="0"/>
            </a:endParaRPr>
          </a:p>
        </p:txBody>
      </p:sp>
      <p:sp>
        <p:nvSpPr>
          <p:cNvPr id="10" name="위로 굽은 화살표 10">
            <a:extLst>
              <a:ext uri="{FF2B5EF4-FFF2-40B4-BE49-F238E27FC236}">
                <a16:creationId xmlns:a16="http://schemas.microsoft.com/office/drawing/2014/main" id="{A766F86A-9C8C-4751-87B4-99FA4F931F91}"/>
              </a:ext>
            </a:extLst>
          </p:cNvPr>
          <p:cNvSpPr/>
          <p:nvPr/>
        </p:nvSpPr>
        <p:spPr>
          <a:xfrm rot="5400000">
            <a:off x="3376800" y="409408"/>
            <a:ext cx="2021790" cy="4331677"/>
          </a:xfrm>
          <a:prstGeom prst="bentUpArrow">
            <a:avLst>
              <a:gd name="adj1" fmla="val 7478"/>
              <a:gd name="adj2" fmla="val 11012"/>
              <a:gd name="adj3" fmla="val 99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다이어그램 10">
            <a:extLst>
              <a:ext uri="{FF2B5EF4-FFF2-40B4-BE49-F238E27FC236}">
                <a16:creationId xmlns:a16="http://schemas.microsoft.com/office/drawing/2014/main" id="{A964B7EB-08C5-4DA9-9E61-02AB99663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841973"/>
              </p:ext>
            </p:extLst>
          </p:nvPr>
        </p:nvGraphicFramePr>
        <p:xfrm>
          <a:off x="1311748" y="1396981"/>
          <a:ext cx="6068564" cy="33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그림 15" descr="KOMPSAT-1.png">
            <a:extLst>
              <a:ext uri="{FF2B5EF4-FFF2-40B4-BE49-F238E27FC236}">
                <a16:creationId xmlns:a16="http://schemas.microsoft.com/office/drawing/2014/main" id="{96CEFE59-5EFA-43C4-890D-12DAEB5C30F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7252" y="2195460"/>
            <a:ext cx="1301202" cy="832016"/>
          </a:xfrm>
          <a:prstGeom prst="rect">
            <a:avLst/>
          </a:prstGeom>
        </p:spPr>
      </p:pic>
      <p:pic>
        <p:nvPicPr>
          <p:cNvPr id="17" name="그림 16" descr="2호.png">
            <a:extLst>
              <a:ext uri="{FF2B5EF4-FFF2-40B4-BE49-F238E27FC236}">
                <a16:creationId xmlns:a16="http://schemas.microsoft.com/office/drawing/2014/main" id="{30ED8918-C1E4-42E5-8177-CDD53E73FA9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800000">
            <a:off x="2215082" y="2153787"/>
            <a:ext cx="1319731" cy="626457"/>
          </a:xfrm>
          <a:prstGeom prst="rect">
            <a:avLst/>
          </a:prstGeom>
        </p:spPr>
      </p:pic>
      <p:grpSp>
        <p:nvGrpSpPr>
          <p:cNvPr id="62" name="그룹 61">
            <a:extLst>
              <a:ext uri="{FF2B5EF4-FFF2-40B4-BE49-F238E27FC236}">
                <a16:creationId xmlns:a16="http://schemas.microsoft.com/office/drawing/2014/main" id="{CDB9E4C1-1664-4F09-8D36-86514087F2C9}"/>
              </a:ext>
            </a:extLst>
          </p:cNvPr>
          <p:cNvGrpSpPr/>
          <p:nvPr/>
        </p:nvGrpSpPr>
        <p:grpSpPr>
          <a:xfrm>
            <a:off x="948992" y="1406684"/>
            <a:ext cx="1168943" cy="668750"/>
            <a:chOff x="948992" y="1036654"/>
            <a:chExt cx="1168943" cy="668750"/>
          </a:xfrm>
        </p:grpSpPr>
        <p:sp>
          <p:nvSpPr>
            <p:cNvPr id="13" name="Text Box 85">
              <a:extLst>
                <a:ext uri="{FF2B5EF4-FFF2-40B4-BE49-F238E27FC236}">
                  <a16:creationId xmlns:a16="http://schemas.microsoft.com/office/drawing/2014/main" id="{F906D2E5-1389-44F5-A028-F2ED346CD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334" y="1266822"/>
              <a:ext cx="1149462" cy="4385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1999</a:t>
              </a:r>
              <a:endParaRPr lang="en-US" altLang="ko-KR" sz="105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050" b="1" dirty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EO, 6.6m</a:t>
              </a: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31647953-8897-4FE6-97D1-2343A6AFC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992" y="1036654"/>
              <a:ext cx="1168943" cy="2471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white"/>
                  </a:solidFill>
                  <a:ea typeface="HY견고딕" panose="02030600000101010101" pitchFamily="18" charset="-127"/>
                  <a:cs typeface="Arial" panose="020B0604020202020204" pitchFamily="34" charset="0"/>
                </a:rPr>
                <a:t>KOMPSAT-1</a:t>
              </a:r>
              <a:endParaRPr lang="ko-KR" altLang="en-US" sz="1200" b="1" dirty="0">
                <a:solidFill>
                  <a:prstClr val="white"/>
                </a:solidFill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FA46B1C0-3A9F-4069-BC03-809BFE29AB0A}"/>
              </a:ext>
            </a:extLst>
          </p:cNvPr>
          <p:cNvGrpSpPr/>
          <p:nvPr/>
        </p:nvGrpSpPr>
        <p:grpSpPr>
          <a:xfrm>
            <a:off x="2274507" y="1397042"/>
            <a:ext cx="1168943" cy="668750"/>
            <a:chOff x="2274507" y="1029699"/>
            <a:chExt cx="1168943" cy="668750"/>
          </a:xfrm>
        </p:grpSpPr>
        <p:sp>
          <p:nvSpPr>
            <p:cNvPr id="14" name="Text Box 85">
              <a:extLst>
                <a:ext uri="{FF2B5EF4-FFF2-40B4-BE49-F238E27FC236}">
                  <a16:creationId xmlns:a16="http://schemas.microsoft.com/office/drawing/2014/main" id="{03B716F3-3212-4AA9-B189-CFC65E563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843" y="1259867"/>
              <a:ext cx="1149462" cy="438582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2006</a:t>
              </a:r>
              <a:endParaRPr lang="en-US" altLang="ko-KR" sz="105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050" b="1" dirty="0">
                  <a:solidFill>
                    <a:prstClr val="black"/>
                  </a:solidFill>
                  <a:cs typeface="Arial" panose="020B0604020202020204" pitchFamily="34" charset="0"/>
                </a:rPr>
                <a:t>EO, 1m</a:t>
              </a:r>
              <a:endParaRPr lang="ko-KR" altLang="en-US" sz="105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6CDC1F79-A134-4B0B-9135-D3D83CA16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507" y="1029699"/>
              <a:ext cx="1168943" cy="2471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white"/>
                  </a:solidFill>
                  <a:ea typeface="HY견고딕" panose="02030600000101010101" pitchFamily="18" charset="-127"/>
                  <a:cs typeface="Arial" panose="020B0604020202020204" pitchFamily="34" charset="0"/>
                </a:rPr>
                <a:t>KOMPSAT-2</a:t>
              </a:r>
              <a:endParaRPr lang="ko-KR" altLang="en-US" sz="1200" b="1" dirty="0">
                <a:solidFill>
                  <a:prstClr val="white"/>
                </a:solidFill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3BA073D0-17F8-49EF-8669-ED8EB7FEBC1F}"/>
              </a:ext>
            </a:extLst>
          </p:cNvPr>
          <p:cNvGrpSpPr/>
          <p:nvPr/>
        </p:nvGrpSpPr>
        <p:grpSpPr>
          <a:xfrm>
            <a:off x="4329159" y="2980278"/>
            <a:ext cx="1172393" cy="672867"/>
            <a:chOff x="4320491" y="2857131"/>
            <a:chExt cx="1172393" cy="672867"/>
          </a:xfrm>
        </p:grpSpPr>
        <p:sp>
          <p:nvSpPr>
            <p:cNvPr id="15" name="Text Box 85">
              <a:extLst>
                <a:ext uri="{FF2B5EF4-FFF2-40B4-BE49-F238E27FC236}">
                  <a16:creationId xmlns:a16="http://schemas.microsoft.com/office/drawing/2014/main" id="{DE1B4DD7-1850-4432-A1A8-7D6252E90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159" y="3091416"/>
              <a:ext cx="1152564" cy="438582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2013</a:t>
              </a:r>
            </a:p>
            <a:p>
              <a:pPr algn="ctr"/>
              <a:r>
                <a:rPr lang="en-US" altLang="ko-KR" sz="1050" b="1" dirty="0">
                  <a:solidFill>
                    <a:prstClr val="black"/>
                  </a:solidFill>
                  <a:cs typeface="Arial" panose="020B0604020202020204" pitchFamily="34" charset="0"/>
                </a:rPr>
                <a:t>SAR(X), 1m</a:t>
              </a: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F8B36826-7A61-45D5-AE00-EAE4677D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491" y="2857131"/>
              <a:ext cx="1172393" cy="2471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white"/>
                  </a:solidFill>
                  <a:ea typeface="HY견고딕" panose="02030600000101010101" pitchFamily="18" charset="-127"/>
                  <a:cs typeface="Arial" panose="020B0604020202020204" pitchFamily="34" charset="0"/>
                </a:rPr>
                <a:t>KOMPSAT-5</a:t>
              </a:r>
              <a:endParaRPr lang="ko-KR" altLang="en-US" sz="1200" b="1" dirty="0">
                <a:solidFill>
                  <a:prstClr val="white"/>
                </a:solidFill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C0464AC-9121-4E0A-8949-FEDD2A83A62C}"/>
              </a:ext>
            </a:extLst>
          </p:cNvPr>
          <p:cNvGrpSpPr/>
          <p:nvPr/>
        </p:nvGrpSpPr>
        <p:grpSpPr>
          <a:xfrm>
            <a:off x="3592331" y="1393668"/>
            <a:ext cx="1180584" cy="668750"/>
            <a:chOff x="3603022" y="1031910"/>
            <a:chExt cx="1180584" cy="668750"/>
          </a:xfrm>
        </p:grpSpPr>
        <p:sp>
          <p:nvSpPr>
            <p:cNvPr id="12" name="Text Box 85">
              <a:extLst>
                <a:ext uri="{FF2B5EF4-FFF2-40B4-BE49-F238E27FC236}">
                  <a16:creationId xmlns:a16="http://schemas.microsoft.com/office/drawing/2014/main" id="{4EF59581-0B3C-4798-960C-01489D816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1692" y="1262078"/>
              <a:ext cx="1152564" cy="438582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2012</a:t>
              </a:r>
              <a:endParaRPr lang="en-US" altLang="ko-KR" sz="105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050" b="1" dirty="0">
                  <a:solidFill>
                    <a:prstClr val="black"/>
                  </a:solidFill>
                  <a:cs typeface="Arial" panose="020B0604020202020204" pitchFamily="34" charset="0"/>
                </a:rPr>
                <a:t>EO, 0.7m</a:t>
              </a:r>
            </a:p>
          </p:txBody>
        </p:sp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386B1815-53B0-49FE-A5ED-E2B483F1F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022" y="1031910"/>
              <a:ext cx="1180584" cy="2471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white"/>
                  </a:solidFill>
                  <a:ea typeface="HY견고딕" panose="02030600000101010101" pitchFamily="18" charset="-127"/>
                  <a:cs typeface="Arial" panose="020B0604020202020204" pitchFamily="34" charset="0"/>
                </a:rPr>
                <a:t>KOMPSAT-3</a:t>
              </a:r>
              <a:endParaRPr lang="ko-KR" altLang="en-US" sz="1200" b="1" dirty="0">
                <a:solidFill>
                  <a:prstClr val="white"/>
                </a:solidFill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AD8980D5-F052-4AF4-B6A6-9C8CFEC06006}"/>
              </a:ext>
            </a:extLst>
          </p:cNvPr>
          <p:cNvGrpSpPr/>
          <p:nvPr/>
        </p:nvGrpSpPr>
        <p:grpSpPr>
          <a:xfrm>
            <a:off x="6745569" y="1383227"/>
            <a:ext cx="1184775" cy="668750"/>
            <a:chOff x="6745569" y="1039224"/>
            <a:chExt cx="1184775" cy="668750"/>
          </a:xfrm>
        </p:grpSpPr>
        <p:sp>
          <p:nvSpPr>
            <p:cNvPr id="22" name="Text Box 85">
              <a:extLst>
                <a:ext uri="{FF2B5EF4-FFF2-40B4-BE49-F238E27FC236}">
                  <a16:creationId xmlns:a16="http://schemas.microsoft.com/office/drawing/2014/main" id="{D7B0B218-91E5-4886-8C71-C0844DBD7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238" y="1269392"/>
              <a:ext cx="1158370" cy="438582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(2021)</a:t>
              </a:r>
            </a:p>
            <a:p>
              <a:pPr algn="ctr"/>
              <a:r>
                <a:rPr lang="en-US" altLang="ko-KR" sz="1050" b="1" dirty="0">
                  <a:solidFill>
                    <a:schemeClr val="tx1"/>
                  </a:solidFill>
                  <a:cs typeface="Arial" panose="020B0604020202020204" pitchFamily="34" charset="0"/>
                </a:rPr>
                <a:t> EO &lt; 0.3m</a:t>
              </a:r>
              <a:endParaRPr lang="ko-KR" altLang="en-US" sz="105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CBDC37ED-E682-4D05-9D80-BA851455A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569" y="1039224"/>
              <a:ext cx="1184775" cy="2471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white"/>
                  </a:solidFill>
                  <a:ea typeface="HY견고딕" panose="02030600000101010101" pitchFamily="18" charset="-127"/>
                  <a:cs typeface="Arial" panose="020B0604020202020204" pitchFamily="34" charset="0"/>
                </a:rPr>
                <a:t>KOMPSAT-7</a:t>
              </a:r>
              <a:endParaRPr lang="ko-KR" altLang="en-US" sz="1200" b="1" dirty="0">
                <a:solidFill>
                  <a:prstClr val="white"/>
                </a:solidFill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6E142F17-28AC-40B5-8E1F-5821F8B7986E}"/>
              </a:ext>
            </a:extLst>
          </p:cNvPr>
          <p:cNvGrpSpPr/>
          <p:nvPr/>
        </p:nvGrpSpPr>
        <p:grpSpPr>
          <a:xfrm>
            <a:off x="6745570" y="2960685"/>
            <a:ext cx="1191033" cy="672867"/>
            <a:chOff x="6745570" y="2861980"/>
            <a:chExt cx="1191033" cy="672867"/>
          </a:xfrm>
        </p:grpSpPr>
        <p:sp>
          <p:nvSpPr>
            <p:cNvPr id="24" name="Text Box 85">
              <a:extLst>
                <a:ext uri="{FF2B5EF4-FFF2-40B4-BE49-F238E27FC236}">
                  <a16:creationId xmlns:a16="http://schemas.microsoft.com/office/drawing/2014/main" id="{AE78B017-DCF8-4015-965E-7A4714F35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238" y="3096265"/>
              <a:ext cx="1158370" cy="438582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(2020)</a:t>
              </a:r>
            </a:p>
            <a:p>
              <a:pPr algn="ctr"/>
              <a:r>
                <a:rPr lang="en-US" altLang="ko-KR" sz="1050" b="1" dirty="0">
                  <a:solidFill>
                    <a:prstClr val="black"/>
                  </a:solidFill>
                  <a:cs typeface="Arial" panose="020B0604020202020204" pitchFamily="34" charset="0"/>
                </a:rPr>
                <a:t>SAR(X), 0.5m</a:t>
              </a:r>
              <a:endParaRPr lang="ko-KR" altLang="en-US" sz="105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id="{D3C36FA6-E079-41FC-823E-B69860CA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570" y="2861980"/>
              <a:ext cx="1191033" cy="2471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white"/>
                  </a:solidFill>
                  <a:ea typeface="HY견고딕" panose="02030600000101010101" pitchFamily="18" charset="-127"/>
                  <a:cs typeface="Arial" panose="020B0604020202020204" pitchFamily="34" charset="0"/>
                </a:rPr>
                <a:t>KOMPSAT-6</a:t>
              </a:r>
              <a:endParaRPr lang="ko-KR" altLang="en-US" sz="1200" b="1" dirty="0">
                <a:solidFill>
                  <a:prstClr val="white"/>
                </a:solidFill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B02FA0C1-F407-4FCA-ADCA-E5678EC1D8F2}"/>
              </a:ext>
            </a:extLst>
          </p:cNvPr>
          <p:cNvGrpSpPr/>
          <p:nvPr/>
        </p:nvGrpSpPr>
        <p:grpSpPr>
          <a:xfrm>
            <a:off x="4908821" y="1383227"/>
            <a:ext cx="1214765" cy="823775"/>
            <a:chOff x="4931029" y="1028061"/>
            <a:chExt cx="1214765" cy="823775"/>
          </a:xfrm>
        </p:grpSpPr>
        <p:sp>
          <p:nvSpPr>
            <p:cNvPr id="26" name="Text Box 85">
              <a:extLst>
                <a:ext uri="{FF2B5EF4-FFF2-40B4-BE49-F238E27FC236}">
                  <a16:creationId xmlns:a16="http://schemas.microsoft.com/office/drawing/2014/main" id="{21054620-4549-4254-A067-4A91D182C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8942" y="1251672"/>
              <a:ext cx="1189153" cy="600164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2015</a:t>
              </a:r>
            </a:p>
            <a:p>
              <a:pPr algn="ctr"/>
              <a:r>
                <a:rPr lang="en-US" altLang="ko-KR" sz="1050" b="1" dirty="0">
                  <a:solidFill>
                    <a:prstClr val="black"/>
                  </a:solidFill>
                  <a:cs typeface="Arial" panose="020B0604020202020204" pitchFamily="34" charset="0"/>
                </a:rPr>
                <a:t>EO, 0.55m</a:t>
              </a:r>
            </a:p>
            <a:p>
              <a:pPr algn="ctr"/>
              <a:r>
                <a:rPr lang="en-US" altLang="ko-KR" sz="1050" b="1" dirty="0">
                  <a:solidFill>
                    <a:prstClr val="black"/>
                  </a:solidFill>
                  <a:cs typeface="Arial" panose="020B0604020202020204" pitchFamily="34" charset="0"/>
                </a:rPr>
                <a:t>IR, 5.5m</a:t>
              </a:r>
              <a:endParaRPr lang="ko-KR" altLang="en-US" sz="105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882FCD5A-EB2C-4D7B-8B94-4939F877F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029" y="1028061"/>
              <a:ext cx="1214765" cy="2471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white"/>
                  </a:solidFill>
                  <a:ea typeface="HY견고딕" panose="02030600000101010101" pitchFamily="18" charset="-127"/>
                  <a:cs typeface="Arial" panose="020B0604020202020204" pitchFamily="34" charset="0"/>
                </a:rPr>
                <a:t>KOMPSAT-3A</a:t>
              </a:r>
              <a:endParaRPr lang="ko-KR" altLang="en-US" sz="1200" b="1" dirty="0">
                <a:solidFill>
                  <a:prstClr val="white"/>
                </a:solidFill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28" name="그림 27" descr="KOMPSAT-5.png">
            <a:extLst>
              <a:ext uri="{FF2B5EF4-FFF2-40B4-BE49-F238E27FC236}">
                <a16:creationId xmlns:a16="http://schemas.microsoft.com/office/drawing/2014/main" id="{E2513F40-D714-4BD4-97CA-7EEC0A0E789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8840000">
            <a:off x="3305360" y="3012569"/>
            <a:ext cx="1084813" cy="596273"/>
          </a:xfrm>
          <a:prstGeom prst="rect">
            <a:avLst/>
          </a:prstGeom>
        </p:spPr>
      </p:pic>
      <p:pic>
        <p:nvPicPr>
          <p:cNvPr id="29" name="Picture 2" descr="D:\CAS500\CAS 형상\500B_rev03.jpg">
            <a:extLst>
              <a:ext uri="{FF2B5EF4-FFF2-40B4-BE49-F238E27FC236}">
                <a16:creationId xmlns:a16="http://schemas.microsoft.com/office/drawing/2014/main" id="{E42EC09D-8ACE-4ABC-ADD6-B2FAE122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2738">
            <a:off x="7798419" y="2182848"/>
            <a:ext cx="1114785" cy="77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그룹 55">
            <a:extLst>
              <a:ext uri="{FF2B5EF4-FFF2-40B4-BE49-F238E27FC236}">
                <a16:creationId xmlns:a16="http://schemas.microsoft.com/office/drawing/2014/main" id="{B06EFA52-EBB2-4785-81D2-CA2DFB1E0645}"/>
              </a:ext>
            </a:extLst>
          </p:cNvPr>
          <p:cNvGrpSpPr/>
          <p:nvPr/>
        </p:nvGrpSpPr>
        <p:grpSpPr>
          <a:xfrm>
            <a:off x="6751089" y="2162008"/>
            <a:ext cx="1180838" cy="668751"/>
            <a:chOff x="6751089" y="1949753"/>
            <a:chExt cx="1180838" cy="668751"/>
          </a:xfrm>
        </p:grpSpPr>
        <p:sp>
          <p:nvSpPr>
            <p:cNvPr id="30" name="Text Box 85">
              <a:extLst>
                <a:ext uri="{FF2B5EF4-FFF2-40B4-BE49-F238E27FC236}">
                  <a16:creationId xmlns:a16="http://schemas.microsoft.com/office/drawing/2014/main" id="{F8DB282C-6F75-4758-A006-C003C4952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9755" y="2179922"/>
              <a:ext cx="1158370" cy="43858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prstDash val="solid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(2019/2020)</a:t>
              </a:r>
            </a:p>
            <a:p>
              <a:pPr algn="ctr"/>
              <a:r>
                <a:rPr lang="en-US" altLang="ko-KR" sz="1050" b="1" dirty="0">
                  <a:solidFill>
                    <a:prstClr val="black"/>
                  </a:solidFill>
                  <a:cs typeface="Arial" panose="020B0604020202020204" pitchFamily="34" charset="0"/>
                </a:rPr>
                <a:t>EO, 0.5m</a:t>
              </a:r>
              <a:endParaRPr lang="ko-KR" altLang="en-US" sz="105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B72D2A16-2A49-4E3A-B562-2F75970A3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089" y="1949753"/>
              <a:ext cx="1180838" cy="2471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prstDash val="dash"/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white"/>
                  </a:solidFill>
                  <a:ea typeface="HY견고딕" panose="02030600000101010101" pitchFamily="18" charset="-127"/>
                  <a:cs typeface="Arial" panose="020B0604020202020204" pitchFamily="34" charset="0"/>
                </a:rPr>
                <a:t>CAS500-1/2</a:t>
              </a:r>
              <a:endParaRPr lang="ko-KR" altLang="en-US" sz="1200" b="1" dirty="0">
                <a:solidFill>
                  <a:prstClr val="white"/>
                </a:solidFill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524065E-CB85-4AED-A368-A10490241DC0}"/>
              </a:ext>
            </a:extLst>
          </p:cNvPr>
          <p:cNvSpPr/>
          <p:nvPr/>
        </p:nvSpPr>
        <p:spPr>
          <a:xfrm>
            <a:off x="115372" y="2585780"/>
            <a:ext cx="711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3CCCC"/>
                </a:solidFill>
                <a:ea typeface="HY헤드라인M" pitchFamily="18" charset="-127"/>
                <a:cs typeface="Arial" panose="020B0604020202020204" pitchFamily="34" charset="0"/>
              </a:rPr>
              <a:t>Low</a:t>
            </a:r>
          </a:p>
          <a:p>
            <a:pPr algn="ctr">
              <a:defRPr/>
            </a:pPr>
            <a:r>
              <a:rPr lang="en-US" altLang="ko-KR" sz="1600" b="1" dirty="0">
                <a:solidFill>
                  <a:srgbClr val="33CCCC"/>
                </a:solidFill>
                <a:ea typeface="HY헤드라인M" pitchFamily="18" charset="-127"/>
                <a:cs typeface="Arial" panose="020B0604020202020204" pitchFamily="34" charset="0"/>
              </a:rPr>
              <a:t>Earth</a:t>
            </a:r>
          </a:p>
          <a:p>
            <a:pPr algn="ctr">
              <a:defRPr/>
            </a:pPr>
            <a:r>
              <a:rPr lang="en-US" altLang="ko-KR" sz="1600" b="1" dirty="0">
                <a:solidFill>
                  <a:srgbClr val="33CCCC"/>
                </a:solidFill>
                <a:ea typeface="HY헤드라인M" pitchFamily="18" charset="-127"/>
                <a:cs typeface="Arial" panose="020B0604020202020204" pitchFamily="34" charset="0"/>
              </a:rPr>
              <a:t>Orbit</a:t>
            </a:r>
            <a:endParaRPr lang="ko-KR" altLang="en-US" sz="1600" b="1" dirty="0">
              <a:solidFill>
                <a:srgbClr val="33CCCC"/>
              </a:solidFill>
              <a:ea typeface="HY헤드라인M" pitchFamily="18" charset="-127"/>
              <a:cs typeface="Arial" panose="020B0604020202020204" pitchFamily="34" charset="0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BD155B2D-D006-4C33-9F07-467745BE765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360">
            <a:off x="7911013" y="3030231"/>
            <a:ext cx="866013" cy="560951"/>
          </a:xfrm>
          <a:prstGeom prst="rect">
            <a:avLst/>
          </a:prstGeom>
          <a:effectLst/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FA9BE08E-80F8-4418-862E-EFE93364950E}"/>
              </a:ext>
            </a:extLst>
          </p:cNvPr>
          <p:cNvGrpSpPr/>
          <p:nvPr/>
        </p:nvGrpSpPr>
        <p:grpSpPr>
          <a:xfrm>
            <a:off x="2283845" y="4019650"/>
            <a:ext cx="1182326" cy="848041"/>
            <a:chOff x="2283845" y="4019650"/>
            <a:chExt cx="1182326" cy="848041"/>
          </a:xfrm>
        </p:grpSpPr>
        <p:sp>
          <p:nvSpPr>
            <p:cNvPr id="34" name="Text Box 85">
              <a:extLst>
                <a:ext uri="{FF2B5EF4-FFF2-40B4-BE49-F238E27FC236}">
                  <a16:creationId xmlns:a16="http://schemas.microsoft.com/office/drawing/2014/main" id="{661B3306-FE38-4E11-B8DE-86E71DFC3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563" y="4267527"/>
              <a:ext cx="1149462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2022/2025</a:t>
              </a:r>
              <a:endParaRPr lang="en-US" altLang="ko-KR" sz="105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050" b="1" dirty="0">
                  <a:solidFill>
                    <a:prstClr val="black"/>
                  </a:solidFill>
                  <a:cs typeface="Arial" panose="020B0604020202020204" pitchFamily="34" charset="0"/>
                </a:rPr>
                <a:t>EO, 1m</a:t>
              </a:r>
            </a:p>
            <a:p>
              <a:pPr algn="ctr"/>
              <a:r>
                <a:rPr lang="en-US" altLang="ko-KR" sz="1050" b="1" dirty="0">
                  <a:solidFill>
                    <a:prstClr val="black"/>
                  </a:solidFill>
                  <a:cs typeface="Arial" panose="020B0604020202020204" pitchFamily="34" charset="0"/>
                </a:rPr>
                <a:t>SAR(C)</a:t>
              </a:r>
              <a:endParaRPr lang="ko-KR" altLang="en-US" sz="105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40FF7810-31DC-47F3-AF58-885B53511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845" y="4019650"/>
              <a:ext cx="1182326" cy="2471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prstDash val="dash"/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white"/>
                  </a:solidFill>
                  <a:ea typeface="HY견고딕" panose="02030600000101010101" pitchFamily="18" charset="-127"/>
                  <a:cs typeface="Arial" panose="020B0604020202020204" pitchFamily="34" charset="0"/>
                </a:rPr>
                <a:t>CAS500-4/5</a:t>
              </a:r>
              <a:endParaRPr lang="ko-KR" altLang="en-US" sz="1200" b="1" dirty="0">
                <a:solidFill>
                  <a:prstClr val="white"/>
                </a:solidFill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">
            <a:extLst>
              <a:ext uri="{FF2B5EF4-FFF2-40B4-BE49-F238E27FC236}">
                <a16:creationId xmlns:a16="http://schemas.microsoft.com/office/drawing/2014/main" id="{3AEFD378-1FEC-4854-8E1D-84714AA6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22" y="1991363"/>
            <a:ext cx="1056853" cy="83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" name="그룹 52">
            <a:extLst>
              <a:ext uri="{FF2B5EF4-FFF2-40B4-BE49-F238E27FC236}">
                <a16:creationId xmlns:a16="http://schemas.microsoft.com/office/drawing/2014/main" id="{B5998A17-AF5A-41CB-B14D-E78B0A8323CA}"/>
              </a:ext>
            </a:extLst>
          </p:cNvPr>
          <p:cNvGrpSpPr/>
          <p:nvPr/>
        </p:nvGrpSpPr>
        <p:grpSpPr>
          <a:xfrm>
            <a:off x="3893793" y="4019650"/>
            <a:ext cx="1184775" cy="685722"/>
            <a:chOff x="3893793" y="4019650"/>
            <a:chExt cx="1184775" cy="685722"/>
          </a:xfrm>
        </p:grpSpPr>
        <p:sp>
          <p:nvSpPr>
            <p:cNvPr id="37" name="Text Box 85">
              <a:extLst>
                <a:ext uri="{FF2B5EF4-FFF2-40B4-BE49-F238E27FC236}">
                  <a16:creationId xmlns:a16="http://schemas.microsoft.com/office/drawing/2014/main" id="{A1007818-FBF0-4D3F-853E-183BFAAD4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462" y="4266790"/>
              <a:ext cx="1158370" cy="438582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2024</a:t>
              </a:r>
            </a:p>
            <a:p>
              <a:pPr algn="ctr"/>
              <a:r>
                <a:rPr lang="en-US" altLang="ko-KR" sz="1050" b="1" dirty="0">
                  <a:solidFill>
                    <a:schemeClr val="tx1"/>
                  </a:solidFill>
                  <a:cs typeface="Arial" panose="020B0604020202020204" pitchFamily="34" charset="0"/>
                </a:rPr>
                <a:t> EO &lt; 0.3m</a:t>
              </a:r>
              <a:endParaRPr lang="ko-KR" altLang="en-US" sz="105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B4F993C2-75E1-426C-A79D-F74C6181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793" y="4019650"/>
              <a:ext cx="1184775" cy="26411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white"/>
                  </a:solidFill>
                  <a:ea typeface="HY견고딕" panose="02030600000101010101" pitchFamily="18" charset="-127"/>
                  <a:cs typeface="Arial" panose="020B0604020202020204" pitchFamily="34" charset="0"/>
                </a:rPr>
                <a:t>KOMPSAT-7A</a:t>
              </a:r>
              <a:endParaRPr lang="ko-KR" altLang="en-US" sz="1200" b="1" dirty="0">
                <a:solidFill>
                  <a:prstClr val="white"/>
                </a:solidFill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39" name="그림 38">
            <a:extLst>
              <a:ext uri="{FF2B5EF4-FFF2-40B4-BE49-F238E27FC236}">
                <a16:creationId xmlns:a16="http://schemas.microsoft.com/office/drawing/2014/main" id="{189D4A1D-4D7F-4493-85FF-F805EE0A9F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569">
            <a:off x="7992005" y="1374239"/>
            <a:ext cx="779070" cy="768613"/>
          </a:xfrm>
          <a:prstGeom prst="rect">
            <a:avLst/>
          </a:prstGeom>
        </p:spPr>
      </p:pic>
      <p:grpSp>
        <p:nvGrpSpPr>
          <p:cNvPr id="54" name="그룹 53">
            <a:extLst>
              <a:ext uri="{FF2B5EF4-FFF2-40B4-BE49-F238E27FC236}">
                <a16:creationId xmlns:a16="http://schemas.microsoft.com/office/drawing/2014/main" id="{252C6804-959C-4BB4-B3F0-EEC95072CF3C}"/>
              </a:ext>
            </a:extLst>
          </p:cNvPr>
          <p:cNvGrpSpPr/>
          <p:nvPr/>
        </p:nvGrpSpPr>
        <p:grpSpPr>
          <a:xfrm>
            <a:off x="5435994" y="4019650"/>
            <a:ext cx="1184775" cy="685722"/>
            <a:chOff x="5435994" y="4019650"/>
            <a:chExt cx="1184775" cy="685722"/>
          </a:xfrm>
        </p:grpSpPr>
        <p:sp>
          <p:nvSpPr>
            <p:cNvPr id="40" name="Text Box 85">
              <a:extLst>
                <a:ext uri="{FF2B5EF4-FFF2-40B4-BE49-F238E27FC236}">
                  <a16:creationId xmlns:a16="http://schemas.microsoft.com/office/drawing/2014/main" id="{43104083-2CB5-4A13-9177-41A33AD48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4663" y="4266790"/>
              <a:ext cx="1158370" cy="438582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2024~2027</a:t>
              </a:r>
            </a:p>
            <a:p>
              <a:pPr algn="ctr"/>
              <a:r>
                <a:rPr lang="en-US" altLang="ko-KR" sz="1050" b="1" dirty="0">
                  <a:solidFill>
                    <a:schemeClr val="tx1"/>
                  </a:solidFill>
                  <a:cs typeface="Arial" panose="020B0604020202020204" pitchFamily="34" charset="0"/>
                </a:rPr>
                <a:t> EO, 1m (10)</a:t>
              </a:r>
              <a:endParaRPr lang="ko-KR" altLang="en-US" sz="105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A0681B92-7BCC-4B47-AA53-0309CC4FD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994" y="4019650"/>
              <a:ext cx="1184775" cy="2641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 err="1">
                  <a:solidFill>
                    <a:prstClr val="white"/>
                  </a:solidFill>
                  <a:ea typeface="HY견고딕" panose="02030600000101010101" pitchFamily="18" charset="-127"/>
                  <a:cs typeface="Arial" panose="020B0604020202020204" pitchFamily="34" charset="0"/>
                </a:rPr>
                <a:t>SmallSat</a:t>
              </a:r>
              <a:endParaRPr lang="ko-KR" altLang="en-US" sz="1200" b="1" dirty="0">
                <a:solidFill>
                  <a:prstClr val="white"/>
                </a:solidFill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42" name="모서리가 둥근 직사각형 65">
            <a:extLst>
              <a:ext uri="{FF2B5EF4-FFF2-40B4-BE49-F238E27FC236}">
                <a16:creationId xmlns:a16="http://schemas.microsoft.com/office/drawing/2014/main" id="{08BE56BB-168F-4E44-9B6B-D289D6401338}"/>
              </a:ext>
            </a:extLst>
          </p:cNvPr>
          <p:cNvSpPr/>
          <p:nvPr/>
        </p:nvSpPr>
        <p:spPr>
          <a:xfrm>
            <a:off x="2180596" y="1283793"/>
            <a:ext cx="4115697" cy="2440124"/>
          </a:xfrm>
          <a:prstGeom prst="roundRect">
            <a:avLst>
              <a:gd name="adj" fmla="val 2474"/>
            </a:avLst>
          </a:prstGeom>
          <a:noFill/>
          <a:ln>
            <a:solidFill>
              <a:srgbClr val="FFFF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43" name="모서리가 둥근 직사각형 66">
            <a:extLst>
              <a:ext uri="{FF2B5EF4-FFF2-40B4-BE49-F238E27FC236}">
                <a16:creationId xmlns:a16="http://schemas.microsoft.com/office/drawing/2014/main" id="{42B0CFAD-2619-4165-907C-9BD0B2CB772F}"/>
              </a:ext>
            </a:extLst>
          </p:cNvPr>
          <p:cNvSpPr/>
          <p:nvPr/>
        </p:nvSpPr>
        <p:spPr>
          <a:xfrm>
            <a:off x="6633381" y="1283793"/>
            <a:ext cx="2191349" cy="2448645"/>
          </a:xfrm>
          <a:prstGeom prst="roundRect">
            <a:avLst>
              <a:gd name="adj" fmla="val 2474"/>
            </a:avLst>
          </a:prstGeom>
          <a:noFill/>
          <a:ln>
            <a:solidFill>
              <a:srgbClr val="92D050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44" name="모서리가 둥근 직사각형 67">
            <a:extLst>
              <a:ext uri="{FF2B5EF4-FFF2-40B4-BE49-F238E27FC236}">
                <a16:creationId xmlns:a16="http://schemas.microsoft.com/office/drawing/2014/main" id="{6E52D675-0239-4AD3-A420-F9185543F984}"/>
              </a:ext>
            </a:extLst>
          </p:cNvPr>
          <p:cNvSpPr/>
          <p:nvPr/>
        </p:nvSpPr>
        <p:spPr>
          <a:xfrm>
            <a:off x="2180596" y="3901220"/>
            <a:ext cx="5487748" cy="1055476"/>
          </a:xfrm>
          <a:prstGeom prst="roundRect">
            <a:avLst>
              <a:gd name="adj" fmla="val 2474"/>
            </a:avLst>
          </a:prstGeom>
          <a:noFill/>
          <a:ln>
            <a:solidFill>
              <a:schemeClr val="bg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39C2E7D-1761-4B13-97DD-F6295F24F3EE}"/>
              </a:ext>
            </a:extLst>
          </p:cNvPr>
          <p:cNvSpPr/>
          <p:nvPr/>
        </p:nvSpPr>
        <p:spPr>
          <a:xfrm>
            <a:off x="2223496" y="3430149"/>
            <a:ext cx="972611" cy="302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rgbClr val="FFFF00"/>
                </a:solidFill>
                <a:cs typeface="Arial" panose="020B0604020202020204" pitchFamily="34" charset="0"/>
              </a:rPr>
              <a:t>On Orbit</a:t>
            </a:r>
            <a:endParaRPr lang="ko-KR" altLang="en-US" sz="1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7BC7EDC0-71AB-49C6-966F-18105E9D82FA}"/>
              </a:ext>
            </a:extLst>
          </p:cNvPr>
          <p:cNvSpPr/>
          <p:nvPr/>
        </p:nvSpPr>
        <p:spPr>
          <a:xfrm>
            <a:off x="962199" y="2960685"/>
            <a:ext cx="1153063" cy="46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Not Working</a:t>
            </a:r>
            <a:endParaRPr lang="ko-KR" altLang="en-US" sz="1400" b="1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2713E5E3-5865-475E-8153-307B14B9EA53}"/>
              </a:ext>
            </a:extLst>
          </p:cNvPr>
          <p:cNvSpPr/>
          <p:nvPr/>
        </p:nvSpPr>
        <p:spPr>
          <a:xfrm>
            <a:off x="7476978" y="3560075"/>
            <a:ext cx="1461303" cy="302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rgbClr val="92D050"/>
                </a:solidFill>
                <a:cs typeface="Arial" panose="020B0604020202020204" pitchFamily="34" charset="0"/>
              </a:rPr>
              <a:t>Under Development</a:t>
            </a:r>
            <a:endParaRPr lang="ko-KR" altLang="en-US" sz="1400" b="1" dirty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A4D39F73-8718-4DDB-A37F-C1F85AA2CDB0}"/>
              </a:ext>
            </a:extLst>
          </p:cNvPr>
          <p:cNvSpPr/>
          <p:nvPr/>
        </p:nvSpPr>
        <p:spPr>
          <a:xfrm>
            <a:off x="6652996" y="4631366"/>
            <a:ext cx="972611" cy="302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Planned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7773184F-FC3C-4F4C-A900-1CE5E6ADCABC}"/>
              </a:ext>
            </a:extLst>
          </p:cNvPr>
          <p:cNvSpPr/>
          <p:nvPr/>
        </p:nvSpPr>
        <p:spPr>
          <a:xfrm>
            <a:off x="6875170" y="4285710"/>
            <a:ext cx="135230" cy="1071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A0D32701-A5ED-45CA-B180-78091875C616}"/>
              </a:ext>
            </a:extLst>
          </p:cNvPr>
          <p:cNvSpPr/>
          <p:nvPr/>
        </p:nvSpPr>
        <p:spPr>
          <a:xfrm>
            <a:off x="7104442" y="4285710"/>
            <a:ext cx="135230" cy="1071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77F03D5E-4F81-4FCC-A4E5-7203CCD26F39}"/>
              </a:ext>
            </a:extLst>
          </p:cNvPr>
          <p:cNvSpPr/>
          <p:nvPr/>
        </p:nvSpPr>
        <p:spPr>
          <a:xfrm>
            <a:off x="7333714" y="4285710"/>
            <a:ext cx="135230" cy="1071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0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모서리가 둥근 직사각형 6">
            <a:extLst>
              <a:ext uri="{FF2B5EF4-FFF2-40B4-BE49-F238E27FC236}">
                <a16:creationId xmlns:a16="http://schemas.microsoft.com/office/drawing/2014/main" id="{8C2D9A69-70C3-43E9-89BE-852C8B142B2F}"/>
              </a:ext>
            </a:extLst>
          </p:cNvPr>
          <p:cNvSpPr/>
          <p:nvPr/>
        </p:nvSpPr>
        <p:spPr>
          <a:xfrm>
            <a:off x="100361" y="1190183"/>
            <a:ext cx="8964205" cy="3855080"/>
          </a:xfrm>
          <a:prstGeom prst="roundRect">
            <a:avLst>
              <a:gd name="adj" fmla="val 2474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&amp; Advantages of KOMPSAT: Fast Revisit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597F968-1DF2-4656-8003-013428DF1B2B}"/>
              </a:ext>
            </a:extLst>
          </p:cNvPr>
          <p:cNvSpPr/>
          <p:nvPr/>
        </p:nvSpPr>
        <p:spPr bwMode="auto">
          <a:xfrm>
            <a:off x="1796785" y="1971727"/>
            <a:ext cx="1264063" cy="20512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833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오른쪽 화살표 38">
            <a:extLst>
              <a:ext uri="{FF2B5EF4-FFF2-40B4-BE49-F238E27FC236}">
                <a16:creationId xmlns:a16="http://schemas.microsoft.com/office/drawing/2014/main" id="{9B007C83-94EC-4053-8B72-C3297BC52B31}"/>
              </a:ext>
            </a:extLst>
          </p:cNvPr>
          <p:cNvSpPr/>
          <p:nvPr/>
        </p:nvSpPr>
        <p:spPr bwMode="auto">
          <a:xfrm>
            <a:off x="1316731" y="2870526"/>
            <a:ext cx="6000667" cy="40746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761970">
              <a:spcBef>
                <a:spcPct val="50000"/>
              </a:spcBef>
              <a:defRPr/>
            </a:pPr>
            <a:endParaRPr lang="ko-KR" altLang="en-US" sz="833" b="1" ker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D85819C-8611-438E-9DC0-BAE2892822BF}"/>
              </a:ext>
            </a:extLst>
          </p:cNvPr>
          <p:cNvSpPr/>
          <p:nvPr/>
        </p:nvSpPr>
        <p:spPr>
          <a:xfrm>
            <a:off x="4462384" y="3121241"/>
            <a:ext cx="657626" cy="635730"/>
          </a:xfrm>
          <a:prstGeom prst="ellipse">
            <a:avLst/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rgbClr val="FF00FF"/>
            </a:solidFill>
            <a:prstDash val="solid"/>
          </a:ln>
          <a:effectLst/>
        </p:spPr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39BB0E0-301B-436F-8ECD-13E813944467}"/>
              </a:ext>
            </a:extLst>
          </p:cNvPr>
          <p:cNvSpPr/>
          <p:nvPr/>
        </p:nvSpPr>
        <p:spPr>
          <a:xfrm>
            <a:off x="6306106" y="3121241"/>
            <a:ext cx="700815" cy="634523"/>
          </a:xfrm>
          <a:prstGeom prst="ellipse">
            <a:avLst/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rgbClr val="FFC000"/>
            </a:solidFill>
            <a:prstDash val="solid"/>
          </a:ln>
          <a:effectLst/>
        </p:spPr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AB9E02C9-38DA-4250-B2A0-70FF08650B9F}"/>
              </a:ext>
            </a:extLst>
          </p:cNvPr>
          <p:cNvSpPr/>
          <p:nvPr/>
        </p:nvSpPr>
        <p:spPr>
          <a:xfrm>
            <a:off x="1420229" y="3116162"/>
            <a:ext cx="633046" cy="630047"/>
          </a:xfrm>
          <a:prstGeom prst="ellipse">
            <a:avLst/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rgbClr val="00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F4ED09BE-B618-4754-80E9-DC1AC8178EA1}"/>
              </a:ext>
            </a:extLst>
          </p:cNvPr>
          <p:cNvSpPr/>
          <p:nvPr/>
        </p:nvSpPr>
        <p:spPr>
          <a:xfrm>
            <a:off x="3209239" y="3126924"/>
            <a:ext cx="633045" cy="630047"/>
          </a:xfrm>
          <a:prstGeom prst="ellipse">
            <a:avLst/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rgbClr val="00B050"/>
            </a:solidFill>
            <a:prstDash val="solid"/>
          </a:ln>
          <a:effectLst/>
        </p:spPr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005C60F-F0A1-4D7A-822B-42A688B9478F}"/>
              </a:ext>
            </a:extLst>
          </p:cNvPr>
          <p:cNvCxnSpPr>
            <a:cxnSpLocks/>
            <a:stCxn id="19" idx="0"/>
          </p:cNvCxnSpPr>
          <p:nvPr/>
        </p:nvCxnSpPr>
        <p:spPr bwMode="auto">
          <a:xfrm flipV="1">
            <a:off x="4791197" y="1632472"/>
            <a:ext cx="14394" cy="1488769"/>
          </a:xfrm>
          <a:prstGeom prst="line">
            <a:avLst/>
          </a:prstGeom>
          <a:solidFill>
            <a:srgbClr val="66CC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42D1FC8B-0204-469E-B88D-1D2A549001DA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1736752" y="1660930"/>
            <a:ext cx="13343" cy="1455232"/>
          </a:xfrm>
          <a:prstGeom prst="line">
            <a:avLst/>
          </a:prstGeom>
          <a:solidFill>
            <a:srgbClr val="66CCFF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0BA5790B-9CC7-4B1E-ABFE-1376F1538514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6656514" y="1632472"/>
            <a:ext cx="13485" cy="1488769"/>
          </a:xfrm>
          <a:prstGeom prst="line">
            <a:avLst/>
          </a:prstGeom>
          <a:solidFill>
            <a:srgbClr val="66CC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7696CC93-CD20-427B-9EEF-2422FC4A7010}"/>
              </a:ext>
            </a:extLst>
          </p:cNvPr>
          <p:cNvCxnSpPr>
            <a:cxnSpLocks/>
            <a:endCxn id="22" idx="4"/>
          </p:cNvCxnSpPr>
          <p:nvPr/>
        </p:nvCxnSpPr>
        <p:spPr bwMode="auto">
          <a:xfrm flipV="1">
            <a:off x="3519564" y="3756971"/>
            <a:ext cx="6198" cy="991498"/>
          </a:xfrm>
          <a:prstGeom prst="line">
            <a:avLst/>
          </a:prstGeom>
          <a:solidFill>
            <a:srgbClr val="66CC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3FCC8D3-AAC7-41B7-9FE9-C0FD4B76B45E}"/>
              </a:ext>
            </a:extLst>
          </p:cNvPr>
          <p:cNvSpPr/>
          <p:nvPr/>
        </p:nvSpPr>
        <p:spPr bwMode="auto">
          <a:xfrm>
            <a:off x="4917132" y="2010437"/>
            <a:ext cx="1264063" cy="20512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833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46DF5E2-8143-4E11-80F0-089544C24B24}"/>
              </a:ext>
            </a:extLst>
          </p:cNvPr>
          <p:cNvSpPr/>
          <p:nvPr/>
        </p:nvSpPr>
        <p:spPr bwMode="auto">
          <a:xfrm>
            <a:off x="4917132" y="2309319"/>
            <a:ext cx="1440160" cy="20512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833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1589AE4-7FDE-4B28-84C8-B004414AAA4B}"/>
              </a:ext>
            </a:extLst>
          </p:cNvPr>
          <p:cNvSpPr/>
          <p:nvPr/>
        </p:nvSpPr>
        <p:spPr bwMode="auto">
          <a:xfrm>
            <a:off x="6762388" y="2012821"/>
            <a:ext cx="1264063" cy="20512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833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F56B872-8739-4494-8E0E-CC4E9AF1774D}"/>
              </a:ext>
            </a:extLst>
          </p:cNvPr>
          <p:cNvSpPr/>
          <p:nvPr/>
        </p:nvSpPr>
        <p:spPr bwMode="auto">
          <a:xfrm>
            <a:off x="3706535" y="4015656"/>
            <a:ext cx="1309237" cy="20512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833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E517D2-BCD6-4D9B-A0A7-D4A8DCA2E571}"/>
              </a:ext>
            </a:extLst>
          </p:cNvPr>
          <p:cNvSpPr txBox="1"/>
          <p:nvPr/>
        </p:nvSpPr>
        <p:spPr>
          <a:xfrm>
            <a:off x="4865597" y="1670897"/>
            <a:ext cx="2301627" cy="113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LTAN : 13:30</a:t>
            </a:r>
          </a:p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rgbClr val="000099"/>
                </a:solidFill>
                <a:cs typeface="Arial" panose="020B0604020202020204" pitchFamily="34" charset="0"/>
              </a:rPr>
              <a:t>KOMPSAT-3</a:t>
            </a:r>
          </a:p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rgbClr val="000099"/>
                </a:solidFill>
                <a:cs typeface="Arial" panose="020B0604020202020204" pitchFamily="34" charset="0"/>
              </a:rPr>
              <a:t>KOMPSAT-3A</a:t>
            </a:r>
          </a:p>
          <a:p>
            <a:r>
              <a:rPr lang="en-US" altLang="ko-KR" sz="1400" dirty="0">
                <a:solidFill>
                  <a:srgbClr val="FFC000"/>
                </a:solidFill>
                <a:cs typeface="Arial" panose="020B0604020202020204" pitchFamily="34" charset="0"/>
              </a:rPr>
              <a:t>EROS-B (Mono)</a:t>
            </a:r>
            <a:endParaRPr lang="ko-KR" altLang="en-US" sz="1400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187CE0-D6B1-41E9-B45A-70043BA15C63}"/>
              </a:ext>
            </a:extLst>
          </p:cNvPr>
          <p:cNvSpPr txBox="1"/>
          <p:nvPr/>
        </p:nvSpPr>
        <p:spPr>
          <a:xfrm>
            <a:off x="3626672" y="3681221"/>
            <a:ext cx="2301627" cy="102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LTAN : 11:00</a:t>
            </a:r>
          </a:p>
          <a:p>
            <a:r>
              <a:rPr lang="en-US" altLang="ko-KR" sz="1600" b="1" dirty="0">
                <a:solidFill>
                  <a:srgbClr val="000099"/>
                </a:solidFill>
                <a:cs typeface="Arial" panose="020B0604020202020204" pitchFamily="34" charset="0"/>
              </a:rPr>
              <a:t>KOMPSAT-2</a:t>
            </a:r>
          </a:p>
          <a:p>
            <a:r>
              <a:rPr lang="en-US" altLang="ko-KR" sz="1400" dirty="0">
                <a:solidFill>
                  <a:srgbClr val="FFC000"/>
                </a:solidFill>
                <a:cs typeface="Arial" panose="020B0604020202020204" pitchFamily="34" charset="0"/>
              </a:rPr>
              <a:t>WorldView-1/2/3</a:t>
            </a:r>
          </a:p>
          <a:p>
            <a:r>
              <a:rPr lang="en-US" altLang="ko-KR" sz="1400" dirty="0">
                <a:solidFill>
                  <a:srgbClr val="FFC000"/>
                </a:solidFill>
                <a:cs typeface="Arial" panose="020B0604020202020204" pitchFamily="34" charset="0"/>
              </a:rPr>
              <a:t>Pleiades-1/2</a:t>
            </a:r>
            <a:endParaRPr lang="ko-KR" altLang="en-US" sz="1400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6894EC7-9188-4A69-9944-6F6A903D0BBA}"/>
              </a:ext>
            </a:extLst>
          </p:cNvPr>
          <p:cNvSpPr/>
          <p:nvPr/>
        </p:nvSpPr>
        <p:spPr>
          <a:xfrm>
            <a:off x="4893129" y="1668328"/>
            <a:ext cx="1524169" cy="12327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5" name="Picture 3" descr="S:\00개인폴더\송예지\그림2.png">
            <a:extLst>
              <a:ext uri="{FF2B5EF4-FFF2-40B4-BE49-F238E27FC236}">
                <a16:creationId xmlns:a16="http://schemas.microsoft.com/office/drawing/2014/main" id="{66DC9A6D-7967-405C-9DEF-65E3E7E74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71" y="3250397"/>
            <a:ext cx="895551" cy="4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D:\업무\부탁받은 일\백현철선배님\알림보조판\위성사진\아리랑5호.png">
            <a:extLst>
              <a:ext uri="{FF2B5EF4-FFF2-40B4-BE49-F238E27FC236}">
                <a16:creationId xmlns:a16="http://schemas.microsoft.com/office/drawing/2014/main" id="{5702FF07-8465-45F7-AFD0-DEB8D41B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882">
            <a:off x="1150193" y="3140794"/>
            <a:ext cx="1019265" cy="7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62557C1-0A63-4781-98FB-35D4FCE80471}"/>
              </a:ext>
            </a:extLst>
          </p:cNvPr>
          <p:cNvSpPr txBox="1"/>
          <p:nvPr/>
        </p:nvSpPr>
        <p:spPr>
          <a:xfrm>
            <a:off x="1781135" y="1643117"/>
            <a:ext cx="2301627" cy="102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LTAN : 06:00</a:t>
            </a:r>
          </a:p>
          <a:p>
            <a:r>
              <a:rPr lang="en-US" altLang="ko-KR" sz="1600" b="1" dirty="0">
                <a:solidFill>
                  <a:srgbClr val="000099"/>
                </a:solidFill>
                <a:cs typeface="Arial" panose="020B0604020202020204" pitchFamily="34" charset="0"/>
              </a:rPr>
              <a:t>KOMPSAT-5</a:t>
            </a:r>
          </a:p>
          <a:p>
            <a:r>
              <a:rPr lang="en-US" altLang="ko-KR" sz="1400" dirty="0">
                <a:solidFill>
                  <a:srgbClr val="FFC000"/>
                </a:solidFill>
                <a:cs typeface="Arial" panose="020B0604020202020204" pitchFamily="34" charset="0"/>
              </a:rPr>
              <a:t>COSMO-</a:t>
            </a:r>
            <a:r>
              <a:rPr lang="en-US" altLang="ko-KR" sz="1400" dirty="0" err="1">
                <a:solidFill>
                  <a:srgbClr val="FFC000"/>
                </a:solidFill>
                <a:cs typeface="Arial" panose="020B0604020202020204" pitchFamily="34" charset="0"/>
              </a:rPr>
              <a:t>SkyMed</a:t>
            </a:r>
            <a:endParaRPr lang="en-US" altLang="ko-KR" sz="14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r>
              <a:rPr lang="en-US" altLang="ko-KR" sz="1400" dirty="0" err="1">
                <a:solidFill>
                  <a:srgbClr val="FFC000"/>
                </a:solidFill>
                <a:cs typeface="Arial" panose="020B0604020202020204" pitchFamily="34" charset="0"/>
              </a:rPr>
              <a:t>TerraSAR</a:t>
            </a:r>
            <a:r>
              <a:rPr lang="en-US" altLang="ko-KR" sz="1400" dirty="0">
                <a:solidFill>
                  <a:srgbClr val="FFC000"/>
                </a:solidFill>
                <a:cs typeface="Arial" panose="020B0604020202020204" pitchFamily="34" charset="0"/>
              </a:rPr>
              <a:t>-X</a:t>
            </a:r>
            <a:endParaRPr lang="ko-KR" altLang="en-US" sz="1400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39" name="Picture 11" descr="다목적3호 wo backgroud">
            <a:extLst>
              <a:ext uri="{FF2B5EF4-FFF2-40B4-BE49-F238E27FC236}">
                <a16:creationId xmlns:a16="http://schemas.microsoft.com/office/drawing/2014/main" id="{A8A4F074-2A8F-496A-AE25-875AD3C674CB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126">
            <a:off x="4429508" y="3161620"/>
            <a:ext cx="737772" cy="5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4A97A52-1AEC-4BC7-ACDF-5DC392805E53}"/>
              </a:ext>
            </a:extLst>
          </p:cNvPr>
          <p:cNvSpPr txBox="1"/>
          <p:nvPr/>
        </p:nvSpPr>
        <p:spPr>
          <a:xfrm>
            <a:off x="6662171" y="1670897"/>
            <a:ext cx="2170777" cy="10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LTAN : 18:00</a:t>
            </a:r>
          </a:p>
          <a:p>
            <a:r>
              <a:rPr lang="en-US" altLang="ko-KR" sz="1600" b="1" dirty="0">
                <a:solidFill>
                  <a:srgbClr val="000099"/>
                </a:solidFill>
                <a:cs typeface="Arial" panose="020B0604020202020204" pitchFamily="34" charset="0"/>
              </a:rPr>
              <a:t>KOMPSAT-5</a:t>
            </a:r>
          </a:p>
          <a:p>
            <a:r>
              <a:rPr lang="en-US" altLang="ko-KR" sz="1400" dirty="0">
                <a:solidFill>
                  <a:srgbClr val="FFC000"/>
                </a:solidFill>
                <a:cs typeface="Arial" panose="020B0604020202020204" pitchFamily="34" charset="0"/>
              </a:rPr>
              <a:t>COSMO-</a:t>
            </a:r>
            <a:r>
              <a:rPr lang="en-US" altLang="ko-KR" sz="1400" dirty="0" err="1">
                <a:solidFill>
                  <a:srgbClr val="FFC000"/>
                </a:solidFill>
                <a:cs typeface="Arial" panose="020B0604020202020204" pitchFamily="34" charset="0"/>
              </a:rPr>
              <a:t>SkyMed</a:t>
            </a:r>
            <a:endParaRPr lang="en-US" altLang="ko-KR" sz="14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r>
              <a:rPr lang="en-US" altLang="ko-KR" sz="1400" dirty="0" err="1">
                <a:solidFill>
                  <a:srgbClr val="FFC000"/>
                </a:solidFill>
                <a:cs typeface="Arial" panose="020B0604020202020204" pitchFamily="34" charset="0"/>
              </a:rPr>
              <a:t>TerraSAR</a:t>
            </a:r>
            <a:r>
              <a:rPr lang="en-US" altLang="ko-KR" sz="1400" dirty="0">
                <a:solidFill>
                  <a:srgbClr val="FFC000"/>
                </a:solidFill>
                <a:cs typeface="Arial" panose="020B0604020202020204" pitchFamily="34" charset="0"/>
              </a:rPr>
              <a:t>-X</a:t>
            </a:r>
            <a:endParaRPr lang="ko-KR" altLang="en-US" sz="1400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55" name="Picture 5" descr="D:\업무\부탁받은 일\백현철선배님\알림보조판\위성사진\아리랑5호.png">
            <a:extLst>
              <a:ext uri="{FF2B5EF4-FFF2-40B4-BE49-F238E27FC236}">
                <a16:creationId xmlns:a16="http://schemas.microsoft.com/office/drawing/2014/main" id="{3C7EF927-E897-48F8-9622-48BF7B29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882">
            <a:off x="6086892" y="3091579"/>
            <a:ext cx="1019265" cy="7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58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도형 1">
            <a:extLst>
              <a:ext uri="{FF2B5EF4-FFF2-40B4-BE49-F238E27FC236}">
                <a16:creationId xmlns:a16="http://schemas.microsoft.com/office/drawing/2014/main" id="{8CE67BF5-9AB2-4A36-98AF-8F3E35AA93EA}"/>
              </a:ext>
            </a:extLst>
          </p:cNvPr>
          <p:cNvSpPr>
            <a:spLocks/>
          </p:cNvSpPr>
          <p:nvPr/>
        </p:nvSpPr>
        <p:spPr>
          <a:xfrm>
            <a:off x="80662" y="1144860"/>
            <a:ext cx="8962977" cy="3876092"/>
          </a:xfrm>
          <a:prstGeom prst="roundRect">
            <a:avLst>
              <a:gd name="adj" fmla="val 2474"/>
            </a:avLst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8105" tIns="38735" rIns="78105" bIns="38735" anchor="ctr">
            <a:noAutofit/>
          </a:bodyPr>
          <a:lstStyle/>
          <a:p>
            <a:pPr marL="0" indent="0" algn="ctr" defTabSz="779145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500" b="0" cap="none" dirty="0">
              <a:latin typeface="맑은 고딕" charset="0"/>
              <a:ea typeface="맑은 고딕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514274" cy="857250"/>
          </a:xfrm>
        </p:spPr>
        <p:txBody>
          <a:bodyPr/>
          <a:lstStyle/>
          <a:p>
            <a:r>
              <a:rPr lang="en-US" b="1" dirty="0"/>
              <a:t>KARI Ground Stations </a:t>
            </a:r>
            <a:br>
              <a:rPr lang="en-US" b="1" dirty="0"/>
            </a:br>
            <a:r>
              <a:rPr lang="en-US" b="1" dirty="0"/>
              <a:t>with Global Networks</a:t>
            </a:r>
            <a:endParaRPr lang="en-GB" b="1" dirty="0"/>
          </a:p>
        </p:txBody>
      </p: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BDAF4985-1C96-444E-A32B-0959C674F586}"/>
              </a:ext>
            </a:extLst>
          </p:cNvPr>
          <p:cNvGrpSpPr/>
          <p:nvPr/>
        </p:nvGrpSpPr>
        <p:grpSpPr>
          <a:xfrm>
            <a:off x="4184652" y="3193028"/>
            <a:ext cx="1260475" cy="872490"/>
            <a:chOff x="4248787" y="2857500"/>
            <a:chExt cx="1260475" cy="872490"/>
          </a:xfrm>
        </p:grpSpPr>
        <p:sp>
          <p:nvSpPr>
            <p:cNvPr id="70" name="도형 100">
              <a:extLst>
                <a:ext uri="{FF2B5EF4-FFF2-40B4-BE49-F238E27FC236}">
                  <a16:creationId xmlns:a16="http://schemas.microsoft.com/office/drawing/2014/main" id="{CF8CF174-3F0A-4EAD-8BF9-0DA4E56BA68A}"/>
                </a:ext>
              </a:extLst>
            </p:cNvPr>
            <p:cNvSpPr>
              <a:spLocks/>
            </p:cNvSpPr>
            <p:nvPr/>
          </p:nvSpPr>
          <p:spPr>
            <a:xfrm>
              <a:off x="4248787" y="2857500"/>
              <a:ext cx="1260475" cy="51308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  <a:alpha val="80070"/>
              </a:schemeClr>
            </a:solidFill>
            <a:ln w="0">
              <a:noFill/>
              <a:prstDash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20" anchor="b">
              <a:noAutofit/>
            </a:bodyPr>
            <a:lstStyle/>
            <a:p>
              <a:pPr marL="0" indent="0" algn="ctr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900" b="0" cap="none" dirty="0">
                <a:gradFill rotWithShape="1">
                  <a:gsLst>
                    <a:gs pos="56000">
                      <a:srgbClr val="29B17D">
                        <a:lumMod val="64000"/>
                      </a:srgbClr>
                    </a:gs>
                    <a:gs pos="69000">
                      <a:srgbClr val="29B17D">
                        <a:lumMod val="64000"/>
                      </a:srgbClr>
                    </a:gs>
                  </a:gsLst>
                  <a:lin ang="16200000" scaled="1"/>
                </a:gradFill>
                <a:ea typeface="Yoon 윤고딕 540_TT" charset="0"/>
                <a:cs typeface="Arial" panose="020B0604020202020204" pitchFamily="34" charset="0"/>
              </a:endParaRPr>
            </a:p>
          </p:txBody>
        </p:sp>
        <p:cxnSp>
          <p:nvCxnSpPr>
            <p:cNvPr id="71" name="도형 54">
              <a:extLst>
                <a:ext uri="{FF2B5EF4-FFF2-40B4-BE49-F238E27FC236}">
                  <a16:creationId xmlns:a16="http://schemas.microsoft.com/office/drawing/2014/main" id="{7B0ED379-8567-4AB9-B159-B0EE2B89DE66}"/>
                </a:ext>
              </a:extLst>
            </p:cNvPr>
            <p:cNvCxnSpPr/>
            <p:nvPr/>
          </p:nvCxnSpPr>
          <p:spPr>
            <a:xfrm>
              <a:off x="4337052" y="2857500"/>
              <a:ext cx="1157605" cy="635"/>
            </a:xfrm>
            <a:prstGeom prst="line">
              <a:avLst/>
            </a:prstGeom>
            <a:ln w="9525" cap="flat" cmpd="sng">
              <a:solidFill>
                <a:schemeClr val="bg1"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도형 55">
              <a:extLst>
                <a:ext uri="{FF2B5EF4-FFF2-40B4-BE49-F238E27FC236}">
                  <a16:creationId xmlns:a16="http://schemas.microsoft.com/office/drawing/2014/main" id="{A49035B0-C965-4E76-B55C-CEF627288DB2}"/>
                </a:ext>
              </a:extLst>
            </p:cNvPr>
            <p:cNvCxnSpPr/>
            <p:nvPr/>
          </p:nvCxnSpPr>
          <p:spPr>
            <a:xfrm>
              <a:off x="4267202" y="2857500"/>
              <a:ext cx="216535" cy="635"/>
            </a:xfrm>
            <a:prstGeom prst="line">
              <a:avLst/>
            </a:prstGeom>
            <a:ln w="34290" cap="sq" cmpd="sng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도형 64">
              <a:extLst>
                <a:ext uri="{FF2B5EF4-FFF2-40B4-BE49-F238E27FC236}">
                  <a16:creationId xmlns:a16="http://schemas.microsoft.com/office/drawing/2014/main" id="{734A2A7D-2316-435D-836B-97C51D6B5B8C}"/>
                </a:ext>
              </a:extLst>
            </p:cNvPr>
            <p:cNvCxnSpPr/>
            <p:nvPr/>
          </p:nvCxnSpPr>
          <p:spPr>
            <a:xfrm>
              <a:off x="4258312" y="3729355"/>
              <a:ext cx="1236345" cy="635"/>
            </a:xfrm>
            <a:prstGeom prst="line">
              <a:avLst/>
            </a:prstGeom>
            <a:ln w="9525" cap="flat" cmpd="sng">
              <a:solidFill>
                <a:schemeClr val="bg1"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그림 73" descr="C:/Users/Hwanny/AppData/Roaming/PolarisOffice/ETemp/6484_2628448/fImage1296018832995.jpeg">
              <a:extLst>
                <a:ext uri="{FF2B5EF4-FFF2-40B4-BE49-F238E27FC236}">
                  <a16:creationId xmlns:a16="http://schemas.microsoft.com/office/drawing/2014/main" id="{B14C0652-16FC-4C81-AAC1-634326BFA2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48787" y="3142615"/>
              <a:ext cx="1257935" cy="586105"/>
            </a:xfrm>
            <a:prstGeom prst="rect">
              <a:avLst/>
            </a:prstGeom>
            <a:noFill/>
            <a:ln w="0">
              <a:noFill/>
              <a:prstDash/>
            </a:ln>
          </p:spPr>
        </p:pic>
        <p:sp>
          <p:nvSpPr>
            <p:cNvPr id="75" name="도형 63">
              <a:extLst>
                <a:ext uri="{FF2B5EF4-FFF2-40B4-BE49-F238E27FC236}">
                  <a16:creationId xmlns:a16="http://schemas.microsoft.com/office/drawing/2014/main" id="{F917CC37-C0F6-4707-9AC6-6D8C7BBC5466}"/>
                </a:ext>
              </a:extLst>
            </p:cNvPr>
            <p:cNvSpPr>
              <a:spLocks/>
            </p:cNvSpPr>
            <p:nvPr/>
          </p:nvSpPr>
          <p:spPr>
            <a:xfrm>
              <a:off x="4283077" y="2903855"/>
              <a:ext cx="1223645" cy="246221"/>
            </a:xfrm>
            <a:prstGeom prst="rect">
              <a:avLst/>
            </a:prstGeom>
            <a:noFill/>
            <a:ln w="0">
              <a:noFill/>
              <a:prstDash/>
            </a:ln>
          </p:spPr>
          <p:txBody>
            <a:bodyPr vert="horz" wrap="square" lIns="0" tIns="0" rIns="0" bIns="0" anchor="t">
              <a:spAutoFit/>
            </a:bodyPr>
            <a:lstStyle/>
            <a:p>
              <a:pPr marL="0" indent="0" algn="ctr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800" b="1" cap="none" dirty="0">
                  <a:solidFill>
                    <a:srgbClr val="002060"/>
                  </a:solidFill>
                  <a:ea typeface="나눔바른고딕" charset="0"/>
                  <a:cs typeface="Arial" panose="020B0604020202020204" pitchFamily="34" charset="0"/>
                </a:rPr>
                <a:t>WENO Ground Station</a:t>
              </a:r>
              <a:endParaRPr lang="ko-KR" altLang="en-US" sz="800" b="1" cap="none" dirty="0">
                <a:solidFill>
                  <a:srgbClr val="002060"/>
                </a:solidFill>
                <a:ea typeface="나눔바른고딕" charset="0"/>
                <a:cs typeface="Arial" panose="020B0604020202020204" pitchFamily="34" charset="0"/>
              </a:endParaRPr>
            </a:p>
            <a:p>
              <a:pPr marL="0" indent="0" algn="ctr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800" b="1" cap="none" dirty="0">
                  <a:ea typeface="나눔바른고딕" charset="0"/>
                  <a:cs typeface="Arial" panose="020B0604020202020204" pitchFamily="34" charset="0"/>
                </a:rPr>
                <a:t> (TT&amp;C)</a:t>
              </a:r>
              <a:endParaRPr lang="ko-KR" altLang="en-US" sz="800" b="1" cap="none" dirty="0">
                <a:ea typeface="나눔바른고딕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D685064D-AA50-45D3-B0CC-58F7E3886B1E}"/>
              </a:ext>
            </a:extLst>
          </p:cNvPr>
          <p:cNvGrpSpPr/>
          <p:nvPr/>
        </p:nvGrpSpPr>
        <p:grpSpPr>
          <a:xfrm>
            <a:off x="2256473" y="2277690"/>
            <a:ext cx="1391285" cy="871220"/>
            <a:chOff x="2324102" y="2478405"/>
            <a:chExt cx="1391285" cy="871220"/>
          </a:xfrm>
        </p:grpSpPr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921C9F33-EF81-4163-978D-2BBE08A5C0B2}"/>
                </a:ext>
              </a:extLst>
            </p:cNvPr>
            <p:cNvGrpSpPr/>
            <p:nvPr/>
          </p:nvGrpSpPr>
          <p:grpSpPr>
            <a:xfrm>
              <a:off x="2324102" y="2478405"/>
              <a:ext cx="1391285" cy="513080"/>
              <a:chOff x="2324100" y="2478405"/>
              <a:chExt cx="1391285" cy="513080"/>
            </a:xfrm>
          </p:grpSpPr>
          <p:sp>
            <p:nvSpPr>
              <p:cNvPr id="77" name="도형 102">
                <a:extLst>
                  <a:ext uri="{FF2B5EF4-FFF2-40B4-BE49-F238E27FC236}">
                    <a16:creationId xmlns:a16="http://schemas.microsoft.com/office/drawing/2014/main" id="{734B41E8-7C71-4890-BEF3-A28E60104B3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1565" y="2478405"/>
                <a:ext cx="1260475" cy="513080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  <a:alpha val="80070"/>
                </a:schemeClr>
              </a:solidFill>
              <a:ln w="0">
                <a:noFill/>
                <a:prstDash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45720" rIns="0" bIns="45720" anchor="b">
                <a:noAutofit/>
              </a:bodyPr>
              <a:lstStyle/>
              <a:p>
                <a:pPr marL="0" indent="0" algn="ctr" defTabSz="779145" eaLnBrk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ko-KR" altLang="en-US" sz="900" b="0" cap="none" dirty="0">
                  <a:gradFill rotWithShape="1">
                    <a:gsLst>
                      <a:gs pos="56000">
                        <a:srgbClr val="29B17D">
                          <a:lumMod val="64000"/>
                        </a:srgbClr>
                      </a:gs>
                      <a:gs pos="69000">
                        <a:srgbClr val="29B17D">
                          <a:lumMod val="64000"/>
                        </a:srgbClr>
                      </a:gs>
                    </a:gsLst>
                    <a:lin ang="16200000" scaled="1"/>
                  </a:gradFill>
                  <a:ea typeface="Yoon 윤고딕 540_TT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그룹 77">
                <a:extLst>
                  <a:ext uri="{FF2B5EF4-FFF2-40B4-BE49-F238E27FC236}">
                    <a16:creationId xmlns:a16="http://schemas.microsoft.com/office/drawing/2014/main" id="{5DF2ADC4-7749-4D20-95BC-7B87076E3C9E}"/>
                  </a:ext>
                </a:extLst>
              </p:cNvPr>
              <p:cNvGrpSpPr/>
              <p:nvPr/>
            </p:nvGrpSpPr>
            <p:grpSpPr>
              <a:xfrm>
                <a:off x="2324100" y="2478405"/>
                <a:ext cx="1391285" cy="292576"/>
                <a:chOff x="2324100" y="2478405"/>
                <a:chExt cx="1391285" cy="292576"/>
              </a:xfrm>
            </p:grpSpPr>
            <p:grpSp>
              <p:nvGrpSpPr>
                <p:cNvPr id="79" name="그룹 78">
                  <a:extLst>
                    <a:ext uri="{FF2B5EF4-FFF2-40B4-BE49-F238E27FC236}">
                      <a16:creationId xmlns:a16="http://schemas.microsoft.com/office/drawing/2014/main" id="{EED47BC8-6ED4-4D94-BC2D-654626C52427}"/>
                    </a:ext>
                  </a:extLst>
                </p:cNvPr>
                <p:cNvGrpSpPr/>
                <p:nvPr/>
              </p:nvGrpSpPr>
              <p:grpSpPr>
                <a:xfrm>
                  <a:off x="2379980" y="2478405"/>
                  <a:ext cx="1227455" cy="635"/>
                  <a:chOff x="2379980" y="2478405"/>
                  <a:chExt cx="1227455" cy="635"/>
                </a:xfrm>
              </p:grpSpPr>
              <p:cxnSp>
                <p:nvCxnSpPr>
                  <p:cNvPr id="81" name="도형 118">
                    <a:extLst>
                      <a:ext uri="{FF2B5EF4-FFF2-40B4-BE49-F238E27FC236}">
                        <a16:creationId xmlns:a16="http://schemas.microsoft.com/office/drawing/2014/main" id="{02985666-E5A8-4FA5-B7FC-490528FB437B}"/>
                      </a:ext>
                    </a:extLst>
                  </p:cNvPr>
                  <p:cNvCxnSpPr/>
                  <p:nvPr/>
                </p:nvCxnSpPr>
                <p:spPr>
                  <a:xfrm>
                    <a:off x="2449830" y="2478405"/>
                    <a:ext cx="1157605" cy="635"/>
                  </a:xfrm>
                  <a:prstGeom prst="line">
                    <a:avLst/>
                  </a:prstGeom>
                  <a:ln w="9525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도형 119">
                    <a:extLst>
                      <a:ext uri="{FF2B5EF4-FFF2-40B4-BE49-F238E27FC236}">
                        <a16:creationId xmlns:a16="http://schemas.microsoft.com/office/drawing/2014/main" id="{343F2CAC-7C48-4600-AC88-DCF84E552441}"/>
                      </a:ext>
                    </a:extLst>
                  </p:cNvPr>
                  <p:cNvCxnSpPr/>
                  <p:nvPr/>
                </p:nvCxnSpPr>
                <p:spPr>
                  <a:xfrm>
                    <a:off x="2379980" y="2478405"/>
                    <a:ext cx="216535" cy="635"/>
                  </a:xfrm>
                  <a:prstGeom prst="line">
                    <a:avLst/>
                  </a:prstGeom>
                  <a:ln w="34290" cap="sq" cmpd="sng">
                    <a:solidFill>
                      <a:srgbClr val="002060">
                        <a:alpha val="100000"/>
                      </a:srgb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도형 117">
                  <a:extLst>
                    <a:ext uri="{FF2B5EF4-FFF2-40B4-BE49-F238E27FC236}">
                      <a16:creationId xmlns:a16="http://schemas.microsoft.com/office/drawing/2014/main" id="{5D3C5052-74D3-4616-9F6B-A7666C5B968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24100" y="2524760"/>
                  <a:ext cx="1391285" cy="246221"/>
                </a:xfrm>
                <a:prstGeom prst="rect">
                  <a:avLst/>
                </a:prstGeom>
                <a:noFill/>
                <a:ln w="0">
                  <a:noFill/>
                  <a:prstDash/>
                </a:ln>
              </p:spPr>
              <p:txBody>
                <a:bodyPr vert="horz" wrap="square" lIns="0" tIns="0" rIns="0" bIns="0" anchor="t">
                  <a:spAutoFit/>
                </a:bodyPr>
                <a:lstStyle/>
                <a:p>
                  <a:pPr marL="0" indent="0" algn="ctr" defTabSz="779145" eaLnBrk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altLang="ko-KR" sz="800" b="1" cap="none" dirty="0">
                      <a:solidFill>
                        <a:srgbClr val="002060"/>
                      </a:solidFill>
                      <a:ea typeface="나눔바른고딕" charset="0"/>
                      <a:cs typeface="Arial" panose="020B0604020202020204" pitchFamily="34" charset="0"/>
                    </a:rPr>
                    <a:t>KARI Ground Station</a:t>
                  </a:r>
                  <a:endParaRPr lang="ko-KR" altLang="en-US" sz="800" b="1" cap="none" dirty="0">
                    <a:solidFill>
                      <a:srgbClr val="002060"/>
                    </a:solidFill>
                    <a:ea typeface="나눔바른고딕" charset="0"/>
                    <a:cs typeface="Arial" panose="020B0604020202020204" pitchFamily="34" charset="0"/>
                  </a:endParaRPr>
                </a:p>
                <a:p>
                  <a:pPr marL="0" indent="0" algn="ctr" defTabSz="779145" eaLnBrk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altLang="ko-KR" sz="800" b="1" cap="none" dirty="0">
                      <a:ea typeface="나눔바른고딕" charset="0"/>
                      <a:cs typeface="Arial" panose="020B0604020202020204" pitchFamily="34" charset="0"/>
                    </a:rPr>
                    <a:t>(TT&amp;C/Data Downlink)</a:t>
                  </a:r>
                  <a:endParaRPr lang="ko-KR" altLang="en-US" sz="800" b="1" cap="none" dirty="0">
                    <a:ea typeface="나눔바른고딕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91" name="그림 90" descr="C:/Users/Hwanny/AppData/Roaming/PolarisOffice/ETemp/6484_2628448/fImage1739019024827.jpeg">
              <a:extLst>
                <a:ext uri="{FF2B5EF4-FFF2-40B4-BE49-F238E27FC236}">
                  <a16:creationId xmlns:a16="http://schemas.microsoft.com/office/drawing/2014/main" id="{425C36EA-488E-43A4-88D3-548A22C9E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66012" y="2763520"/>
              <a:ext cx="1254125" cy="586105"/>
            </a:xfrm>
            <a:prstGeom prst="rect">
              <a:avLst/>
            </a:prstGeom>
            <a:noFill/>
            <a:ln w="0">
              <a:noFill/>
              <a:prstDash/>
            </a:ln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6D9EE38-3EF9-4C02-B137-03ED61027AD8}"/>
              </a:ext>
            </a:extLst>
          </p:cNvPr>
          <p:cNvGrpSpPr/>
          <p:nvPr/>
        </p:nvGrpSpPr>
        <p:grpSpPr>
          <a:xfrm>
            <a:off x="7624446" y="4276724"/>
            <a:ext cx="252095" cy="313690"/>
            <a:chOff x="7487921" y="3841115"/>
            <a:chExt cx="252095" cy="313690"/>
          </a:xfrm>
        </p:grpSpPr>
        <p:sp>
          <p:nvSpPr>
            <p:cNvPr id="93" name="도형 150">
              <a:extLst>
                <a:ext uri="{FF2B5EF4-FFF2-40B4-BE49-F238E27FC236}">
                  <a16:creationId xmlns:a16="http://schemas.microsoft.com/office/drawing/2014/main" id="{8A1ED774-EF08-4D7C-AE3A-1A24499FD0A3}"/>
                </a:ext>
              </a:extLst>
            </p:cNvPr>
            <p:cNvSpPr>
              <a:spLocks/>
            </p:cNvSpPr>
            <p:nvPr/>
          </p:nvSpPr>
          <p:spPr>
            <a:xfrm>
              <a:off x="7487921" y="3841115"/>
              <a:ext cx="252095" cy="313690"/>
            </a:xfrm>
            <a:custGeom>
              <a:avLst/>
              <a:gdLst>
                <a:gd name="TX0" fmla="*/ 760 w 761"/>
                <a:gd name="TY0" fmla="*/ 380 h 1165"/>
                <a:gd name="TX1" fmla="*/ 760 w 761"/>
                <a:gd name="TY1" fmla="*/ 380 h 1165"/>
                <a:gd name="TX2" fmla="*/ 758 w 761"/>
                <a:gd name="TY2" fmla="*/ 400 h 1165"/>
                <a:gd name="TX3" fmla="*/ 756 w 761"/>
                <a:gd name="TY3" fmla="*/ 422 h 1165"/>
                <a:gd name="TX4" fmla="*/ 750 w 761"/>
                <a:gd name="TY4" fmla="*/ 446 h 1165"/>
                <a:gd name="TX5" fmla="*/ 744 w 761"/>
                <a:gd name="TY5" fmla="*/ 472 h 1165"/>
                <a:gd name="TX6" fmla="*/ 724 w 761"/>
                <a:gd name="TY6" fmla="*/ 530 h 1165"/>
                <a:gd name="TX7" fmla="*/ 700 w 761"/>
                <a:gd name="TY7" fmla="*/ 590 h 1165"/>
                <a:gd name="TX8" fmla="*/ 672 w 761"/>
                <a:gd name="TY8" fmla="*/ 654 h 1165"/>
                <a:gd name="TX9" fmla="*/ 640 w 761"/>
                <a:gd name="TY9" fmla="*/ 720 h 1165"/>
                <a:gd name="TX10" fmla="*/ 606 w 761"/>
                <a:gd name="TY10" fmla="*/ 786 h 1165"/>
                <a:gd name="TX11" fmla="*/ 570 w 761"/>
                <a:gd name="TY11" fmla="*/ 850 h 1165"/>
                <a:gd name="TX12" fmla="*/ 500 w 761"/>
                <a:gd name="TY12" fmla="*/ 972 h 1165"/>
                <a:gd name="TX13" fmla="*/ 440 w 761"/>
                <a:gd name="TY13" fmla="*/ 1072 h 1165"/>
                <a:gd name="TX14" fmla="*/ 380 w 761"/>
                <a:gd name="TY14" fmla="*/ 1164 h 1165"/>
                <a:gd name="TX15" fmla="*/ 380 w 761"/>
                <a:gd name="TY15" fmla="*/ 1164 h 1165"/>
                <a:gd name="TX16" fmla="*/ 320 w 761"/>
                <a:gd name="TY16" fmla="*/ 1072 h 1165"/>
                <a:gd name="TX17" fmla="*/ 260 w 761"/>
                <a:gd name="TY17" fmla="*/ 972 h 1165"/>
                <a:gd name="TX18" fmla="*/ 190 w 761"/>
                <a:gd name="TY18" fmla="*/ 850 h 1165"/>
                <a:gd name="TX19" fmla="*/ 154 w 761"/>
                <a:gd name="TY19" fmla="*/ 786 h 1165"/>
                <a:gd name="TX20" fmla="*/ 120 w 761"/>
                <a:gd name="TY20" fmla="*/ 720 h 1165"/>
                <a:gd name="TX21" fmla="*/ 88 w 761"/>
                <a:gd name="TY21" fmla="*/ 654 h 1165"/>
                <a:gd name="TX22" fmla="*/ 60 w 761"/>
                <a:gd name="TY22" fmla="*/ 590 h 1165"/>
                <a:gd name="TX23" fmla="*/ 36 w 761"/>
                <a:gd name="TY23" fmla="*/ 530 h 1165"/>
                <a:gd name="TX24" fmla="*/ 16 w 761"/>
                <a:gd name="TY24" fmla="*/ 472 h 1165"/>
                <a:gd name="TX25" fmla="*/ 10 w 761"/>
                <a:gd name="TY25" fmla="*/ 446 h 1165"/>
                <a:gd name="TX26" fmla="*/ 4 w 761"/>
                <a:gd name="TY26" fmla="*/ 422 h 1165"/>
                <a:gd name="TX27" fmla="*/ 2 w 761"/>
                <a:gd name="TY27" fmla="*/ 400 h 1165"/>
                <a:gd name="TX28" fmla="*/ 0 w 761"/>
                <a:gd name="TY28" fmla="*/ 380 h 1165"/>
                <a:gd name="TX29" fmla="*/ 0 w 761"/>
                <a:gd name="TY29" fmla="*/ 380 h 1165"/>
                <a:gd name="TX30" fmla="*/ 2 w 761"/>
                <a:gd name="TY30" fmla="*/ 340 h 1165"/>
                <a:gd name="TX31" fmla="*/ 8 w 761"/>
                <a:gd name="TY31" fmla="*/ 302 h 1165"/>
                <a:gd name="TX32" fmla="*/ 18 w 761"/>
                <a:gd name="TY32" fmla="*/ 266 h 1165"/>
                <a:gd name="TX33" fmla="*/ 30 w 761"/>
                <a:gd name="TY33" fmla="*/ 232 h 1165"/>
                <a:gd name="TX34" fmla="*/ 46 w 761"/>
                <a:gd name="TY34" fmla="*/ 198 h 1165"/>
                <a:gd name="TX35" fmla="*/ 66 w 761"/>
                <a:gd name="TY35" fmla="*/ 166 h 1165"/>
                <a:gd name="TX36" fmla="*/ 88 w 761"/>
                <a:gd name="TY36" fmla="*/ 138 h 1165"/>
                <a:gd name="TX37" fmla="*/ 112 w 761"/>
                <a:gd name="TY37" fmla="*/ 110 h 1165"/>
                <a:gd name="TX38" fmla="*/ 138 w 761"/>
                <a:gd name="TY38" fmla="*/ 86 h 1165"/>
                <a:gd name="TX39" fmla="*/ 168 w 761"/>
                <a:gd name="TY39" fmla="*/ 64 h 1165"/>
                <a:gd name="TX40" fmla="*/ 200 w 761"/>
                <a:gd name="TY40" fmla="*/ 46 h 1165"/>
                <a:gd name="TX41" fmla="*/ 232 w 761"/>
                <a:gd name="TY41" fmla="*/ 30 h 1165"/>
                <a:gd name="TX42" fmla="*/ 268 w 761"/>
                <a:gd name="TY42" fmla="*/ 16 h 1165"/>
                <a:gd name="TX43" fmla="*/ 304 w 761"/>
                <a:gd name="TY43" fmla="*/ 8 h 1165"/>
                <a:gd name="TX44" fmla="*/ 342 w 761"/>
                <a:gd name="TY44" fmla="*/ 2 h 1165"/>
                <a:gd name="TX45" fmla="*/ 380 w 761"/>
                <a:gd name="TY45" fmla="*/ 0 h 1165"/>
                <a:gd name="TX46" fmla="*/ 380 w 761"/>
                <a:gd name="TY46" fmla="*/ 0 h 1165"/>
                <a:gd name="TX47" fmla="*/ 418 w 761"/>
                <a:gd name="TY47" fmla="*/ 2 h 1165"/>
                <a:gd name="TX48" fmla="*/ 456 w 761"/>
                <a:gd name="TY48" fmla="*/ 8 h 1165"/>
                <a:gd name="TX49" fmla="*/ 492 w 761"/>
                <a:gd name="TY49" fmla="*/ 16 h 1165"/>
                <a:gd name="TX50" fmla="*/ 528 w 761"/>
                <a:gd name="TY50" fmla="*/ 30 h 1165"/>
                <a:gd name="TX51" fmla="*/ 560 w 761"/>
                <a:gd name="TY51" fmla="*/ 46 h 1165"/>
                <a:gd name="TX52" fmla="*/ 592 w 761"/>
                <a:gd name="TY52" fmla="*/ 64 h 1165"/>
                <a:gd name="TX53" fmla="*/ 622 w 761"/>
                <a:gd name="TY53" fmla="*/ 86 h 1165"/>
                <a:gd name="TX54" fmla="*/ 648 w 761"/>
                <a:gd name="TY54" fmla="*/ 110 h 1165"/>
                <a:gd name="TX55" fmla="*/ 672 w 761"/>
                <a:gd name="TY55" fmla="*/ 138 h 1165"/>
                <a:gd name="TX56" fmla="*/ 694 w 761"/>
                <a:gd name="TY56" fmla="*/ 166 h 1165"/>
                <a:gd name="TX57" fmla="*/ 714 w 761"/>
                <a:gd name="TY57" fmla="*/ 198 h 1165"/>
                <a:gd name="TX58" fmla="*/ 730 w 761"/>
                <a:gd name="TY58" fmla="*/ 232 h 1165"/>
                <a:gd name="TX59" fmla="*/ 742 w 761"/>
                <a:gd name="TY59" fmla="*/ 266 h 1165"/>
                <a:gd name="TX60" fmla="*/ 752 w 761"/>
                <a:gd name="TY60" fmla="*/ 302 h 1165"/>
                <a:gd name="TX61" fmla="*/ 758 w 761"/>
                <a:gd name="TY61" fmla="*/ 340 h 1165"/>
                <a:gd name="TX62" fmla="*/ 760 w 761"/>
                <a:gd name="TY62" fmla="*/ 380 h 1165"/>
                <a:gd name="TX63" fmla="*/ 760 w 761"/>
                <a:gd name="TY63" fmla="*/ 380 h 1165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  <a:cxn ang="0">
                  <a:pos x="TX60" y="TY60"/>
                </a:cxn>
                <a:cxn ang="0">
                  <a:pos x="TX61" y="TY61"/>
                </a:cxn>
                <a:cxn ang="0">
                  <a:pos x="TX62" y="TY62"/>
                </a:cxn>
                <a:cxn ang="0">
                  <a:pos x="TX63" y="TY63"/>
                </a:cxn>
              </a:cxnLst>
              <a:rect l="l" t="t" r="r" b="b"/>
              <a:pathLst>
                <a:path w="761" h="1165">
                  <a:moveTo>
                    <a:pt x="760" y="380"/>
                  </a:moveTo>
                  <a:lnTo>
                    <a:pt x="760" y="380"/>
                  </a:lnTo>
                  <a:lnTo>
                    <a:pt x="758" y="400"/>
                  </a:lnTo>
                  <a:lnTo>
                    <a:pt x="756" y="422"/>
                  </a:lnTo>
                  <a:lnTo>
                    <a:pt x="750" y="446"/>
                  </a:lnTo>
                  <a:lnTo>
                    <a:pt x="744" y="472"/>
                  </a:lnTo>
                  <a:lnTo>
                    <a:pt x="724" y="530"/>
                  </a:lnTo>
                  <a:lnTo>
                    <a:pt x="700" y="590"/>
                  </a:lnTo>
                  <a:lnTo>
                    <a:pt x="672" y="654"/>
                  </a:lnTo>
                  <a:lnTo>
                    <a:pt x="640" y="720"/>
                  </a:lnTo>
                  <a:lnTo>
                    <a:pt x="606" y="786"/>
                  </a:lnTo>
                  <a:lnTo>
                    <a:pt x="570" y="850"/>
                  </a:lnTo>
                  <a:lnTo>
                    <a:pt x="500" y="972"/>
                  </a:lnTo>
                  <a:lnTo>
                    <a:pt x="440" y="1072"/>
                  </a:lnTo>
                  <a:lnTo>
                    <a:pt x="380" y="1164"/>
                  </a:lnTo>
                  <a:lnTo>
                    <a:pt x="380" y="1164"/>
                  </a:lnTo>
                  <a:lnTo>
                    <a:pt x="320" y="1072"/>
                  </a:lnTo>
                  <a:lnTo>
                    <a:pt x="260" y="972"/>
                  </a:lnTo>
                  <a:lnTo>
                    <a:pt x="190" y="850"/>
                  </a:lnTo>
                  <a:lnTo>
                    <a:pt x="154" y="786"/>
                  </a:lnTo>
                  <a:lnTo>
                    <a:pt x="120" y="720"/>
                  </a:lnTo>
                  <a:lnTo>
                    <a:pt x="88" y="654"/>
                  </a:lnTo>
                  <a:lnTo>
                    <a:pt x="60" y="590"/>
                  </a:lnTo>
                  <a:lnTo>
                    <a:pt x="36" y="530"/>
                  </a:lnTo>
                  <a:lnTo>
                    <a:pt x="16" y="472"/>
                  </a:lnTo>
                  <a:lnTo>
                    <a:pt x="10" y="446"/>
                  </a:lnTo>
                  <a:lnTo>
                    <a:pt x="4" y="422"/>
                  </a:lnTo>
                  <a:lnTo>
                    <a:pt x="2" y="40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0" y="232"/>
                  </a:lnTo>
                  <a:lnTo>
                    <a:pt x="46" y="198"/>
                  </a:lnTo>
                  <a:lnTo>
                    <a:pt x="66" y="166"/>
                  </a:lnTo>
                  <a:lnTo>
                    <a:pt x="88" y="138"/>
                  </a:lnTo>
                  <a:lnTo>
                    <a:pt x="112" y="110"/>
                  </a:lnTo>
                  <a:lnTo>
                    <a:pt x="138" y="86"/>
                  </a:lnTo>
                  <a:lnTo>
                    <a:pt x="168" y="64"/>
                  </a:lnTo>
                  <a:lnTo>
                    <a:pt x="200" y="46"/>
                  </a:lnTo>
                  <a:lnTo>
                    <a:pt x="232" y="30"/>
                  </a:lnTo>
                  <a:lnTo>
                    <a:pt x="268" y="16"/>
                  </a:lnTo>
                  <a:lnTo>
                    <a:pt x="304" y="8"/>
                  </a:lnTo>
                  <a:lnTo>
                    <a:pt x="342" y="2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418" y="2"/>
                  </a:lnTo>
                  <a:lnTo>
                    <a:pt x="456" y="8"/>
                  </a:lnTo>
                  <a:lnTo>
                    <a:pt x="492" y="16"/>
                  </a:lnTo>
                  <a:lnTo>
                    <a:pt x="528" y="30"/>
                  </a:lnTo>
                  <a:lnTo>
                    <a:pt x="560" y="46"/>
                  </a:lnTo>
                  <a:lnTo>
                    <a:pt x="592" y="64"/>
                  </a:lnTo>
                  <a:lnTo>
                    <a:pt x="622" y="86"/>
                  </a:lnTo>
                  <a:lnTo>
                    <a:pt x="648" y="110"/>
                  </a:lnTo>
                  <a:lnTo>
                    <a:pt x="672" y="138"/>
                  </a:lnTo>
                  <a:lnTo>
                    <a:pt x="694" y="166"/>
                  </a:lnTo>
                  <a:lnTo>
                    <a:pt x="714" y="198"/>
                  </a:lnTo>
                  <a:lnTo>
                    <a:pt x="730" y="232"/>
                  </a:lnTo>
                  <a:lnTo>
                    <a:pt x="742" y="266"/>
                  </a:lnTo>
                  <a:lnTo>
                    <a:pt x="752" y="302"/>
                  </a:lnTo>
                  <a:lnTo>
                    <a:pt x="758" y="340"/>
                  </a:lnTo>
                  <a:lnTo>
                    <a:pt x="760" y="380"/>
                  </a:lnTo>
                  <a:lnTo>
                    <a:pt x="760" y="380"/>
                  </a:lnTo>
                  <a:close/>
                </a:path>
              </a:pathLst>
            </a:custGeom>
            <a:solidFill>
              <a:srgbClr val="002060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94" name="도형 151">
              <a:extLst>
                <a:ext uri="{FF2B5EF4-FFF2-40B4-BE49-F238E27FC236}">
                  <a16:creationId xmlns:a16="http://schemas.microsoft.com/office/drawing/2014/main" id="{8FF59DB6-EBAA-4390-A82D-BC4FC36DEC43}"/>
                </a:ext>
              </a:extLst>
            </p:cNvPr>
            <p:cNvSpPr>
              <a:spLocks/>
            </p:cNvSpPr>
            <p:nvPr/>
          </p:nvSpPr>
          <p:spPr>
            <a:xfrm>
              <a:off x="7524751" y="3870960"/>
              <a:ext cx="177800" cy="145415"/>
            </a:xfrm>
            <a:custGeom>
              <a:avLst/>
              <a:gdLst>
                <a:gd name="TX0" fmla="*/ 268 w 537"/>
                <a:gd name="TY0" fmla="*/ 538 h 539"/>
                <a:gd name="TX1" fmla="*/ 268 w 537"/>
                <a:gd name="TY1" fmla="*/ 538 h 539"/>
                <a:gd name="TX2" fmla="*/ 240 w 537"/>
                <a:gd name="TY2" fmla="*/ 536 h 539"/>
                <a:gd name="TX3" fmla="*/ 214 w 537"/>
                <a:gd name="TY3" fmla="*/ 532 h 539"/>
                <a:gd name="TX4" fmla="*/ 188 w 537"/>
                <a:gd name="TY4" fmla="*/ 526 h 539"/>
                <a:gd name="TX5" fmla="*/ 164 w 537"/>
                <a:gd name="TY5" fmla="*/ 516 h 539"/>
                <a:gd name="TX6" fmla="*/ 140 w 537"/>
                <a:gd name="TY6" fmla="*/ 506 h 539"/>
                <a:gd name="TX7" fmla="*/ 118 w 537"/>
                <a:gd name="TY7" fmla="*/ 492 h 539"/>
                <a:gd name="TX8" fmla="*/ 98 w 537"/>
                <a:gd name="TY8" fmla="*/ 476 h 539"/>
                <a:gd name="TX9" fmla="*/ 78 w 537"/>
                <a:gd name="TY9" fmla="*/ 458 h 539"/>
                <a:gd name="TX10" fmla="*/ 60 w 537"/>
                <a:gd name="TY10" fmla="*/ 440 h 539"/>
                <a:gd name="TX11" fmla="*/ 46 w 537"/>
                <a:gd name="TY11" fmla="*/ 420 h 539"/>
                <a:gd name="TX12" fmla="*/ 32 w 537"/>
                <a:gd name="TY12" fmla="*/ 396 h 539"/>
                <a:gd name="TX13" fmla="*/ 20 w 537"/>
                <a:gd name="TY13" fmla="*/ 374 h 539"/>
                <a:gd name="TX14" fmla="*/ 12 w 537"/>
                <a:gd name="TY14" fmla="*/ 348 h 539"/>
                <a:gd name="TX15" fmla="*/ 4 w 537"/>
                <a:gd name="TY15" fmla="*/ 324 h 539"/>
                <a:gd name="TX16" fmla="*/ 0 w 537"/>
                <a:gd name="TY16" fmla="*/ 296 h 539"/>
                <a:gd name="TX17" fmla="*/ 0 w 537"/>
                <a:gd name="TY17" fmla="*/ 270 h 539"/>
                <a:gd name="TX18" fmla="*/ 0 w 537"/>
                <a:gd name="TY18" fmla="*/ 270 h 539"/>
                <a:gd name="TX19" fmla="*/ 0 w 537"/>
                <a:gd name="TY19" fmla="*/ 242 h 539"/>
                <a:gd name="TX20" fmla="*/ 4 w 537"/>
                <a:gd name="TY20" fmla="*/ 214 h 539"/>
                <a:gd name="TX21" fmla="*/ 12 w 537"/>
                <a:gd name="TY21" fmla="*/ 190 h 539"/>
                <a:gd name="TX22" fmla="*/ 20 w 537"/>
                <a:gd name="TY22" fmla="*/ 164 h 539"/>
                <a:gd name="TX23" fmla="*/ 32 w 537"/>
                <a:gd name="TY23" fmla="*/ 142 h 539"/>
                <a:gd name="TX24" fmla="*/ 46 w 537"/>
                <a:gd name="TY24" fmla="*/ 118 h 539"/>
                <a:gd name="TX25" fmla="*/ 60 w 537"/>
                <a:gd name="TY25" fmla="*/ 98 h 539"/>
                <a:gd name="TX26" fmla="*/ 78 w 537"/>
                <a:gd name="TY26" fmla="*/ 80 h 539"/>
                <a:gd name="TX27" fmla="*/ 98 w 537"/>
                <a:gd name="TY27" fmla="*/ 62 h 539"/>
                <a:gd name="TX28" fmla="*/ 118 w 537"/>
                <a:gd name="TY28" fmla="*/ 46 h 539"/>
                <a:gd name="TX29" fmla="*/ 140 w 537"/>
                <a:gd name="TY29" fmla="*/ 32 h 539"/>
                <a:gd name="TX30" fmla="*/ 164 w 537"/>
                <a:gd name="TY30" fmla="*/ 22 h 539"/>
                <a:gd name="TX31" fmla="*/ 188 w 537"/>
                <a:gd name="TY31" fmla="*/ 12 h 539"/>
                <a:gd name="TX32" fmla="*/ 214 w 537"/>
                <a:gd name="TY32" fmla="*/ 6 h 539"/>
                <a:gd name="TX33" fmla="*/ 240 w 537"/>
                <a:gd name="TY33" fmla="*/ 2 h 539"/>
                <a:gd name="TX34" fmla="*/ 268 w 537"/>
                <a:gd name="TY34" fmla="*/ 0 h 539"/>
                <a:gd name="TX35" fmla="*/ 268 w 537"/>
                <a:gd name="TY35" fmla="*/ 0 h 539"/>
                <a:gd name="TX36" fmla="*/ 296 w 537"/>
                <a:gd name="TY36" fmla="*/ 2 h 539"/>
                <a:gd name="TX37" fmla="*/ 322 w 537"/>
                <a:gd name="TY37" fmla="*/ 6 h 539"/>
                <a:gd name="TX38" fmla="*/ 348 w 537"/>
                <a:gd name="TY38" fmla="*/ 12 h 539"/>
                <a:gd name="TX39" fmla="*/ 372 w 537"/>
                <a:gd name="TY39" fmla="*/ 22 h 539"/>
                <a:gd name="TX40" fmla="*/ 396 w 537"/>
                <a:gd name="TY40" fmla="*/ 32 h 539"/>
                <a:gd name="TX41" fmla="*/ 418 w 537"/>
                <a:gd name="TY41" fmla="*/ 46 h 539"/>
                <a:gd name="TX42" fmla="*/ 438 w 537"/>
                <a:gd name="TY42" fmla="*/ 62 h 539"/>
                <a:gd name="TX43" fmla="*/ 458 w 537"/>
                <a:gd name="TY43" fmla="*/ 80 h 539"/>
                <a:gd name="TX44" fmla="*/ 476 w 537"/>
                <a:gd name="TY44" fmla="*/ 98 h 539"/>
                <a:gd name="TX45" fmla="*/ 490 w 537"/>
                <a:gd name="TY45" fmla="*/ 118 h 539"/>
                <a:gd name="TX46" fmla="*/ 504 w 537"/>
                <a:gd name="TY46" fmla="*/ 142 h 539"/>
                <a:gd name="TX47" fmla="*/ 516 w 537"/>
                <a:gd name="TY47" fmla="*/ 164 h 539"/>
                <a:gd name="TX48" fmla="*/ 524 w 537"/>
                <a:gd name="TY48" fmla="*/ 190 h 539"/>
                <a:gd name="TX49" fmla="*/ 532 w 537"/>
                <a:gd name="TY49" fmla="*/ 214 h 539"/>
                <a:gd name="TX50" fmla="*/ 536 w 537"/>
                <a:gd name="TY50" fmla="*/ 242 h 539"/>
                <a:gd name="TX51" fmla="*/ 536 w 537"/>
                <a:gd name="TY51" fmla="*/ 270 h 539"/>
                <a:gd name="TX52" fmla="*/ 536 w 537"/>
                <a:gd name="TY52" fmla="*/ 270 h 539"/>
                <a:gd name="TX53" fmla="*/ 536 w 537"/>
                <a:gd name="TY53" fmla="*/ 296 h 539"/>
                <a:gd name="TX54" fmla="*/ 532 w 537"/>
                <a:gd name="TY54" fmla="*/ 324 h 539"/>
                <a:gd name="TX55" fmla="*/ 524 w 537"/>
                <a:gd name="TY55" fmla="*/ 348 h 539"/>
                <a:gd name="TX56" fmla="*/ 516 w 537"/>
                <a:gd name="TY56" fmla="*/ 374 h 539"/>
                <a:gd name="TX57" fmla="*/ 504 w 537"/>
                <a:gd name="TY57" fmla="*/ 396 h 539"/>
                <a:gd name="TX58" fmla="*/ 490 w 537"/>
                <a:gd name="TY58" fmla="*/ 420 h 539"/>
                <a:gd name="TX59" fmla="*/ 476 w 537"/>
                <a:gd name="TY59" fmla="*/ 440 h 539"/>
                <a:gd name="TX60" fmla="*/ 458 w 537"/>
                <a:gd name="TY60" fmla="*/ 458 h 539"/>
                <a:gd name="TX61" fmla="*/ 438 w 537"/>
                <a:gd name="TY61" fmla="*/ 476 h 539"/>
                <a:gd name="TX62" fmla="*/ 418 w 537"/>
                <a:gd name="TY62" fmla="*/ 492 h 539"/>
                <a:gd name="TX63" fmla="*/ 396 w 537"/>
                <a:gd name="TY63" fmla="*/ 506 h 539"/>
                <a:gd name="TX64" fmla="*/ 372 w 537"/>
                <a:gd name="TY64" fmla="*/ 516 h 539"/>
                <a:gd name="TX65" fmla="*/ 348 w 537"/>
                <a:gd name="TY65" fmla="*/ 526 h 539"/>
                <a:gd name="TX66" fmla="*/ 322 w 537"/>
                <a:gd name="TY66" fmla="*/ 532 h 539"/>
                <a:gd name="TX67" fmla="*/ 296 w 537"/>
                <a:gd name="TY67" fmla="*/ 536 h 539"/>
                <a:gd name="TX68" fmla="*/ 268 w 537"/>
                <a:gd name="TY68" fmla="*/ 538 h 539"/>
                <a:gd name="TX69" fmla="*/ 268 w 537"/>
                <a:gd name="TY69" fmla="*/ 538 h 539"/>
                <a:gd name="TX71" fmla="*/ 268 w 537"/>
                <a:gd name="TY71" fmla="*/ 50 h 539"/>
                <a:gd name="TX72" fmla="*/ 268 w 537"/>
                <a:gd name="TY72" fmla="*/ 50 h 539"/>
                <a:gd name="TX73" fmla="*/ 246 w 537"/>
                <a:gd name="TY73" fmla="*/ 50 h 539"/>
                <a:gd name="TX74" fmla="*/ 224 w 537"/>
                <a:gd name="TY74" fmla="*/ 54 h 539"/>
                <a:gd name="TX75" fmla="*/ 202 w 537"/>
                <a:gd name="TY75" fmla="*/ 60 h 539"/>
                <a:gd name="TX76" fmla="*/ 182 w 537"/>
                <a:gd name="TY76" fmla="*/ 68 h 539"/>
                <a:gd name="TX77" fmla="*/ 164 w 537"/>
                <a:gd name="TY77" fmla="*/ 76 h 539"/>
                <a:gd name="TX78" fmla="*/ 146 w 537"/>
                <a:gd name="TY78" fmla="*/ 88 h 539"/>
                <a:gd name="TX79" fmla="*/ 128 w 537"/>
                <a:gd name="TY79" fmla="*/ 100 h 539"/>
                <a:gd name="TX80" fmla="*/ 114 w 537"/>
                <a:gd name="TY80" fmla="*/ 114 h 539"/>
                <a:gd name="TX81" fmla="*/ 98 w 537"/>
                <a:gd name="TY81" fmla="*/ 130 h 539"/>
                <a:gd name="TX82" fmla="*/ 86 w 537"/>
                <a:gd name="TY82" fmla="*/ 146 h 539"/>
                <a:gd name="TX83" fmla="*/ 76 w 537"/>
                <a:gd name="TY83" fmla="*/ 164 h 539"/>
                <a:gd name="TX84" fmla="*/ 66 w 537"/>
                <a:gd name="TY84" fmla="*/ 184 h 539"/>
                <a:gd name="TX85" fmla="*/ 58 w 537"/>
                <a:gd name="TY85" fmla="*/ 204 h 539"/>
                <a:gd name="TX86" fmla="*/ 54 w 537"/>
                <a:gd name="TY86" fmla="*/ 224 h 539"/>
                <a:gd name="TX87" fmla="*/ 50 w 537"/>
                <a:gd name="TY87" fmla="*/ 246 h 539"/>
                <a:gd name="TX88" fmla="*/ 48 w 537"/>
                <a:gd name="TY88" fmla="*/ 270 h 539"/>
                <a:gd name="TX89" fmla="*/ 48 w 537"/>
                <a:gd name="TY89" fmla="*/ 270 h 539"/>
                <a:gd name="TX90" fmla="*/ 50 w 537"/>
                <a:gd name="TY90" fmla="*/ 292 h 539"/>
                <a:gd name="TX91" fmla="*/ 54 w 537"/>
                <a:gd name="TY91" fmla="*/ 314 h 539"/>
                <a:gd name="TX92" fmla="*/ 58 w 537"/>
                <a:gd name="TY92" fmla="*/ 334 h 539"/>
                <a:gd name="TX93" fmla="*/ 66 w 537"/>
                <a:gd name="TY93" fmla="*/ 354 h 539"/>
                <a:gd name="TX94" fmla="*/ 76 w 537"/>
                <a:gd name="TY94" fmla="*/ 374 h 539"/>
                <a:gd name="TX95" fmla="*/ 86 w 537"/>
                <a:gd name="TY95" fmla="*/ 392 h 539"/>
                <a:gd name="TX96" fmla="*/ 98 w 537"/>
                <a:gd name="TY96" fmla="*/ 408 h 539"/>
                <a:gd name="TX97" fmla="*/ 114 w 537"/>
                <a:gd name="TY97" fmla="*/ 424 h 539"/>
                <a:gd name="TX98" fmla="*/ 128 w 537"/>
                <a:gd name="TY98" fmla="*/ 438 h 539"/>
                <a:gd name="TX99" fmla="*/ 146 w 537"/>
                <a:gd name="TY99" fmla="*/ 450 h 539"/>
                <a:gd name="TX100" fmla="*/ 164 w 537"/>
                <a:gd name="TY100" fmla="*/ 462 h 539"/>
                <a:gd name="TX101" fmla="*/ 182 w 537"/>
                <a:gd name="TY101" fmla="*/ 470 h 539"/>
                <a:gd name="TX102" fmla="*/ 202 w 537"/>
                <a:gd name="TY102" fmla="*/ 478 h 539"/>
                <a:gd name="TX103" fmla="*/ 224 w 537"/>
                <a:gd name="TY103" fmla="*/ 484 h 539"/>
                <a:gd name="TX104" fmla="*/ 246 w 537"/>
                <a:gd name="TY104" fmla="*/ 488 h 539"/>
                <a:gd name="TX105" fmla="*/ 268 w 537"/>
                <a:gd name="TY105" fmla="*/ 488 h 539"/>
                <a:gd name="TX106" fmla="*/ 268 w 537"/>
                <a:gd name="TY106" fmla="*/ 488 h 539"/>
                <a:gd name="TX107" fmla="*/ 290 w 537"/>
                <a:gd name="TY107" fmla="*/ 488 h 539"/>
                <a:gd name="TX108" fmla="*/ 312 w 537"/>
                <a:gd name="TY108" fmla="*/ 484 h 539"/>
                <a:gd name="TX109" fmla="*/ 334 w 537"/>
                <a:gd name="TY109" fmla="*/ 478 h 539"/>
                <a:gd name="TX110" fmla="*/ 354 w 537"/>
                <a:gd name="TY110" fmla="*/ 470 h 539"/>
                <a:gd name="TX111" fmla="*/ 372 w 537"/>
                <a:gd name="TY111" fmla="*/ 462 h 539"/>
                <a:gd name="TX112" fmla="*/ 390 w 537"/>
                <a:gd name="TY112" fmla="*/ 450 h 539"/>
                <a:gd name="TX113" fmla="*/ 408 w 537"/>
                <a:gd name="TY113" fmla="*/ 438 h 539"/>
                <a:gd name="TX114" fmla="*/ 422 w 537"/>
                <a:gd name="TY114" fmla="*/ 424 h 539"/>
                <a:gd name="TX115" fmla="*/ 438 w 537"/>
                <a:gd name="TY115" fmla="*/ 408 h 539"/>
                <a:gd name="TX116" fmla="*/ 450 w 537"/>
                <a:gd name="TY116" fmla="*/ 392 h 539"/>
                <a:gd name="TX117" fmla="*/ 460 w 537"/>
                <a:gd name="TY117" fmla="*/ 374 h 539"/>
                <a:gd name="TX118" fmla="*/ 470 w 537"/>
                <a:gd name="TY118" fmla="*/ 354 h 539"/>
                <a:gd name="TX119" fmla="*/ 478 w 537"/>
                <a:gd name="TY119" fmla="*/ 334 h 539"/>
                <a:gd name="TX120" fmla="*/ 482 w 537"/>
                <a:gd name="TY120" fmla="*/ 314 h 539"/>
                <a:gd name="TX121" fmla="*/ 486 w 537"/>
                <a:gd name="TY121" fmla="*/ 292 h 539"/>
                <a:gd name="TX122" fmla="*/ 488 w 537"/>
                <a:gd name="TY122" fmla="*/ 270 h 539"/>
                <a:gd name="TX123" fmla="*/ 488 w 537"/>
                <a:gd name="TY123" fmla="*/ 270 h 539"/>
                <a:gd name="TX124" fmla="*/ 486 w 537"/>
                <a:gd name="TY124" fmla="*/ 246 h 539"/>
                <a:gd name="TX125" fmla="*/ 482 w 537"/>
                <a:gd name="TY125" fmla="*/ 224 h 539"/>
                <a:gd name="TX126" fmla="*/ 478 w 537"/>
                <a:gd name="TY126" fmla="*/ 204 h 539"/>
                <a:gd name="TX127" fmla="*/ 470 w 537"/>
                <a:gd name="TY127" fmla="*/ 184 h 539"/>
                <a:gd name="TX128" fmla="*/ 460 w 537"/>
                <a:gd name="TY128" fmla="*/ 164 h 539"/>
                <a:gd name="TX129" fmla="*/ 450 w 537"/>
                <a:gd name="TY129" fmla="*/ 146 h 539"/>
                <a:gd name="TX130" fmla="*/ 438 w 537"/>
                <a:gd name="TY130" fmla="*/ 130 h 539"/>
                <a:gd name="TX131" fmla="*/ 422 w 537"/>
                <a:gd name="TY131" fmla="*/ 114 h 539"/>
                <a:gd name="TX132" fmla="*/ 408 w 537"/>
                <a:gd name="TY132" fmla="*/ 100 h 539"/>
                <a:gd name="TX133" fmla="*/ 390 w 537"/>
                <a:gd name="TY133" fmla="*/ 88 h 539"/>
                <a:gd name="TX134" fmla="*/ 372 w 537"/>
                <a:gd name="TY134" fmla="*/ 76 h 539"/>
                <a:gd name="TX135" fmla="*/ 354 w 537"/>
                <a:gd name="TY135" fmla="*/ 68 h 539"/>
                <a:gd name="TX136" fmla="*/ 334 w 537"/>
                <a:gd name="TY136" fmla="*/ 60 h 539"/>
                <a:gd name="TX137" fmla="*/ 312 w 537"/>
                <a:gd name="TY137" fmla="*/ 54 h 539"/>
                <a:gd name="TX138" fmla="*/ 290 w 537"/>
                <a:gd name="TY138" fmla="*/ 50 h 539"/>
                <a:gd name="TX139" fmla="*/ 268 w 537"/>
                <a:gd name="TY139" fmla="*/ 50 h 539"/>
                <a:gd name="TX140" fmla="*/ 268 w 537"/>
                <a:gd name="TY140" fmla="*/ 50 h 5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  <a:cxn ang="0">
                  <a:pos x="TX60" y="TY60"/>
                </a:cxn>
                <a:cxn ang="0">
                  <a:pos x="TX61" y="TY61"/>
                </a:cxn>
                <a:cxn ang="0">
                  <a:pos x="TX62" y="TY62"/>
                </a:cxn>
                <a:cxn ang="0">
                  <a:pos x="TX63" y="TY63"/>
                </a:cxn>
                <a:cxn ang="0">
                  <a:pos x="TX64" y="TY64"/>
                </a:cxn>
                <a:cxn ang="0">
                  <a:pos x="TX65" y="TY65"/>
                </a:cxn>
                <a:cxn ang="0">
                  <a:pos x="TX66" y="TY66"/>
                </a:cxn>
                <a:cxn ang="0">
                  <a:pos x="TX67" y="TY67"/>
                </a:cxn>
                <a:cxn ang="0">
                  <a:pos x="TX68" y="TY68"/>
                </a:cxn>
                <a:cxn ang="0">
                  <a:pos x="TX69" y="TY69"/>
                </a:cxn>
                <a:cxn ang="0">
                  <a:pos x="TX71" y="TY71"/>
                </a:cxn>
                <a:cxn ang="0">
                  <a:pos x="TX72" y="TY72"/>
                </a:cxn>
                <a:cxn ang="0">
                  <a:pos x="TX73" y="TY73"/>
                </a:cxn>
                <a:cxn ang="0">
                  <a:pos x="TX74" y="TY74"/>
                </a:cxn>
                <a:cxn ang="0">
                  <a:pos x="TX75" y="TY75"/>
                </a:cxn>
                <a:cxn ang="0">
                  <a:pos x="TX76" y="TY76"/>
                </a:cxn>
                <a:cxn ang="0">
                  <a:pos x="TX77" y="TY77"/>
                </a:cxn>
                <a:cxn ang="0">
                  <a:pos x="TX78" y="TY78"/>
                </a:cxn>
                <a:cxn ang="0">
                  <a:pos x="TX79" y="TY79"/>
                </a:cxn>
                <a:cxn ang="0">
                  <a:pos x="TX80" y="TY80"/>
                </a:cxn>
                <a:cxn ang="0">
                  <a:pos x="TX81" y="TY81"/>
                </a:cxn>
                <a:cxn ang="0">
                  <a:pos x="TX82" y="TY82"/>
                </a:cxn>
                <a:cxn ang="0">
                  <a:pos x="TX83" y="TY83"/>
                </a:cxn>
                <a:cxn ang="0">
                  <a:pos x="TX84" y="TY84"/>
                </a:cxn>
                <a:cxn ang="0">
                  <a:pos x="TX85" y="TY85"/>
                </a:cxn>
                <a:cxn ang="0">
                  <a:pos x="TX86" y="TY86"/>
                </a:cxn>
                <a:cxn ang="0">
                  <a:pos x="TX87" y="TY87"/>
                </a:cxn>
                <a:cxn ang="0">
                  <a:pos x="TX88" y="TY88"/>
                </a:cxn>
                <a:cxn ang="0">
                  <a:pos x="TX89" y="TY89"/>
                </a:cxn>
                <a:cxn ang="0">
                  <a:pos x="TX90" y="TY90"/>
                </a:cxn>
                <a:cxn ang="0">
                  <a:pos x="TX91" y="TY91"/>
                </a:cxn>
                <a:cxn ang="0">
                  <a:pos x="TX92" y="TY92"/>
                </a:cxn>
                <a:cxn ang="0">
                  <a:pos x="TX93" y="TY93"/>
                </a:cxn>
                <a:cxn ang="0">
                  <a:pos x="TX94" y="TY94"/>
                </a:cxn>
                <a:cxn ang="0">
                  <a:pos x="TX95" y="TY95"/>
                </a:cxn>
                <a:cxn ang="0">
                  <a:pos x="TX96" y="TY96"/>
                </a:cxn>
                <a:cxn ang="0">
                  <a:pos x="TX97" y="TY97"/>
                </a:cxn>
                <a:cxn ang="0">
                  <a:pos x="TX98" y="TY98"/>
                </a:cxn>
                <a:cxn ang="0">
                  <a:pos x="TX99" y="TY99"/>
                </a:cxn>
                <a:cxn ang="0">
                  <a:pos x="TX100" y="TY100"/>
                </a:cxn>
                <a:cxn ang="0">
                  <a:pos x="TX101" y="TY101"/>
                </a:cxn>
                <a:cxn ang="0">
                  <a:pos x="TX102" y="TY102"/>
                </a:cxn>
                <a:cxn ang="0">
                  <a:pos x="TX103" y="TY103"/>
                </a:cxn>
                <a:cxn ang="0">
                  <a:pos x="TX104" y="TY104"/>
                </a:cxn>
                <a:cxn ang="0">
                  <a:pos x="TX105" y="TY105"/>
                </a:cxn>
                <a:cxn ang="0">
                  <a:pos x="TX106" y="TY106"/>
                </a:cxn>
                <a:cxn ang="0">
                  <a:pos x="TX107" y="TY107"/>
                </a:cxn>
                <a:cxn ang="0">
                  <a:pos x="TX108" y="TY108"/>
                </a:cxn>
                <a:cxn ang="0">
                  <a:pos x="TX109" y="TY109"/>
                </a:cxn>
                <a:cxn ang="0">
                  <a:pos x="TX110" y="TY110"/>
                </a:cxn>
                <a:cxn ang="0">
                  <a:pos x="TX111" y="TY111"/>
                </a:cxn>
                <a:cxn ang="0">
                  <a:pos x="TX112" y="TY112"/>
                </a:cxn>
                <a:cxn ang="0">
                  <a:pos x="TX113" y="TY113"/>
                </a:cxn>
                <a:cxn ang="0">
                  <a:pos x="TX114" y="TY114"/>
                </a:cxn>
                <a:cxn ang="0">
                  <a:pos x="TX115" y="TY115"/>
                </a:cxn>
                <a:cxn ang="0">
                  <a:pos x="TX116" y="TY116"/>
                </a:cxn>
                <a:cxn ang="0">
                  <a:pos x="TX117" y="TY117"/>
                </a:cxn>
                <a:cxn ang="0">
                  <a:pos x="TX118" y="TY118"/>
                </a:cxn>
                <a:cxn ang="0">
                  <a:pos x="TX119" y="TY119"/>
                </a:cxn>
                <a:cxn ang="0">
                  <a:pos x="TX120" y="TY120"/>
                </a:cxn>
                <a:cxn ang="0">
                  <a:pos x="TX121" y="TY121"/>
                </a:cxn>
                <a:cxn ang="0">
                  <a:pos x="TX122" y="TY122"/>
                </a:cxn>
                <a:cxn ang="0">
                  <a:pos x="TX123" y="TY123"/>
                </a:cxn>
                <a:cxn ang="0">
                  <a:pos x="TX124" y="TY124"/>
                </a:cxn>
                <a:cxn ang="0">
                  <a:pos x="TX125" y="TY125"/>
                </a:cxn>
                <a:cxn ang="0">
                  <a:pos x="TX126" y="TY126"/>
                </a:cxn>
                <a:cxn ang="0">
                  <a:pos x="TX127" y="TY127"/>
                </a:cxn>
                <a:cxn ang="0">
                  <a:pos x="TX128" y="TY128"/>
                </a:cxn>
                <a:cxn ang="0">
                  <a:pos x="TX129" y="TY129"/>
                </a:cxn>
                <a:cxn ang="0">
                  <a:pos x="TX130" y="TY130"/>
                </a:cxn>
                <a:cxn ang="0">
                  <a:pos x="TX131" y="TY131"/>
                </a:cxn>
                <a:cxn ang="0">
                  <a:pos x="TX132" y="TY132"/>
                </a:cxn>
                <a:cxn ang="0">
                  <a:pos x="TX133" y="TY133"/>
                </a:cxn>
                <a:cxn ang="0">
                  <a:pos x="TX134" y="TY134"/>
                </a:cxn>
                <a:cxn ang="0">
                  <a:pos x="TX135" y="TY135"/>
                </a:cxn>
                <a:cxn ang="0">
                  <a:pos x="TX136" y="TY136"/>
                </a:cxn>
                <a:cxn ang="0">
                  <a:pos x="TX137" y="TY137"/>
                </a:cxn>
                <a:cxn ang="0">
                  <a:pos x="TX138" y="TY138"/>
                </a:cxn>
                <a:cxn ang="0">
                  <a:pos x="TX139" y="TY139"/>
                </a:cxn>
                <a:cxn ang="0">
                  <a:pos x="TX140" y="TY140"/>
                </a:cxn>
              </a:cxnLst>
              <a:rect l="l" t="t" r="r" b="b"/>
              <a:pathLst>
                <a:path w="537" h="539">
                  <a:moveTo>
                    <a:pt x="268" y="538"/>
                  </a:moveTo>
                  <a:lnTo>
                    <a:pt x="268" y="538"/>
                  </a:lnTo>
                  <a:lnTo>
                    <a:pt x="240" y="536"/>
                  </a:lnTo>
                  <a:lnTo>
                    <a:pt x="214" y="532"/>
                  </a:lnTo>
                  <a:lnTo>
                    <a:pt x="188" y="526"/>
                  </a:lnTo>
                  <a:lnTo>
                    <a:pt x="164" y="516"/>
                  </a:lnTo>
                  <a:lnTo>
                    <a:pt x="140" y="506"/>
                  </a:lnTo>
                  <a:lnTo>
                    <a:pt x="118" y="492"/>
                  </a:lnTo>
                  <a:lnTo>
                    <a:pt x="98" y="476"/>
                  </a:lnTo>
                  <a:lnTo>
                    <a:pt x="78" y="458"/>
                  </a:lnTo>
                  <a:lnTo>
                    <a:pt x="60" y="440"/>
                  </a:lnTo>
                  <a:lnTo>
                    <a:pt x="46" y="420"/>
                  </a:lnTo>
                  <a:lnTo>
                    <a:pt x="32" y="396"/>
                  </a:lnTo>
                  <a:lnTo>
                    <a:pt x="20" y="374"/>
                  </a:lnTo>
                  <a:lnTo>
                    <a:pt x="12" y="348"/>
                  </a:lnTo>
                  <a:lnTo>
                    <a:pt x="4" y="324"/>
                  </a:lnTo>
                  <a:lnTo>
                    <a:pt x="0" y="296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42"/>
                  </a:lnTo>
                  <a:lnTo>
                    <a:pt x="4" y="214"/>
                  </a:lnTo>
                  <a:lnTo>
                    <a:pt x="12" y="190"/>
                  </a:lnTo>
                  <a:lnTo>
                    <a:pt x="20" y="164"/>
                  </a:lnTo>
                  <a:lnTo>
                    <a:pt x="32" y="142"/>
                  </a:lnTo>
                  <a:lnTo>
                    <a:pt x="46" y="118"/>
                  </a:lnTo>
                  <a:lnTo>
                    <a:pt x="60" y="98"/>
                  </a:lnTo>
                  <a:lnTo>
                    <a:pt x="78" y="80"/>
                  </a:lnTo>
                  <a:lnTo>
                    <a:pt x="98" y="62"/>
                  </a:lnTo>
                  <a:lnTo>
                    <a:pt x="118" y="46"/>
                  </a:lnTo>
                  <a:lnTo>
                    <a:pt x="140" y="32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6" y="2"/>
                  </a:lnTo>
                  <a:lnTo>
                    <a:pt x="322" y="6"/>
                  </a:lnTo>
                  <a:lnTo>
                    <a:pt x="348" y="12"/>
                  </a:lnTo>
                  <a:lnTo>
                    <a:pt x="372" y="22"/>
                  </a:lnTo>
                  <a:lnTo>
                    <a:pt x="396" y="32"/>
                  </a:lnTo>
                  <a:lnTo>
                    <a:pt x="418" y="46"/>
                  </a:lnTo>
                  <a:lnTo>
                    <a:pt x="438" y="62"/>
                  </a:lnTo>
                  <a:lnTo>
                    <a:pt x="458" y="80"/>
                  </a:lnTo>
                  <a:lnTo>
                    <a:pt x="476" y="98"/>
                  </a:lnTo>
                  <a:lnTo>
                    <a:pt x="490" y="118"/>
                  </a:lnTo>
                  <a:lnTo>
                    <a:pt x="504" y="142"/>
                  </a:lnTo>
                  <a:lnTo>
                    <a:pt x="516" y="164"/>
                  </a:lnTo>
                  <a:lnTo>
                    <a:pt x="524" y="190"/>
                  </a:lnTo>
                  <a:lnTo>
                    <a:pt x="532" y="214"/>
                  </a:lnTo>
                  <a:lnTo>
                    <a:pt x="536" y="242"/>
                  </a:lnTo>
                  <a:lnTo>
                    <a:pt x="536" y="270"/>
                  </a:lnTo>
                  <a:lnTo>
                    <a:pt x="536" y="270"/>
                  </a:lnTo>
                  <a:lnTo>
                    <a:pt x="536" y="296"/>
                  </a:lnTo>
                  <a:lnTo>
                    <a:pt x="532" y="324"/>
                  </a:lnTo>
                  <a:lnTo>
                    <a:pt x="524" y="348"/>
                  </a:lnTo>
                  <a:lnTo>
                    <a:pt x="516" y="374"/>
                  </a:lnTo>
                  <a:lnTo>
                    <a:pt x="504" y="396"/>
                  </a:lnTo>
                  <a:lnTo>
                    <a:pt x="490" y="420"/>
                  </a:lnTo>
                  <a:lnTo>
                    <a:pt x="476" y="440"/>
                  </a:lnTo>
                  <a:lnTo>
                    <a:pt x="458" y="458"/>
                  </a:lnTo>
                  <a:lnTo>
                    <a:pt x="438" y="476"/>
                  </a:lnTo>
                  <a:lnTo>
                    <a:pt x="418" y="492"/>
                  </a:lnTo>
                  <a:lnTo>
                    <a:pt x="396" y="506"/>
                  </a:lnTo>
                  <a:lnTo>
                    <a:pt x="372" y="516"/>
                  </a:lnTo>
                  <a:lnTo>
                    <a:pt x="348" y="526"/>
                  </a:lnTo>
                  <a:lnTo>
                    <a:pt x="322" y="532"/>
                  </a:lnTo>
                  <a:lnTo>
                    <a:pt x="296" y="536"/>
                  </a:lnTo>
                  <a:lnTo>
                    <a:pt x="268" y="538"/>
                  </a:lnTo>
                  <a:lnTo>
                    <a:pt x="268" y="538"/>
                  </a:lnTo>
                  <a:close/>
                  <a:moveTo>
                    <a:pt x="268" y="50"/>
                  </a:moveTo>
                  <a:lnTo>
                    <a:pt x="268" y="50"/>
                  </a:lnTo>
                  <a:lnTo>
                    <a:pt x="246" y="50"/>
                  </a:lnTo>
                  <a:lnTo>
                    <a:pt x="224" y="54"/>
                  </a:lnTo>
                  <a:lnTo>
                    <a:pt x="202" y="60"/>
                  </a:lnTo>
                  <a:lnTo>
                    <a:pt x="182" y="68"/>
                  </a:lnTo>
                  <a:lnTo>
                    <a:pt x="164" y="76"/>
                  </a:lnTo>
                  <a:lnTo>
                    <a:pt x="146" y="88"/>
                  </a:lnTo>
                  <a:lnTo>
                    <a:pt x="128" y="100"/>
                  </a:lnTo>
                  <a:lnTo>
                    <a:pt x="114" y="114"/>
                  </a:lnTo>
                  <a:lnTo>
                    <a:pt x="98" y="130"/>
                  </a:lnTo>
                  <a:lnTo>
                    <a:pt x="86" y="146"/>
                  </a:lnTo>
                  <a:lnTo>
                    <a:pt x="76" y="164"/>
                  </a:lnTo>
                  <a:lnTo>
                    <a:pt x="66" y="184"/>
                  </a:lnTo>
                  <a:lnTo>
                    <a:pt x="58" y="204"/>
                  </a:lnTo>
                  <a:lnTo>
                    <a:pt x="54" y="224"/>
                  </a:lnTo>
                  <a:lnTo>
                    <a:pt x="50" y="246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50" y="292"/>
                  </a:lnTo>
                  <a:lnTo>
                    <a:pt x="54" y="314"/>
                  </a:lnTo>
                  <a:lnTo>
                    <a:pt x="58" y="334"/>
                  </a:lnTo>
                  <a:lnTo>
                    <a:pt x="66" y="354"/>
                  </a:lnTo>
                  <a:lnTo>
                    <a:pt x="76" y="374"/>
                  </a:lnTo>
                  <a:lnTo>
                    <a:pt x="86" y="392"/>
                  </a:lnTo>
                  <a:lnTo>
                    <a:pt x="98" y="408"/>
                  </a:lnTo>
                  <a:lnTo>
                    <a:pt x="114" y="424"/>
                  </a:lnTo>
                  <a:lnTo>
                    <a:pt x="128" y="438"/>
                  </a:lnTo>
                  <a:lnTo>
                    <a:pt x="146" y="450"/>
                  </a:lnTo>
                  <a:lnTo>
                    <a:pt x="164" y="462"/>
                  </a:lnTo>
                  <a:lnTo>
                    <a:pt x="182" y="470"/>
                  </a:lnTo>
                  <a:lnTo>
                    <a:pt x="202" y="478"/>
                  </a:lnTo>
                  <a:lnTo>
                    <a:pt x="224" y="484"/>
                  </a:lnTo>
                  <a:lnTo>
                    <a:pt x="246" y="488"/>
                  </a:lnTo>
                  <a:lnTo>
                    <a:pt x="268" y="488"/>
                  </a:lnTo>
                  <a:lnTo>
                    <a:pt x="268" y="488"/>
                  </a:lnTo>
                  <a:lnTo>
                    <a:pt x="290" y="488"/>
                  </a:lnTo>
                  <a:lnTo>
                    <a:pt x="312" y="484"/>
                  </a:lnTo>
                  <a:lnTo>
                    <a:pt x="334" y="478"/>
                  </a:lnTo>
                  <a:lnTo>
                    <a:pt x="354" y="470"/>
                  </a:lnTo>
                  <a:lnTo>
                    <a:pt x="372" y="462"/>
                  </a:lnTo>
                  <a:lnTo>
                    <a:pt x="390" y="450"/>
                  </a:lnTo>
                  <a:lnTo>
                    <a:pt x="408" y="438"/>
                  </a:lnTo>
                  <a:lnTo>
                    <a:pt x="422" y="424"/>
                  </a:lnTo>
                  <a:lnTo>
                    <a:pt x="438" y="408"/>
                  </a:lnTo>
                  <a:lnTo>
                    <a:pt x="450" y="392"/>
                  </a:lnTo>
                  <a:lnTo>
                    <a:pt x="460" y="374"/>
                  </a:lnTo>
                  <a:lnTo>
                    <a:pt x="470" y="354"/>
                  </a:lnTo>
                  <a:lnTo>
                    <a:pt x="478" y="334"/>
                  </a:lnTo>
                  <a:lnTo>
                    <a:pt x="482" y="314"/>
                  </a:lnTo>
                  <a:lnTo>
                    <a:pt x="486" y="292"/>
                  </a:lnTo>
                  <a:lnTo>
                    <a:pt x="488" y="270"/>
                  </a:lnTo>
                  <a:lnTo>
                    <a:pt x="488" y="270"/>
                  </a:lnTo>
                  <a:lnTo>
                    <a:pt x="486" y="246"/>
                  </a:lnTo>
                  <a:lnTo>
                    <a:pt x="482" y="224"/>
                  </a:lnTo>
                  <a:lnTo>
                    <a:pt x="478" y="204"/>
                  </a:lnTo>
                  <a:lnTo>
                    <a:pt x="470" y="184"/>
                  </a:lnTo>
                  <a:lnTo>
                    <a:pt x="460" y="164"/>
                  </a:lnTo>
                  <a:lnTo>
                    <a:pt x="450" y="146"/>
                  </a:lnTo>
                  <a:lnTo>
                    <a:pt x="438" y="130"/>
                  </a:lnTo>
                  <a:lnTo>
                    <a:pt x="422" y="114"/>
                  </a:lnTo>
                  <a:lnTo>
                    <a:pt x="408" y="100"/>
                  </a:lnTo>
                  <a:lnTo>
                    <a:pt x="390" y="88"/>
                  </a:lnTo>
                  <a:lnTo>
                    <a:pt x="372" y="76"/>
                  </a:lnTo>
                  <a:lnTo>
                    <a:pt x="354" y="68"/>
                  </a:lnTo>
                  <a:lnTo>
                    <a:pt x="334" y="60"/>
                  </a:lnTo>
                  <a:lnTo>
                    <a:pt x="312" y="54"/>
                  </a:lnTo>
                  <a:lnTo>
                    <a:pt x="290" y="50"/>
                  </a:lnTo>
                  <a:lnTo>
                    <a:pt x="268" y="50"/>
                  </a:lnTo>
                  <a:lnTo>
                    <a:pt x="268" y="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95" name="도형 152">
              <a:extLst>
                <a:ext uri="{FF2B5EF4-FFF2-40B4-BE49-F238E27FC236}">
                  <a16:creationId xmlns:a16="http://schemas.microsoft.com/office/drawing/2014/main" id="{EB0324DA-5674-41E2-AAC6-4F63786D33D3}"/>
                </a:ext>
              </a:extLst>
            </p:cNvPr>
            <p:cNvSpPr>
              <a:spLocks/>
            </p:cNvSpPr>
            <p:nvPr/>
          </p:nvSpPr>
          <p:spPr>
            <a:xfrm>
              <a:off x="7588251" y="3923030"/>
              <a:ext cx="50800" cy="41275"/>
            </a:xfrm>
            <a:custGeom>
              <a:avLst/>
              <a:gdLst>
                <a:gd name="TX0" fmla="*/ 152 w 153"/>
                <a:gd name="TY0" fmla="*/ 76 h 151"/>
                <a:gd name="TX1" fmla="*/ 152 w 153"/>
                <a:gd name="TY1" fmla="*/ 76 h 151"/>
                <a:gd name="TX2" fmla="*/ 150 w 153"/>
                <a:gd name="TY2" fmla="*/ 90 h 151"/>
                <a:gd name="TX3" fmla="*/ 146 w 153"/>
                <a:gd name="TY3" fmla="*/ 104 h 151"/>
                <a:gd name="TX4" fmla="*/ 138 w 153"/>
                <a:gd name="TY4" fmla="*/ 118 h 151"/>
                <a:gd name="TX5" fmla="*/ 130 w 153"/>
                <a:gd name="TY5" fmla="*/ 128 h 151"/>
                <a:gd name="TX6" fmla="*/ 118 w 153"/>
                <a:gd name="TY6" fmla="*/ 138 h 151"/>
                <a:gd name="TX7" fmla="*/ 106 w 153"/>
                <a:gd name="TY7" fmla="*/ 144 h 151"/>
                <a:gd name="TX8" fmla="*/ 92 w 153"/>
                <a:gd name="TY8" fmla="*/ 150 h 151"/>
                <a:gd name="TX9" fmla="*/ 76 w 153"/>
                <a:gd name="TY9" fmla="*/ 150 h 151"/>
                <a:gd name="TX10" fmla="*/ 76 w 153"/>
                <a:gd name="TY10" fmla="*/ 150 h 151"/>
                <a:gd name="TX11" fmla="*/ 60 w 153"/>
                <a:gd name="TY11" fmla="*/ 150 h 151"/>
                <a:gd name="TX12" fmla="*/ 46 w 153"/>
                <a:gd name="TY12" fmla="*/ 144 h 151"/>
                <a:gd name="TX13" fmla="*/ 34 w 153"/>
                <a:gd name="TY13" fmla="*/ 138 h 151"/>
                <a:gd name="TX14" fmla="*/ 22 w 153"/>
                <a:gd name="TY14" fmla="*/ 128 h 151"/>
                <a:gd name="TX15" fmla="*/ 14 w 153"/>
                <a:gd name="TY15" fmla="*/ 118 h 151"/>
                <a:gd name="TX16" fmla="*/ 6 w 153"/>
                <a:gd name="TY16" fmla="*/ 104 h 151"/>
                <a:gd name="TX17" fmla="*/ 2 w 153"/>
                <a:gd name="TY17" fmla="*/ 90 h 151"/>
                <a:gd name="TX18" fmla="*/ 0 w 153"/>
                <a:gd name="TY18" fmla="*/ 76 h 151"/>
                <a:gd name="TX19" fmla="*/ 0 w 153"/>
                <a:gd name="TY19" fmla="*/ 76 h 151"/>
                <a:gd name="TX20" fmla="*/ 2 w 153"/>
                <a:gd name="TY20" fmla="*/ 60 h 151"/>
                <a:gd name="TX21" fmla="*/ 6 w 153"/>
                <a:gd name="TY21" fmla="*/ 46 h 151"/>
                <a:gd name="TX22" fmla="*/ 14 w 153"/>
                <a:gd name="TY22" fmla="*/ 32 h 151"/>
                <a:gd name="TX23" fmla="*/ 22 w 153"/>
                <a:gd name="TY23" fmla="*/ 22 h 151"/>
                <a:gd name="TX24" fmla="*/ 34 w 153"/>
                <a:gd name="TY24" fmla="*/ 12 h 151"/>
                <a:gd name="TX25" fmla="*/ 46 w 153"/>
                <a:gd name="TY25" fmla="*/ 6 h 151"/>
                <a:gd name="TX26" fmla="*/ 60 w 153"/>
                <a:gd name="TY26" fmla="*/ 0 h 151"/>
                <a:gd name="TX27" fmla="*/ 76 w 153"/>
                <a:gd name="TY27" fmla="*/ 0 h 151"/>
                <a:gd name="TX28" fmla="*/ 76 w 153"/>
                <a:gd name="TY28" fmla="*/ 0 h 151"/>
                <a:gd name="TX29" fmla="*/ 92 w 153"/>
                <a:gd name="TY29" fmla="*/ 0 h 151"/>
                <a:gd name="TX30" fmla="*/ 106 w 153"/>
                <a:gd name="TY30" fmla="*/ 6 h 151"/>
                <a:gd name="TX31" fmla="*/ 118 w 153"/>
                <a:gd name="TY31" fmla="*/ 12 h 151"/>
                <a:gd name="TX32" fmla="*/ 130 w 153"/>
                <a:gd name="TY32" fmla="*/ 22 h 151"/>
                <a:gd name="TX33" fmla="*/ 138 w 153"/>
                <a:gd name="TY33" fmla="*/ 32 h 151"/>
                <a:gd name="TX34" fmla="*/ 146 w 153"/>
                <a:gd name="TY34" fmla="*/ 46 h 151"/>
                <a:gd name="TX35" fmla="*/ 150 w 153"/>
                <a:gd name="TY35" fmla="*/ 60 h 151"/>
                <a:gd name="TX36" fmla="*/ 152 w 153"/>
                <a:gd name="TY36" fmla="*/ 76 h 151"/>
                <a:gd name="TX37" fmla="*/ 152 w 153"/>
                <a:gd name="TY37" fmla="*/ 76 h 15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</a:cxnLst>
              <a:rect l="l" t="t" r="r" b="b"/>
              <a:pathLst>
                <a:path w="153" h="151">
                  <a:moveTo>
                    <a:pt x="152" y="76"/>
                  </a:moveTo>
                  <a:lnTo>
                    <a:pt x="152" y="76"/>
                  </a:lnTo>
                  <a:lnTo>
                    <a:pt x="150" y="90"/>
                  </a:lnTo>
                  <a:lnTo>
                    <a:pt x="146" y="104"/>
                  </a:lnTo>
                  <a:lnTo>
                    <a:pt x="138" y="118"/>
                  </a:lnTo>
                  <a:lnTo>
                    <a:pt x="130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2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60" y="150"/>
                  </a:lnTo>
                  <a:lnTo>
                    <a:pt x="46" y="144"/>
                  </a:lnTo>
                  <a:lnTo>
                    <a:pt x="34" y="138"/>
                  </a:lnTo>
                  <a:lnTo>
                    <a:pt x="22" y="128"/>
                  </a:lnTo>
                  <a:lnTo>
                    <a:pt x="14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30" y="22"/>
                  </a:lnTo>
                  <a:lnTo>
                    <a:pt x="138" y="32"/>
                  </a:lnTo>
                  <a:lnTo>
                    <a:pt x="146" y="46"/>
                  </a:lnTo>
                  <a:lnTo>
                    <a:pt x="150" y="60"/>
                  </a:lnTo>
                  <a:lnTo>
                    <a:pt x="152" y="76"/>
                  </a:lnTo>
                  <a:lnTo>
                    <a:pt x="152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96" name="도형 153">
              <a:extLst>
                <a:ext uri="{FF2B5EF4-FFF2-40B4-BE49-F238E27FC236}">
                  <a16:creationId xmlns:a16="http://schemas.microsoft.com/office/drawing/2014/main" id="{A9E81704-B246-43DF-BEE3-3FA179EAC585}"/>
                </a:ext>
              </a:extLst>
            </p:cNvPr>
            <p:cNvSpPr>
              <a:spLocks/>
            </p:cNvSpPr>
            <p:nvPr/>
          </p:nvSpPr>
          <p:spPr>
            <a:xfrm>
              <a:off x="7602856" y="3982720"/>
              <a:ext cx="21590" cy="45720"/>
            </a:xfrm>
            <a:custGeom>
              <a:avLst/>
              <a:gdLst>
                <a:gd name="TX0" fmla="*/ 32 w 65"/>
                <a:gd name="TY0" fmla="*/ 168 h 169"/>
                <a:gd name="TX1" fmla="*/ 32 w 65"/>
                <a:gd name="TY1" fmla="*/ 168 h 169"/>
                <a:gd name="TX2" fmla="*/ 26 w 65"/>
                <a:gd name="TY2" fmla="*/ 166 h 169"/>
                <a:gd name="TX3" fmla="*/ 20 w 65"/>
                <a:gd name="TY3" fmla="*/ 164 h 169"/>
                <a:gd name="TX4" fmla="*/ 10 w 65"/>
                <a:gd name="TY4" fmla="*/ 158 h 169"/>
                <a:gd name="TX5" fmla="*/ 2 w 65"/>
                <a:gd name="TY5" fmla="*/ 148 h 169"/>
                <a:gd name="TX6" fmla="*/ 2 w 65"/>
                <a:gd name="TY6" fmla="*/ 142 h 169"/>
                <a:gd name="TX7" fmla="*/ 0 w 65"/>
                <a:gd name="TY7" fmla="*/ 136 h 169"/>
                <a:gd name="TX8" fmla="*/ 0 w 65"/>
                <a:gd name="TY8" fmla="*/ 32 h 169"/>
                <a:gd name="TX9" fmla="*/ 0 w 65"/>
                <a:gd name="TY9" fmla="*/ 32 h 169"/>
                <a:gd name="TX10" fmla="*/ 2 w 65"/>
                <a:gd name="TY10" fmla="*/ 26 h 169"/>
                <a:gd name="TX11" fmla="*/ 2 w 65"/>
                <a:gd name="TY11" fmla="*/ 20 h 169"/>
                <a:gd name="TX12" fmla="*/ 10 w 65"/>
                <a:gd name="TY12" fmla="*/ 10 h 169"/>
                <a:gd name="TX13" fmla="*/ 20 w 65"/>
                <a:gd name="TY13" fmla="*/ 4 h 169"/>
                <a:gd name="TX14" fmla="*/ 26 w 65"/>
                <a:gd name="TY14" fmla="*/ 2 h 169"/>
                <a:gd name="TX15" fmla="*/ 32 w 65"/>
                <a:gd name="TY15" fmla="*/ 0 h 169"/>
                <a:gd name="TX16" fmla="*/ 32 w 65"/>
                <a:gd name="TY16" fmla="*/ 0 h 169"/>
                <a:gd name="TX17" fmla="*/ 38 w 65"/>
                <a:gd name="TY17" fmla="*/ 2 h 169"/>
                <a:gd name="TX18" fmla="*/ 44 w 65"/>
                <a:gd name="TY18" fmla="*/ 4 h 169"/>
                <a:gd name="TX19" fmla="*/ 54 w 65"/>
                <a:gd name="TY19" fmla="*/ 10 h 169"/>
                <a:gd name="TX20" fmla="*/ 62 w 65"/>
                <a:gd name="TY20" fmla="*/ 20 h 169"/>
                <a:gd name="TX21" fmla="*/ 62 w 65"/>
                <a:gd name="TY21" fmla="*/ 26 h 169"/>
                <a:gd name="TX22" fmla="*/ 64 w 65"/>
                <a:gd name="TY22" fmla="*/ 32 h 169"/>
                <a:gd name="TX23" fmla="*/ 64 w 65"/>
                <a:gd name="TY23" fmla="*/ 136 h 169"/>
                <a:gd name="TX24" fmla="*/ 64 w 65"/>
                <a:gd name="TY24" fmla="*/ 136 h 169"/>
                <a:gd name="TX25" fmla="*/ 62 w 65"/>
                <a:gd name="TY25" fmla="*/ 142 h 169"/>
                <a:gd name="TX26" fmla="*/ 62 w 65"/>
                <a:gd name="TY26" fmla="*/ 148 h 169"/>
                <a:gd name="TX27" fmla="*/ 54 w 65"/>
                <a:gd name="TY27" fmla="*/ 158 h 169"/>
                <a:gd name="TX28" fmla="*/ 44 w 65"/>
                <a:gd name="TY28" fmla="*/ 164 h 169"/>
                <a:gd name="TX29" fmla="*/ 38 w 65"/>
                <a:gd name="TY29" fmla="*/ 166 h 169"/>
                <a:gd name="TX30" fmla="*/ 32 w 65"/>
                <a:gd name="TY30" fmla="*/ 168 h 169"/>
                <a:gd name="TX31" fmla="*/ 32 w 65"/>
                <a:gd name="TY31" fmla="*/ 168 h 16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65" h="169">
                  <a:moveTo>
                    <a:pt x="32" y="168"/>
                  </a:moveTo>
                  <a:lnTo>
                    <a:pt x="32" y="168"/>
                  </a:lnTo>
                  <a:lnTo>
                    <a:pt x="26" y="166"/>
                  </a:lnTo>
                  <a:lnTo>
                    <a:pt x="20" y="164"/>
                  </a:lnTo>
                  <a:lnTo>
                    <a:pt x="10" y="158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2" y="142"/>
                  </a:lnTo>
                  <a:lnTo>
                    <a:pt x="62" y="148"/>
                  </a:lnTo>
                  <a:lnTo>
                    <a:pt x="54" y="158"/>
                  </a:lnTo>
                  <a:lnTo>
                    <a:pt x="44" y="164"/>
                  </a:lnTo>
                  <a:lnTo>
                    <a:pt x="38" y="166"/>
                  </a:lnTo>
                  <a:lnTo>
                    <a:pt x="32" y="168"/>
                  </a:lnTo>
                  <a:lnTo>
                    <a:pt x="32" y="16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97" name="도형 154">
              <a:extLst>
                <a:ext uri="{FF2B5EF4-FFF2-40B4-BE49-F238E27FC236}">
                  <a16:creationId xmlns:a16="http://schemas.microsoft.com/office/drawing/2014/main" id="{2D0EF002-BBD1-41D0-92C7-0702427DF69B}"/>
                </a:ext>
              </a:extLst>
            </p:cNvPr>
            <p:cNvSpPr>
              <a:spLocks/>
            </p:cNvSpPr>
            <p:nvPr/>
          </p:nvSpPr>
          <p:spPr>
            <a:xfrm>
              <a:off x="7602856" y="3858260"/>
              <a:ext cx="21590" cy="45085"/>
            </a:xfrm>
            <a:custGeom>
              <a:avLst/>
              <a:gdLst>
                <a:gd name="TX0" fmla="*/ 32 w 65"/>
                <a:gd name="TY0" fmla="*/ 166 h 167"/>
                <a:gd name="TX1" fmla="*/ 32 w 65"/>
                <a:gd name="TY1" fmla="*/ 166 h 167"/>
                <a:gd name="TX2" fmla="*/ 26 w 65"/>
                <a:gd name="TY2" fmla="*/ 166 h 167"/>
                <a:gd name="TX3" fmla="*/ 20 w 65"/>
                <a:gd name="TY3" fmla="*/ 164 h 167"/>
                <a:gd name="TX4" fmla="*/ 10 w 65"/>
                <a:gd name="TY4" fmla="*/ 158 h 167"/>
                <a:gd name="TX5" fmla="*/ 2 w 65"/>
                <a:gd name="TY5" fmla="*/ 148 h 167"/>
                <a:gd name="TX6" fmla="*/ 2 w 65"/>
                <a:gd name="TY6" fmla="*/ 142 h 167"/>
                <a:gd name="TX7" fmla="*/ 0 w 65"/>
                <a:gd name="TY7" fmla="*/ 136 h 167"/>
                <a:gd name="TX8" fmla="*/ 0 w 65"/>
                <a:gd name="TY8" fmla="*/ 32 h 167"/>
                <a:gd name="TX9" fmla="*/ 0 w 65"/>
                <a:gd name="TY9" fmla="*/ 32 h 167"/>
                <a:gd name="TX10" fmla="*/ 2 w 65"/>
                <a:gd name="TY10" fmla="*/ 26 h 167"/>
                <a:gd name="TX11" fmla="*/ 2 w 65"/>
                <a:gd name="TY11" fmla="*/ 20 h 167"/>
                <a:gd name="TX12" fmla="*/ 10 w 65"/>
                <a:gd name="TY12" fmla="*/ 10 h 167"/>
                <a:gd name="TX13" fmla="*/ 20 w 65"/>
                <a:gd name="TY13" fmla="*/ 4 h 167"/>
                <a:gd name="TX14" fmla="*/ 26 w 65"/>
                <a:gd name="TY14" fmla="*/ 2 h 167"/>
                <a:gd name="TX15" fmla="*/ 32 w 65"/>
                <a:gd name="TY15" fmla="*/ 0 h 167"/>
                <a:gd name="TX16" fmla="*/ 32 w 65"/>
                <a:gd name="TY16" fmla="*/ 0 h 167"/>
                <a:gd name="TX17" fmla="*/ 38 w 65"/>
                <a:gd name="TY17" fmla="*/ 2 h 167"/>
                <a:gd name="TX18" fmla="*/ 44 w 65"/>
                <a:gd name="TY18" fmla="*/ 4 h 167"/>
                <a:gd name="TX19" fmla="*/ 54 w 65"/>
                <a:gd name="TY19" fmla="*/ 10 h 167"/>
                <a:gd name="TX20" fmla="*/ 62 w 65"/>
                <a:gd name="TY20" fmla="*/ 20 h 167"/>
                <a:gd name="TX21" fmla="*/ 62 w 65"/>
                <a:gd name="TY21" fmla="*/ 26 h 167"/>
                <a:gd name="TX22" fmla="*/ 64 w 65"/>
                <a:gd name="TY22" fmla="*/ 32 h 167"/>
                <a:gd name="TX23" fmla="*/ 64 w 65"/>
                <a:gd name="TY23" fmla="*/ 136 h 167"/>
                <a:gd name="TX24" fmla="*/ 64 w 65"/>
                <a:gd name="TY24" fmla="*/ 136 h 167"/>
                <a:gd name="TX25" fmla="*/ 62 w 65"/>
                <a:gd name="TY25" fmla="*/ 142 h 167"/>
                <a:gd name="TX26" fmla="*/ 62 w 65"/>
                <a:gd name="TY26" fmla="*/ 148 h 167"/>
                <a:gd name="TX27" fmla="*/ 54 w 65"/>
                <a:gd name="TY27" fmla="*/ 158 h 167"/>
                <a:gd name="TX28" fmla="*/ 44 w 65"/>
                <a:gd name="TY28" fmla="*/ 164 h 167"/>
                <a:gd name="TX29" fmla="*/ 38 w 65"/>
                <a:gd name="TY29" fmla="*/ 166 h 167"/>
                <a:gd name="TX30" fmla="*/ 32 w 65"/>
                <a:gd name="TY30" fmla="*/ 166 h 167"/>
                <a:gd name="TX31" fmla="*/ 32 w 65"/>
                <a:gd name="TY31" fmla="*/ 166 h 16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65" h="167">
                  <a:moveTo>
                    <a:pt x="32" y="166"/>
                  </a:moveTo>
                  <a:lnTo>
                    <a:pt x="32" y="166"/>
                  </a:lnTo>
                  <a:lnTo>
                    <a:pt x="26" y="166"/>
                  </a:lnTo>
                  <a:lnTo>
                    <a:pt x="20" y="164"/>
                  </a:lnTo>
                  <a:lnTo>
                    <a:pt x="10" y="158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2" y="142"/>
                  </a:lnTo>
                  <a:lnTo>
                    <a:pt x="62" y="148"/>
                  </a:lnTo>
                  <a:lnTo>
                    <a:pt x="54" y="158"/>
                  </a:lnTo>
                  <a:lnTo>
                    <a:pt x="44" y="164"/>
                  </a:lnTo>
                  <a:lnTo>
                    <a:pt x="38" y="166"/>
                  </a:lnTo>
                  <a:lnTo>
                    <a:pt x="32" y="166"/>
                  </a:lnTo>
                  <a:lnTo>
                    <a:pt x="32" y="16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98" name="도형 155">
              <a:extLst>
                <a:ext uri="{FF2B5EF4-FFF2-40B4-BE49-F238E27FC236}">
                  <a16:creationId xmlns:a16="http://schemas.microsoft.com/office/drawing/2014/main" id="{EFA37B8E-C964-4151-8251-BE7E4E7FCD14}"/>
                </a:ext>
              </a:extLst>
            </p:cNvPr>
            <p:cNvSpPr>
              <a:spLocks/>
            </p:cNvSpPr>
            <p:nvPr/>
          </p:nvSpPr>
          <p:spPr>
            <a:xfrm>
              <a:off x="7662546" y="3935095"/>
              <a:ext cx="55880" cy="17145"/>
            </a:xfrm>
            <a:custGeom>
              <a:avLst/>
              <a:gdLst>
                <a:gd name="TX0" fmla="*/ 134 w 167"/>
                <a:gd name="TY0" fmla="*/ 62 h 63"/>
                <a:gd name="TX1" fmla="*/ 32 w 167"/>
                <a:gd name="TY1" fmla="*/ 62 h 63"/>
                <a:gd name="TX2" fmla="*/ 32 w 167"/>
                <a:gd name="TY2" fmla="*/ 62 h 63"/>
                <a:gd name="TX3" fmla="*/ 26 w 167"/>
                <a:gd name="TY3" fmla="*/ 62 h 63"/>
                <a:gd name="TX4" fmla="*/ 20 w 167"/>
                <a:gd name="TY4" fmla="*/ 60 h 63"/>
                <a:gd name="TX5" fmla="*/ 10 w 167"/>
                <a:gd name="TY5" fmla="*/ 54 h 63"/>
                <a:gd name="TX6" fmla="*/ 2 w 167"/>
                <a:gd name="TY6" fmla="*/ 44 h 63"/>
                <a:gd name="TX7" fmla="*/ 0 w 167"/>
                <a:gd name="TY7" fmla="*/ 38 h 63"/>
                <a:gd name="TX8" fmla="*/ 0 w 167"/>
                <a:gd name="TY8" fmla="*/ 32 h 63"/>
                <a:gd name="TX9" fmla="*/ 0 w 167"/>
                <a:gd name="TY9" fmla="*/ 32 h 63"/>
                <a:gd name="TX10" fmla="*/ 0 w 167"/>
                <a:gd name="TY10" fmla="*/ 24 h 63"/>
                <a:gd name="TX11" fmla="*/ 2 w 167"/>
                <a:gd name="TY11" fmla="*/ 18 h 63"/>
                <a:gd name="TX12" fmla="*/ 10 w 167"/>
                <a:gd name="TY12" fmla="*/ 8 h 63"/>
                <a:gd name="TX13" fmla="*/ 20 w 167"/>
                <a:gd name="TY13" fmla="*/ 2 h 63"/>
                <a:gd name="TX14" fmla="*/ 26 w 167"/>
                <a:gd name="TY14" fmla="*/ 0 h 63"/>
                <a:gd name="TX15" fmla="*/ 32 w 167"/>
                <a:gd name="TY15" fmla="*/ 0 h 63"/>
                <a:gd name="TX16" fmla="*/ 134 w 167"/>
                <a:gd name="TY16" fmla="*/ 0 h 63"/>
                <a:gd name="TX17" fmla="*/ 134 w 167"/>
                <a:gd name="TY17" fmla="*/ 0 h 63"/>
                <a:gd name="TX18" fmla="*/ 142 w 167"/>
                <a:gd name="TY18" fmla="*/ 0 h 63"/>
                <a:gd name="TX19" fmla="*/ 148 w 167"/>
                <a:gd name="TY19" fmla="*/ 2 h 63"/>
                <a:gd name="TX20" fmla="*/ 158 w 167"/>
                <a:gd name="TY20" fmla="*/ 8 h 63"/>
                <a:gd name="TX21" fmla="*/ 164 w 167"/>
                <a:gd name="TY21" fmla="*/ 18 h 63"/>
                <a:gd name="TX22" fmla="*/ 166 w 167"/>
                <a:gd name="TY22" fmla="*/ 24 h 63"/>
                <a:gd name="TX23" fmla="*/ 166 w 167"/>
                <a:gd name="TY23" fmla="*/ 32 h 63"/>
                <a:gd name="TX24" fmla="*/ 166 w 167"/>
                <a:gd name="TY24" fmla="*/ 32 h 63"/>
                <a:gd name="TX25" fmla="*/ 166 w 167"/>
                <a:gd name="TY25" fmla="*/ 38 h 63"/>
                <a:gd name="TX26" fmla="*/ 164 w 167"/>
                <a:gd name="TY26" fmla="*/ 44 h 63"/>
                <a:gd name="TX27" fmla="*/ 158 w 167"/>
                <a:gd name="TY27" fmla="*/ 54 h 63"/>
                <a:gd name="TX28" fmla="*/ 148 w 167"/>
                <a:gd name="TY28" fmla="*/ 60 h 63"/>
                <a:gd name="TX29" fmla="*/ 142 w 167"/>
                <a:gd name="TY29" fmla="*/ 62 h 63"/>
                <a:gd name="TX30" fmla="*/ 134 w 167"/>
                <a:gd name="TY30" fmla="*/ 62 h 63"/>
                <a:gd name="TX31" fmla="*/ 134 w 167"/>
                <a:gd name="TY31" fmla="*/ 62 h 63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167" h="63">
                  <a:moveTo>
                    <a:pt x="134" y="62"/>
                  </a:moveTo>
                  <a:lnTo>
                    <a:pt x="32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8" y="2"/>
                  </a:lnTo>
                  <a:lnTo>
                    <a:pt x="158" y="8"/>
                  </a:lnTo>
                  <a:lnTo>
                    <a:pt x="164" y="18"/>
                  </a:lnTo>
                  <a:lnTo>
                    <a:pt x="166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4" y="44"/>
                  </a:lnTo>
                  <a:lnTo>
                    <a:pt x="158" y="54"/>
                  </a:lnTo>
                  <a:lnTo>
                    <a:pt x="148" y="60"/>
                  </a:lnTo>
                  <a:lnTo>
                    <a:pt x="142" y="62"/>
                  </a:lnTo>
                  <a:lnTo>
                    <a:pt x="134" y="62"/>
                  </a:lnTo>
                  <a:lnTo>
                    <a:pt x="134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99" name="도형 156">
              <a:extLst>
                <a:ext uri="{FF2B5EF4-FFF2-40B4-BE49-F238E27FC236}">
                  <a16:creationId xmlns:a16="http://schemas.microsoft.com/office/drawing/2014/main" id="{0629322E-EC57-4B36-BAC8-EE286682DE2F}"/>
                </a:ext>
              </a:extLst>
            </p:cNvPr>
            <p:cNvSpPr>
              <a:spLocks/>
            </p:cNvSpPr>
            <p:nvPr/>
          </p:nvSpPr>
          <p:spPr>
            <a:xfrm>
              <a:off x="7509511" y="3935095"/>
              <a:ext cx="55880" cy="17145"/>
            </a:xfrm>
            <a:custGeom>
              <a:avLst/>
              <a:gdLst>
                <a:gd name="TX0" fmla="*/ 134 w 167"/>
                <a:gd name="TY0" fmla="*/ 62 h 63"/>
                <a:gd name="TX1" fmla="*/ 32 w 167"/>
                <a:gd name="TY1" fmla="*/ 62 h 63"/>
                <a:gd name="TX2" fmla="*/ 32 w 167"/>
                <a:gd name="TY2" fmla="*/ 62 h 63"/>
                <a:gd name="TX3" fmla="*/ 24 w 167"/>
                <a:gd name="TY3" fmla="*/ 62 h 63"/>
                <a:gd name="TX4" fmla="*/ 18 w 167"/>
                <a:gd name="TY4" fmla="*/ 60 h 63"/>
                <a:gd name="TX5" fmla="*/ 8 w 167"/>
                <a:gd name="TY5" fmla="*/ 54 h 63"/>
                <a:gd name="TX6" fmla="*/ 2 w 167"/>
                <a:gd name="TY6" fmla="*/ 44 h 63"/>
                <a:gd name="TX7" fmla="*/ 0 w 167"/>
                <a:gd name="TY7" fmla="*/ 38 h 63"/>
                <a:gd name="TX8" fmla="*/ 0 w 167"/>
                <a:gd name="TY8" fmla="*/ 32 h 63"/>
                <a:gd name="TX9" fmla="*/ 0 w 167"/>
                <a:gd name="TY9" fmla="*/ 32 h 63"/>
                <a:gd name="TX10" fmla="*/ 0 w 167"/>
                <a:gd name="TY10" fmla="*/ 24 h 63"/>
                <a:gd name="TX11" fmla="*/ 2 w 167"/>
                <a:gd name="TY11" fmla="*/ 18 h 63"/>
                <a:gd name="TX12" fmla="*/ 8 w 167"/>
                <a:gd name="TY12" fmla="*/ 8 h 63"/>
                <a:gd name="TX13" fmla="*/ 18 w 167"/>
                <a:gd name="TY13" fmla="*/ 2 h 63"/>
                <a:gd name="TX14" fmla="*/ 24 w 167"/>
                <a:gd name="TY14" fmla="*/ 0 h 63"/>
                <a:gd name="TX15" fmla="*/ 32 w 167"/>
                <a:gd name="TY15" fmla="*/ 0 h 63"/>
                <a:gd name="TX16" fmla="*/ 134 w 167"/>
                <a:gd name="TY16" fmla="*/ 0 h 63"/>
                <a:gd name="TX17" fmla="*/ 134 w 167"/>
                <a:gd name="TY17" fmla="*/ 0 h 63"/>
                <a:gd name="TX18" fmla="*/ 140 w 167"/>
                <a:gd name="TY18" fmla="*/ 0 h 63"/>
                <a:gd name="TX19" fmla="*/ 146 w 167"/>
                <a:gd name="TY19" fmla="*/ 2 h 63"/>
                <a:gd name="TX20" fmla="*/ 156 w 167"/>
                <a:gd name="TY20" fmla="*/ 8 h 63"/>
                <a:gd name="TX21" fmla="*/ 164 w 167"/>
                <a:gd name="TY21" fmla="*/ 18 h 63"/>
                <a:gd name="TX22" fmla="*/ 166 w 167"/>
                <a:gd name="TY22" fmla="*/ 24 h 63"/>
                <a:gd name="TX23" fmla="*/ 166 w 167"/>
                <a:gd name="TY23" fmla="*/ 32 h 63"/>
                <a:gd name="TX24" fmla="*/ 166 w 167"/>
                <a:gd name="TY24" fmla="*/ 32 h 63"/>
                <a:gd name="TX25" fmla="*/ 166 w 167"/>
                <a:gd name="TY25" fmla="*/ 38 h 63"/>
                <a:gd name="TX26" fmla="*/ 164 w 167"/>
                <a:gd name="TY26" fmla="*/ 44 h 63"/>
                <a:gd name="TX27" fmla="*/ 156 w 167"/>
                <a:gd name="TY27" fmla="*/ 54 h 63"/>
                <a:gd name="TX28" fmla="*/ 146 w 167"/>
                <a:gd name="TY28" fmla="*/ 60 h 63"/>
                <a:gd name="TX29" fmla="*/ 140 w 167"/>
                <a:gd name="TY29" fmla="*/ 62 h 63"/>
                <a:gd name="TX30" fmla="*/ 134 w 167"/>
                <a:gd name="TY30" fmla="*/ 62 h 63"/>
                <a:gd name="TX31" fmla="*/ 134 w 167"/>
                <a:gd name="TY31" fmla="*/ 62 h 63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167" h="63">
                  <a:moveTo>
                    <a:pt x="134" y="62"/>
                  </a:moveTo>
                  <a:lnTo>
                    <a:pt x="32" y="62"/>
                  </a:lnTo>
                  <a:lnTo>
                    <a:pt x="32" y="62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8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2"/>
                  </a:lnTo>
                  <a:lnTo>
                    <a:pt x="156" y="8"/>
                  </a:lnTo>
                  <a:lnTo>
                    <a:pt x="164" y="18"/>
                  </a:lnTo>
                  <a:lnTo>
                    <a:pt x="166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4" y="44"/>
                  </a:lnTo>
                  <a:lnTo>
                    <a:pt x="156" y="54"/>
                  </a:lnTo>
                  <a:lnTo>
                    <a:pt x="146" y="60"/>
                  </a:lnTo>
                  <a:lnTo>
                    <a:pt x="140" y="62"/>
                  </a:lnTo>
                  <a:lnTo>
                    <a:pt x="134" y="62"/>
                  </a:lnTo>
                  <a:lnTo>
                    <a:pt x="134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8DB7A52D-FECA-436C-9746-E17E7B33B567}"/>
              </a:ext>
            </a:extLst>
          </p:cNvPr>
          <p:cNvGrpSpPr/>
          <p:nvPr/>
        </p:nvGrpSpPr>
        <p:grpSpPr>
          <a:xfrm>
            <a:off x="6289298" y="3998640"/>
            <a:ext cx="1260475" cy="872490"/>
            <a:chOff x="6103622" y="3977640"/>
            <a:chExt cx="1260475" cy="872490"/>
          </a:xfrm>
        </p:grpSpPr>
        <p:sp>
          <p:nvSpPr>
            <p:cNvPr id="100" name="도형 158">
              <a:extLst>
                <a:ext uri="{FF2B5EF4-FFF2-40B4-BE49-F238E27FC236}">
                  <a16:creationId xmlns:a16="http://schemas.microsoft.com/office/drawing/2014/main" id="{A822AC2C-178A-45EC-AE2A-6E8DB138E33A}"/>
                </a:ext>
              </a:extLst>
            </p:cNvPr>
            <p:cNvSpPr>
              <a:spLocks/>
            </p:cNvSpPr>
            <p:nvPr/>
          </p:nvSpPr>
          <p:spPr>
            <a:xfrm>
              <a:off x="6103622" y="3977640"/>
              <a:ext cx="1260475" cy="51308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  <a:alpha val="80070"/>
              </a:schemeClr>
            </a:solidFill>
            <a:ln w="0">
              <a:noFill/>
              <a:prstDash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20" anchor="b">
              <a:noAutofit/>
            </a:bodyPr>
            <a:lstStyle/>
            <a:p>
              <a:pPr marL="0" indent="0" algn="ctr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900" b="0" cap="none" dirty="0">
                <a:gradFill rotWithShape="1">
                  <a:gsLst>
                    <a:gs pos="56000">
                      <a:srgbClr val="29B17D">
                        <a:lumMod val="64000"/>
                      </a:srgbClr>
                    </a:gs>
                    <a:gs pos="69000">
                      <a:srgbClr val="29B17D">
                        <a:lumMod val="64000"/>
                      </a:srgbClr>
                    </a:gs>
                  </a:gsLst>
                  <a:lin ang="16200000" scaled="1"/>
                </a:gradFill>
                <a:ea typeface="Yoon 윤고딕 540_TT" charset="0"/>
                <a:cs typeface="Arial" panose="020B0604020202020204" pitchFamily="34" charset="0"/>
              </a:endParaRPr>
            </a:p>
          </p:txBody>
        </p:sp>
        <p:cxnSp>
          <p:nvCxnSpPr>
            <p:cNvPr id="101" name="도형 163">
              <a:extLst>
                <a:ext uri="{FF2B5EF4-FFF2-40B4-BE49-F238E27FC236}">
                  <a16:creationId xmlns:a16="http://schemas.microsoft.com/office/drawing/2014/main" id="{7FA70227-2A36-48DA-BAC4-BC8C3B476424}"/>
                </a:ext>
              </a:extLst>
            </p:cNvPr>
            <p:cNvCxnSpPr/>
            <p:nvPr/>
          </p:nvCxnSpPr>
          <p:spPr>
            <a:xfrm>
              <a:off x="6191887" y="3977640"/>
              <a:ext cx="1157605" cy="635"/>
            </a:xfrm>
            <a:prstGeom prst="line">
              <a:avLst/>
            </a:prstGeom>
            <a:ln w="9525" cap="flat" cmpd="sng">
              <a:solidFill>
                <a:schemeClr val="bg1"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도형 164">
              <a:extLst>
                <a:ext uri="{FF2B5EF4-FFF2-40B4-BE49-F238E27FC236}">
                  <a16:creationId xmlns:a16="http://schemas.microsoft.com/office/drawing/2014/main" id="{253641ED-2931-4DD5-80D9-DFF206C3EC90}"/>
                </a:ext>
              </a:extLst>
            </p:cNvPr>
            <p:cNvCxnSpPr/>
            <p:nvPr/>
          </p:nvCxnSpPr>
          <p:spPr>
            <a:xfrm>
              <a:off x="6122037" y="3977640"/>
              <a:ext cx="216535" cy="635"/>
            </a:xfrm>
            <a:prstGeom prst="line">
              <a:avLst/>
            </a:prstGeom>
            <a:ln w="34290" cap="sq" cmpd="sng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도형 165">
              <a:extLst>
                <a:ext uri="{FF2B5EF4-FFF2-40B4-BE49-F238E27FC236}">
                  <a16:creationId xmlns:a16="http://schemas.microsoft.com/office/drawing/2014/main" id="{8F012273-7F56-4A75-97EB-975878039E3E}"/>
                </a:ext>
              </a:extLst>
            </p:cNvPr>
            <p:cNvCxnSpPr/>
            <p:nvPr/>
          </p:nvCxnSpPr>
          <p:spPr>
            <a:xfrm>
              <a:off x="6113147" y="4849495"/>
              <a:ext cx="1236345" cy="635"/>
            </a:xfrm>
            <a:prstGeom prst="line">
              <a:avLst/>
            </a:prstGeom>
            <a:ln w="9525" cap="flat" cmpd="sng">
              <a:solidFill>
                <a:schemeClr val="bg1"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도형 162">
              <a:extLst>
                <a:ext uri="{FF2B5EF4-FFF2-40B4-BE49-F238E27FC236}">
                  <a16:creationId xmlns:a16="http://schemas.microsoft.com/office/drawing/2014/main" id="{140132C8-2710-433D-B88F-11C75B8421E2}"/>
                </a:ext>
              </a:extLst>
            </p:cNvPr>
            <p:cNvSpPr>
              <a:spLocks/>
            </p:cNvSpPr>
            <p:nvPr/>
          </p:nvSpPr>
          <p:spPr>
            <a:xfrm>
              <a:off x="6138547" y="4023995"/>
              <a:ext cx="1223645" cy="369332"/>
            </a:xfrm>
            <a:prstGeom prst="rect">
              <a:avLst/>
            </a:prstGeom>
            <a:noFill/>
            <a:ln w="0">
              <a:noFill/>
              <a:prstDash/>
            </a:ln>
          </p:spPr>
          <p:txBody>
            <a:bodyPr vert="horz" wrap="square" lIns="0" tIns="0" rIns="0" bIns="0" anchor="t">
              <a:spAutoFit/>
            </a:bodyPr>
            <a:lstStyle/>
            <a:p>
              <a:pPr marL="0" indent="0" algn="ctr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800" b="1" cap="none" dirty="0">
                  <a:solidFill>
                    <a:srgbClr val="002060"/>
                  </a:solidFill>
                  <a:ea typeface="나눔바른고딕" charset="0"/>
                  <a:cs typeface="Arial" panose="020B0604020202020204" pitchFamily="34" charset="0"/>
                </a:rPr>
                <a:t>SEJONG Ground Station</a:t>
              </a:r>
              <a:endParaRPr lang="ko-KR" altLang="en-US" sz="800" b="1" cap="none" dirty="0">
                <a:solidFill>
                  <a:srgbClr val="002060"/>
                </a:solidFill>
                <a:ea typeface="나눔바른고딕" charset="0"/>
                <a:cs typeface="Arial" panose="020B0604020202020204" pitchFamily="34" charset="0"/>
              </a:endParaRPr>
            </a:p>
            <a:p>
              <a:pPr marL="0" indent="0" algn="ctr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800" b="1" cap="none" dirty="0">
                  <a:ea typeface="나눔바른고딕" charset="0"/>
                  <a:cs typeface="Arial" panose="020B0604020202020204" pitchFamily="34" charset="0"/>
                </a:rPr>
                <a:t>(TT&amp;C) </a:t>
              </a:r>
              <a:endParaRPr lang="ko-KR" altLang="en-US" sz="800" b="1" cap="none" dirty="0">
                <a:ea typeface="나눔바른고딕" charset="0"/>
                <a:cs typeface="Arial" panose="020B0604020202020204" pitchFamily="34" charset="0"/>
              </a:endParaRPr>
            </a:p>
            <a:p>
              <a:pPr marL="0" indent="0" algn="ctr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800" b="1" cap="none" dirty="0">
                <a:solidFill>
                  <a:srgbClr val="FFC000"/>
                </a:solidFill>
                <a:ea typeface="나눔바른고딕" charset="0"/>
                <a:cs typeface="Arial" panose="020B0604020202020204" pitchFamily="34" charset="0"/>
              </a:endParaRPr>
            </a:p>
          </p:txBody>
        </p:sp>
        <p:pic>
          <p:nvPicPr>
            <p:cNvPr id="105" name="그림 104" descr="C:/Users/Hwanny/AppData/Roaming/PolarisOffice/ETemp/6484_2628448/fImage1419819205436.jpeg">
              <a:extLst>
                <a:ext uri="{FF2B5EF4-FFF2-40B4-BE49-F238E27FC236}">
                  <a16:creationId xmlns:a16="http://schemas.microsoft.com/office/drawing/2014/main" id="{CE047217-2826-497E-BF2D-6EF96C344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04892" y="4262756"/>
              <a:ext cx="1257935" cy="58610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/>
            </a:gradFill>
            <a:ln w="0">
              <a:noFill/>
              <a:prstDash/>
            </a:ln>
            <a:effectLst>
              <a:outerShdw blurRad="225425" dist="50800" dir="5220000" algn="ctr">
                <a:srgbClr val="000000">
                  <a:alpha val="32941"/>
                </a:srgbClr>
              </a:outerShdw>
            </a:effectLst>
          </p:spPr>
        </p:pic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22314603-8C06-44D7-A39B-35A012674B23}"/>
              </a:ext>
            </a:extLst>
          </p:cNvPr>
          <p:cNvGrpSpPr/>
          <p:nvPr/>
        </p:nvGrpSpPr>
        <p:grpSpPr>
          <a:xfrm>
            <a:off x="1837692" y="1492250"/>
            <a:ext cx="252095" cy="313690"/>
            <a:chOff x="1837690" y="1213485"/>
            <a:chExt cx="252095" cy="313690"/>
          </a:xfrm>
        </p:grpSpPr>
        <p:sp>
          <p:nvSpPr>
            <p:cNvPr id="107" name="도형 139">
              <a:extLst>
                <a:ext uri="{FF2B5EF4-FFF2-40B4-BE49-F238E27FC236}">
                  <a16:creationId xmlns:a16="http://schemas.microsoft.com/office/drawing/2014/main" id="{D4F76212-CD82-4876-A01D-22FDE6A0D861}"/>
                </a:ext>
              </a:extLst>
            </p:cNvPr>
            <p:cNvSpPr>
              <a:spLocks/>
            </p:cNvSpPr>
            <p:nvPr/>
          </p:nvSpPr>
          <p:spPr>
            <a:xfrm>
              <a:off x="1837690" y="1213485"/>
              <a:ext cx="252095" cy="313690"/>
            </a:xfrm>
            <a:custGeom>
              <a:avLst/>
              <a:gdLst>
                <a:gd name="TX0" fmla="*/ 760 w 761"/>
                <a:gd name="TY0" fmla="*/ 380 h 1165"/>
                <a:gd name="TX1" fmla="*/ 760 w 761"/>
                <a:gd name="TY1" fmla="*/ 380 h 1165"/>
                <a:gd name="TX2" fmla="*/ 758 w 761"/>
                <a:gd name="TY2" fmla="*/ 400 h 1165"/>
                <a:gd name="TX3" fmla="*/ 756 w 761"/>
                <a:gd name="TY3" fmla="*/ 422 h 1165"/>
                <a:gd name="TX4" fmla="*/ 750 w 761"/>
                <a:gd name="TY4" fmla="*/ 446 h 1165"/>
                <a:gd name="TX5" fmla="*/ 744 w 761"/>
                <a:gd name="TY5" fmla="*/ 472 h 1165"/>
                <a:gd name="TX6" fmla="*/ 724 w 761"/>
                <a:gd name="TY6" fmla="*/ 530 h 1165"/>
                <a:gd name="TX7" fmla="*/ 700 w 761"/>
                <a:gd name="TY7" fmla="*/ 590 h 1165"/>
                <a:gd name="TX8" fmla="*/ 672 w 761"/>
                <a:gd name="TY8" fmla="*/ 654 h 1165"/>
                <a:gd name="TX9" fmla="*/ 640 w 761"/>
                <a:gd name="TY9" fmla="*/ 720 h 1165"/>
                <a:gd name="TX10" fmla="*/ 606 w 761"/>
                <a:gd name="TY10" fmla="*/ 786 h 1165"/>
                <a:gd name="TX11" fmla="*/ 570 w 761"/>
                <a:gd name="TY11" fmla="*/ 850 h 1165"/>
                <a:gd name="TX12" fmla="*/ 500 w 761"/>
                <a:gd name="TY12" fmla="*/ 972 h 1165"/>
                <a:gd name="TX13" fmla="*/ 440 w 761"/>
                <a:gd name="TY13" fmla="*/ 1072 h 1165"/>
                <a:gd name="TX14" fmla="*/ 380 w 761"/>
                <a:gd name="TY14" fmla="*/ 1164 h 1165"/>
                <a:gd name="TX15" fmla="*/ 380 w 761"/>
                <a:gd name="TY15" fmla="*/ 1164 h 1165"/>
                <a:gd name="TX16" fmla="*/ 320 w 761"/>
                <a:gd name="TY16" fmla="*/ 1072 h 1165"/>
                <a:gd name="TX17" fmla="*/ 260 w 761"/>
                <a:gd name="TY17" fmla="*/ 972 h 1165"/>
                <a:gd name="TX18" fmla="*/ 190 w 761"/>
                <a:gd name="TY18" fmla="*/ 850 h 1165"/>
                <a:gd name="TX19" fmla="*/ 154 w 761"/>
                <a:gd name="TY19" fmla="*/ 786 h 1165"/>
                <a:gd name="TX20" fmla="*/ 120 w 761"/>
                <a:gd name="TY20" fmla="*/ 720 h 1165"/>
                <a:gd name="TX21" fmla="*/ 88 w 761"/>
                <a:gd name="TY21" fmla="*/ 654 h 1165"/>
                <a:gd name="TX22" fmla="*/ 60 w 761"/>
                <a:gd name="TY22" fmla="*/ 590 h 1165"/>
                <a:gd name="TX23" fmla="*/ 36 w 761"/>
                <a:gd name="TY23" fmla="*/ 530 h 1165"/>
                <a:gd name="TX24" fmla="*/ 16 w 761"/>
                <a:gd name="TY24" fmla="*/ 472 h 1165"/>
                <a:gd name="TX25" fmla="*/ 10 w 761"/>
                <a:gd name="TY25" fmla="*/ 446 h 1165"/>
                <a:gd name="TX26" fmla="*/ 4 w 761"/>
                <a:gd name="TY26" fmla="*/ 422 h 1165"/>
                <a:gd name="TX27" fmla="*/ 2 w 761"/>
                <a:gd name="TY27" fmla="*/ 400 h 1165"/>
                <a:gd name="TX28" fmla="*/ 0 w 761"/>
                <a:gd name="TY28" fmla="*/ 380 h 1165"/>
                <a:gd name="TX29" fmla="*/ 0 w 761"/>
                <a:gd name="TY29" fmla="*/ 380 h 1165"/>
                <a:gd name="TX30" fmla="*/ 2 w 761"/>
                <a:gd name="TY30" fmla="*/ 340 h 1165"/>
                <a:gd name="TX31" fmla="*/ 8 w 761"/>
                <a:gd name="TY31" fmla="*/ 302 h 1165"/>
                <a:gd name="TX32" fmla="*/ 18 w 761"/>
                <a:gd name="TY32" fmla="*/ 266 h 1165"/>
                <a:gd name="TX33" fmla="*/ 30 w 761"/>
                <a:gd name="TY33" fmla="*/ 232 h 1165"/>
                <a:gd name="TX34" fmla="*/ 46 w 761"/>
                <a:gd name="TY34" fmla="*/ 198 h 1165"/>
                <a:gd name="TX35" fmla="*/ 66 w 761"/>
                <a:gd name="TY35" fmla="*/ 166 h 1165"/>
                <a:gd name="TX36" fmla="*/ 88 w 761"/>
                <a:gd name="TY36" fmla="*/ 138 h 1165"/>
                <a:gd name="TX37" fmla="*/ 112 w 761"/>
                <a:gd name="TY37" fmla="*/ 110 h 1165"/>
                <a:gd name="TX38" fmla="*/ 138 w 761"/>
                <a:gd name="TY38" fmla="*/ 86 h 1165"/>
                <a:gd name="TX39" fmla="*/ 168 w 761"/>
                <a:gd name="TY39" fmla="*/ 64 h 1165"/>
                <a:gd name="TX40" fmla="*/ 200 w 761"/>
                <a:gd name="TY40" fmla="*/ 46 h 1165"/>
                <a:gd name="TX41" fmla="*/ 232 w 761"/>
                <a:gd name="TY41" fmla="*/ 30 h 1165"/>
                <a:gd name="TX42" fmla="*/ 268 w 761"/>
                <a:gd name="TY42" fmla="*/ 16 h 1165"/>
                <a:gd name="TX43" fmla="*/ 304 w 761"/>
                <a:gd name="TY43" fmla="*/ 8 h 1165"/>
                <a:gd name="TX44" fmla="*/ 342 w 761"/>
                <a:gd name="TY44" fmla="*/ 2 h 1165"/>
                <a:gd name="TX45" fmla="*/ 380 w 761"/>
                <a:gd name="TY45" fmla="*/ 0 h 1165"/>
                <a:gd name="TX46" fmla="*/ 380 w 761"/>
                <a:gd name="TY46" fmla="*/ 0 h 1165"/>
                <a:gd name="TX47" fmla="*/ 418 w 761"/>
                <a:gd name="TY47" fmla="*/ 2 h 1165"/>
                <a:gd name="TX48" fmla="*/ 456 w 761"/>
                <a:gd name="TY48" fmla="*/ 8 h 1165"/>
                <a:gd name="TX49" fmla="*/ 492 w 761"/>
                <a:gd name="TY49" fmla="*/ 16 h 1165"/>
                <a:gd name="TX50" fmla="*/ 528 w 761"/>
                <a:gd name="TY50" fmla="*/ 30 h 1165"/>
                <a:gd name="TX51" fmla="*/ 560 w 761"/>
                <a:gd name="TY51" fmla="*/ 46 h 1165"/>
                <a:gd name="TX52" fmla="*/ 592 w 761"/>
                <a:gd name="TY52" fmla="*/ 64 h 1165"/>
                <a:gd name="TX53" fmla="*/ 622 w 761"/>
                <a:gd name="TY53" fmla="*/ 86 h 1165"/>
                <a:gd name="TX54" fmla="*/ 648 w 761"/>
                <a:gd name="TY54" fmla="*/ 110 h 1165"/>
                <a:gd name="TX55" fmla="*/ 672 w 761"/>
                <a:gd name="TY55" fmla="*/ 138 h 1165"/>
                <a:gd name="TX56" fmla="*/ 694 w 761"/>
                <a:gd name="TY56" fmla="*/ 166 h 1165"/>
                <a:gd name="TX57" fmla="*/ 714 w 761"/>
                <a:gd name="TY57" fmla="*/ 198 h 1165"/>
                <a:gd name="TX58" fmla="*/ 730 w 761"/>
                <a:gd name="TY58" fmla="*/ 232 h 1165"/>
                <a:gd name="TX59" fmla="*/ 742 w 761"/>
                <a:gd name="TY59" fmla="*/ 266 h 1165"/>
                <a:gd name="TX60" fmla="*/ 752 w 761"/>
                <a:gd name="TY60" fmla="*/ 302 h 1165"/>
                <a:gd name="TX61" fmla="*/ 758 w 761"/>
                <a:gd name="TY61" fmla="*/ 340 h 1165"/>
                <a:gd name="TX62" fmla="*/ 760 w 761"/>
                <a:gd name="TY62" fmla="*/ 380 h 1165"/>
                <a:gd name="TX63" fmla="*/ 760 w 761"/>
                <a:gd name="TY63" fmla="*/ 380 h 1165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  <a:cxn ang="0">
                  <a:pos x="TX60" y="TY60"/>
                </a:cxn>
                <a:cxn ang="0">
                  <a:pos x="TX61" y="TY61"/>
                </a:cxn>
                <a:cxn ang="0">
                  <a:pos x="TX62" y="TY62"/>
                </a:cxn>
                <a:cxn ang="0">
                  <a:pos x="TX63" y="TY63"/>
                </a:cxn>
              </a:cxnLst>
              <a:rect l="l" t="t" r="r" b="b"/>
              <a:pathLst>
                <a:path w="761" h="1165">
                  <a:moveTo>
                    <a:pt x="760" y="380"/>
                  </a:moveTo>
                  <a:lnTo>
                    <a:pt x="760" y="380"/>
                  </a:lnTo>
                  <a:lnTo>
                    <a:pt x="758" y="400"/>
                  </a:lnTo>
                  <a:lnTo>
                    <a:pt x="756" y="422"/>
                  </a:lnTo>
                  <a:lnTo>
                    <a:pt x="750" y="446"/>
                  </a:lnTo>
                  <a:lnTo>
                    <a:pt x="744" y="472"/>
                  </a:lnTo>
                  <a:lnTo>
                    <a:pt x="724" y="530"/>
                  </a:lnTo>
                  <a:lnTo>
                    <a:pt x="700" y="590"/>
                  </a:lnTo>
                  <a:lnTo>
                    <a:pt x="672" y="654"/>
                  </a:lnTo>
                  <a:lnTo>
                    <a:pt x="640" y="720"/>
                  </a:lnTo>
                  <a:lnTo>
                    <a:pt x="606" y="786"/>
                  </a:lnTo>
                  <a:lnTo>
                    <a:pt x="570" y="850"/>
                  </a:lnTo>
                  <a:lnTo>
                    <a:pt x="500" y="972"/>
                  </a:lnTo>
                  <a:lnTo>
                    <a:pt x="440" y="1072"/>
                  </a:lnTo>
                  <a:lnTo>
                    <a:pt x="380" y="1164"/>
                  </a:lnTo>
                  <a:lnTo>
                    <a:pt x="380" y="1164"/>
                  </a:lnTo>
                  <a:lnTo>
                    <a:pt x="320" y="1072"/>
                  </a:lnTo>
                  <a:lnTo>
                    <a:pt x="260" y="972"/>
                  </a:lnTo>
                  <a:lnTo>
                    <a:pt x="190" y="850"/>
                  </a:lnTo>
                  <a:lnTo>
                    <a:pt x="154" y="786"/>
                  </a:lnTo>
                  <a:lnTo>
                    <a:pt x="120" y="720"/>
                  </a:lnTo>
                  <a:lnTo>
                    <a:pt x="88" y="654"/>
                  </a:lnTo>
                  <a:lnTo>
                    <a:pt x="60" y="590"/>
                  </a:lnTo>
                  <a:lnTo>
                    <a:pt x="36" y="530"/>
                  </a:lnTo>
                  <a:lnTo>
                    <a:pt x="16" y="472"/>
                  </a:lnTo>
                  <a:lnTo>
                    <a:pt x="10" y="446"/>
                  </a:lnTo>
                  <a:lnTo>
                    <a:pt x="4" y="422"/>
                  </a:lnTo>
                  <a:lnTo>
                    <a:pt x="2" y="40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0" y="232"/>
                  </a:lnTo>
                  <a:lnTo>
                    <a:pt x="46" y="198"/>
                  </a:lnTo>
                  <a:lnTo>
                    <a:pt x="66" y="166"/>
                  </a:lnTo>
                  <a:lnTo>
                    <a:pt x="88" y="138"/>
                  </a:lnTo>
                  <a:lnTo>
                    <a:pt x="112" y="110"/>
                  </a:lnTo>
                  <a:lnTo>
                    <a:pt x="138" y="86"/>
                  </a:lnTo>
                  <a:lnTo>
                    <a:pt x="168" y="64"/>
                  </a:lnTo>
                  <a:lnTo>
                    <a:pt x="200" y="46"/>
                  </a:lnTo>
                  <a:lnTo>
                    <a:pt x="232" y="30"/>
                  </a:lnTo>
                  <a:lnTo>
                    <a:pt x="268" y="16"/>
                  </a:lnTo>
                  <a:lnTo>
                    <a:pt x="304" y="8"/>
                  </a:lnTo>
                  <a:lnTo>
                    <a:pt x="342" y="2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418" y="2"/>
                  </a:lnTo>
                  <a:lnTo>
                    <a:pt x="456" y="8"/>
                  </a:lnTo>
                  <a:lnTo>
                    <a:pt x="492" y="16"/>
                  </a:lnTo>
                  <a:lnTo>
                    <a:pt x="528" y="30"/>
                  </a:lnTo>
                  <a:lnTo>
                    <a:pt x="560" y="46"/>
                  </a:lnTo>
                  <a:lnTo>
                    <a:pt x="592" y="64"/>
                  </a:lnTo>
                  <a:lnTo>
                    <a:pt x="622" y="86"/>
                  </a:lnTo>
                  <a:lnTo>
                    <a:pt x="648" y="110"/>
                  </a:lnTo>
                  <a:lnTo>
                    <a:pt x="672" y="138"/>
                  </a:lnTo>
                  <a:lnTo>
                    <a:pt x="694" y="166"/>
                  </a:lnTo>
                  <a:lnTo>
                    <a:pt x="714" y="198"/>
                  </a:lnTo>
                  <a:lnTo>
                    <a:pt x="730" y="232"/>
                  </a:lnTo>
                  <a:lnTo>
                    <a:pt x="742" y="266"/>
                  </a:lnTo>
                  <a:lnTo>
                    <a:pt x="752" y="302"/>
                  </a:lnTo>
                  <a:lnTo>
                    <a:pt x="758" y="340"/>
                  </a:lnTo>
                  <a:lnTo>
                    <a:pt x="760" y="380"/>
                  </a:lnTo>
                  <a:lnTo>
                    <a:pt x="760" y="38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08" name="도형 140">
              <a:extLst>
                <a:ext uri="{FF2B5EF4-FFF2-40B4-BE49-F238E27FC236}">
                  <a16:creationId xmlns:a16="http://schemas.microsoft.com/office/drawing/2014/main" id="{0EC51D49-BBA2-4549-BC6F-D202C9CB5CFB}"/>
                </a:ext>
              </a:extLst>
            </p:cNvPr>
            <p:cNvSpPr>
              <a:spLocks/>
            </p:cNvSpPr>
            <p:nvPr/>
          </p:nvSpPr>
          <p:spPr>
            <a:xfrm>
              <a:off x="1874520" y="1243330"/>
              <a:ext cx="177800" cy="145415"/>
            </a:xfrm>
            <a:custGeom>
              <a:avLst/>
              <a:gdLst>
                <a:gd name="TX0" fmla="*/ 268 w 537"/>
                <a:gd name="TY0" fmla="*/ 538 h 539"/>
                <a:gd name="TX1" fmla="*/ 268 w 537"/>
                <a:gd name="TY1" fmla="*/ 538 h 539"/>
                <a:gd name="TX2" fmla="*/ 240 w 537"/>
                <a:gd name="TY2" fmla="*/ 536 h 539"/>
                <a:gd name="TX3" fmla="*/ 214 w 537"/>
                <a:gd name="TY3" fmla="*/ 532 h 539"/>
                <a:gd name="TX4" fmla="*/ 188 w 537"/>
                <a:gd name="TY4" fmla="*/ 526 h 539"/>
                <a:gd name="TX5" fmla="*/ 164 w 537"/>
                <a:gd name="TY5" fmla="*/ 516 h 539"/>
                <a:gd name="TX6" fmla="*/ 140 w 537"/>
                <a:gd name="TY6" fmla="*/ 506 h 539"/>
                <a:gd name="TX7" fmla="*/ 118 w 537"/>
                <a:gd name="TY7" fmla="*/ 492 h 539"/>
                <a:gd name="TX8" fmla="*/ 98 w 537"/>
                <a:gd name="TY8" fmla="*/ 476 h 539"/>
                <a:gd name="TX9" fmla="*/ 78 w 537"/>
                <a:gd name="TY9" fmla="*/ 458 h 539"/>
                <a:gd name="TX10" fmla="*/ 60 w 537"/>
                <a:gd name="TY10" fmla="*/ 440 h 539"/>
                <a:gd name="TX11" fmla="*/ 46 w 537"/>
                <a:gd name="TY11" fmla="*/ 420 h 539"/>
                <a:gd name="TX12" fmla="*/ 32 w 537"/>
                <a:gd name="TY12" fmla="*/ 396 h 539"/>
                <a:gd name="TX13" fmla="*/ 20 w 537"/>
                <a:gd name="TY13" fmla="*/ 374 h 539"/>
                <a:gd name="TX14" fmla="*/ 12 w 537"/>
                <a:gd name="TY14" fmla="*/ 348 h 539"/>
                <a:gd name="TX15" fmla="*/ 4 w 537"/>
                <a:gd name="TY15" fmla="*/ 324 h 539"/>
                <a:gd name="TX16" fmla="*/ 0 w 537"/>
                <a:gd name="TY16" fmla="*/ 296 h 539"/>
                <a:gd name="TX17" fmla="*/ 0 w 537"/>
                <a:gd name="TY17" fmla="*/ 270 h 539"/>
                <a:gd name="TX18" fmla="*/ 0 w 537"/>
                <a:gd name="TY18" fmla="*/ 270 h 539"/>
                <a:gd name="TX19" fmla="*/ 0 w 537"/>
                <a:gd name="TY19" fmla="*/ 242 h 539"/>
                <a:gd name="TX20" fmla="*/ 4 w 537"/>
                <a:gd name="TY20" fmla="*/ 214 h 539"/>
                <a:gd name="TX21" fmla="*/ 12 w 537"/>
                <a:gd name="TY21" fmla="*/ 190 h 539"/>
                <a:gd name="TX22" fmla="*/ 20 w 537"/>
                <a:gd name="TY22" fmla="*/ 164 h 539"/>
                <a:gd name="TX23" fmla="*/ 32 w 537"/>
                <a:gd name="TY23" fmla="*/ 142 h 539"/>
                <a:gd name="TX24" fmla="*/ 46 w 537"/>
                <a:gd name="TY24" fmla="*/ 118 h 539"/>
                <a:gd name="TX25" fmla="*/ 60 w 537"/>
                <a:gd name="TY25" fmla="*/ 98 h 539"/>
                <a:gd name="TX26" fmla="*/ 78 w 537"/>
                <a:gd name="TY26" fmla="*/ 80 h 539"/>
                <a:gd name="TX27" fmla="*/ 98 w 537"/>
                <a:gd name="TY27" fmla="*/ 62 h 539"/>
                <a:gd name="TX28" fmla="*/ 118 w 537"/>
                <a:gd name="TY28" fmla="*/ 46 h 539"/>
                <a:gd name="TX29" fmla="*/ 140 w 537"/>
                <a:gd name="TY29" fmla="*/ 32 h 539"/>
                <a:gd name="TX30" fmla="*/ 164 w 537"/>
                <a:gd name="TY30" fmla="*/ 22 h 539"/>
                <a:gd name="TX31" fmla="*/ 188 w 537"/>
                <a:gd name="TY31" fmla="*/ 12 h 539"/>
                <a:gd name="TX32" fmla="*/ 214 w 537"/>
                <a:gd name="TY32" fmla="*/ 6 h 539"/>
                <a:gd name="TX33" fmla="*/ 240 w 537"/>
                <a:gd name="TY33" fmla="*/ 2 h 539"/>
                <a:gd name="TX34" fmla="*/ 268 w 537"/>
                <a:gd name="TY34" fmla="*/ 0 h 539"/>
                <a:gd name="TX35" fmla="*/ 268 w 537"/>
                <a:gd name="TY35" fmla="*/ 0 h 539"/>
                <a:gd name="TX36" fmla="*/ 296 w 537"/>
                <a:gd name="TY36" fmla="*/ 2 h 539"/>
                <a:gd name="TX37" fmla="*/ 322 w 537"/>
                <a:gd name="TY37" fmla="*/ 6 h 539"/>
                <a:gd name="TX38" fmla="*/ 348 w 537"/>
                <a:gd name="TY38" fmla="*/ 12 h 539"/>
                <a:gd name="TX39" fmla="*/ 372 w 537"/>
                <a:gd name="TY39" fmla="*/ 22 h 539"/>
                <a:gd name="TX40" fmla="*/ 396 w 537"/>
                <a:gd name="TY40" fmla="*/ 32 h 539"/>
                <a:gd name="TX41" fmla="*/ 418 w 537"/>
                <a:gd name="TY41" fmla="*/ 46 h 539"/>
                <a:gd name="TX42" fmla="*/ 438 w 537"/>
                <a:gd name="TY42" fmla="*/ 62 h 539"/>
                <a:gd name="TX43" fmla="*/ 458 w 537"/>
                <a:gd name="TY43" fmla="*/ 80 h 539"/>
                <a:gd name="TX44" fmla="*/ 476 w 537"/>
                <a:gd name="TY44" fmla="*/ 98 h 539"/>
                <a:gd name="TX45" fmla="*/ 490 w 537"/>
                <a:gd name="TY45" fmla="*/ 118 h 539"/>
                <a:gd name="TX46" fmla="*/ 504 w 537"/>
                <a:gd name="TY46" fmla="*/ 142 h 539"/>
                <a:gd name="TX47" fmla="*/ 516 w 537"/>
                <a:gd name="TY47" fmla="*/ 164 h 539"/>
                <a:gd name="TX48" fmla="*/ 524 w 537"/>
                <a:gd name="TY48" fmla="*/ 190 h 539"/>
                <a:gd name="TX49" fmla="*/ 532 w 537"/>
                <a:gd name="TY49" fmla="*/ 214 h 539"/>
                <a:gd name="TX50" fmla="*/ 536 w 537"/>
                <a:gd name="TY50" fmla="*/ 242 h 539"/>
                <a:gd name="TX51" fmla="*/ 536 w 537"/>
                <a:gd name="TY51" fmla="*/ 270 h 539"/>
                <a:gd name="TX52" fmla="*/ 536 w 537"/>
                <a:gd name="TY52" fmla="*/ 270 h 539"/>
                <a:gd name="TX53" fmla="*/ 536 w 537"/>
                <a:gd name="TY53" fmla="*/ 296 h 539"/>
                <a:gd name="TX54" fmla="*/ 532 w 537"/>
                <a:gd name="TY54" fmla="*/ 324 h 539"/>
                <a:gd name="TX55" fmla="*/ 524 w 537"/>
                <a:gd name="TY55" fmla="*/ 348 h 539"/>
                <a:gd name="TX56" fmla="*/ 516 w 537"/>
                <a:gd name="TY56" fmla="*/ 374 h 539"/>
                <a:gd name="TX57" fmla="*/ 504 w 537"/>
                <a:gd name="TY57" fmla="*/ 396 h 539"/>
                <a:gd name="TX58" fmla="*/ 490 w 537"/>
                <a:gd name="TY58" fmla="*/ 420 h 539"/>
                <a:gd name="TX59" fmla="*/ 476 w 537"/>
                <a:gd name="TY59" fmla="*/ 440 h 539"/>
                <a:gd name="TX60" fmla="*/ 458 w 537"/>
                <a:gd name="TY60" fmla="*/ 458 h 539"/>
                <a:gd name="TX61" fmla="*/ 438 w 537"/>
                <a:gd name="TY61" fmla="*/ 476 h 539"/>
                <a:gd name="TX62" fmla="*/ 418 w 537"/>
                <a:gd name="TY62" fmla="*/ 492 h 539"/>
                <a:gd name="TX63" fmla="*/ 396 w 537"/>
                <a:gd name="TY63" fmla="*/ 506 h 539"/>
                <a:gd name="TX64" fmla="*/ 372 w 537"/>
                <a:gd name="TY64" fmla="*/ 516 h 539"/>
                <a:gd name="TX65" fmla="*/ 348 w 537"/>
                <a:gd name="TY65" fmla="*/ 526 h 539"/>
                <a:gd name="TX66" fmla="*/ 322 w 537"/>
                <a:gd name="TY66" fmla="*/ 532 h 539"/>
                <a:gd name="TX67" fmla="*/ 296 w 537"/>
                <a:gd name="TY67" fmla="*/ 536 h 539"/>
                <a:gd name="TX68" fmla="*/ 268 w 537"/>
                <a:gd name="TY68" fmla="*/ 538 h 539"/>
                <a:gd name="TX69" fmla="*/ 268 w 537"/>
                <a:gd name="TY69" fmla="*/ 538 h 539"/>
                <a:gd name="TX71" fmla="*/ 268 w 537"/>
                <a:gd name="TY71" fmla="*/ 50 h 539"/>
                <a:gd name="TX72" fmla="*/ 268 w 537"/>
                <a:gd name="TY72" fmla="*/ 50 h 539"/>
                <a:gd name="TX73" fmla="*/ 246 w 537"/>
                <a:gd name="TY73" fmla="*/ 50 h 539"/>
                <a:gd name="TX74" fmla="*/ 224 w 537"/>
                <a:gd name="TY74" fmla="*/ 54 h 539"/>
                <a:gd name="TX75" fmla="*/ 202 w 537"/>
                <a:gd name="TY75" fmla="*/ 60 h 539"/>
                <a:gd name="TX76" fmla="*/ 182 w 537"/>
                <a:gd name="TY76" fmla="*/ 68 h 539"/>
                <a:gd name="TX77" fmla="*/ 164 w 537"/>
                <a:gd name="TY77" fmla="*/ 76 h 539"/>
                <a:gd name="TX78" fmla="*/ 146 w 537"/>
                <a:gd name="TY78" fmla="*/ 88 h 539"/>
                <a:gd name="TX79" fmla="*/ 128 w 537"/>
                <a:gd name="TY79" fmla="*/ 100 h 539"/>
                <a:gd name="TX80" fmla="*/ 114 w 537"/>
                <a:gd name="TY80" fmla="*/ 114 h 539"/>
                <a:gd name="TX81" fmla="*/ 98 w 537"/>
                <a:gd name="TY81" fmla="*/ 130 h 539"/>
                <a:gd name="TX82" fmla="*/ 86 w 537"/>
                <a:gd name="TY82" fmla="*/ 146 h 539"/>
                <a:gd name="TX83" fmla="*/ 76 w 537"/>
                <a:gd name="TY83" fmla="*/ 164 h 539"/>
                <a:gd name="TX84" fmla="*/ 66 w 537"/>
                <a:gd name="TY84" fmla="*/ 184 h 539"/>
                <a:gd name="TX85" fmla="*/ 58 w 537"/>
                <a:gd name="TY85" fmla="*/ 204 h 539"/>
                <a:gd name="TX86" fmla="*/ 54 w 537"/>
                <a:gd name="TY86" fmla="*/ 224 h 539"/>
                <a:gd name="TX87" fmla="*/ 50 w 537"/>
                <a:gd name="TY87" fmla="*/ 246 h 539"/>
                <a:gd name="TX88" fmla="*/ 48 w 537"/>
                <a:gd name="TY88" fmla="*/ 270 h 539"/>
                <a:gd name="TX89" fmla="*/ 48 w 537"/>
                <a:gd name="TY89" fmla="*/ 270 h 539"/>
                <a:gd name="TX90" fmla="*/ 50 w 537"/>
                <a:gd name="TY90" fmla="*/ 292 h 539"/>
                <a:gd name="TX91" fmla="*/ 54 w 537"/>
                <a:gd name="TY91" fmla="*/ 314 h 539"/>
                <a:gd name="TX92" fmla="*/ 58 w 537"/>
                <a:gd name="TY92" fmla="*/ 334 h 539"/>
                <a:gd name="TX93" fmla="*/ 66 w 537"/>
                <a:gd name="TY93" fmla="*/ 354 h 539"/>
                <a:gd name="TX94" fmla="*/ 76 w 537"/>
                <a:gd name="TY94" fmla="*/ 374 h 539"/>
                <a:gd name="TX95" fmla="*/ 86 w 537"/>
                <a:gd name="TY95" fmla="*/ 392 h 539"/>
                <a:gd name="TX96" fmla="*/ 98 w 537"/>
                <a:gd name="TY96" fmla="*/ 408 h 539"/>
                <a:gd name="TX97" fmla="*/ 114 w 537"/>
                <a:gd name="TY97" fmla="*/ 424 h 539"/>
                <a:gd name="TX98" fmla="*/ 128 w 537"/>
                <a:gd name="TY98" fmla="*/ 438 h 539"/>
                <a:gd name="TX99" fmla="*/ 146 w 537"/>
                <a:gd name="TY99" fmla="*/ 450 h 539"/>
                <a:gd name="TX100" fmla="*/ 164 w 537"/>
                <a:gd name="TY100" fmla="*/ 462 h 539"/>
                <a:gd name="TX101" fmla="*/ 182 w 537"/>
                <a:gd name="TY101" fmla="*/ 470 h 539"/>
                <a:gd name="TX102" fmla="*/ 202 w 537"/>
                <a:gd name="TY102" fmla="*/ 478 h 539"/>
                <a:gd name="TX103" fmla="*/ 224 w 537"/>
                <a:gd name="TY103" fmla="*/ 484 h 539"/>
                <a:gd name="TX104" fmla="*/ 246 w 537"/>
                <a:gd name="TY104" fmla="*/ 488 h 539"/>
                <a:gd name="TX105" fmla="*/ 268 w 537"/>
                <a:gd name="TY105" fmla="*/ 488 h 539"/>
                <a:gd name="TX106" fmla="*/ 268 w 537"/>
                <a:gd name="TY106" fmla="*/ 488 h 539"/>
                <a:gd name="TX107" fmla="*/ 290 w 537"/>
                <a:gd name="TY107" fmla="*/ 488 h 539"/>
                <a:gd name="TX108" fmla="*/ 312 w 537"/>
                <a:gd name="TY108" fmla="*/ 484 h 539"/>
                <a:gd name="TX109" fmla="*/ 334 w 537"/>
                <a:gd name="TY109" fmla="*/ 478 h 539"/>
                <a:gd name="TX110" fmla="*/ 354 w 537"/>
                <a:gd name="TY110" fmla="*/ 470 h 539"/>
                <a:gd name="TX111" fmla="*/ 372 w 537"/>
                <a:gd name="TY111" fmla="*/ 462 h 539"/>
                <a:gd name="TX112" fmla="*/ 390 w 537"/>
                <a:gd name="TY112" fmla="*/ 450 h 539"/>
                <a:gd name="TX113" fmla="*/ 408 w 537"/>
                <a:gd name="TY113" fmla="*/ 438 h 539"/>
                <a:gd name="TX114" fmla="*/ 422 w 537"/>
                <a:gd name="TY114" fmla="*/ 424 h 539"/>
                <a:gd name="TX115" fmla="*/ 438 w 537"/>
                <a:gd name="TY115" fmla="*/ 408 h 539"/>
                <a:gd name="TX116" fmla="*/ 450 w 537"/>
                <a:gd name="TY116" fmla="*/ 392 h 539"/>
                <a:gd name="TX117" fmla="*/ 460 w 537"/>
                <a:gd name="TY117" fmla="*/ 374 h 539"/>
                <a:gd name="TX118" fmla="*/ 470 w 537"/>
                <a:gd name="TY118" fmla="*/ 354 h 539"/>
                <a:gd name="TX119" fmla="*/ 478 w 537"/>
                <a:gd name="TY119" fmla="*/ 334 h 539"/>
                <a:gd name="TX120" fmla="*/ 482 w 537"/>
                <a:gd name="TY120" fmla="*/ 314 h 539"/>
                <a:gd name="TX121" fmla="*/ 486 w 537"/>
                <a:gd name="TY121" fmla="*/ 292 h 539"/>
                <a:gd name="TX122" fmla="*/ 488 w 537"/>
                <a:gd name="TY122" fmla="*/ 270 h 539"/>
                <a:gd name="TX123" fmla="*/ 488 w 537"/>
                <a:gd name="TY123" fmla="*/ 270 h 539"/>
                <a:gd name="TX124" fmla="*/ 486 w 537"/>
                <a:gd name="TY124" fmla="*/ 246 h 539"/>
                <a:gd name="TX125" fmla="*/ 482 w 537"/>
                <a:gd name="TY125" fmla="*/ 224 h 539"/>
                <a:gd name="TX126" fmla="*/ 478 w 537"/>
                <a:gd name="TY126" fmla="*/ 204 h 539"/>
                <a:gd name="TX127" fmla="*/ 470 w 537"/>
                <a:gd name="TY127" fmla="*/ 184 h 539"/>
                <a:gd name="TX128" fmla="*/ 460 w 537"/>
                <a:gd name="TY128" fmla="*/ 164 h 539"/>
                <a:gd name="TX129" fmla="*/ 450 w 537"/>
                <a:gd name="TY129" fmla="*/ 146 h 539"/>
                <a:gd name="TX130" fmla="*/ 438 w 537"/>
                <a:gd name="TY130" fmla="*/ 130 h 539"/>
                <a:gd name="TX131" fmla="*/ 422 w 537"/>
                <a:gd name="TY131" fmla="*/ 114 h 539"/>
                <a:gd name="TX132" fmla="*/ 408 w 537"/>
                <a:gd name="TY132" fmla="*/ 100 h 539"/>
                <a:gd name="TX133" fmla="*/ 390 w 537"/>
                <a:gd name="TY133" fmla="*/ 88 h 539"/>
                <a:gd name="TX134" fmla="*/ 372 w 537"/>
                <a:gd name="TY134" fmla="*/ 76 h 539"/>
                <a:gd name="TX135" fmla="*/ 354 w 537"/>
                <a:gd name="TY135" fmla="*/ 68 h 539"/>
                <a:gd name="TX136" fmla="*/ 334 w 537"/>
                <a:gd name="TY136" fmla="*/ 60 h 539"/>
                <a:gd name="TX137" fmla="*/ 312 w 537"/>
                <a:gd name="TY137" fmla="*/ 54 h 539"/>
                <a:gd name="TX138" fmla="*/ 290 w 537"/>
                <a:gd name="TY138" fmla="*/ 50 h 539"/>
                <a:gd name="TX139" fmla="*/ 268 w 537"/>
                <a:gd name="TY139" fmla="*/ 50 h 539"/>
                <a:gd name="TX140" fmla="*/ 268 w 537"/>
                <a:gd name="TY140" fmla="*/ 50 h 5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  <a:cxn ang="0">
                  <a:pos x="TX60" y="TY60"/>
                </a:cxn>
                <a:cxn ang="0">
                  <a:pos x="TX61" y="TY61"/>
                </a:cxn>
                <a:cxn ang="0">
                  <a:pos x="TX62" y="TY62"/>
                </a:cxn>
                <a:cxn ang="0">
                  <a:pos x="TX63" y="TY63"/>
                </a:cxn>
                <a:cxn ang="0">
                  <a:pos x="TX64" y="TY64"/>
                </a:cxn>
                <a:cxn ang="0">
                  <a:pos x="TX65" y="TY65"/>
                </a:cxn>
                <a:cxn ang="0">
                  <a:pos x="TX66" y="TY66"/>
                </a:cxn>
                <a:cxn ang="0">
                  <a:pos x="TX67" y="TY67"/>
                </a:cxn>
                <a:cxn ang="0">
                  <a:pos x="TX68" y="TY68"/>
                </a:cxn>
                <a:cxn ang="0">
                  <a:pos x="TX69" y="TY69"/>
                </a:cxn>
                <a:cxn ang="0">
                  <a:pos x="TX71" y="TY71"/>
                </a:cxn>
                <a:cxn ang="0">
                  <a:pos x="TX72" y="TY72"/>
                </a:cxn>
                <a:cxn ang="0">
                  <a:pos x="TX73" y="TY73"/>
                </a:cxn>
                <a:cxn ang="0">
                  <a:pos x="TX74" y="TY74"/>
                </a:cxn>
                <a:cxn ang="0">
                  <a:pos x="TX75" y="TY75"/>
                </a:cxn>
                <a:cxn ang="0">
                  <a:pos x="TX76" y="TY76"/>
                </a:cxn>
                <a:cxn ang="0">
                  <a:pos x="TX77" y="TY77"/>
                </a:cxn>
                <a:cxn ang="0">
                  <a:pos x="TX78" y="TY78"/>
                </a:cxn>
                <a:cxn ang="0">
                  <a:pos x="TX79" y="TY79"/>
                </a:cxn>
                <a:cxn ang="0">
                  <a:pos x="TX80" y="TY80"/>
                </a:cxn>
                <a:cxn ang="0">
                  <a:pos x="TX81" y="TY81"/>
                </a:cxn>
                <a:cxn ang="0">
                  <a:pos x="TX82" y="TY82"/>
                </a:cxn>
                <a:cxn ang="0">
                  <a:pos x="TX83" y="TY83"/>
                </a:cxn>
                <a:cxn ang="0">
                  <a:pos x="TX84" y="TY84"/>
                </a:cxn>
                <a:cxn ang="0">
                  <a:pos x="TX85" y="TY85"/>
                </a:cxn>
                <a:cxn ang="0">
                  <a:pos x="TX86" y="TY86"/>
                </a:cxn>
                <a:cxn ang="0">
                  <a:pos x="TX87" y="TY87"/>
                </a:cxn>
                <a:cxn ang="0">
                  <a:pos x="TX88" y="TY88"/>
                </a:cxn>
                <a:cxn ang="0">
                  <a:pos x="TX89" y="TY89"/>
                </a:cxn>
                <a:cxn ang="0">
                  <a:pos x="TX90" y="TY90"/>
                </a:cxn>
                <a:cxn ang="0">
                  <a:pos x="TX91" y="TY91"/>
                </a:cxn>
                <a:cxn ang="0">
                  <a:pos x="TX92" y="TY92"/>
                </a:cxn>
                <a:cxn ang="0">
                  <a:pos x="TX93" y="TY93"/>
                </a:cxn>
                <a:cxn ang="0">
                  <a:pos x="TX94" y="TY94"/>
                </a:cxn>
                <a:cxn ang="0">
                  <a:pos x="TX95" y="TY95"/>
                </a:cxn>
                <a:cxn ang="0">
                  <a:pos x="TX96" y="TY96"/>
                </a:cxn>
                <a:cxn ang="0">
                  <a:pos x="TX97" y="TY97"/>
                </a:cxn>
                <a:cxn ang="0">
                  <a:pos x="TX98" y="TY98"/>
                </a:cxn>
                <a:cxn ang="0">
                  <a:pos x="TX99" y="TY99"/>
                </a:cxn>
                <a:cxn ang="0">
                  <a:pos x="TX100" y="TY100"/>
                </a:cxn>
                <a:cxn ang="0">
                  <a:pos x="TX101" y="TY101"/>
                </a:cxn>
                <a:cxn ang="0">
                  <a:pos x="TX102" y="TY102"/>
                </a:cxn>
                <a:cxn ang="0">
                  <a:pos x="TX103" y="TY103"/>
                </a:cxn>
                <a:cxn ang="0">
                  <a:pos x="TX104" y="TY104"/>
                </a:cxn>
                <a:cxn ang="0">
                  <a:pos x="TX105" y="TY105"/>
                </a:cxn>
                <a:cxn ang="0">
                  <a:pos x="TX106" y="TY106"/>
                </a:cxn>
                <a:cxn ang="0">
                  <a:pos x="TX107" y="TY107"/>
                </a:cxn>
                <a:cxn ang="0">
                  <a:pos x="TX108" y="TY108"/>
                </a:cxn>
                <a:cxn ang="0">
                  <a:pos x="TX109" y="TY109"/>
                </a:cxn>
                <a:cxn ang="0">
                  <a:pos x="TX110" y="TY110"/>
                </a:cxn>
                <a:cxn ang="0">
                  <a:pos x="TX111" y="TY111"/>
                </a:cxn>
                <a:cxn ang="0">
                  <a:pos x="TX112" y="TY112"/>
                </a:cxn>
                <a:cxn ang="0">
                  <a:pos x="TX113" y="TY113"/>
                </a:cxn>
                <a:cxn ang="0">
                  <a:pos x="TX114" y="TY114"/>
                </a:cxn>
                <a:cxn ang="0">
                  <a:pos x="TX115" y="TY115"/>
                </a:cxn>
                <a:cxn ang="0">
                  <a:pos x="TX116" y="TY116"/>
                </a:cxn>
                <a:cxn ang="0">
                  <a:pos x="TX117" y="TY117"/>
                </a:cxn>
                <a:cxn ang="0">
                  <a:pos x="TX118" y="TY118"/>
                </a:cxn>
                <a:cxn ang="0">
                  <a:pos x="TX119" y="TY119"/>
                </a:cxn>
                <a:cxn ang="0">
                  <a:pos x="TX120" y="TY120"/>
                </a:cxn>
                <a:cxn ang="0">
                  <a:pos x="TX121" y="TY121"/>
                </a:cxn>
                <a:cxn ang="0">
                  <a:pos x="TX122" y="TY122"/>
                </a:cxn>
                <a:cxn ang="0">
                  <a:pos x="TX123" y="TY123"/>
                </a:cxn>
                <a:cxn ang="0">
                  <a:pos x="TX124" y="TY124"/>
                </a:cxn>
                <a:cxn ang="0">
                  <a:pos x="TX125" y="TY125"/>
                </a:cxn>
                <a:cxn ang="0">
                  <a:pos x="TX126" y="TY126"/>
                </a:cxn>
                <a:cxn ang="0">
                  <a:pos x="TX127" y="TY127"/>
                </a:cxn>
                <a:cxn ang="0">
                  <a:pos x="TX128" y="TY128"/>
                </a:cxn>
                <a:cxn ang="0">
                  <a:pos x="TX129" y="TY129"/>
                </a:cxn>
                <a:cxn ang="0">
                  <a:pos x="TX130" y="TY130"/>
                </a:cxn>
                <a:cxn ang="0">
                  <a:pos x="TX131" y="TY131"/>
                </a:cxn>
                <a:cxn ang="0">
                  <a:pos x="TX132" y="TY132"/>
                </a:cxn>
                <a:cxn ang="0">
                  <a:pos x="TX133" y="TY133"/>
                </a:cxn>
                <a:cxn ang="0">
                  <a:pos x="TX134" y="TY134"/>
                </a:cxn>
                <a:cxn ang="0">
                  <a:pos x="TX135" y="TY135"/>
                </a:cxn>
                <a:cxn ang="0">
                  <a:pos x="TX136" y="TY136"/>
                </a:cxn>
                <a:cxn ang="0">
                  <a:pos x="TX137" y="TY137"/>
                </a:cxn>
                <a:cxn ang="0">
                  <a:pos x="TX138" y="TY138"/>
                </a:cxn>
                <a:cxn ang="0">
                  <a:pos x="TX139" y="TY139"/>
                </a:cxn>
                <a:cxn ang="0">
                  <a:pos x="TX140" y="TY140"/>
                </a:cxn>
              </a:cxnLst>
              <a:rect l="l" t="t" r="r" b="b"/>
              <a:pathLst>
                <a:path w="537" h="539">
                  <a:moveTo>
                    <a:pt x="268" y="538"/>
                  </a:moveTo>
                  <a:lnTo>
                    <a:pt x="268" y="538"/>
                  </a:lnTo>
                  <a:lnTo>
                    <a:pt x="240" y="536"/>
                  </a:lnTo>
                  <a:lnTo>
                    <a:pt x="214" y="532"/>
                  </a:lnTo>
                  <a:lnTo>
                    <a:pt x="188" y="526"/>
                  </a:lnTo>
                  <a:lnTo>
                    <a:pt x="164" y="516"/>
                  </a:lnTo>
                  <a:lnTo>
                    <a:pt x="140" y="506"/>
                  </a:lnTo>
                  <a:lnTo>
                    <a:pt x="118" y="492"/>
                  </a:lnTo>
                  <a:lnTo>
                    <a:pt x="98" y="476"/>
                  </a:lnTo>
                  <a:lnTo>
                    <a:pt x="78" y="458"/>
                  </a:lnTo>
                  <a:lnTo>
                    <a:pt x="60" y="440"/>
                  </a:lnTo>
                  <a:lnTo>
                    <a:pt x="46" y="420"/>
                  </a:lnTo>
                  <a:lnTo>
                    <a:pt x="32" y="396"/>
                  </a:lnTo>
                  <a:lnTo>
                    <a:pt x="20" y="374"/>
                  </a:lnTo>
                  <a:lnTo>
                    <a:pt x="12" y="348"/>
                  </a:lnTo>
                  <a:lnTo>
                    <a:pt x="4" y="324"/>
                  </a:lnTo>
                  <a:lnTo>
                    <a:pt x="0" y="296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42"/>
                  </a:lnTo>
                  <a:lnTo>
                    <a:pt x="4" y="214"/>
                  </a:lnTo>
                  <a:lnTo>
                    <a:pt x="12" y="190"/>
                  </a:lnTo>
                  <a:lnTo>
                    <a:pt x="20" y="164"/>
                  </a:lnTo>
                  <a:lnTo>
                    <a:pt x="32" y="142"/>
                  </a:lnTo>
                  <a:lnTo>
                    <a:pt x="46" y="118"/>
                  </a:lnTo>
                  <a:lnTo>
                    <a:pt x="60" y="98"/>
                  </a:lnTo>
                  <a:lnTo>
                    <a:pt x="78" y="80"/>
                  </a:lnTo>
                  <a:lnTo>
                    <a:pt x="98" y="62"/>
                  </a:lnTo>
                  <a:lnTo>
                    <a:pt x="118" y="46"/>
                  </a:lnTo>
                  <a:lnTo>
                    <a:pt x="140" y="32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6" y="2"/>
                  </a:lnTo>
                  <a:lnTo>
                    <a:pt x="322" y="6"/>
                  </a:lnTo>
                  <a:lnTo>
                    <a:pt x="348" y="12"/>
                  </a:lnTo>
                  <a:lnTo>
                    <a:pt x="372" y="22"/>
                  </a:lnTo>
                  <a:lnTo>
                    <a:pt x="396" y="32"/>
                  </a:lnTo>
                  <a:lnTo>
                    <a:pt x="418" y="46"/>
                  </a:lnTo>
                  <a:lnTo>
                    <a:pt x="438" y="62"/>
                  </a:lnTo>
                  <a:lnTo>
                    <a:pt x="458" y="80"/>
                  </a:lnTo>
                  <a:lnTo>
                    <a:pt x="476" y="98"/>
                  </a:lnTo>
                  <a:lnTo>
                    <a:pt x="490" y="118"/>
                  </a:lnTo>
                  <a:lnTo>
                    <a:pt x="504" y="142"/>
                  </a:lnTo>
                  <a:lnTo>
                    <a:pt x="516" y="164"/>
                  </a:lnTo>
                  <a:lnTo>
                    <a:pt x="524" y="190"/>
                  </a:lnTo>
                  <a:lnTo>
                    <a:pt x="532" y="214"/>
                  </a:lnTo>
                  <a:lnTo>
                    <a:pt x="536" y="242"/>
                  </a:lnTo>
                  <a:lnTo>
                    <a:pt x="536" y="270"/>
                  </a:lnTo>
                  <a:lnTo>
                    <a:pt x="536" y="270"/>
                  </a:lnTo>
                  <a:lnTo>
                    <a:pt x="536" y="296"/>
                  </a:lnTo>
                  <a:lnTo>
                    <a:pt x="532" y="324"/>
                  </a:lnTo>
                  <a:lnTo>
                    <a:pt x="524" y="348"/>
                  </a:lnTo>
                  <a:lnTo>
                    <a:pt x="516" y="374"/>
                  </a:lnTo>
                  <a:lnTo>
                    <a:pt x="504" y="396"/>
                  </a:lnTo>
                  <a:lnTo>
                    <a:pt x="490" y="420"/>
                  </a:lnTo>
                  <a:lnTo>
                    <a:pt x="476" y="440"/>
                  </a:lnTo>
                  <a:lnTo>
                    <a:pt x="458" y="458"/>
                  </a:lnTo>
                  <a:lnTo>
                    <a:pt x="438" y="476"/>
                  </a:lnTo>
                  <a:lnTo>
                    <a:pt x="418" y="492"/>
                  </a:lnTo>
                  <a:lnTo>
                    <a:pt x="396" y="506"/>
                  </a:lnTo>
                  <a:lnTo>
                    <a:pt x="372" y="516"/>
                  </a:lnTo>
                  <a:lnTo>
                    <a:pt x="348" y="526"/>
                  </a:lnTo>
                  <a:lnTo>
                    <a:pt x="322" y="532"/>
                  </a:lnTo>
                  <a:lnTo>
                    <a:pt x="296" y="536"/>
                  </a:lnTo>
                  <a:lnTo>
                    <a:pt x="268" y="538"/>
                  </a:lnTo>
                  <a:lnTo>
                    <a:pt x="268" y="538"/>
                  </a:lnTo>
                  <a:close/>
                  <a:moveTo>
                    <a:pt x="268" y="50"/>
                  </a:moveTo>
                  <a:lnTo>
                    <a:pt x="268" y="50"/>
                  </a:lnTo>
                  <a:lnTo>
                    <a:pt x="246" y="50"/>
                  </a:lnTo>
                  <a:lnTo>
                    <a:pt x="224" y="54"/>
                  </a:lnTo>
                  <a:lnTo>
                    <a:pt x="202" y="60"/>
                  </a:lnTo>
                  <a:lnTo>
                    <a:pt x="182" y="68"/>
                  </a:lnTo>
                  <a:lnTo>
                    <a:pt x="164" y="76"/>
                  </a:lnTo>
                  <a:lnTo>
                    <a:pt x="146" y="88"/>
                  </a:lnTo>
                  <a:lnTo>
                    <a:pt x="128" y="100"/>
                  </a:lnTo>
                  <a:lnTo>
                    <a:pt x="114" y="114"/>
                  </a:lnTo>
                  <a:lnTo>
                    <a:pt x="98" y="130"/>
                  </a:lnTo>
                  <a:lnTo>
                    <a:pt x="86" y="146"/>
                  </a:lnTo>
                  <a:lnTo>
                    <a:pt x="76" y="164"/>
                  </a:lnTo>
                  <a:lnTo>
                    <a:pt x="66" y="184"/>
                  </a:lnTo>
                  <a:lnTo>
                    <a:pt x="58" y="204"/>
                  </a:lnTo>
                  <a:lnTo>
                    <a:pt x="54" y="224"/>
                  </a:lnTo>
                  <a:lnTo>
                    <a:pt x="50" y="246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50" y="292"/>
                  </a:lnTo>
                  <a:lnTo>
                    <a:pt x="54" y="314"/>
                  </a:lnTo>
                  <a:lnTo>
                    <a:pt x="58" y="334"/>
                  </a:lnTo>
                  <a:lnTo>
                    <a:pt x="66" y="354"/>
                  </a:lnTo>
                  <a:lnTo>
                    <a:pt x="76" y="374"/>
                  </a:lnTo>
                  <a:lnTo>
                    <a:pt x="86" y="392"/>
                  </a:lnTo>
                  <a:lnTo>
                    <a:pt x="98" y="408"/>
                  </a:lnTo>
                  <a:lnTo>
                    <a:pt x="114" y="424"/>
                  </a:lnTo>
                  <a:lnTo>
                    <a:pt x="128" y="438"/>
                  </a:lnTo>
                  <a:lnTo>
                    <a:pt x="146" y="450"/>
                  </a:lnTo>
                  <a:lnTo>
                    <a:pt x="164" y="462"/>
                  </a:lnTo>
                  <a:lnTo>
                    <a:pt x="182" y="470"/>
                  </a:lnTo>
                  <a:lnTo>
                    <a:pt x="202" y="478"/>
                  </a:lnTo>
                  <a:lnTo>
                    <a:pt x="224" y="484"/>
                  </a:lnTo>
                  <a:lnTo>
                    <a:pt x="246" y="488"/>
                  </a:lnTo>
                  <a:lnTo>
                    <a:pt x="268" y="488"/>
                  </a:lnTo>
                  <a:lnTo>
                    <a:pt x="268" y="488"/>
                  </a:lnTo>
                  <a:lnTo>
                    <a:pt x="290" y="488"/>
                  </a:lnTo>
                  <a:lnTo>
                    <a:pt x="312" y="484"/>
                  </a:lnTo>
                  <a:lnTo>
                    <a:pt x="334" y="478"/>
                  </a:lnTo>
                  <a:lnTo>
                    <a:pt x="354" y="470"/>
                  </a:lnTo>
                  <a:lnTo>
                    <a:pt x="372" y="462"/>
                  </a:lnTo>
                  <a:lnTo>
                    <a:pt x="390" y="450"/>
                  </a:lnTo>
                  <a:lnTo>
                    <a:pt x="408" y="438"/>
                  </a:lnTo>
                  <a:lnTo>
                    <a:pt x="422" y="424"/>
                  </a:lnTo>
                  <a:lnTo>
                    <a:pt x="438" y="408"/>
                  </a:lnTo>
                  <a:lnTo>
                    <a:pt x="450" y="392"/>
                  </a:lnTo>
                  <a:lnTo>
                    <a:pt x="460" y="374"/>
                  </a:lnTo>
                  <a:lnTo>
                    <a:pt x="470" y="354"/>
                  </a:lnTo>
                  <a:lnTo>
                    <a:pt x="478" y="334"/>
                  </a:lnTo>
                  <a:lnTo>
                    <a:pt x="482" y="314"/>
                  </a:lnTo>
                  <a:lnTo>
                    <a:pt x="486" y="292"/>
                  </a:lnTo>
                  <a:lnTo>
                    <a:pt x="488" y="270"/>
                  </a:lnTo>
                  <a:lnTo>
                    <a:pt x="488" y="270"/>
                  </a:lnTo>
                  <a:lnTo>
                    <a:pt x="486" y="246"/>
                  </a:lnTo>
                  <a:lnTo>
                    <a:pt x="482" y="224"/>
                  </a:lnTo>
                  <a:lnTo>
                    <a:pt x="478" y="204"/>
                  </a:lnTo>
                  <a:lnTo>
                    <a:pt x="470" y="184"/>
                  </a:lnTo>
                  <a:lnTo>
                    <a:pt x="460" y="164"/>
                  </a:lnTo>
                  <a:lnTo>
                    <a:pt x="450" y="146"/>
                  </a:lnTo>
                  <a:lnTo>
                    <a:pt x="438" y="130"/>
                  </a:lnTo>
                  <a:lnTo>
                    <a:pt x="422" y="114"/>
                  </a:lnTo>
                  <a:lnTo>
                    <a:pt x="408" y="100"/>
                  </a:lnTo>
                  <a:lnTo>
                    <a:pt x="390" y="88"/>
                  </a:lnTo>
                  <a:lnTo>
                    <a:pt x="372" y="76"/>
                  </a:lnTo>
                  <a:lnTo>
                    <a:pt x="354" y="68"/>
                  </a:lnTo>
                  <a:lnTo>
                    <a:pt x="334" y="60"/>
                  </a:lnTo>
                  <a:lnTo>
                    <a:pt x="312" y="54"/>
                  </a:lnTo>
                  <a:lnTo>
                    <a:pt x="290" y="50"/>
                  </a:lnTo>
                  <a:lnTo>
                    <a:pt x="268" y="50"/>
                  </a:lnTo>
                  <a:lnTo>
                    <a:pt x="268" y="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09" name="도형 141">
              <a:extLst>
                <a:ext uri="{FF2B5EF4-FFF2-40B4-BE49-F238E27FC236}">
                  <a16:creationId xmlns:a16="http://schemas.microsoft.com/office/drawing/2014/main" id="{E603D474-7053-4D08-8637-2E3938D8E3F8}"/>
                </a:ext>
              </a:extLst>
            </p:cNvPr>
            <p:cNvSpPr>
              <a:spLocks/>
            </p:cNvSpPr>
            <p:nvPr/>
          </p:nvSpPr>
          <p:spPr>
            <a:xfrm>
              <a:off x="1938020" y="1295400"/>
              <a:ext cx="50800" cy="41275"/>
            </a:xfrm>
            <a:custGeom>
              <a:avLst/>
              <a:gdLst>
                <a:gd name="TX0" fmla="*/ 152 w 153"/>
                <a:gd name="TY0" fmla="*/ 76 h 151"/>
                <a:gd name="TX1" fmla="*/ 152 w 153"/>
                <a:gd name="TY1" fmla="*/ 76 h 151"/>
                <a:gd name="TX2" fmla="*/ 150 w 153"/>
                <a:gd name="TY2" fmla="*/ 90 h 151"/>
                <a:gd name="TX3" fmla="*/ 146 w 153"/>
                <a:gd name="TY3" fmla="*/ 104 h 151"/>
                <a:gd name="TX4" fmla="*/ 138 w 153"/>
                <a:gd name="TY4" fmla="*/ 118 h 151"/>
                <a:gd name="TX5" fmla="*/ 130 w 153"/>
                <a:gd name="TY5" fmla="*/ 128 h 151"/>
                <a:gd name="TX6" fmla="*/ 118 w 153"/>
                <a:gd name="TY6" fmla="*/ 138 h 151"/>
                <a:gd name="TX7" fmla="*/ 106 w 153"/>
                <a:gd name="TY7" fmla="*/ 144 h 151"/>
                <a:gd name="TX8" fmla="*/ 92 w 153"/>
                <a:gd name="TY8" fmla="*/ 150 h 151"/>
                <a:gd name="TX9" fmla="*/ 76 w 153"/>
                <a:gd name="TY9" fmla="*/ 150 h 151"/>
                <a:gd name="TX10" fmla="*/ 76 w 153"/>
                <a:gd name="TY10" fmla="*/ 150 h 151"/>
                <a:gd name="TX11" fmla="*/ 60 w 153"/>
                <a:gd name="TY11" fmla="*/ 150 h 151"/>
                <a:gd name="TX12" fmla="*/ 46 w 153"/>
                <a:gd name="TY12" fmla="*/ 144 h 151"/>
                <a:gd name="TX13" fmla="*/ 34 w 153"/>
                <a:gd name="TY13" fmla="*/ 138 h 151"/>
                <a:gd name="TX14" fmla="*/ 22 w 153"/>
                <a:gd name="TY14" fmla="*/ 128 h 151"/>
                <a:gd name="TX15" fmla="*/ 14 w 153"/>
                <a:gd name="TY15" fmla="*/ 118 h 151"/>
                <a:gd name="TX16" fmla="*/ 6 w 153"/>
                <a:gd name="TY16" fmla="*/ 104 h 151"/>
                <a:gd name="TX17" fmla="*/ 2 w 153"/>
                <a:gd name="TY17" fmla="*/ 90 h 151"/>
                <a:gd name="TX18" fmla="*/ 0 w 153"/>
                <a:gd name="TY18" fmla="*/ 76 h 151"/>
                <a:gd name="TX19" fmla="*/ 0 w 153"/>
                <a:gd name="TY19" fmla="*/ 76 h 151"/>
                <a:gd name="TX20" fmla="*/ 2 w 153"/>
                <a:gd name="TY20" fmla="*/ 60 h 151"/>
                <a:gd name="TX21" fmla="*/ 6 w 153"/>
                <a:gd name="TY21" fmla="*/ 46 h 151"/>
                <a:gd name="TX22" fmla="*/ 14 w 153"/>
                <a:gd name="TY22" fmla="*/ 32 h 151"/>
                <a:gd name="TX23" fmla="*/ 22 w 153"/>
                <a:gd name="TY23" fmla="*/ 22 h 151"/>
                <a:gd name="TX24" fmla="*/ 34 w 153"/>
                <a:gd name="TY24" fmla="*/ 12 h 151"/>
                <a:gd name="TX25" fmla="*/ 46 w 153"/>
                <a:gd name="TY25" fmla="*/ 6 h 151"/>
                <a:gd name="TX26" fmla="*/ 60 w 153"/>
                <a:gd name="TY26" fmla="*/ 0 h 151"/>
                <a:gd name="TX27" fmla="*/ 76 w 153"/>
                <a:gd name="TY27" fmla="*/ 0 h 151"/>
                <a:gd name="TX28" fmla="*/ 76 w 153"/>
                <a:gd name="TY28" fmla="*/ 0 h 151"/>
                <a:gd name="TX29" fmla="*/ 92 w 153"/>
                <a:gd name="TY29" fmla="*/ 0 h 151"/>
                <a:gd name="TX30" fmla="*/ 106 w 153"/>
                <a:gd name="TY30" fmla="*/ 6 h 151"/>
                <a:gd name="TX31" fmla="*/ 118 w 153"/>
                <a:gd name="TY31" fmla="*/ 12 h 151"/>
                <a:gd name="TX32" fmla="*/ 130 w 153"/>
                <a:gd name="TY32" fmla="*/ 22 h 151"/>
                <a:gd name="TX33" fmla="*/ 138 w 153"/>
                <a:gd name="TY33" fmla="*/ 32 h 151"/>
                <a:gd name="TX34" fmla="*/ 146 w 153"/>
                <a:gd name="TY34" fmla="*/ 46 h 151"/>
                <a:gd name="TX35" fmla="*/ 150 w 153"/>
                <a:gd name="TY35" fmla="*/ 60 h 151"/>
                <a:gd name="TX36" fmla="*/ 152 w 153"/>
                <a:gd name="TY36" fmla="*/ 76 h 151"/>
                <a:gd name="TX37" fmla="*/ 152 w 153"/>
                <a:gd name="TY37" fmla="*/ 76 h 15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</a:cxnLst>
              <a:rect l="l" t="t" r="r" b="b"/>
              <a:pathLst>
                <a:path w="153" h="151">
                  <a:moveTo>
                    <a:pt x="152" y="76"/>
                  </a:moveTo>
                  <a:lnTo>
                    <a:pt x="152" y="76"/>
                  </a:lnTo>
                  <a:lnTo>
                    <a:pt x="150" y="90"/>
                  </a:lnTo>
                  <a:lnTo>
                    <a:pt x="146" y="104"/>
                  </a:lnTo>
                  <a:lnTo>
                    <a:pt x="138" y="118"/>
                  </a:lnTo>
                  <a:lnTo>
                    <a:pt x="130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2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60" y="150"/>
                  </a:lnTo>
                  <a:lnTo>
                    <a:pt x="46" y="144"/>
                  </a:lnTo>
                  <a:lnTo>
                    <a:pt x="34" y="138"/>
                  </a:lnTo>
                  <a:lnTo>
                    <a:pt x="22" y="128"/>
                  </a:lnTo>
                  <a:lnTo>
                    <a:pt x="14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30" y="22"/>
                  </a:lnTo>
                  <a:lnTo>
                    <a:pt x="138" y="32"/>
                  </a:lnTo>
                  <a:lnTo>
                    <a:pt x="146" y="46"/>
                  </a:lnTo>
                  <a:lnTo>
                    <a:pt x="150" y="60"/>
                  </a:lnTo>
                  <a:lnTo>
                    <a:pt x="152" y="76"/>
                  </a:lnTo>
                  <a:lnTo>
                    <a:pt x="152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10" name="도형 142">
              <a:extLst>
                <a:ext uri="{FF2B5EF4-FFF2-40B4-BE49-F238E27FC236}">
                  <a16:creationId xmlns:a16="http://schemas.microsoft.com/office/drawing/2014/main" id="{F2E79E53-B5B0-418E-B8EF-677B9398287B}"/>
                </a:ext>
              </a:extLst>
            </p:cNvPr>
            <p:cNvSpPr>
              <a:spLocks/>
            </p:cNvSpPr>
            <p:nvPr/>
          </p:nvSpPr>
          <p:spPr>
            <a:xfrm>
              <a:off x="1952625" y="1355090"/>
              <a:ext cx="21590" cy="45720"/>
            </a:xfrm>
            <a:custGeom>
              <a:avLst/>
              <a:gdLst>
                <a:gd name="TX0" fmla="*/ 32 w 65"/>
                <a:gd name="TY0" fmla="*/ 168 h 169"/>
                <a:gd name="TX1" fmla="*/ 32 w 65"/>
                <a:gd name="TY1" fmla="*/ 168 h 169"/>
                <a:gd name="TX2" fmla="*/ 26 w 65"/>
                <a:gd name="TY2" fmla="*/ 166 h 169"/>
                <a:gd name="TX3" fmla="*/ 20 w 65"/>
                <a:gd name="TY3" fmla="*/ 164 h 169"/>
                <a:gd name="TX4" fmla="*/ 10 w 65"/>
                <a:gd name="TY4" fmla="*/ 158 h 169"/>
                <a:gd name="TX5" fmla="*/ 2 w 65"/>
                <a:gd name="TY5" fmla="*/ 148 h 169"/>
                <a:gd name="TX6" fmla="*/ 2 w 65"/>
                <a:gd name="TY6" fmla="*/ 142 h 169"/>
                <a:gd name="TX7" fmla="*/ 0 w 65"/>
                <a:gd name="TY7" fmla="*/ 136 h 169"/>
                <a:gd name="TX8" fmla="*/ 0 w 65"/>
                <a:gd name="TY8" fmla="*/ 32 h 169"/>
                <a:gd name="TX9" fmla="*/ 0 w 65"/>
                <a:gd name="TY9" fmla="*/ 32 h 169"/>
                <a:gd name="TX10" fmla="*/ 2 w 65"/>
                <a:gd name="TY10" fmla="*/ 26 h 169"/>
                <a:gd name="TX11" fmla="*/ 2 w 65"/>
                <a:gd name="TY11" fmla="*/ 20 h 169"/>
                <a:gd name="TX12" fmla="*/ 10 w 65"/>
                <a:gd name="TY12" fmla="*/ 10 h 169"/>
                <a:gd name="TX13" fmla="*/ 20 w 65"/>
                <a:gd name="TY13" fmla="*/ 4 h 169"/>
                <a:gd name="TX14" fmla="*/ 26 w 65"/>
                <a:gd name="TY14" fmla="*/ 2 h 169"/>
                <a:gd name="TX15" fmla="*/ 32 w 65"/>
                <a:gd name="TY15" fmla="*/ 0 h 169"/>
                <a:gd name="TX16" fmla="*/ 32 w 65"/>
                <a:gd name="TY16" fmla="*/ 0 h 169"/>
                <a:gd name="TX17" fmla="*/ 38 w 65"/>
                <a:gd name="TY17" fmla="*/ 2 h 169"/>
                <a:gd name="TX18" fmla="*/ 44 w 65"/>
                <a:gd name="TY18" fmla="*/ 4 h 169"/>
                <a:gd name="TX19" fmla="*/ 54 w 65"/>
                <a:gd name="TY19" fmla="*/ 10 h 169"/>
                <a:gd name="TX20" fmla="*/ 62 w 65"/>
                <a:gd name="TY20" fmla="*/ 20 h 169"/>
                <a:gd name="TX21" fmla="*/ 62 w 65"/>
                <a:gd name="TY21" fmla="*/ 26 h 169"/>
                <a:gd name="TX22" fmla="*/ 64 w 65"/>
                <a:gd name="TY22" fmla="*/ 32 h 169"/>
                <a:gd name="TX23" fmla="*/ 64 w 65"/>
                <a:gd name="TY23" fmla="*/ 136 h 169"/>
                <a:gd name="TX24" fmla="*/ 64 w 65"/>
                <a:gd name="TY24" fmla="*/ 136 h 169"/>
                <a:gd name="TX25" fmla="*/ 62 w 65"/>
                <a:gd name="TY25" fmla="*/ 142 h 169"/>
                <a:gd name="TX26" fmla="*/ 62 w 65"/>
                <a:gd name="TY26" fmla="*/ 148 h 169"/>
                <a:gd name="TX27" fmla="*/ 54 w 65"/>
                <a:gd name="TY27" fmla="*/ 158 h 169"/>
                <a:gd name="TX28" fmla="*/ 44 w 65"/>
                <a:gd name="TY28" fmla="*/ 164 h 169"/>
                <a:gd name="TX29" fmla="*/ 38 w 65"/>
                <a:gd name="TY29" fmla="*/ 166 h 169"/>
                <a:gd name="TX30" fmla="*/ 32 w 65"/>
                <a:gd name="TY30" fmla="*/ 168 h 169"/>
                <a:gd name="TX31" fmla="*/ 32 w 65"/>
                <a:gd name="TY31" fmla="*/ 168 h 16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65" h="169">
                  <a:moveTo>
                    <a:pt x="32" y="168"/>
                  </a:moveTo>
                  <a:lnTo>
                    <a:pt x="32" y="168"/>
                  </a:lnTo>
                  <a:lnTo>
                    <a:pt x="26" y="166"/>
                  </a:lnTo>
                  <a:lnTo>
                    <a:pt x="20" y="164"/>
                  </a:lnTo>
                  <a:lnTo>
                    <a:pt x="10" y="158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2" y="142"/>
                  </a:lnTo>
                  <a:lnTo>
                    <a:pt x="62" y="148"/>
                  </a:lnTo>
                  <a:lnTo>
                    <a:pt x="54" y="158"/>
                  </a:lnTo>
                  <a:lnTo>
                    <a:pt x="44" y="164"/>
                  </a:lnTo>
                  <a:lnTo>
                    <a:pt x="38" y="166"/>
                  </a:lnTo>
                  <a:lnTo>
                    <a:pt x="32" y="168"/>
                  </a:lnTo>
                  <a:lnTo>
                    <a:pt x="32" y="16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11" name="도형 143">
              <a:extLst>
                <a:ext uri="{FF2B5EF4-FFF2-40B4-BE49-F238E27FC236}">
                  <a16:creationId xmlns:a16="http://schemas.microsoft.com/office/drawing/2014/main" id="{0E578259-BC01-4B8B-9403-389213F891E8}"/>
                </a:ext>
              </a:extLst>
            </p:cNvPr>
            <p:cNvSpPr>
              <a:spLocks/>
            </p:cNvSpPr>
            <p:nvPr/>
          </p:nvSpPr>
          <p:spPr>
            <a:xfrm>
              <a:off x="1952625" y="1230630"/>
              <a:ext cx="21590" cy="45085"/>
            </a:xfrm>
            <a:custGeom>
              <a:avLst/>
              <a:gdLst>
                <a:gd name="TX0" fmla="*/ 32 w 65"/>
                <a:gd name="TY0" fmla="*/ 166 h 167"/>
                <a:gd name="TX1" fmla="*/ 32 w 65"/>
                <a:gd name="TY1" fmla="*/ 166 h 167"/>
                <a:gd name="TX2" fmla="*/ 26 w 65"/>
                <a:gd name="TY2" fmla="*/ 166 h 167"/>
                <a:gd name="TX3" fmla="*/ 20 w 65"/>
                <a:gd name="TY3" fmla="*/ 164 h 167"/>
                <a:gd name="TX4" fmla="*/ 10 w 65"/>
                <a:gd name="TY4" fmla="*/ 158 h 167"/>
                <a:gd name="TX5" fmla="*/ 2 w 65"/>
                <a:gd name="TY5" fmla="*/ 148 h 167"/>
                <a:gd name="TX6" fmla="*/ 2 w 65"/>
                <a:gd name="TY6" fmla="*/ 142 h 167"/>
                <a:gd name="TX7" fmla="*/ 0 w 65"/>
                <a:gd name="TY7" fmla="*/ 136 h 167"/>
                <a:gd name="TX8" fmla="*/ 0 w 65"/>
                <a:gd name="TY8" fmla="*/ 32 h 167"/>
                <a:gd name="TX9" fmla="*/ 0 w 65"/>
                <a:gd name="TY9" fmla="*/ 32 h 167"/>
                <a:gd name="TX10" fmla="*/ 2 w 65"/>
                <a:gd name="TY10" fmla="*/ 26 h 167"/>
                <a:gd name="TX11" fmla="*/ 2 w 65"/>
                <a:gd name="TY11" fmla="*/ 20 h 167"/>
                <a:gd name="TX12" fmla="*/ 10 w 65"/>
                <a:gd name="TY12" fmla="*/ 10 h 167"/>
                <a:gd name="TX13" fmla="*/ 20 w 65"/>
                <a:gd name="TY13" fmla="*/ 4 h 167"/>
                <a:gd name="TX14" fmla="*/ 26 w 65"/>
                <a:gd name="TY14" fmla="*/ 2 h 167"/>
                <a:gd name="TX15" fmla="*/ 32 w 65"/>
                <a:gd name="TY15" fmla="*/ 0 h 167"/>
                <a:gd name="TX16" fmla="*/ 32 w 65"/>
                <a:gd name="TY16" fmla="*/ 0 h 167"/>
                <a:gd name="TX17" fmla="*/ 38 w 65"/>
                <a:gd name="TY17" fmla="*/ 2 h 167"/>
                <a:gd name="TX18" fmla="*/ 44 w 65"/>
                <a:gd name="TY18" fmla="*/ 4 h 167"/>
                <a:gd name="TX19" fmla="*/ 54 w 65"/>
                <a:gd name="TY19" fmla="*/ 10 h 167"/>
                <a:gd name="TX20" fmla="*/ 62 w 65"/>
                <a:gd name="TY20" fmla="*/ 20 h 167"/>
                <a:gd name="TX21" fmla="*/ 62 w 65"/>
                <a:gd name="TY21" fmla="*/ 26 h 167"/>
                <a:gd name="TX22" fmla="*/ 64 w 65"/>
                <a:gd name="TY22" fmla="*/ 32 h 167"/>
                <a:gd name="TX23" fmla="*/ 64 w 65"/>
                <a:gd name="TY23" fmla="*/ 136 h 167"/>
                <a:gd name="TX24" fmla="*/ 64 w 65"/>
                <a:gd name="TY24" fmla="*/ 136 h 167"/>
                <a:gd name="TX25" fmla="*/ 62 w 65"/>
                <a:gd name="TY25" fmla="*/ 142 h 167"/>
                <a:gd name="TX26" fmla="*/ 62 w 65"/>
                <a:gd name="TY26" fmla="*/ 148 h 167"/>
                <a:gd name="TX27" fmla="*/ 54 w 65"/>
                <a:gd name="TY27" fmla="*/ 158 h 167"/>
                <a:gd name="TX28" fmla="*/ 44 w 65"/>
                <a:gd name="TY28" fmla="*/ 164 h 167"/>
                <a:gd name="TX29" fmla="*/ 38 w 65"/>
                <a:gd name="TY29" fmla="*/ 166 h 167"/>
                <a:gd name="TX30" fmla="*/ 32 w 65"/>
                <a:gd name="TY30" fmla="*/ 166 h 167"/>
                <a:gd name="TX31" fmla="*/ 32 w 65"/>
                <a:gd name="TY31" fmla="*/ 166 h 16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65" h="167">
                  <a:moveTo>
                    <a:pt x="32" y="166"/>
                  </a:moveTo>
                  <a:lnTo>
                    <a:pt x="32" y="166"/>
                  </a:lnTo>
                  <a:lnTo>
                    <a:pt x="26" y="166"/>
                  </a:lnTo>
                  <a:lnTo>
                    <a:pt x="20" y="164"/>
                  </a:lnTo>
                  <a:lnTo>
                    <a:pt x="10" y="158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2" y="142"/>
                  </a:lnTo>
                  <a:lnTo>
                    <a:pt x="62" y="148"/>
                  </a:lnTo>
                  <a:lnTo>
                    <a:pt x="54" y="158"/>
                  </a:lnTo>
                  <a:lnTo>
                    <a:pt x="44" y="164"/>
                  </a:lnTo>
                  <a:lnTo>
                    <a:pt x="38" y="166"/>
                  </a:lnTo>
                  <a:lnTo>
                    <a:pt x="32" y="166"/>
                  </a:lnTo>
                  <a:lnTo>
                    <a:pt x="32" y="16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12" name="도형 144">
              <a:extLst>
                <a:ext uri="{FF2B5EF4-FFF2-40B4-BE49-F238E27FC236}">
                  <a16:creationId xmlns:a16="http://schemas.microsoft.com/office/drawing/2014/main" id="{070A267C-90AE-46C6-9CFB-A9AA3D7E6626}"/>
                </a:ext>
              </a:extLst>
            </p:cNvPr>
            <p:cNvSpPr>
              <a:spLocks/>
            </p:cNvSpPr>
            <p:nvPr/>
          </p:nvSpPr>
          <p:spPr>
            <a:xfrm>
              <a:off x="2012315" y="1306830"/>
              <a:ext cx="55880" cy="17145"/>
            </a:xfrm>
            <a:custGeom>
              <a:avLst/>
              <a:gdLst>
                <a:gd name="TX0" fmla="*/ 134 w 167"/>
                <a:gd name="TY0" fmla="*/ 62 h 63"/>
                <a:gd name="TX1" fmla="*/ 32 w 167"/>
                <a:gd name="TY1" fmla="*/ 62 h 63"/>
                <a:gd name="TX2" fmla="*/ 32 w 167"/>
                <a:gd name="TY2" fmla="*/ 62 h 63"/>
                <a:gd name="TX3" fmla="*/ 26 w 167"/>
                <a:gd name="TY3" fmla="*/ 62 h 63"/>
                <a:gd name="TX4" fmla="*/ 20 w 167"/>
                <a:gd name="TY4" fmla="*/ 60 h 63"/>
                <a:gd name="TX5" fmla="*/ 10 w 167"/>
                <a:gd name="TY5" fmla="*/ 54 h 63"/>
                <a:gd name="TX6" fmla="*/ 2 w 167"/>
                <a:gd name="TY6" fmla="*/ 44 h 63"/>
                <a:gd name="TX7" fmla="*/ 0 w 167"/>
                <a:gd name="TY7" fmla="*/ 38 h 63"/>
                <a:gd name="TX8" fmla="*/ 0 w 167"/>
                <a:gd name="TY8" fmla="*/ 32 h 63"/>
                <a:gd name="TX9" fmla="*/ 0 w 167"/>
                <a:gd name="TY9" fmla="*/ 32 h 63"/>
                <a:gd name="TX10" fmla="*/ 0 w 167"/>
                <a:gd name="TY10" fmla="*/ 24 h 63"/>
                <a:gd name="TX11" fmla="*/ 2 w 167"/>
                <a:gd name="TY11" fmla="*/ 18 h 63"/>
                <a:gd name="TX12" fmla="*/ 10 w 167"/>
                <a:gd name="TY12" fmla="*/ 8 h 63"/>
                <a:gd name="TX13" fmla="*/ 20 w 167"/>
                <a:gd name="TY13" fmla="*/ 2 h 63"/>
                <a:gd name="TX14" fmla="*/ 26 w 167"/>
                <a:gd name="TY14" fmla="*/ 0 h 63"/>
                <a:gd name="TX15" fmla="*/ 32 w 167"/>
                <a:gd name="TY15" fmla="*/ 0 h 63"/>
                <a:gd name="TX16" fmla="*/ 134 w 167"/>
                <a:gd name="TY16" fmla="*/ 0 h 63"/>
                <a:gd name="TX17" fmla="*/ 134 w 167"/>
                <a:gd name="TY17" fmla="*/ 0 h 63"/>
                <a:gd name="TX18" fmla="*/ 142 w 167"/>
                <a:gd name="TY18" fmla="*/ 0 h 63"/>
                <a:gd name="TX19" fmla="*/ 148 w 167"/>
                <a:gd name="TY19" fmla="*/ 2 h 63"/>
                <a:gd name="TX20" fmla="*/ 158 w 167"/>
                <a:gd name="TY20" fmla="*/ 8 h 63"/>
                <a:gd name="TX21" fmla="*/ 164 w 167"/>
                <a:gd name="TY21" fmla="*/ 18 h 63"/>
                <a:gd name="TX22" fmla="*/ 166 w 167"/>
                <a:gd name="TY22" fmla="*/ 24 h 63"/>
                <a:gd name="TX23" fmla="*/ 166 w 167"/>
                <a:gd name="TY23" fmla="*/ 32 h 63"/>
                <a:gd name="TX24" fmla="*/ 166 w 167"/>
                <a:gd name="TY24" fmla="*/ 32 h 63"/>
                <a:gd name="TX25" fmla="*/ 166 w 167"/>
                <a:gd name="TY25" fmla="*/ 38 h 63"/>
                <a:gd name="TX26" fmla="*/ 164 w 167"/>
                <a:gd name="TY26" fmla="*/ 44 h 63"/>
                <a:gd name="TX27" fmla="*/ 158 w 167"/>
                <a:gd name="TY27" fmla="*/ 54 h 63"/>
                <a:gd name="TX28" fmla="*/ 148 w 167"/>
                <a:gd name="TY28" fmla="*/ 60 h 63"/>
                <a:gd name="TX29" fmla="*/ 142 w 167"/>
                <a:gd name="TY29" fmla="*/ 62 h 63"/>
                <a:gd name="TX30" fmla="*/ 134 w 167"/>
                <a:gd name="TY30" fmla="*/ 62 h 63"/>
                <a:gd name="TX31" fmla="*/ 134 w 167"/>
                <a:gd name="TY31" fmla="*/ 62 h 63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167" h="63">
                  <a:moveTo>
                    <a:pt x="134" y="62"/>
                  </a:moveTo>
                  <a:lnTo>
                    <a:pt x="32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8" y="2"/>
                  </a:lnTo>
                  <a:lnTo>
                    <a:pt x="158" y="8"/>
                  </a:lnTo>
                  <a:lnTo>
                    <a:pt x="164" y="18"/>
                  </a:lnTo>
                  <a:lnTo>
                    <a:pt x="166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4" y="44"/>
                  </a:lnTo>
                  <a:lnTo>
                    <a:pt x="158" y="54"/>
                  </a:lnTo>
                  <a:lnTo>
                    <a:pt x="148" y="60"/>
                  </a:lnTo>
                  <a:lnTo>
                    <a:pt x="142" y="62"/>
                  </a:lnTo>
                  <a:lnTo>
                    <a:pt x="134" y="62"/>
                  </a:lnTo>
                  <a:lnTo>
                    <a:pt x="134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13" name="도형 145">
              <a:extLst>
                <a:ext uri="{FF2B5EF4-FFF2-40B4-BE49-F238E27FC236}">
                  <a16:creationId xmlns:a16="http://schemas.microsoft.com/office/drawing/2014/main" id="{8741CD19-0961-4905-87A0-5D9AE6A57897}"/>
                </a:ext>
              </a:extLst>
            </p:cNvPr>
            <p:cNvSpPr>
              <a:spLocks/>
            </p:cNvSpPr>
            <p:nvPr/>
          </p:nvSpPr>
          <p:spPr>
            <a:xfrm>
              <a:off x="1859280" y="1306830"/>
              <a:ext cx="55880" cy="17145"/>
            </a:xfrm>
            <a:custGeom>
              <a:avLst/>
              <a:gdLst>
                <a:gd name="TX0" fmla="*/ 134 w 167"/>
                <a:gd name="TY0" fmla="*/ 62 h 63"/>
                <a:gd name="TX1" fmla="*/ 32 w 167"/>
                <a:gd name="TY1" fmla="*/ 62 h 63"/>
                <a:gd name="TX2" fmla="*/ 32 w 167"/>
                <a:gd name="TY2" fmla="*/ 62 h 63"/>
                <a:gd name="TX3" fmla="*/ 24 w 167"/>
                <a:gd name="TY3" fmla="*/ 62 h 63"/>
                <a:gd name="TX4" fmla="*/ 18 w 167"/>
                <a:gd name="TY4" fmla="*/ 60 h 63"/>
                <a:gd name="TX5" fmla="*/ 8 w 167"/>
                <a:gd name="TY5" fmla="*/ 54 h 63"/>
                <a:gd name="TX6" fmla="*/ 2 w 167"/>
                <a:gd name="TY6" fmla="*/ 44 h 63"/>
                <a:gd name="TX7" fmla="*/ 0 w 167"/>
                <a:gd name="TY7" fmla="*/ 38 h 63"/>
                <a:gd name="TX8" fmla="*/ 0 w 167"/>
                <a:gd name="TY8" fmla="*/ 32 h 63"/>
                <a:gd name="TX9" fmla="*/ 0 w 167"/>
                <a:gd name="TY9" fmla="*/ 32 h 63"/>
                <a:gd name="TX10" fmla="*/ 0 w 167"/>
                <a:gd name="TY10" fmla="*/ 24 h 63"/>
                <a:gd name="TX11" fmla="*/ 2 w 167"/>
                <a:gd name="TY11" fmla="*/ 18 h 63"/>
                <a:gd name="TX12" fmla="*/ 8 w 167"/>
                <a:gd name="TY12" fmla="*/ 8 h 63"/>
                <a:gd name="TX13" fmla="*/ 18 w 167"/>
                <a:gd name="TY13" fmla="*/ 2 h 63"/>
                <a:gd name="TX14" fmla="*/ 24 w 167"/>
                <a:gd name="TY14" fmla="*/ 0 h 63"/>
                <a:gd name="TX15" fmla="*/ 32 w 167"/>
                <a:gd name="TY15" fmla="*/ 0 h 63"/>
                <a:gd name="TX16" fmla="*/ 134 w 167"/>
                <a:gd name="TY16" fmla="*/ 0 h 63"/>
                <a:gd name="TX17" fmla="*/ 134 w 167"/>
                <a:gd name="TY17" fmla="*/ 0 h 63"/>
                <a:gd name="TX18" fmla="*/ 140 w 167"/>
                <a:gd name="TY18" fmla="*/ 0 h 63"/>
                <a:gd name="TX19" fmla="*/ 146 w 167"/>
                <a:gd name="TY19" fmla="*/ 2 h 63"/>
                <a:gd name="TX20" fmla="*/ 156 w 167"/>
                <a:gd name="TY20" fmla="*/ 8 h 63"/>
                <a:gd name="TX21" fmla="*/ 164 w 167"/>
                <a:gd name="TY21" fmla="*/ 18 h 63"/>
                <a:gd name="TX22" fmla="*/ 166 w 167"/>
                <a:gd name="TY22" fmla="*/ 24 h 63"/>
                <a:gd name="TX23" fmla="*/ 166 w 167"/>
                <a:gd name="TY23" fmla="*/ 32 h 63"/>
                <a:gd name="TX24" fmla="*/ 166 w 167"/>
                <a:gd name="TY24" fmla="*/ 32 h 63"/>
                <a:gd name="TX25" fmla="*/ 166 w 167"/>
                <a:gd name="TY25" fmla="*/ 38 h 63"/>
                <a:gd name="TX26" fmla="*/ 164 w 167"/>
                <a:gd name="TY26" fmla="*/ 44 h 63"/>
                <a:gd name="TX27" fmla="*/ 156 w 167"/>
                <a:gd name="TY27" fmla="*/ 54 h 63"/>
                <a:gd name="TX28" fmla="*/ 146 w 167"/>
                <a:gd name="TY28" fmla="*/ 60 h 63"/>
                <a:gd name="TX29" fmla="*/ 140 w 167"/>
                <a:gd name="TY29" fmla="*/ 62 h 63"/>
                <a:gd name="TX30" fmla="*/ 134 w 167"/>
                <a:gd name="TY30" fmla="*/ 62 h 63"/>
                <a:gd name="TX31" fmla="*/ 134 w 167"/>
                <a:gd name="TY31" fmla="*/ 62 h 63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167" h="63">
                  <a:moveTo>
                    <a:pt x="134" y="62"/>
                  </a:moveTo>
                  <a:lnTo>
                    <a:pt x="32" y="62"/>
                  </a:lnTo>
                  <a:lnTo>
                    <a:pt x="32" y="62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8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2"/>
                  </a:lnTo>
                  <a:lnTo>
                    <a:pt x="156" y="8"/>
                  </a:lnTo>
                  <a:lnTo>
                    <a:pt x="164" y="18"/>
                  </a:lnTo>
                  <a:lnTo>
                    <a:pt x="166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4" y="44"/>
                  </a:lnTo>
                  <a:lnTo>
                    <a:pt x="156" y="54"/>
                  </a:lnTo>
                  <a:lnTo>
                    <a:pt x="146" y="60"/>
                  </a:lnTo>
                  <a:lnTo>
                    <a:pt x="140" y="62"/>
                  </a:lnTo>
                  <a:lnTo>
                    <a:pt x="134" y="62"/>
                  </a:lnTo>
                  <a:lnTo>
                    <a:pt x="134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3D8502C6-199F-4F22-B93A-64B09B173827}"/>
              </a:ext>
            </a:extLst>
          </p:cNvPr>
          <p:cNvGrpSpPr/>
          <p:nvPr/>
        </p:nvGrpSpPr>
        <p:grpSpPr>
          <a:xfrm>
            <a:off x="3941093" y="2901640"/>
            <a:ext cx="252095" cy="313690"/>
            <a:chOff x="3997327" y="2559050"/>
            <a:chExt cx="252095" cy="313690"/>
          </a:xfrm>
        </p:grpSpPr>
        <p:sp>
          <p:nvSpPr>
            <p:cNvPr id="114" name="도형 12">
              <a:extLst>
                <a:ext uri="{FF2B5EF4-FFF2-40B4-BE49-F238E27FC236}">
                  <a16:creationId xmlns:a16="http://schemas.microsoft.com/office/drawing/2014/main" id="{E5CB5E3B-5D9D-412B-B3FD-F7B244FDD874}"/>
                </a:ext>
              </a:extLst>
            </p:cNvPr>
            <p:cNvSpPr>
              <a:spLocks/>
            </p:cNvSpPr>
            <p:nvPr/>
          </p:nvSpPr>
          <p:spPr>
            <a:xfrm>
              <a:off x="3997327" y="2559050"/>
              <a:ext cx="252095" cy="313690"/>
            </a:xfrm>
            <a:custGeom>
              <a:avLst/>
              <a:gdLst>
                <a:gd name="TX0" fmla="*/ 760 w 761"/>
                <a:gd name="TY0" fmla="*/ 380 h 1165"/>
                <a:gd name="TX1" fmla="*/ 760 w 761"/>
                <a:gd name="TY1" fmla="*/ 380 h 1165"/>
                <a:gd name="TX2" fmla="*/ 758 w 761"/>
                <a:gd name="TY2" fmla="*/ 400 h 1165"/>
                <a:gd name="TX3" fmla="*/ 756 w 761"/>
                <a:gd name="TY3" fmla="*/ 422 h 1165"/>
                <a:gd name="TX4" fmla="*/ 750 w 761"/>
                <a:gd name="TY4" fmla="*/ 446 h 1165"/>
                <a:gd name="TX5" fmla="*/ 744 w 761"/>
                <a:gd name="TY5" fmla="*/ 472 h 1165"/>
                <a:gd name="TX6" fmla="*/ 724 w 761"/>
                <a:gd name="TY6" fmla="*/ 530 h 1165"/>
                <a:gd name="TX7" fmla="*/ 700 w 761"/>
                <a:gd name="TY7" fmla="*/ 590 h 1165"/>
                <a:gd name="TX8" fmla="*/ 672 w 761"/>
                <a:gd name="TY8" fmla="*/ 654 h 1165"/>
                <a:gd name="TX9" fmla="*/ 640 w 761"/>
                <a:gd name="TY9" fmla="*/ 720 h 1165"/>
                <a:gd name="TX10" fmla="*/ 606 w 761"/>
                <a:gd name="TY10" fmla="*/ 786 h 1165"/>
                <a:gd name="TX11" fmla="*/ 570 w 761"/>
                <a:gd name="TY11" fmla="*/ 850 h 1165"/>
                <a:gd name="TX12" fmla="*/ 500 w 761"/>
                <a:gd name="TY12" fmla="*/ 972 h 1165"/>
                <a:gd name="TX13" fmla="*/ 440 w 761"/>
                <a:gd name="TY13" fmla="*/ 1072 h 1165"/>
                <a:gd name="TX14" fmla="*/ 380 w 761"/>
                <a:gd name="TY14" fmla="*/ 1164 h 1165"/>
                <a:gd name="TX15" fmla="*/ 380 w 761"/>
                <a:gd name="TY15" fmla="*/ 1164 h 1165"/>
                <a:gd name="TX16" fmla="*/ 320 w 761"/>
                <a:gd name="TY16" fmla="*/ 1072 h 1165"/>
                <a:gd name="TX17" fmla="*/ 260 w 761"/>
                <a:gd name="TY17" fmla="*/ 972 h 1165"/>
                <a:gd name="TX18" fmla="*/ 190 w 761"/>
                <a:gd name="TY18" fmla="*/ 850 h 1165"/>
                <a:gd name="TX19" fmla="*/ 154 w 761"/>
                <a:gd name="TY19" fmla="*/ 786 h 1165"/>
                <a:gd name="TX20" fmla="*/ 120 w 761"/>
                <a:gd name="TY20" fmla="*/ 720 h 1165"/>
                <a:gd name="TX21" fmla="*/ 88 w 761"/>
                <a:gd name="TY21" fmla="*/ 654 h 1165"/>
                <a:gd name="TX22" fmla="*/ 60 w 761"/>
                <a:gd name="TY22" fmla="*/ 590 h 1165"/>
                <a:gd name="TX23" fmla="*/ 36 w 761"/>
                <a:gd name="TY23" fmla="*/ 530 h 1165"/>
                <a:gd name="TX24" fmla="*/ 16 w 761"/>
                <a:gd name="TY24" fmla="*/ 472 h 1165"/>
                <a:gd name="TX25" fmla="*/ 10 w 761"/>
                <a:gd name="TY25" fmla="*/ 446 h 1165"/>
                <a:gd name="TX26" fmla="*/ 4 w 761"/>
                <a:gd name="TY26" fmla="*/ 422 h 1165"/>
                <a:gd name="TX27" fmla="*/ 2 w 761"/>
                <a:gd name="TY27" fmla="*/ 400 h 1165"/>
                <a:gd name="TX28" fmla="*/ 0 w 761"/>
                <a:gd name="TY28" fmla="*/ 380 h 1165"/>
                <a:gd name="TX29" fmla="*/ 0 w 761"/>
                <a:gd name="TY29" fmla="*/ 380 h 1165"/>
                <a:gd name="TX30" fmla="*/ 2 w 761"/>
                <a:gd name="TY30" fmla="*/ 340 h 1165"/>
                <a:gd name="TX31" fmla="*/ 8 w 761"/>
                <a:gd name="TY31" fmla="*/ 302 h 1165"/>
                <a:gd name="TX32" fmla="*/ 18 w 761"/>
                <a:gd name="TY32" fmla="*/ 266 h 1165"/>
                <a:gd name="TX33" fmla="*/ 30 w 761"/>
                <a:gd name="TY33" fmla="*/ 232 h 1165"/>
                <a:gd name="TX34" fmla="*/ 46 w 761"/>
                <a:gd name="TY34" fmla="*/ 198 h 1165"/>
                <a:gd name="TX35" fmla="*/ 66 w 761"/>
                <a:gd name="TY35" fmla="*/ 166 h 1165"/>
                <a:gd name="TX36" fmla="*/ 88 w 761"/>
                <a:gd name="TY36" fmla="*/ 138 h 1165"/>
                <a:gd name="TX37" fmla="*/ 112 w 761"/>
                <a:gd name="TY37" fmla="*/ 110 h 1165"/>
                <a:gd name="TX38" fmla="*/ 138 w 761"/>
                <a:gd name="TY38" fmla="*/ 86 h 1165"/>
                <a:gd name="TX39" fmla="*/ 168 w 761"/>
                <a:gd name="TY39" fmla="*/ 64 h 1165"/>
                <a:gd name="TX40" fmla="*/ 200 w 761"/>
                <a:gd name="TY40" fmla="*/ 46 h 1165"/>
                <a:gd name="TX41" fmla="*/ 232 w 761"/>
                <a:gd name="TY41" fmla="*/ 30 h 1165"/>
                <a:gd name="TX42" fmla="*/ 268 w 761"/>
                <a:gd name="TY42" fmla="*/ 16 h 1165"/>
                <a:gd name="TX43" fmla="*/ 304 w 761"/>
                <a:gd name="TY43" fmla="*/ 8 h 1165"/>
                <a:gd name="TX44" fmla="*/ 342 w 761"/>
                <a:gd name="TY44" fmla="*/ 2 h 1165"/>
                <a:gd name="TX45" fmla="*/ 380 w 761"/>
                <a:gd name="TY45" fmla="*/ 0 h 1165"/>
                <a:gd name="TX46" fmla="*/ 380 w 761"/>
                <a:gd name="TY46" fmla="*/ 0 h 1165"/>
                <a:gd name="TX47" fmla="*/ 418 w 761"/>
                <a:gd name="TY47" fmla="*/ 2 h 1165"/>
                <a:gd name="TX48" fmla="*/ 456 w 761"/>
                <a:gd name="TY48" fmla="*/ 8 h 1165"/>
                <a:gd name="TX49" fmla="*/ 492 w 761"/>
                <a:gd name="TY49" fmla="*/ 16 h 1165"/>
                <a:gd name="TX50" fmla="*/ 528 w 761"/>
                <a:gd name="TY50" fmla="*/ 30 h 1165"/>
                <a:gd name="TX51" fmla="*/ 560 w 761"/>
                <a:gd name="TY51" fmla="*/ 46 h 1165"/>
                <a:gd name="TX52" fmla="*/ 592 w 761"/>
                <a:gd name="TY52" fmla="*/ 64 h 1165"/>
                <a:gd name="TX53" fmla="*/ 622 w 761"/>
                <a:gd name="TY53" fmla="*/ 86 h 1165"/>
                <a:gd name="TX54" fmla="*/ 648 w 761"/>
                <a:gd name="TY54" fmla="*/ 110 h 1165"/>
                <a:gd name="TX55" fmla="*/ 672 w 761"/>
                <a:gd name="TY55" fmla="*/ 138 h 1165"/>
                <a:gd name="TX56" fmla="*/ 694 w 761"/>
                <a:gd name="TY56" fmla="*/ 166 h 1165"/>
                <a:gd name="TX57" fmla="*/ 714 w 761"/>
                <a:gd name="TY57" fmla="*/ 198 h 1165"/>
                <a:gd name="TX58" fmla="*/ 730 w 761"/>
                <a:gd name="TY58" fmla="*/ 232 h 1165"/>
                <a:gd name="TX59" fmla="*/ 742 w 761"/>
                <a:gd name="TY59" fmla="*/ 266 h 1165"/>
                <a:gd name="TX60" fmla="*/ 752 w 761"/>
                <a:gd name="TY60" fmla="*/ 302 h 1165"/>
                <a:gd name="TX61" fmla="*/ 758 w 761"/>
                <a:gd name="TY61" fmla="*/ 340 h 1165"/>
                <a:gd name="TX62" fmla="*/ 760 w 761"/>
                <a:gd name="TY62" fmla="*/ 380 h 1165"/>
                <a:gd name="TX63" fmla="*/ 760 w 761"/>
                <a:gd name="TY63" fmla="*/ 380 h 1165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  <a:cxn ang="0">
                  <a:pos x="TX60" y="TY60"/>
                </a:cxn>
                <a:cxn ang="0">
                  <a:pos x="TX61" y="TY61"/>
                </a:cxn>
                <a:cxn ang="0">
                  <a:pos x="TX62" y="TY62"/>
                </a:cxn>
                <a:cxn ang="0">
                  <a:pos x="TX63" y="TY63"/>
                </a:cxn>
              </a:cxnLst>
              <a:rect l="l" t="t" r="r" b="b"/>
              <a:pathLst>
                <a:path w="761" h="1165">
                  <a:moveTo>
                    <a:pt x="760" y="380"/>
                  </a:moveTo>
                  <a:lnTo>
                    <a:pt x="760" y="380"/>
                  </a:lnTo>
                  <a:lnTo>
                    <a:pt x="758" y="400"/>
                  </a:lnTo>
                  <a:lnTo>
                    <a:pt x="756" y="422"/>
                  </a:lnTo>
                  <a:lnTo>
                    <a:pt x="750" y="446"/>
                  </a:lnTo>
                  <a:lnTo>
                    <a:pt x="744" y="472"/>
                  </a:lnTo>
                  <a:lnTo>
                    <a:pt x="724" y="530"/>
                  </a:lnTo>
                  <a:lnTo>
                    <a:pt x="700" y="590"/>
                  </a:lnTo>
                  <a:lnTo>
                    <a:pt x="672" y="654"/>
                  </a:lnTo>
                  <a:lnTo>
                    <a:pt x="640" y="720"/>
                  </a:lnTo>
                  <a:lnTo>
                    <a:pt x="606" y="786"/>
                  </a:lnTo>
                  <a:lnTo>
                    <a:pt x="570" y="850"/>
                  </a:lnTo>
                  <a:lnTo>
                    <a:pt x="500" y="972"/>
                  </a:lnTo>
                  <a:lnTo>
                    <a:pt x="440" y="1072"/>
                  </a:lnTo>
                  <a:lnTo>
                    <a:pt x="380" y="1164"/>
                  </a:lnTo>
                  <a:lnTo>
                    <a:pt x="380" y="1164"/>
                  </a:lnTo>
                  <a:lnTo>
                    <a:pt x="320" y="1072"/>
                  </a:lnTo>
                  <a:lnTo>
                    <a:pt x="260" y="972"/>
                  </a:lnTo>
                  <a:lnTo>
                    <a:pt x="190" y="850"/>
                  </a:lnTo>
                  <a:lnTo>
                    <a:pt x="154" y="786"/>
                  </a:lnTo>
                  <a:lnTo>
                    <a:pt x="120" y="720"/>
                  </a:lnTo>
                  <a:lnTo>
                    <a:pt x="88" y="654"/>
                  </a:lnTo>
                  <a:lnTo>
                    <a:pt x="60" y="590"/>
                  </a:lnTo>
                  <a:lnTo>
                    <a:pt x="36" y="530"/>
                  </a:lnTo>
                  <a:lnTo>
                    <a:pt x="16" y="472"/>
                  </a:lnTo>
                  <a:lnTo>
                    <a:pt x="10" y="446"/>
                  </a:lnTo>
                  <a:lnTo>
                    <a:pt x="4" y="422"/>
                  </a:lnTo>
                  <a:lnTo>
                    <a:pt x="2" y="40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0" y="232"/>
                  </a:lnTo>
                  <a:lnTo>
                    <a:pt x="46" y="198"/>
                  </a:lnTo>
                  <a:lnTo>
                    <a:pt x="66" y="166"/>
                  </a:lnTo>
                  <a:lnTo>
                    <a:pt x="88" y="138"/>
                  </a:lnTo>
                  <a:lnTo>
                    <a:pt x="112" y="110"/>
                  </a:lnTo>
                  <a:lnTo>
                    <a:pt x="138" y="86"/>
                  </a:lnTo>
                  <a:lnTo>
                    <a:pt x="168" y="64"/>
                  </a:lnTo>
                  <a:lnTo>
                    <a:pt x="200" y="46"/>
                  </a:lnTo>
                  <a:lnTo>
                    <a:pt x="232" y="30"/>
                  </a:lnTo>
                  <a:lnTo>
                    <a:pt x="268" y="16"/>
                  </a:lnTo>
                  <a:lnTo>
                    <a:pt x="304" y="8"/>
                  </a:lnTo>
                  <a:lnTo>
                    <a:pt x="342" y="2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418" y="2"/>
                  </a:lnTo>
                  <a:lnTo>
                    <a:pt x="456" y="8"/>
                  </a:lnTo>
                  <a:lnTo>
                    <a:pt x="492" y="16"/>
                  </a:lnTo>
                  <a:lnTo>
                    <a:pt x="528" y="30"/>
                  </a:lnTo>
                  <a:lnTo>
                    <a:pt x="560" y="46"/>
                  </a:lnTo>
                  <a:lnTo>
                    <a:pt x="592" y="64"/>
                  </a:lnTo>
                  <a:lnTo>
                    <a:pt x="622" y="86"/>
                  </a:lnTo>
                  <a:lnTo>
                    <a:pt x="648" y="110"/>
                  </a:lnTo>
                  <a:lnTo>
                    <a:pt x="672" y="138"/>
                  </a:lnTo>
                  <a:lnTo>
                    <a:pt x="694" y="166"/>
                  </a:lnTo>
                  <a:lnTo>
                    <a:pt x="714" y="198"/>
                  </a:lnTo>
                  <a:lnTo>
                    <a:pt x="730" y="232"/>
                  </a:lnTo>
                  <a:lnTo>
                    <a:pt x="742" y="266"/>
                  </a:lnTo>
                  <a:lnTo>
                    <a:pt x="752" y="302"/>
                  </a:lnTo>
                  <a:lnTo>
                    <a:pt x="758" y="340"/>
                  </a:lnTo>
                  <a:lnTo>
                    <a:pt x="760" y="380"/>
                  </a:lnTo>
                  <a:lnTo>
                    <a:pt x="760" y="380"/>
                  </a:lnTo>
                  <a:close/>
                </a:path>
              </a:pathLst>
            </a:custGeom>
            <a:solidFill>
              <a:srgbClr val="002060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solidFill>
                  <a:srgbClr val="33CCCC"/>
                </a:solidFill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15" name="도형 13">
              <a:extLst>
                <a:ext uri="{FF2B5EF4-FFF2-40B4-BE49-F238E27FC236}">
                  <a16:creationId xmlns:a16="http://schemas.microsoft.com/office/drawing/2014/main" id="{99222FCD-AD17-4533-88AA-F0D51067AAE1}"/>
                </a:ext>
              </a:extLst>
            </p:cNvPr>
            <p:cNvSpPr>
              <a:spLocks/>
            </p:cNvSpPr>
            <p:nvPr/>
          </p:nvSpPr>
          <p:spPr>
            <a:xfrm>
              <a:off x="4034792" y="2588895"/>
              <a:ext cx="177800" cy="145415"/>
            </a:xfrm>
            <a:custGeom>
              <a:avLst/>
              <a:gdLst>
                <a:gd name="TX0" fmla="*/ 268 w 537"/>
                <a:gd name="TY0" fmla="*/ 538 h 539"/>
                <a:gd name="TX1" fmla="*/ 268 w 537"/>
                <a:gd name="TY1" fmla="*/ 538 h 539"/>
                <a:gd name="TX2" fmla="*/ 240 w 537"/>
                <a:gd name="TY2" fmla="*/ 536 h 539"/>
                <a:gd name="TX3" fmla="*/ 214 w 537"/>
                <a:gd name="TY3" fmla="*/ 532 h 539"/>
                <a:gd name="TX4" fmla="*/ 188 w 537"/>
                <a:gd name="TY4" fmla="*/ 526 h 539"/>
                <a:gd name="TX5" fmla="*/ 164 w 537"/>
                <a:gd name="TY5" fmla="*/ 516 h 539"/>
                <a:gd name="TX6" fmla="*/ 140 w 537"/>
                <a:gd name="TY6" fmla="*/ 506 h 539"/>
                <a:gd name="TX7" fmla="*/ 118 w 537"/>
                <a:gd name="TY7" fmla="*/ 492 h 539"/>
                <a:gd name="TX8" fmla="*/ 98 w 537"/>
                <a:gd name="TY8" fmla="*/ 476 h 539"/>
                <a:gd name="TX9" fmla="*/ 78 w 537"/>
                <a:gd name="TY9" fmla="*/ 458 h 539"/>
                <a:gd name="TX10" fmla="*/ 60 w 537"/>
                <a:gd name="TY10" fmla="*/ 440 h 539"/>
                <a:gd name="TX11" fmla="*/ 46 w 537"/>
                <a:gd name="TY11" fmla="*/ 420 h 539"/>
                <a:gd name="TX12" fmla="*/ 32 w 537"/>
                <a:gd name="TY12" fmla="*/ 396 h 539"/>
                <a:gd name="TX13" fmla="*/ 20 w 537"/>
                <a:gd name="TY13" fmla="*/ 374 h 539"/>
                <a:gd name="TX14" fmla="*/ 12 w 537"/>
                <a:gd name="TY14" fmla="*/ 348 h 539"/>
                <a:gd name="TX15" fmla="*/ 4 w 537"/>
                <a:gd name="TY15" fmla="*/ 324 h 539"/>
                <a:gd name="TX16" fmla="*/ 0 w 537"/>
                <a:gd name="TY16" fmla="*/ 296 h 539"/>
                <a:gd name="TX17" fmla="*/ 0 w 537"/>
                <a:gd name="TY17" fmla="*/ 270 h 539"/>
                <a:gd name="TX18" fmla="*/ 0 w 537"/>
                <a:gd name="TY18" fmla="*/ 270 h 539"/>
                <a:gd name="TX19" fmla="*/ 0 w 537"/>
                <a:gd name="TY19" fmla="*/ 242 h 539"/>
                <a:gd name="TX20" fmla="*/ 4 w 537"/>
                <a:gd name="TY20" fmla="*/ 214 h 539"/>
                <a:gd name="TX21" fmla="*/ 12 w 537"/>
                <a:gd name="TY21" fmla="*/ 190 h 539"/>
                <a:gd name="TX22" fmla="*/ 20 w 537"/>
                <a:gd name="TY22" fmla="*/ 164 h 539"/>
                <a:gd name="TX23" fmla="*/ 32 w 537"/>
                <a:gd name="TY23" fmla="*/ 142 h 539"/>
                <a:gd name="TX24" fmla="*/ 46 w 537"/>
                <a:gd name="TY24" fmla="*/ 118 h 539"/>
                <a:gd name="TX25" fmla="*/ 60 w 537"/>
                <a:gd name="TY25" fmla="*/ 98 h 539"/>
                <a:gd name="TX26" fmla="*/ 78 w 537"/>
                <a:gd name="TY26" fmla="*/ 80 h 539"/>
                <a:gd name="TX27" fmla="*/ 98 w 537"/>
                <a:gd name="TY27" fmla="*/ 62 h 539"/>
                <a:gd name="TX28" fmla="*/ 118 w 537"/>
                <a:gd name="TY28" fmla="*/ 46 h 539"/>
                <a:gd name="TX29" fmla="*/ 140 w 537"/>
                <a:gd name="TY29" fmla="*/ 32 h 539"/>
                <a:gd name="TX30" fmla="*/ 164 w 537"/>
                <a:gd name="TY30" fmla="*/ 22 h 539"/>
                <a:gd name="TX31" fmla="*/ 188 w 537"/>
                <a:gd name="TY31" fmla="*/ 12 h 539"/>
                <a:gd name="TX32" fmla="*/ 214 w 537"/>
                <a:gd name="TY32" fmla="*/ 6 h 539"/>
                <a:gd name="TX33" fmla="*/ 240 w 537"/>
                <a:gd name="TY33" fmla="*/ 2 h 539"/>
                <a:gd name="TX34" fmla="*/ 268 w 537"/>
                <a:gd name="TY34" fmla="*/ 0 h 539"/>
                <a:gd name="TX35" fmla="*/ 268 w 537"/>
                <a:gd name="TY35" fmla="*/ 0 h 539"/>
                <a:gd name="TX36" fmla="*/ 296 w 537"/>
                <a:gd name="TY36" fmla="*/ 2 h 539"/>
                <a:gd name="TX37" fmla="*/ 322 w 537"/>
                <a:gd name="TY37" fmla="*/ 6 h 539"/>
                <a:gd name="TX38" fmla="*/ 348 w 537"/>
                <a:gd name="TY38" fmla="*/ 12 h 539"/>
                <a:gd name="TX39" fmla="*/ 372 w 537"/>
                <a:gd name="TY39" fmla="*/ 22 h 539"/>
                <a:gd name="TX40" fmla="*/ 396 w 537"/>
                <a:gd name="TY40" fmla="*/ 32 h 539"/>
                <a:gd name="TX41" fmla="*/ 418 w 537"/>
                <a:gd name="TY41" fmla="*/ 46 h 539"/>
                <a:gd name="TX42" fmla="*/ 438 w 537"/>
                <a:gd name="TY42" fmla="*/ 62 h 539"/>
                <a:gd name="TX43" fmla="*/ 458 w 537"/>
                <a:gd name="TY43" fmla="*/ 80 h 539"/>
                <a:gd name="TX44" fmla="*/ 476 w 537"/>
                <a:gd name="TY44" fmla="*/ 98 h 539"/>
                <a:gd name="TX45" fmla="*/ 490 w 537"/>
                <a:gd name="TY45" fmla="*/ 118 h 539"/>
                <a:gd name="TX46" fmla="*/ 504 w 537"/>
                <a:gd name="TY46" fmla="*/ 142 h 539"/>
                <a:gd name="TX47" fmla="*/ 516 w 537"/>
                <a:gd name="TY47" fmla="*/ 164 h 539"/>
                <a:gd name="TX48" fmla="*/ 524 w 537"/>
                <a:gd name="TY48" fmla="*/ 190 h 539"/>
                <a:gd name="TX49" fmla="*/ 532 w 537"/>
                <a:gd name="TY49" fmla="*/ 214 h 539"/>
                <a:gd name="TX50" fmla="*/ 536 w 537"/>
                <a:gd name="TY50" fmla="*/ 242 h 539"/>
                <a:gd name="TX51" fmla="*/ 536 w 537"/>
                <a:gd name="TY51" fmla="*/ 270 h 539"/>
                <a:gd name="TX52" fmla="*/ 536 w 537"/>
                <a:gd name="TY52" fmla="*/ 270 h 539"/>
                <a:gd name="TX53" fmla="*/ 536 w 537"/>
                <a:gd name="TY53" fmla="*/ 296 h 539"/>
                <a:gd name="TX54" fmla="*/ 532 w 537"/>
                <a:gd name="TY54" fmla="*/ 324 h 539"/>
                <a:gd name="TX55" fmla="*/ 524 w 537"/>
                <a:gd name="TY55" fmla="*/ 348 h 539"/>
                <a:gd name="TX56" fmla="*/ 516 w 537"/>
                <a:gd name="TY56" fmla="*/ 374 h 539"/>
                <a:gd name="TX57" fmla="*/ 504 w 537"/>
                <a:gd name="TY57" fmla="*/ 396 h 539"/>
                <a:gd name="TX58" fmla="*/ 490 w 537"/>
                <a:gd name="TY58" fmla="*/ 420 h 539"/>
                <a:gd name="TX59" fmla="*/ 476 w 537"/>
                <a:gd name="TY59" fmla="*/ 440 h 539"/>
                <a:gd name="TX60" fmla="*/ 458 w 537"/>
                <a:gd name="TY60" fmla="*/ 458 h 539"/>
                <a:gd name="TX61" fmla="*/ 438 w 537"/>
                <a:gd name="TY61" fmla="*/ 476 h 539"/>
                <a:gd name="TX62" fmla="*/ 418 w 537"/>
                <a:gd name="TY62" fmla="*/ 492 h 539"/>
                <a:gd name="TX63" fmla="*/ 396 w 537"/>
                <a:gd name="TY63" fmla="*/ 506 h 539"/>
                <a:gd name="TX64" fmla="*/ 372 w 537"/>
                <a:gd name="TY64" fmla="*/ 516 h 539"/>
                <a:gd name="TX65" fmla="*/ 348 w 537"/>
                <a:gd name="TY65" fmla="*/ 526 h 539"/>
                <a:gd name="TX66" fmla="*/ 322 w 537"/>
                <a:gd name="TY66" fmla="*/ 532 h 539"/>
                <a:gd name="TX67" fmla="*/ 296 w 537"/>
                <a:gd name="TY67" fmla="*/ 536 h 539"/>
                <a:gd name="TX68" fmla="*/ 268 w 537"/>
                <a:gd name="TY68" fmla="*/ 538 h 539"/>
                <a:gd name="TX69" fmla="*/ 268 w 537"/>
                <a:gd name="TY69" fmla="*/ 538 h 539"/>
                <a:gd name="TX71" fmla="*/ 268 w 537"/>
                <a:gd name="TY71" fmla="*/ 50 h 539"/>
                <a:gd name="TX72" fmla="*/ 268 w 537"/>
                <a:gd name="TY72" fmla="*/ 50 h 539"/>
                <a:gd name="TX73" fmla="*/ 246 w 537"/>
                <a:gd name="TY73" fmla="*/ 50 h 539"/>
                <a:gd name="TX74" fmla="*/ 224 w 537"/>
                <a:gd name="TY74" fmla="*/ 54 h 539"/>
                <a:gd name="TX75" fmla="*/ 202 w 537"/>
                <a:gd name="TY75" fmla="*/ 60 h 539"/>
                <a:gd name="TX76" fmla="*/ 182 w 537"/>
                <a:gd name="TY76" fmla="*/ 68 h 539"/>
                <a:gd name="TX77" fmla="*/ 164 w 537"/>
                <a:gd name="TY77" fmla="*/ 76 h 539"/>
                <a:gd name="TX78" fmla="*/ 146 w 537"/>
                <a:gd name="TY78" fmla="*/ 88 h 539"/>
                <a:gd name="TX79" fmla="*/ 128 w 537"/>
                <a:gd name="TY79" fmla="*/ 100 h 539"/>
                <a:gd name="TX80" fmla="*/ 114 w 537"/>
                <a:gd name="TY80" fmla="*/ 114 h 539"/>
                <a:gd name="TX81" fmla="*/ 98 w 537"/>
                <a:gd name="TY81" fmla="*/ 130 h 539"/>
                <a:gd name="TX82" fmla="*/ 86 w 537"/>
                <a:gd name="TY82" fmla="*/ 146 h 539"/>
                <a:gd name="TX83" fmla="*/ 76 w 537"/>
                <a:gd name="TY83" fmla="*/ 164 h 539"/>
                <a:gd name="TX84" fmla="*/ 66 w 537"/>
                <a:gd name="TY84" fmla="*/ 184 h 539"/>
                <a:gd name="TX85" fmla="*/ 58 w 537"/>
                <a:gd name="TY85" fmla="*/ 204 h 539"/>
                <a:gd name="TX86" fmla="*/ 54 w 537"/>
                <a:gd name="TY86" fmla="*/ 224 h 539"/>
                <a:gd name="TX87" fmla="*/ 50 w 537"/>
                <a:gd name="TY87" fmla="*/ 246 h 539"/>
                <a:gd name="TX88" fmla="*/ 48 w 537"/>
                <a:gd name="TY88" fmla="*/ 270 h 539"/>
                <a:gd name="TX89" fmla="*/ 48 w 537"/>
                <a:gd name="TY89" fmla="*/ 270 h 539"/>
                <a:gd name="TX90" fmla="*/ 50 w 537"/>
                <a:gd name="TY90" fmla="*/ 292 h 539"/>
                <a:gd name="TX91" fmla="*/ 54 w 537"/>
                <a:gd name="TY91" fmla="*/ 314 h 539"/>
                <a:gd name="TX92" fmla="*/ 58 w 537"/>
                <a:gd name="TY92" fmla="*/ 334 h 539"/>
                <a:gd name="TX93" fmla="*/ 66 w 537"/>
                <a:gd name="TY93" fmla="*/ 354 h 539"/>
                <a:gd name="TX94" fmla="*/ 76 w 537"/>
                <a:gd name="TY94" fmla="*/ 374 h 539"/>
                <a:gd name="TX95" fmla="*/ 86 w 537"/>
                <a:gd name="TY95" fmla="*/ 392 h 539"/>
                <a:gd name="TX96" fmla="*/ 98 w 537"/>
                <a:gd name="TY96" fmla="*/ 408 h 539"/>
                <a:gd name="TX97" fmla="*/ 114 w 537"/>
                <a:gd name="TY97" fmla="*/ 424 h 539"/>
                <a:gd name="TX98" fmla="*/ 128 w 537"/>
                <a:gd name="TY98" fmla="*/ 438 h 539"/>
                <a:gd name="TX99" fmla="*/ 146 w 537"/>
                <a:gd name="TY99" fmla="*/ 450 h 539"/>
                <a:gd name="TX100" fmla="*/ 164 w 537"/>
                <a:gd name="TY100" fmla="*/ 462 h 539"/>
                <a:gd name="TX101" fmla="*/ 182 w 537"/>
                <a:gd name="TY101" fmla="*/ 470 h 539"/>
                <a:gd name="TX102" fmla="*/ 202 w 537"/>
                <a:gd name="TY102" fmla="*/ 478 h 539"/>
                <a:gd name="TX103" fmla="*/ 224 w 537"/>
                <a:gd name="TY103" fmla="*/ 484 h 539"/>
                <a:gd name="TX104" fmla="*/ 246 w 537"/>
                <a:gd name="TY104" fmla="*/ 488 h 539"/>
                <a:gd name="TX105" fmla="*/ 268 w 537"/>
                <a:gd name="TY105" fmla="*/ 488 h 539"/>
                <a:gd name="TX106" fmla="*/ 268 w 537"/>
                <a:gd name="TY106" fmla="*/ 488 h 539"/>
                <a:gd name="TX107" fmla="*/ 290 w 537"/>
                <a:gd name="TY107" fmla="*/ 488 h 539"/>
                <a:gd name="TX108" fmla="*/ 312 w 537"/>
                <a:gd name="TY108" fmla="*/ 484 h 539"/>
                <a:gd name="TX109" fmla="*/ 334 w 537"/>
                <a:gd name="TY109" fmla="*/ 478 h 539"/>
                <a:gd name="TX110" fmla="*/ 354 w 537"/>
                <a:gd name="TY110" fmla="*/ 470 h 539"/>
                <a:gd name="TX111" fmla="*/ 372 w 537"/>
                <a:gd name="TY111" fmla="*/ 462 h 539"/>
                <a:gd name="TX112" fmla="*/ 390 w 537"/>
                <a:gd name="TY112" fmla="*/ 450 h 539"/>
                <a:gd name="TX113" fmla="*/ 408 w 537"/>
                <a:gd name="TY113" fmla="*/ 438 h 539"/>
                <a:gd name="TX114" fmla="*/ 422 w 537"/>
                <a:gd name="TY114" fmla="*/ 424 h 539"/>
                <a:gd name="TX115" fmla="*/ 438 w 537"/>
                <a:gd name="TY115" fmla="*/ 408 h 539"/>
                <a:gd name="TX116" fmla="*/ 450 w 537"/>
                <a:gd name="TY116" fmla="*/ 392 h 539"/>
                <a:gd name="TX117" fmla="*/ 460 w 537"/>
                <a:gd name="TY117" fmla="*/ 374 h 539"/>
                <a:gd name="TX118" fmla="*/ 470 w 537"/>
                <a:gd name="TY118" fmla="*/ 354 h 539"/>
                <a:gd name="TX119" fmla="*/ 478 w 537"/>
                <a:gd name="TY119" fmla="*/ 334 h 539"/>
                <a:gd name="TX120" fmla="*/ 482 w 537"/>
                <a:gd name="TY120" fmla="*/ 314 h 539"/>
                <a:gd name="TX121" fmla="*/ 486 w 537"/>
                <a:gd name="TY121" fmla="*/ 292 h 539"/>
                <a:gd name="TX122" fmla="*/ 488 w 537"/>
                <a:gd name="TY122" fmla="*/ 270 h 539"/>
                <a:gd name="TX123" fmla="*/ 488 w 537"/>
                <a:gd name="TY123" fmla="*/ 270 h 539"/>
                <a:gd name="TX124" fmla="*/ 486 w 537"/>
                <a:gd name="TY124" fmla="*/ 246 h 539"/>
                <a:gd name="TX125" fmla="*/ 482 w 537"/>
                <a:gd name="TY125" fmla="*/ 224 h 539"/>
                <a:gd name="TX126" fmla="*/ 478 w 537"/>
                <a:gd name="TY126" fmla="*/ 204 h 539"/>
                <a:gd name="TX127" fmla="*/ 470 w 537"/>
                <a:gd name="TY127" fmla="*/ 184 h 539"/>
                <a:gd name="TX128" fmla="*/ 460 w 537"/>
                <a:gd name="TY128" fmla="*/ 164 h 539"/>
                <a:gd name="TX129" fmla="*/ 450 w 537"/>
                <a:gd name="TY129" fmla="*/ 146 h 539"/>
                <a:gd name="TX130" fmla="*/ 438 w 537"/>
                <a:gd name="TY130" fmla="*/ 130 h 539"/>
                <a:gd name="TX131" fmla="*/ 422 w 537"/>
                <a:gd name="TY131" fmla="*/ 114 h 539"/>
                <a:gd name="TX132" fmla="*/ 408 w 537"/>
                <a:gd name="TY132" fmla="*/ 100 h 539"/>
                <a:gd name="TX133" fmla="*/ 390 w 537"/>
                <a:gd name="TY133" fmla="*/ 88 h 539"/>
                <a:gd name="TX134" fmla="*/ 372 w 537"/>
                <a:gd name="TY134" fmla="*/ 76 h 539"/>
                <a:gd name="TX135" fmla="*/ 354 w 537"/>
                <a:gd name="TY135" fmla="*/ 68 h 539"/>
                <a:gd name="TX136" fmla="*/ 334 w 537"/>
                <a:gd name="TY136" fmla="*/ 60 h 539"/>
                <a:gd name="TX137" fmla="*/ 312 w 537"/>
                <a:gd name="TY137" fmla="*/ 54 h 539"/>
                <a:gd name="TX138" fmla="*/ 290 w 537"/>
                <a:gd name="TY138" fmla="*/ 50 h 539"/>
                <a:gd name="TX139" fmla="*/ 268 w 537"/>
                <a:gd name="TY139" fmla="*/ 50 h 539"/>
                <a:gd name="TX140" fmla="*/ 268 w 537"/>
                <a:gd name="TY140" fmla="*/ 50 h 5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  <a:cxn ang="0">
                  <a:pos x="TX60" y="TY60"/>
                </a:cxn>
                <a:cxn ang="0">
                  <a:pos x="TX61" y="TY61"/>
                </a:cxn>
                <a:cxn ang="0">
                  <a:pos x="TX62" y="TY62"/>
                </a:cxn>
                <a:cxn ang="0">
                  <a:pos x="TX63" y="TY63"/>
                </a:cxn>
                <a:cxn ang="0">
                  <a:pos x="TX64" y="TY64"/>
                </a:cxn>
                <a:cxn ang="0">
                  <a:pos x="TX65" y="TY65"/>
                </a:cxn>
                <a:cxn ang="0">
                  <a:pos x="TX66" y="TY66"/>
                </a:cxn>
                <a:cxn ang="0">
                  <a:pos x="TX67" y="TY67"/>
                </a:cxn>
                <a:cxn ang="0">
                  <a:pos x="TX68" y="TY68"/>
                </a:cxn>
                <a:cxn ang="0">
                  <a:pos x="TX69" y="TY69"/>
                </a:cxn>
                <a:cxn ang="0">
                  <a:pos x="TX71" y="TY71"/>
                </a:cxn>
                <a:cxn ang="0">
                  <a:pos x="TX72" y="TY72"/>
                </a:cxn>
                <a:cxn ang="0">
                  <a:pos x="TX73" y="TY73"/>
                </a:cxn>
                <a:cxn ang="0">
                  <a:pos x="TX74" y="TY74"/>
                </a:cxn>
                <a:cxn ang="0">
                  <a:pos x="TX75" y="TY75"/>
                </a:cxn>
                <a:cxn ang="0">
                  <a:pos x="TX76" y="TY76"/>
                </a:cxn>
                <a:cxn ang="0">
                  <a:pos x="TX77" y="TY77"/>
                </a:cxn>
                <a:cxn ang="0">
                  <a:pos x="TX78" y="TY78"/>
                </a:cxn>
                <a:cxn ang="0">
                  <a:pos x="TX79" y="TY79"/>
                </a:cxn>
                <a:cxn ang="0">
                  <a:pos x="TX80" y="TY80"/>
                </a:cxn>
                <a:cxn ang="0">
                  <a:pos x="TX81" y="TY81"/>
                </a:cxn>
                <a:cxn ang="0">
                  <a:pos x="TX82" y="TY82"/>
                </a:cxn>
                <a:cxn ang="0">
                  <a:pos x="TX83" y="TY83"/>
                </a:cxn>
                <a:cxn ang="0">
                  <a:pos x="TX84" y="TY84"/>
                </a:cxn>
                <a:cxn ang="0">
                  <a:pos x="TX85" y="TY85"/>
                </a:cxn>
                <a:cxn ang="0">
                  <a:pos x="TX86" y="TY86"/>
                </a:cxn>
                <a:cxn ang="0">
                  <a:pos x="TX87" y="TY87"/>
                </a:cxn>
                <a:cxn ang="0">
                  <a:pos x="TX88" y="TY88"/>
                </a:cxn>
                <a:cxn ang="0">
                  <a:pos x="TX89" y="TY89"/>
                </a:cxn>
                <a:cxn ang="0">
                  <a:pos x="TX90" y="TY90"/>
                </a:cxn>
                <a:cxn ang="0">
                  <a:pos x="TX91" y="TY91"/>
                </a:cxn>
                <a:cxn ang="0">
                  <a:pos x="TX92" y="TY92"/>
                </a:cxn>
                <a:cxn ang="0">
                  <a:pos x="TX93" y="TY93"/>
                </a:cxn>
                <a:cxn ang="0">
                  <a:pos x="TX94" y="TY94"/>
                </a:cxn>
                <a:cxn ang="0">
                  <a:pos x="TX95" y="TY95"/>
                </a:cxn>
                <a:cxn ang="0">
                  <a:pos x="TX96" y="TY96"/>
                </a:cxn>
                <a:cxn ang="0">
                  <a:pos x="TX97" y="TY97"/>
                </a:cxn>
                <a:cxn ang="0">
                  <a:pos x="TX98" y="TY98"/>
                </a:cxn>
                <a:cxn ang="0">
                  <a:pos x="TX99" y="TY99"/>
                </a:cxn>
                <a:cxn ang="0">
                  <a:pos x="TX100" y="TY100"/>
                </a:cxn>
                <a:cxn ang="0">
                  <a:pos x="TX101" y="TY101"/>
                </a:cxn>
                <a:cxn ang="0">
                  <a:pos x="TX102" y="TY102"/>
                </a:cxn>
                <a:cxn ang="0">
                  <a:pos x="TX103" y="TY103"/>
                </a:cxn>
                <a:cxn ang="0">
                  <a:pos x="TX104" y="TY104"/>
                </a:cxn>
                <a:cxn ang="0">
                  <a:pos x="TX105" y="TY105"/>
                </a:cxn>
                <a:cxn ang="0">
                  <a:pos x="TX106" y="TY106"/>
                </a:cxn>
                <a:cxn ang="0">
                  <a:pos x="TX107" y="TY107"/>
                </a:cxn>
                <a:cxn ang="0">
                  <a:pos x="TX108" y="TY108"/>
                </a:cxn>
                <a:cxn ang="0">
                  <a:pos x="TX109" y="TY109"/>
                </a:cxn>
                <a:cxn ang="0">
                  <a:pos x="TX110" y="TY110"/>
                </a:cxn>
                <a:cxn ang="0">
                  <a:pos x="TX111" y="TY111"/>
                </a:cxn>
                <a:cxn ang="0">
                  <a:pos x="TX112" y="TY112"/>
                </a:cxn>
                <a:cxn ang="0">
                  <a:pos x="TX113" y="TY113"/>
                </a:cxn>
                <a:cxn ang="0">
                  <a:pos x="TX114" y="TY114"/>
                </a:cxn>
                <a:cxn ang="0">
                  <a:pos x="TX115" y="TY115"/>
                </a:cxn>
                <a:cxn ang="0">
                  <a:pos x="TX116" y="TY116"/>
                </a:cxn>
                <a:cxn ang="0">
                  <a:pos x="TX117" y="TY117"/>
                </a:cxn>
                <a:cxn ang="0">
                  <a:pos x="TX118" y="TY118"/>
                </a:cxn>
                <a:cxn ang="0">
                  <a:pos x="TX119" y="TY119"/>
                </a:cxn>
                <a:cxn ang="0">
                  <a:pos x="TX120" y="TY120"/>
                </a:cxn>
                <a:cxn ang="0">
                  <a:pos x="TX121" y="TY121"/>
                </a:cxn>
                <a:cxn ang="0">
                  <a:pos x="TX122" y="TY122"/>
                </a:cxn>
                <a:cxn ang="0">
                  <a:pos x="TX123" y="TY123"/>
                </a:cxn>
                <a:cxn ang="0">
                  <a:pos x="TX124" y="TY124"/>
                </a:cxn>
                <a:cxn ang="0">
                  <a:pos x="TX125" y="TY125"/>
                </a:cxn>
                <a:cxn ang="0">
                  <a:pos x="TX126" y="TY126"/>
                </a:cxn>
                <a:cxn ang="0">
                  <a:pos x="TX127" y="TY127"/>
                </a:cxn>
                <a:cxn ang="0">
                  <a:pos x="TX128" y="TY128"/>
                </a:cxn>
                <a:cxn ang="0">
                  <a:pos x="TX129" y="TY129"/>
                </a:cxn>
                <a:cxn ang="0">
                  <a:pos x="TX130" y="TY130"/>
                </a:cxn>
                <a:cxn ang="0">
                  <a:pos x="TX131" y="TY131"/>
                </a:cxn>
                <a:cxn ang="0">
                  <a:pos x="TX132" y="TY132"/>
                </a:cxn>
                <a:cxn ang="0">
                  <a:pos x="TX133" y="TY133"/>
                </a:cxn>
                <a:cxn ang="0">
                  <a:pos x="TX134" y="TY134"/>
                </a:cxn>
                <a:cxn ang="0">
                  <a:pos x="TX135" y="TY135"/>
                </a:cxn>
                <a:cxn ang="0">
                  <a:pos x="TX136" y="TY136"/>
                </a:cxn>
                <a:cxn ang="0">
                  <a:pos x="TX137" y="TY137"/>
                </a:cxn>
                <a:cxn ang="0">
                  <a:pos x="TX138" y="TY138"/>
                </a:cxn>
                <a:cxn ang="0">
                  <a:pos x="TX139" y="TY139"/>
                </a:cxn>
                <a:cxn ang="0">
                  <a:pos x="TX140" y="TY140"/>
                </a:cxn>
              </a:cxnLst>
              <a:rect l="l" t="t" r="r" b="b"/>
              <a:pathLst>
                <a:path w="537" h="539">
                  <a:moveTo>
                    <a:pt x="268" y="538"/>
                  </a:moveTo>
                  <a:lnTo>
                    <a:pt x="268" y="538"/>
                  </a:lnTo>
                  <a:lnTo>
                    <a:pt x="240" y="536"/>
                  </a:lnTo>
                  <a:lnTo>
                    <a:pt x="214" y="532"/>
                  </a:lnTo>
                  <a:lnTo>
                    <a:pt x="188" y="526"/>
                  </a:lnTo>
                  <a:lnTo>
                    <a:pt x="164" y="516"/>
                  </a:lnTo>
                  <a:lnTo>
                    <a:pt x="140" y="506"/>
                  </a:lnTo>
                  <a:lnTo>
                    <a:pt x="118" y="492"/>
                  </a:lnTo>
                  <a:lnTo>
                    <a:pt x="98" y="476"/>
                  </a:lnTo>
                  <a:lnTo>
                    <a:pt x="78" y="458"/>
                  </a:lnTo>
                  <a:lnTo>
                    <a:pt x="60" y="440"/>
                  </a:lnTo>
                  <a:lnTo>
                    <a:pt x="46" y="420"/>
                  </a:lnTo>
                  <a:lnTo>
                    <a:pt x="32" y="396"/>
                  </a:lnTo>
                  <a:lnTo>
                    <a:pt x="20" y="374"/>
                  </a:lnTo>
                  <a:lnTo>
                    <a:pt x="12" y="348"/>
                  </a:lnTo>
                  <a:lnTo>
                    <a:pt x="4" y="324"/>
                  </a:lnTo>
                  <a:lnTo>
                    <a:pt x="0" y="296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42"/>
                  </a:lnTo>
                  <a:lnTo>
                    <a:pt x="4" y="214"/>
                  </a:lnTo>
                  <a:lnTo>
                    <a:pt x="12" y="190"/>
                  </a:lnTo>
                  <a:lnTo>
                    <a:pt x="20" y="164"/>
                  </a:lnTo>
                  <a:lnTo>
                    <a:pt x="32" y="142"/>
                  </a:lnTo>
                  <a:lnTo>
                    <a:pt x="46" y="118"/>
                  </a:lnTo>
                  <a:lnTo>
                    <a:pt x="60" y="98"/>
                  </a:lnTo>
                  <a:lnTo>
                    <a:pt x="78" y="80"/>
                  </a:lnTo>
                  <a:lnTo>
                    <a:pt x="98" y="62"/>
                  </a:lnTo>
                  <a:lnTo>
                    <a:pt x="118" y="46"/>
                  </a:lnTo>
                  <a:lnTo>
                    <a:pt x="140" y="32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6" y="2"/>
                  </a:lnTo>
                  <a:lnTo>
                    <a:pt x="322" y="6"/>
                  </a:lnTo>
                  <a:lnTo>
                    <a:pt x="348" y="12"/>
                  </a:lnTo>
                  <a:lnTo>
                    <a:pt x="372" y="22"/>
                  </a:lnTo>
                  <a:lnTo>
                    <a:pt x="396" y="32"/>
                  </a:lnTo>
                  <a:lnTo>
                    <a:pt x="418" y="46"/>
                  </a:lnTo>
                  <a:lnTo>
                    <a:pt x="438" y="62"/>
                  </a:lnTo>
                  <a:lnTo>
                    <a:pt x="458" y="80"/>
                  </a:lnTo>
                  <a:lnTo>
                    <a:pt x="476" y="98"/>
                  </a:lnTo>
                  <a:lnTo>
                    <a:pt x="490" y="118"/>
                  </a:lnTo>
                  <a:lnTo>
                    <a:pt x="504" y="142"/>
                  </a:lnTo>
                  <a:lnTo>
                    <a:pt x="516" y="164"/>
                  </a:lnTo>
                  <a:lnTo>
                    <a:pt x="524" y="190"/>
                  </a:lnTo>
                  <a:lnTo>
                    <a:pt x="532" y="214"/>
                  </a:lnTo>
                  <a:lnTo>
                    <a:pt x="536" y="242"/>
                  </a:lnTo>
                  <a:lnTo>
                    <a:pt x="536" y="270"/>
                  </a:lnTo>
                  <a:lnTo>
                    <a:pt x="536" y="270"/>
                  </a:lnTo>
                  <a:lnTo>
                    <a:pt x="536" y="296"/>
                  </a:lnTo>
                  <a:lnTo>
                    <a:pt x="532" y="324"/>
                  </a:lnTo>
                  <a:lnTo>
                    <a:pt x="524" y="348"/>
                  </a:lnTo>
                  <a:lnTo>
                    <a:pt x="516" y="374"/>
                  </a:lnTo>
                  <a:lnTo>
                    <a:pt x="504" y="396"/>
                  </a:lnTo>
                  <a:lnTo>
                    <a:pt x="490" y="420"/>
                  </a:lnTo>
                  <a:lnTo>
                    <a:pt x="476" y="440"/>
                  </a:lnTo>
                  <a:lnTo>
                    <a:pt x="458" y="458"/>
                  </a:lnTo>
                  <a:lnTo>
                    <a:pt x="438" y="476"/>
                  </a:lnTo>
                  <a:lnTo>
                    <a:pt x="418" y="492"/>
                  </a:lnTo>
                  <a:lnTo>
                    <a:pt x="396" y="506"/>
                  </a:lnTo>
                  <a:lnTo>
                    <a:pt x="372" y="516"/>
                  </a:lnTo>
                  <a:lnTo>
                    <a:pt x="348" y="526"/>
                  </a:lnTo>
                  <a:lnTo>
                    <a:pt x="322" y="532"/>
                  </a:lnTo>
                  <a:lnTo>
                    <a:pt x="296" y="536"/>
                  </a:lnTo>
                  <a:lnTo>
                    <a:pt x="268" y="538"/>
                  </a:lnTo>
                  <a:lnTo>
                    <a:pt x="268" y="538"/>
                  </a:lnTo>
                  <a:close/>
                  <a:moveTo>
                    <a:pt x="268" y="50"/>
                  </a:moveTo>
                  <a:lnTo>
                    <a:pt x="268" y="50"/>
                  </a:lnTo>
                  <a:lnTo>
                    <a:pt x="246" y="50"/>
                  </a:lnTo>
                  <a:lnTo>
                    <a:pt x="224" y="54"/>
                  </a:lnTo>
                  <a:lnTo>
                    <a:pt x="202" y="60"/>
                  </a:lnTo>
                  <a:lnTo>
                    <a:pt x="182" y="68"/>
                  </a:lnTo>
                  <a:lnTo>
                    <a:pt x="164" y="76"/>
                  </a:lnTo>
                  <a:lnTo>
                    <a:pt x="146" y="88"/>
                  </a:lnTo>
                  <a:lnTo>
                    <a:pt x="128" y="100"/>
                  </a:lnTo>
                  <a:lnTo>
                    <a:pt x="114" y="114"/>
                  </a:lnTo>
                  <a:lnTo>
                    <a:pt x="98" y="130"/>
                  </a:lnTo>
                  <a:lnTo>
                    <a:pt x="86" y="146"/>
                  </a:lnTo>
                  <a:lnTo>
                    <a:pt x="76" y="164"/>
                  </a:lnTo>
                  <a:lnTo>
                    <a:pt x="66" y="184"/>
                  </a:lnTo>
                  <a:lnTo>
                    <a:pt x="58" y="204"/>
                  </a:lnTo>
                  <a:lnTo>
                    <a:pt x="54" y="224"/>
                  </a:lnTo>
                  <a:lnTo>
                    <a:pt x="50" y="246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50" y="292"/>
                  </a:lnTo>
                  <a:lnTo>
                    <a:pt x="54" y="314"/>
                  </a:lnTo>
                  <a:lnTo>
                    <a:pt x="58" y="334"/>
                  </a:lnTo>
                  <a:lnTo>
                    <a:pt x="66" y="354"/>
                  </a:lnTo>
                  <a:lnTo>
                    <a:pt x="76" y="374"/>
                  </a:lnTo>
                  <a:lnTo>
                    <a:pt x="86" y="392"/>
                  </a:lnTo>
                  <a:lnTo>
                    <a:pt x="98" y="408"/>
                  </a:lnTo>
                  <a:lnTo>
                    <a:pt x="114" y="424"/>
                  </a:lnTo>
                  <a:lnTo>
                    <a:pt x="128" y="438"/>
                  </a:lnTo>
                  <a:lnTo>
                    <a:pt x="146" y="450"/>
                  </a:lnTo>
                  <a:lnTo>
                    <a:pt x="164" y="462"/>
                  </a:lnTo>
                  <a:lnTo>
                    <a:pt x="182" y="470"/>
                  </a:lnTo>
                  <a:lnTo>
                    <a:pt x="202" y="478"/>
                  </a:lnTo>
                  <a:lnTo>
                    <a:pt x="224" y="484"/>
                  </a:lnTo>
                  <a:lnTo>
                    <a:pt x="246" y="488"/>
                  </a:lnTo>
                  <a:lnTo>
                    <a:pt x="268" y="488"/>
                  </a:lnTo>
                  <a:lnTo>
                    <a:pt x="268" y="488"/>
                  </a:lnTo>
                  <a:lnTo>
                    <a:pt x="290" y="488"/>
                  </a:lnTo>
                  <a:lnTo>
                    <a:pt x="312" y="484"/>
                  </a:lnTo>
                  <a:lnTo>
                    <a:pt x="334" y="478"/>
                  </a:lnTo>
                  <a:lnTo>
                    <a:pt x="354" y="470"/>
                  </a:lnTo>
                  <a:lnTo>
                    <a:pt x="372" y="462"/>
                  </a:lnTo>
                  <a:lnTo>
                    <a:pt x="390" y="450"/>
                  </a:lnTo>
                  <a:lnTo>
                    <a:pt x="408" y="438"/>
                  </a:lnTo>
                  <a:lnTo>
                    <a:pt x="422" y="424"/>
                  </a:lnTo>
                  <a:lnTo>
                    <a:pt x="438" y="408"/>
                  </a:lnTo>
                  <a:lnTo>
                    <a:pt x="450" y="392"/>
                  </a:lnTo>
                  <a:lnTo>
                    <a:pt x="460" y="374"/>
                  </a:lnTo>
                  <a:lnTo>
                    <a:pt x="470" y="354"/>
                  </a:lnTo>
                  <a:lnTo>
                    <a:pt x="478" y="334"/>
                  </a:lnTo>
                  <a:lnTo>
                    <a:pt x="482" y="314"/>
                  </a:lnTo>
                  <a:lnTo>
                    <a:pt x="486" y="292"/>
                  </a:lnTo>
                  <a:lnTo>
                    <a:pt x="488" y="270"/>
                  </a:lnTo>
                  <a:lnTo>
                    <a:pt x="488" y="270"/>
                  </a:lnTo>
                  <a:lnTo>
                    <a:pt x="486" y="246"/>
                  </a:lnTo>
                  <a:lnTo>
                    <a:pt x="482" y="224"/>
                  </a:lnTo>
                  <a:lnTo>
                    <a:pt x="478" y="204"/>
                  </a:lnTo>
                  <a:lnTo>
                    <a:pt x="470" y="184"/>
                  </a:lnTo>
                  <a:lnTo>
                    <a:pt x="460" y="164"/>
                  </a:lnTo>
                  <a:lnTo>
                    <a:pt x="450" y="146"/>
                  </a:lnTo>
                  <a:lnTo>
                    <a:pt x="438" y="130"/>
                  </a:lnTo>
                  <a:lnTo>
                    <a:pt x="422" y="114"/>
                  </a:lnTo>
                  <a:lnTo>
                    <a:pt x="408" y="100"/>
                  </a:lnTo>
                  <a:lnTo>
                    <a:pt x="390" y="88"/>
                  </a:lnTo>
                  <a:lnTo>
                    <a:pt x="372" y="76"/>
                  </a:lnTo>
                  <a:lnTo>
                    <a:pt x="354" y="68"/>
                  </a:lnTo>
                  <a:lnTo>
                    <a:pt x="334" y="60"/>
                  </a:lnTo>
                  <a:lnTo>
                    <a:pt x="312" y="54"/>
                  </a:lnTo>
                  <a:lnTo>
                    <a:pt x="290" y="50"/>
                  </a:lnTo>
                  <a:lnTo>
                    <a:pt x="268" y="50"/>
                  </a:lnTo>
                  <a:lnTo>
                    <a:pt x="268" y="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16" name="도형 14">
              <a:extLst>
                <a:ext uri="{FF2B5EF4-FFF2-40B4-BE49-F238E27FC236}">
                  <a16:creationId xmlns:a16="http://schemas.microsoft.com/office/drawing/2014/main" id="{922072DA-1809-46ED-AD93-A2AC7F04F59B}"/>
                </a:ext>
              </a:extLst>
            </p:cNvPr>
            <p:cNvSpPr>
              <a:spLocks/>
            </p:cNvSpPr>
            <p:nvPr/>
          </p:nvSpPr>
          <p:spPr>
            <a:xfrm>
              <a:off x="4098292" y="2640965"/>
              <a:ext cx="50800" cy="41275"/>
            </a:xfrm>
            <a:custGeom>
              <a:avLst/>
              <a:gdLst>
                <a:gd name="TX0" fmla="*/ 152 w 153"/>
                <a:gd name="TY0" fmla="*/ 76 h 151"/>
                <a:gd name="TX1" fmla="*/ 152 w 153"/>
                <a:gd name="TY1" fmla="*/ 76 h 151"/>
                <a:gd name="TX2" fmla="*/ 150 w 153"/>
                <a:gd name="TY2" fmla="*/ 90 h 151"/>
                <a:gd name="TX3" fmla="*/ 146 w 153"/>
                <a:gd name="TY3" fmla="*/ 104 h 151"/>
                <a:gd name="TX4" fmla="*/ 138 w 153"/>
                <a:gd name="TY4" fmla="*/ 118 h 151"/>
                <a:gd name="TX5" fmla="*/ 130 w 153"/>
                <a:gd name="TY5" fmla="*/ 128 h 151"/>
                <a:gd name="TX6" fmla="*/ 118 w 153"/>
                <a:gd name="TY6" fmla="*/ 138 h 151"/>
                <a:gd name="TX7" fmla="*/ 106 w 153"/>
                <a:gd name="TY7" fmla="*/ 144 h 151"/>
                <a:gd name="TX8" fmla="*/ 92 w 153"/>
                <a:gd name="TY8" fmla="*/ 150 h 151"/>
                <a:gd name="TX9" fmla="*/ 76 w 153"/>
                <a:gd name="TY9" fmla="*/ 150 h 151"/>
                <a:gd name="TX10" fmla="*/ 76 w 153"/>
                <a:gd name="TY10" fmla="*/ 150 h 151"/>
                <a:gd name="TX11" fmla="*/ 60 w 153"/>
                <a:gd name="TY11" fmla="*/ 150 h 151"/>
                <a:gd name="TX12" fmla="*/ 46 w 153"/>
                <a:gd name="TY12" fmla="*/ 144 h 151"/>
                <a:gd name="TX13" fmla="*/ 34 w 153"/>
                <a:gd name="TY13" fmla="*/ 138 h 151"/>
                <a:gd name="TX14" fmla="*/ 22 w 153"/>
                <a:gd name="TY14" fmla="*/ 128 h 151"/>
                <a:gd name="TX15" fmla="*/ 14 w 153"/>
                <a:gd name="TY15" fmla="*/ 118 h 151"/>
                <a:gd name="TX16" fmla="*/ 6 w 153"/>
                <a:gd name="TY16" fmla="*/ 104 h 151"/>
                <a:gd name="TX17" fmla="*/ 2 w 153"/>
                <a:gd name="TY17" fmla="*/ 90 h 151"/>
                <a:gd name="TX18" fmla="*/ 0 w 153"/>
                <a:gd name="TY18" fmla="*/ 76 h 151"/>
                <a:gd name="TX19" fmla="*/ 0 w 153"/>
                <a:gd name="TY19" fmla="*/ 76 h 151"/>
                <a:gd name="TX20" fmla="*/ 2 w 153"/>
                <a:gd name="TY20" fmla="*/ 60 h 151"/>
                <a:gd name="TX21" fmla="*/ 6 w 153"/>
                <a:gd name="TY21" fmla="*/ 46 h 151"/>
                <a:gd name="TX22" fmla="*/ 14 w 153"/>
                <a:gd name="TY22" fmla="*/ 32 h 151"/>
                <a:gd name="TX23" fmla="*/ 22 w 153"/>
                <a:gd name="TY23" fmla="*/ 22 h 151"/>
                <a:gd name="TX24" fmla="*/ 34 w 153"/>
                <a:gd name="TY24" fmla="*/ 12 h 151"/>
                <a:gd name="TX25" fmla="*/ 46 w 153"/>
                <a:gd name="TY25" fmla="*/ 6 h 151"/>
                <a:gd name="TX26" fmla="*/ 60 w 153"/>
                <a:gd name="TY26" fmla="*/ 0 h 151"/>
                <a:gd name="TX27" fmla="*/ 76 w 153"/>
                <a:gd name="TY27" fmla="*/ 0 h 151"/>
                <a:gd name="TX28" fmla="*/ 76 w 153"/>
                <a:gd name="TY28" fmla="*/ 0 h 151"/>
                <a:gd name="TX29" fmla="*/ 92 w 153"/>
                <a:gd name="TY29" fmla="*/ 0 h 151"/>
                <a:gd name="TX30" fmla="*/ 106 w 153"/>
                <a:gd name="TY30" fmla="*/ 6 h 151"/>
                <a:gd name="TX31" fmla="*/ 118 w 153"/>
                <a:gd name="TY31" fmla="*/ 12 h 151"/>
                <a:gd name="TX32" fmla="*/ 130 w 153"/>
                <a:gd name="TY32" fmla="*/ 22 h 151"/>
                <a:gd name="TX33" fmla="*/ 138 w 153"/>
                <a:gd name="TY33" fmla="*/ 32 h 151"/>
                <a:gd name="TX34" fmla="*/ 146 w 153"/>
                <a:gd name="TY34" fmla="*/ 46 h 151"/>
                <a:gd name="TX35" fmla="*/ 150 w 153"/>
                <a:gd name="TY35" fmla="*/ 60 h 151"/>
                <a:gd name="TX36" fmla="*/ 152 w 153"/>
                <a:gd name="TY36" fmla="*/ 76 h 151"/>
                <a:gd name="TX37" fmla="*/ 152 w 153"/>
                <a:gd name="TY37" fmla="*/ 76 h 15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</a:cxnLst>
              <a:rect l="l" t="t" r="r" b="b"/>
              <a:pathLst>
                <a:path w="153" h="151">
                  <a:moveTo>
                    <a:pt x="152" y="76"/>
                  </a:moveTo>
                  <a:lnTo>
                    <a:pt x="152" y="76"/>
                  </a:lnTo>
                  <a:lnTo>
                    <a:pt x="150" y="90"/>
                  </a:lnTo>
                  <a:lnTo>
                    <a:pt x="146" y="104"/>
                  </a:lnTo>
                  <a:lnTo>
                    <a:pt x="138" y="118"/>
                  </a:lnTo>
                  <a:lnTo>
                    <a:pt x="130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2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60" y="150"/>
                  </a:lnTo>
                  <a:lnTo>
                    <a:pt x="46" y="144"/>
                  </a:lnTo>
                  <a:lnTo>
                    <a:pt x="34" y="138"/>
                  </a:lnTo>
                  <a:lnTo>
                    <a:pt x="22" y="128"/>
                  </a:lnTo>
                  <a:lnTo>
                    <a:pt x="14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30" y="22"/>
                  </a:lnTo>
                  <a:lnTo>
                    <a:pt x="138" y="32"/>
                  </a:lnTo>
                  <a:lnTo>
                    <a:pt x="146" y="46"/>
                  </a:lnTo>
                  <a:lnTo>
                    <a:pt x="150" y="60"/>
                  </a:lnTo>
                  <a:lnTo>
                    <a:pt x="152" y="76"/>
                  </a:lnTo>
                  <a:lnTo>
                    <a:pt x="152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17" name="도형 15">
              <a:extLst>
                <a:ext uri="{FF2B5EF4-FFF2-40B4-BE49-F238E27FC236}">
                  <a16:creationId xmlns:a16="http://schemas.microsoft.com/office/drawing/2014/main" id="{7BFEF222-7A58-4D1F-BEBB-F75CC622868A}"/>
                </a:ext>
              </a:extLst>
            </p:cNvPr>
            <p:cNvSpPr>
              <a:spLocks/>
            </p:cNvSpPr>
            <p:nvPr/>
          </p:nvSpPr>
          <p:spPr>
            <a:xfrm>
              <a:off x="4112897" y="2700655"/>
              <a:ext cx="21590" cy="45720"/>
            </a:xfrm>
            <a:custGeom>
              <a:avLst/>
              <a:gdLst>
                <a:gd name="TX0" fmla="*/ 32 w 65"/>
                <a:gd name="TY0" fmla="*/ 168 h 169"/>
                <a:gd name="TX1" fmla="*/ 32 w 65"/>
                <a:gd name="TY1" fmla="*/ 168 h 169"/>
                <a:gd name="TX2" fmla="*/ 26 w 65"/>
                <a:gd name="TY2" fmla="*/ 166 h 169"/>
                <a:gd name="TX3" fmla="*/ 20 w 65"/>
                <a:gd name="TY3" fmla="*/ 164 h 169"/>
                <a:gd name="TX4" fmla="*/ 10 w 65"/>
                <a:gd name="TY4" fmla="*/ 158 h 169"/>
                <a:gd name="TX5" fmla="*/ 2 w 65"/>
                <a:gd name="TY5" fmla="*/ 148 h 169"/>
                <a:gd name="TX6" fmla="*/ 2 w 65"/>
                <a:gd name="TY6" fmla="*/ 142 h 169"/>
                <a:gd name="TX7" fmla="*/ 0 w 65"/>
                <a:gd name="TY7" fmla="*/ 136 h 169"/>
                <a:gd name="TX8" fmla="*/ 0 w 65"/>
                <a:gd name="TY8" fmla="*/ 32 h 169"/>
                <a:gd name="TX9" fmla="*/ 0 w 65"/>
                <a:gd name="TY9" fmla="*/ 32 h 169"/>
                <a:gd name="TX10" fmla="*/ 2 w 65"/>
                <a:gd name="TY10" fmla="*/ 26 h 169"/>
                <a:gd name="TX11" fmla="*/ 2 w 65"/>
                <a:gd name="TY11" fmla="*/ 20 h 169"/>
                <a:gd name="TX12" fmla="*/ 10 w 65"/>
                <a:gd name="TY12" fmla="*/ 10 h 169"/>
                <a:gd name="TX13" fmla="*/ 20 w 65"/>
                <a:gd name="TY13" fmla="*/ 4 h 169"/>
                <a:gd name="TX14" fmla="*/ 26 w 65"/>
                <a:gd name="TY14" fmla="*/ 2 h 169"/>
                <a:gd name="TX15" fmla="*/ 32 w 65"/>
                <a:gd name="TY15" fmla="*/ 0 h 169"/>
                <a:gd name="TX16" fmla="*/ 32 w 65"/>
                <a:gd name="TY16" fmla="*/ 0 h 169"/>
                <a:gd name="TX17" fmla="*/ 38 w 65"/>
                <a:gd name="TY17" fmla="*/ 2 h 169"/>
                <a:gd name="TX18" fmla="*/ 44 w 65"/>
                <a:gd name="TY18" fmla="*/ 4 h 169"/>
                <a:gd name="TX19" fmla="*/ 54 w 65"/>
                <a:gd name="TY19" fmla="*/ 10 h 169"/>
                <a:gd name="TX20" fmla="*/ 62 w 65"/>
                <a:gd name="TY20" fmla="*/ 20 h 169"/>
                <a:gd name="TX21" fmla="*/ 62 w 65"/>
                <a:gd name="TY21" fmla="*/ 26 h 169"/>
                <a:gd name="TX22" fmla="*/ 64 w 65"/>
                <a:gd name="TY22" fmla="*/ 32 h 169"/>
                <a:gd name="TX23" fmla="*/ 64 w 65"/>
                <a:gd name="TY23" fmla="*/ 136 h 169"/>
                <a:gd name="TX24" fmla="*/ 64 w 65"/>
                <a:gd name="TY24" fmla="*/ 136 h 169"/>
                <a:gd name="TX25" fmla="*/ 62 w 65"/>
                <a:gd name="TY25" fmla="*/ 142 h 169"/>
                <a:gd name="TX26" fmla="*/ 62 w 65"/>
                <a:gd name="TY26" fmla="*/ 148 h 169"/>
                <a:gd name="TX27" fmla="*/ 54 w 65"/>
                <a:gd name="TY27" fmla="*/ 158 h 169"/>
                <a:gd name="TX28" fmla="*/ 44 w 65"/>
                <a:gd name="TY28" fmla="*/ 164 h 169"/>
                <a:gd name="TX29" fmla="*/ 38 w 65"/>
                <a:gd name="TY29" fmla="*/ 166 h 169"/>
                <a:gd name="TX30" fmla="*/ 32 w 65"/>
                <a:gd name="TY30" fmla="*/ 168 h 169"/>
                <a:gd name="TX31" fmla="*/ 32 w 65"/>
                <a:gd name="TY31" fmla="*/ 168 h 16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65" h="169">
                  <a:moveTo>
                    <a:pt x="32" y="168"/>
                  </a:moveTo>
                  <a:lnTo>
                    <a:pt x="32" y="168"/>
                  </a:lnTo>
                  <a:lnTo>
                    <a:pt x="26" y="166"/>
                  </a:lnTo>
                  <a:lnTo>
                    <a:pt x="20" y="164"/>
                  </a:lnTo>
                  <a:lnTo>
                    <a:pt x="10" y="158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2" y="142"/>
                  </a:lnTo>
                  <a:lnTo>
                    <a:pt x="62" y="148"/>
                  </a:lnTo>
                  <a:lnTo>
                    <a:pt x="54" y="158"/>
                  </a:lnTo>
                  <a:lnTo>
                    <a:pt x="44" y="164"/>
                  </a:lnTo>
                  <a:lnTo>
                    <a:pt x="38" y="166"/>
                  </a:lnTo>
                  <a:lnTo>
                    <a:pt x="32" y="168"/>
                  </a:lnTo>
                  <a:lnTo>
                    <a:pt x="32" y="16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18" name="도형 16">
              <a:extLst>
                <a:ext uri="{FF2B5EF4-FFF2-40B4-BE49-F238E27FC236}">
                  <a16:creationId xmlns:a16="http://schemas.microsoft.com/office/drawing/2014/main" id="{55B06D73-67DF-47C9-8C5D-582E84193125}"/>
                </a:ext>
              </a:extLst>
            </p:cNvPr>
            <p:cNvSpPr>
              <a:spLocks/>
            </p:cNvSpPr>
            <p:nvPr/>
          </p:nvSpPr>
          <p:spPr>
            <a:xfrm>
              <a:off x="4112897" y="2576195"/>
              <a:ext cx="21590" cy="45085"/>
            </a:xfrm>
            <a:custGeom>
              <a:avLst/>
              <a:gdLst>
                <a:gd name="TX0" fmla="*/ 32 w 65"/>
                <a:gd name="TY0" fmla="*/ 166 h 167"/>
                <a:gd name="TX1" fmla="*/ 32 w 65"/>
                <a:gd name="TY1" fmla="*/ 166 h 167"/>
                <a:gd name="TX2" fmla="*/ 26 w 65"/>
                <a:gd name="TY2" fmla="*/ 166 h 167"/>
                <a:gd name="TX3" fmla="*/ 20 w 65"/>
                <a:gd name="TY3" fmla="*/ 164 h 167"/>
                <a:gd name="TX4" fmla="*/ 10 w 65"/>
                <a:gd name="TY4" fmla="*/ 158 h 167"/>
                <a:gd name="TX5" fmla="*/ 2 w 65"/>
                <a:gd name="TY5" fmla="*/ 148 h 167"/>
                <a:gd name="TX6" fmla="*/ 2 w 65"/>
                <a:gd name="TY6" fmla="*/ 142 h 167"/>
                <a:gd name="TX7" fmla="*/ 0 w 65"/>
                <a:gd name="TY7" fmla="*/ 136 h 167"/>
                <a:gd name="TX8" fmla="*/ 0 w 65"/>
                <a:gd name="TY8" fmla="*/ 32 h 167"/>
                <a:gd name="TX9" fmla="*/ 0 w 65"/>
                <a:gd name="TY9" fmla="*/ 32 h 167"/>
                <a:gd name="TX10" fmla="*/ 2 w 65"/>
                <a:gd name="TY10" fmla="*/ 26 h 167"/>
                <a:gd name="TX11" fmla="*/ 2 w 65"/>
                <a:gd name="TY11" fmla="*/ 20 h 167"/>
                <a:gd name="TX12" fmla="*/ 10 w 65"/>
                <a:gd name="TY12" fmla="*/ 10 h 167"/>
                <a:gd name="TX13" fmla="*/ 20 w 65"/>
                <a:gd name="TY13" fmla="*/ 4 h 167"/>
                <a:gd name="TX14" fmla="*/ 26 w 65"/>
                <a:gd name="TY14" fmla="*/ 2 h 167"/>
                <a:gd name="TX15" fmla="*/ 32 w 65"/>
                <a:gd name="TY15" fmla="*/ 0 h 167"/>
                <a:gd name="TX16" fmla="*/ 32 w 65"/>
                <a:gd name="TY16" fmla="*/ 0 h 167"/>
                <a:gd name="TX17" fmla="*/ 38 w 65"/>
                <a:gd name="TY17" fmla="*/ 2 h 167"/>
                <a:gd name="TX18" fmla="*/ 44 w 65"/>
                <a:gd name="TY18" fmla="*/ 4 h 167"/>
                <a:gd name="TX19" fmla="*/ 54 w 65"/>
                <a:gd name="TY19" fmla="*/ 10 h 167"/>
                <a:gd name="TX20" fmla="*/ 62 w 65"/>
                <a:gd name="TY20" fmla="*/ 20 h 167"/>
                <a:gd name="TX21" fmla="*/ 62 w 65"/>
                <a:gd name="TY21" fmla="*/ 26 h 167"/>
                <a:gd name="TX22" fmla="*/ 64 w 65"/>
                <a:gd name="TY22" fmla="*/ 32 h 167"/>
                <a:gd name="TX23" fmla="*/ 64 w 65"/>
                <a:gd name="TY23" fmla="*/ 136 h 167"/>
                <a:gd name="TX24" fmla="*/ 64 w 65"/>
                <a:gd name="TY24" fmla="*/ 136 h 167"/>
                <a:gd name="TX25" fmla="*/ 62 w 65"/>
                <a:gd name="TY25" fmla="*/ 142 h 167"/>
                <a:gd name="TX26" fmla="*/ 62 w 65"/>
                <a:gd name="TY26" fmla="*/ 148 h 167"/>
                <a:gd name="TX27" fmla="*/ 54 w 65"/>
                <a:gd name="TY27" fmla="*/ 158 h 167"/>
                <a:gd name="TX28" fmla="*/ 44 w 65"/>
                <a:gd name="TY28" fmla="*/ 164 h 167"/>
                <a:gd name="TX29" fmla="*/ 38 w 65"/>
                <a:gd name="TY29" fmla="*/ 166 h 167"/>
                <a:gd name="TX30" fmla="*/ 32 w 65"/>
                <a:gd name="TY30" fmla="*/ 166 h 167"/>
                <a:gd name="TX31" fmla="*/ 32 w 65"/>
                <a:gd name="TY31" fmla="*/ 166 h 16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65" h="167">
                  <a:moveTo>
                    <a:pt x="32" y="166"/>
                  </a:moveTo>
                  <a:lnTo>
                    <a:pt x="32" y="166"/>
                  </a:lnTo>
                  <a:lnTo>
                    <a:pt x="26" y="166"/>
                  </a:lnTo>
                  <a:lnTo>
                    <a:pt x="20" y="164"/>
                  </a:lnTo>
                  <a:lnTo>
                    <a:pt x="10" y="158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2" y="142"/>
                  </a:lnTo>
                  <a:lnTo>
                    <a:pt x="62" y="148"/>
                  </a:lnTo>
                  <a:lnTo>
                    <a:pt x="54" y="158"/>
                  </a:lnTo>
                  <a:lnTo>
                    <a:pt x="44" y="164"/>
                  </a:lnTo>
                  <a:lnTo>
                    <a:pt x="38" y="166"/>
                  </a:lnTo>
                  <a:lnTo>
                    <a:pt x="32" y="166"/>
                  </a:lnTo>
                  <a:lnTo>
                    <a:pt x="32" y="16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19" name="도형 17">
              <a:extLst>
                <a:ext uri="{FF2B5EF4-FFF2-40B4-BE49-F238E27FC236}">
                  <a16:creationId xmlns:a16="http://schemas.microsoft.com/office/drawing/2014/main" id="{BB75D77E-5B17-49E0-B096-B307085574C1}"/>
                </a:ext>
              </a:extLst>
            </p:cNvPr>
            <p:cNvSpPr>
              <a:spLocks/>
            </p:cNvSpPr>
            <p:nvPr/>
          </p:nvSpPr>
          <p:spPr>
            <a:xfrm>
              <a:off x="4171952" y="2653030"/>
              <a:ext cx="55880" cy="17145"/>
            </a:xfrm>
            <a:custGeom>
              <a:avLst/>
              <a:gdLst>
                <a:gd name="TX0" fmla="*/ 134 w 167"/>
                <a:gd name="TY0" fmla="*/ 62 h 63"/>
                <a:gd name="TX1" fmla="*/ 32 w 167"/>
                <a:gd name="TY1" fmla="*/ 62 h 63"/>
                <a:gd name="TX2" fmla="*/ 32 w 167"/>
                <a:gd name="TY2" fmla="*/ 62 h 63"/>
                <a:gd name="TX3" fmla="*/ 26 w 167"/>
                <a:gd name="TY3" fmla="*/ 62 h 63"/>
                <a:gd name="TX4" fmla="*/ 20 w 167"/>
                <a:gd name="TY4" fmla="*/ 60 h 63"/>
                <a:gd name="TX5" fmla="*/ 10 w 167"/>
                <a:gd name="TY5" fmla="*/ 54 h 63"/>
                <a:gd name="TX6" fmla="*/ 2 w 167"/>
                <a:gd name="TY6" fmla="*/ 44 h 63"/>
                <a:gd name="TX7" fmla="*/ 0 w 167"/>
                <a:gd name="TY7" fmla="*/ 38 h 63"/>
                <a:gd name="TX8" fmla="*/ 0 w 167"/>
                <a:gd name="TY8" fmla="*/ 32 h 63"/>
                <a:gd name="TX9" fmla="*/ 0 w 167"/>
                <a:gd name="TY9" fmla="*/ 32 h 63"/>
                <a:gd name="TX10" fmla="*/ 0 w 167"/>
                <a:gd name="TY10" fmla="*/ 24 h 63"/>
                <a:gd name="TX11" fmla="*/ 2 w 167"/>
                <a:gd name="TY11" fmla="*/ 18 h 63"/>
                <a:gd name="TX12" fmla="*/ 10 w 167"/>
                <a:gd name="TY12" fmla="*/ 8 h 63"/>
                <a:gd name="TX13" fmla="*/ 20 w 167"/>
                <a:gd name="TY13" fmla="*/ 2 h 63"/>
                <a:gd name="TX14" fmla="*/ 26 w 167"/>
                <a:gd name="TY14" fmla="*/ 0 h 63"/>
                <a:gd name="TX15" fmla="*/ 32 w 167"/>
                <a:gd name="TY15" fmla="*/ 0 h 63"/>
                <a:gd name="TX16" fmla="*/ 134 w 167"/>
                <a:gd name="TY16" fmla="*/ 0 h 63"/>
                <a:gd name="TX17" fmla="*/ 134 w 167"/>
                <a:gd name="TY17" fmla="*/ 0 h 63"/>
                <a:gd name="TX18" fmla="*/ 142 w 167"/>
                <a:gd name="TY18" fmla="*/ 0 h 63"/>
                <a:gd name="TX19" fmla="*/ 148 w 167"/>
                <a:gd name="TY19" fmla="*/ 2 h 63"/>
                <a:gd name="TX20" fmla="*/ 158 w 167"/>
                <a:gd name="TY20" fmla="*/ 8 h 63"/>
                <a:gd name="TX21" fmla="*/ 164 w 167"/>
                <a:gd name="TY21" fmla="*/ 18 h 63"/>
                <a:gd name="TX22" fmla="*/ 166 w 167"/>
                <a:gd name="TY22" fmla="*/ 24 h 63"/>
                <a:gd name="TX23" fmla="*/ 166 w 167"/>
                <a:gd name="TY23" fmla="*/ 32 h 63"/>
                <a:gd name="TX24" fmla="*/ 166 w 167"/>
                <a:gd name="TY24" fmla="*/ 32 h 63"/>
                <a:gd name="TX25" fmla="*/ 166 w 167"/>
                <a:gd name="TY25" fmla="*/ 38 h 63"/>
                <a:gd name="TX26" fmla="*/ 164 w 167"/>
                <a:gd name="TY26" fmla="*/ 44 h 63"/>
                <a:gd name="TX27" fmla="*/ 158 w 167"/>
                <a:gd name="TY27" fmla="*/ 54 h 63"/>
                <a:gd name="TX28" fmla="*/ 148 w 167"/>
                <a:gd name="TY28" fmla="*/ 60 h 63"/>
                <a:gd name="TX29" fmla="*/ 142 w 167"/>
                <a:gd name="TY29" fmla="*/ 62 h 63"/>
                <a:gd name="TX30" fmla="*/ 134 w 167"/>
                <a:gd name="TY30" fmla="*/ 62 h 63"/>
                <a:gd name="TX31" fmla="*/ 134 w 167"/>
                <a:gd name="TY31" fmla="*/ 62 h 63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167" h="63">
                  <a:moveTo>
                    <a:pt x="134" y="62"/>
                  </a:moveTo>
                  <a:lnTo>
                    <a:pt x="32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8" y="2"/>
                  </a:lnTo>
                  <a:lnTo>
                    <a:pt x="158" y="8"/>
                  </a:lnTo>
                  <a:lnTo>
                    <a:pt x="164" y="18"/>
                  </a:lnTo>
                  <a:lnTo>
                    <a:pt x="166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4" y="44"/>
                  </a:lnTo>
                  <a:lnTo>
                    <a:pt x="158" y="54"/>
                  </a:lnTo>
                  <a:lnTo>
                    <a:pt x="148" y="60"/>
                  </a:lnTo>
                  <a:lnTo>
                    <a:pt x="142" y="62"/>
                  </a:lnTo>
                  <a:lnTo>
                    <a:pt x="134" y="62"/>
                  </a:lnTo>
                  <a:lnTo>
                    <a:pt x="134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20" name="도형 18">
              <a:extLst>
                <a:ext uri="{FF2B5EF4-FFF2-40B4-BE49-F238E27FC236}">
                  <a16:creationId xmlns:a16="http://schemas.microsoft.com/office/drawing/2014/main" id="{D0C58F2C-C7DB-41C7-87AA-6E10508E7FB6}"/>
                </a:ext>
              </a:extLst>
            </p:cNvPr>
            <p:cNvSpPr>
              <a:spLocks/>
            </p:cNvSpPr>
            <p:nvPr/>
          </p:nvSpPr>
          <p:spPr>
            <a:xfrm>
              <a:off x="4019552" y="2653030"/>
              <a:ext cx="55880" cy="17145"/>
            </a:xfrm>
            <a:custGeom>
              <a:avLst/>
              <a:gdLst>
                <a:gd name="TX0" fmla="*/ 134 w 167"/>
                <a:gd name="TY0" fmla="*/ 62 h 63"/>
                <a:gd name="TX1" fmla="*/ 32 w 167"/>
                <a:gd name="TY1" fmla="*/ 62 h 63"/>
                <a:gd name="TX2" fmla="*/ 32 w 167"/>
                <a:gd name="TY2" fmla="*/ 62 h 63"/>
                <a:gd name="TX3" fmla="*/ 24 w 167"/>
                <a:gd name="TY3" fmla="*/ 62 h 63"/>
                <a:gd name="TX4" fmla="*/ 18 w 167"/>
                <a:gd name="TY4" fmla="*/ 60 h 63"/>
                <a:gd name="TX5" fmla="*/ 8 w 167"/>
                <a:gd name="TY5" fmla="*/ 54 h 63"/>
                <a:gd name="TX6" fmla="*/ 2 w 167"/>
                <a:gd name="TY6" fmla="*/ 44 h 63"/>
                <a:gd name="TX7" fmla="*/ 0 w 167"/>
                <a:gd name="TY7" fmla="*/ 38 h 63"/>
                <a:gd name="TX8" fmla="*/ 0 w 167"/>
                <a:gd name="TY8" fmla="*/ 32 h 63"/>
                <a:gd name="TX9" fmla="*/ 0 w 167"/>
                <a:gd name="TY9" fmla="*/ 32 h 63"/>
                <a:gd name="TX10" fmla="*/ 0 w 167"/>
                <a:gd name="TY10" fmla="*/ 24 h 63"/>
                <a:gd name="TX11" fmla="*/ 2 w 167"/>
                <a:gd name="TY11" fmla="*/ 18 h 63"/>
                <a:gd name="TX12" fmla="*/ 8 w 167"/>
                <a:gd name="TY12" fmla="*/ 8 h 63"/>
                <a:gd name="TX13" fmla="*/ 18 w 167"/>
                <a:gd name="TY13" fmla="*/ 2 h 63"/>
                <a:gd name="TX14" fmla="*/ 24 w 167"/>
                <a:gd name="TY14" fmla="*/ 0 h 63"/>
                <a:gd name="TX15" fmla="*/ 32 w 167"/>
                <a:gd name="TY15" fmla="*/ 0 h 63"/>
                <a:gd name="TX16" fmla="*/ 134 w 167"/>
                <a:gd name="TY16" fmla="*/ 0 h 63"/>
                <a:gd name="TX17" fmla="*/ 134 w 167"/>
                <a:gd name="TY17" fmla="*/ 0 h 63"/>
                <a:gd name="TX18" fmla="*/ 140 w 167"/>
                <a:gd name="TY18" fmla="*/ 0 h 63"/>
                <a:gd name="TX19" fmla="*/ 146 w 167"/>
                <a:gd name="TY19" fmla="*/ 2 h 63"/>
                <a:gd name="TX20" fmla="*/ 156 w 167"/>
                <a:gd name="TY20" fmla="*/ 8 h 63"/>
                <a:gd name="TX21" fmla="*/ 164 w 167"/>
                <a:gd name="TY21" fmla="*/ 18 h 63"/>
                <a:gd name="TX22" fmla="*/ 166 w 167"/>
                <a:gd name="TY22" fmla="*/ 24 h 63"/>
                <a:gd name="TX23" fmla="*/ 166 w 167"/>
                <a:gd name="TY23" fmla="*/ 32 h 63"/>
                <a:gd name="TX24" fmla="*/ 166 w 167"/>
                <a:gd name="TY24" fmla="*/ 32 h 63"/>
                <a:gd name="TX25" fmla="*/ 166 w 167"/>
                <a:gd name="TY25" fmla="*/ 38 h 63"/>
                <a:gd name="TX26" fmla="*/ 164 w 167"/>
                <a:gd name="TY26" fmla="*/ 44 h 63"/>
                <a:gd name="TX27" fmla="*/ 156 w 167"/>
                <a:gd name="TY27" fmla="*/ 54 h 63"/>
                <a:gd name="TX28" fmla="*/ 146 w 167"/>
                <a:gd name="TY28" fmla="*/ 60 h 63"/>
                <a:gd name="TX29" fmla="*/ 140 w 167"/>
                <a:gd name="TY29" fmla="*/ 62 h 63"/>
                <a:gd name="TX30" fmla="*/ 134 w 167"/>
                <a:gd name="TY30" fmla="*/ 62 h 63"/>
                <a:gd name="TX31" fmla="*/ 134 w 167"/>
                <a:gd name="TY31" fmla="*/ 62 h 63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167" h="63">
                  <a:moveTo>
                    <a:pt x="134" y="62"/>
                  </a:moveTo>
                  <a:lnTo>
                    <a:pt x="32" y="62"/>
                  </a:lnTo>
                  <a:lnTo>
                    <a:pt x="32" y="62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8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2"/>
                  </a:lnTo>
                  <a:lnTo>
                    <a:pt x="156" y="8"/>
                  </a:lnTo>
                  <a:lnTo>
                    <a:pt x="164" y="18"/>
                  </a:lnTo>
                  <a:lnTo>
                    <a:pt x="166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4" y="44"/>
                  </a:lnTo>
                  <a:lnTo>
                    <a:pt x="156" y="54"/>
                  </a:lnTo>
                  <a:lnTo>
                    <a:pt x="146" y="60"/>
                  </a:lnTo>
                  <a:lnTo>
                    <a:pt x="140" y="62"/>
                  </a:lnTo>
                  <a:lnTo>
                    <a:pt x="134" y="62"/>
                  </a:lnTo>
                  <a:lnTo>
                    <a:pt x="134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43BC44C0-B989-47D8-9866-1AD875F510FB}"/>
              </a:ext>
            </a:extLst>
          </p:cNvPr>
          <p:cNvGrpSpPr/>
          <p:nvPr/>
        </p:nvGrpSpPr>
        <p:grpSpPr>
          <a:xfrm>
            <a:off x="3570289" y="2492357"/>
            <a:ext cx="252095" cy="313690"/>
            <a:chOff x="3659505" y="2211705"/>
            <a:chExt cx="252095" cy="313690"/>
          </a:xfrm>
        </p:grpSpPr>
        <p:sp>
          <p:nvSpPr>
            <p:cNvPr id="122" name="도형 122">
              <a:extLst>
                <a:ext uri="{FF2B5EF4-FFF2-40B4-BE49-F238E27FC236}">
                  <a16:creationId xmlns:a16="http://schemas.microsoft.com/office/drawing/2014/main" id="{6309809F-0601-48BC-9250-4224122C6129}"/>
                </a:ext>
              </a:extLst>
            </p:cNvPr>
            <p:cNvSpPr>
              <a:spLocks/>
            </p:cNvSpPr>
            <p:nvPr/>
          </p:nvSpPr>
          <p:spPr>
            <a:xfrm>
              <a:off x="3659505" y="2211705"/>
              <a:ext cx="252095" cy="313690"/>
            </a:xfrm>
            <a:custGeom>
              <a:avLst/>
              <a:gdLst>
                <a:gd name="TX0" fmla="*/ 760 w 761"/>
                <a:gd name="TY0" fmla="*/ 380 h 1165"/>
                <a:gd name="TX1" fmla="*/ 760 w 761"/>
                <a:gd name="TY1" fmla="*/ 380 h 1165"/>
                <a:gd name="TX2" fmla="*/ 758 w 761"/>
                <a:gd name="TY2" fmla="*/ 400 h 1165"/>
                <a:gd name="TX3" fmla="*/ 756 w 761"/>
                <a:gd name="TY3" fmla="*/ 422 h 1165"/>
                <a:gd name="TX4" fmla="*/ 750 w 761"/>
                <a:gd name="TY4" fmla="*/ 446 h 1165"/>
                <a:gd name="TX5" fmla="*/ 744 w 761"/>
                <a:gd name="TY5" fmla="*/ 472 h 1165"/>
                <a:gd name="TX6" fmla="*/ 724 w 761"/>
                <a:gd name="TY6" fmla="*/ 530 h 1165"/>
                <a:gd name="TX7" fmla="*/ 700 w 761"/>
                <a:gd name="TY7" fmla="*/ 590 h 1165"/>
                <a:gd name="TX8" fmla="*/ 672 w 761"/>
                <a:gd name="TY8" fmla="*/ 654 h 1165"/>
                <a:gd name="TX9" fmla="*/ 640 w 761"/>
                <a:gd name="TY9" fmla="*/ 720 h 1165"/>
                <a:gd name="TX10" fmla="*/ 606 w 761"/>
                <a:gd name="TY10" fmla="*/ 786 h 1165"/>
                <a:gd name="TX11" fmla="*/ 570 w 761"/>
                <a:gd name="TY11" fmla="*/ 850 h 1165"/>
                <a:gd name="TX12" fmla="*/ 500 w 761"/>
                <a:gd name="TY12" fmla="*/ 972 h 1165"/>
                <a:gd name="TX13" fmla="*/ 440 w 761"/>
                <a:gd name="TY13" fmla="*/ 1072 h 1165"/>
                <a:gd name="TX14" fmla="*/ 380 w 761"/>
                <a:gd name="TY14" fmla="*/ 1164 h 1165"/>
                <a:gd name="TX15" fmla="*/ 380 w 761"/>
                <a:gd name="TY15" fmla="*/ 1164 h 1165"/>
                <a:gd name="TX16" fmla="*/ 320 w 761"/>
                <a:gd name="TY16" fmla="*/ 1072 h 1165"/>
                <a:gd name="TX17" fmla="*/ 260 w 761"/>
                <a:gd name="TY17" fmla="*/ 972 h 1165"/>
                <a:gd name="TX18" fmla="*/ 190 w 761"/>
                <a:gd name="TY18" fmla="*/ 850 h 1165"/>
                <a:gd name="TX19" fmla="*/ 154 w 761"/>
                <a:gd name="TY19" fmla="*/ 786 h 1165"/>
                <a:gd name="TX20" fmla="*/ 120 w 761"/>
                <a:gd name="TY20" fmla="*/ 720 h 1165"/>
                <a:gd name="TX21" fmla="*/ 88 w 761"/>
                <a:gd name="TY21" fmla="*/ 654 h 1165"/>
                <a:gd name="TX22" fmla="*/ 60 w 761"/>
                <a:gd name="TY22" fmla="*/ 590 h 1165"/>
                <a:gd name="TX23" fmla="*/ 36 w 761"/>
                <a:gd name="TY23" fmla="*/ 530 h 1165"/>
                <a:gd name="TX24" fmla="*/ 16 w 761"/>
                <a:gd name="TY24" fmla="*/ 472 h 1165"/>
                <a:gd name="TX25" fmla="*/ 10 w 761"/>
                <a:gd name="TY25" fmla="*/ 446 h 1165"/>
                <a:gd name="TX26" fmla="*/ 4 w 761"/>
                <a:gd name="TY26" fmla="*/ 422 h 1165"/>
                <a:gd name="TX27" fmla="*/ 2 w 761"/>
                <a:gd name="TY27" fmla="*/ 400 h 1165"/>
                <a:gd name="TX28" fmla="*/ 0 w 761"/>
                <a:gd name="TY28" fmla="*/ 380 h 1165"/>
                <a:gd name="TX29" fmla="*/ 0 w 761"/>
                <a:gd name="TY29" fmla="*/ 380 h 1165"/>
                <a:gd name="TX30" fmla="*/ 2 w 761"/>
                <a:gd name="TY30" fmla="*/ 340 h 1165"/>
                <a:gd name="TX31" fmla="*/ 8 w 761"/>
                <a:gd name="TY31" fmla="*/ 302 h 1165"/>
                <a:gd name="TX32" fmla="*/ 18 w 761"/>
                <a:gd name="TY32" fmla="*/ 266 h 1165"/>
                <a:gd name="TX33" fmla="*/ 30 w 761"/>
                <a:gd name="TY33" fmla="*/ 232 h 1165"/>
                <a:gd name="TX34" fmla="*/ 46 w 761"/>
                <a:gd name="TY34" fmla="*/ 198 h 1165"/>
                <a:gd name="TX35" fmla="*/ 66 w 761"/>
                <a:gd name="TY35" fmla="*/ 166 h 1165"/>
                <a:gd name="TX36" fmla="*/ 88 w 761"/>
                <a:gd name="TY36" fmla="*/ 138 h 1165"/>
                <a:gd name="TX37" fmla="*/ 112 w 761"/>
                <a:gd name="TY37" fmla="*/ 110 h 1165"/>
                <a:gd name="TX38" fmla="*/ 138 w 761"/>
                <a:gd name="TY38" fmla="*/ 86 h 1165"/>
                <a:gd name="TX39" fmla="*/ 168 w 761"/>
                <a:gd name="TY39" fmla="*/ 64 h 1165"/>
                <a:gd name="TX40" fmla="*/ 200 w 761"/>
                <a:gd name="TY40" fmla="*/ 46 h 1165"/>
                <a:gd name="TX41" fmla="*/ 232 w 761"/>
                <a:gd name="TY41" fmla="*/ 30 h 1165"/>
                <a:gd name="TX42" fmla="*/ 268 w 761"/>
                <a:gd name="TY42" fmla="*/ 16 h 1165"/>
                <a:gd name="TX43" fmla="*/ 304 w 761"/>
                <a:gd name="TY43" fmla="*/ 8 h 1165"/>
                <a:gd name="TX44" fmla="*/ 342 w 761"/>
                <a:gd name="TY44" fmla="*/ 2 h 1165"/>
                <a:gd name="TX45" fmla="*/ 380 w 761"/>
                <a:gd name="TY45" fmla="*/ 0 h 1165"/>
                <a:gd name="TX46" fmla="*/ 380 w 761"/>
                <a:gd name="TY46" fmla="*/ 0 h 1165"/>
                <a:gd name="TX47" fmla="*/ 418 w 761"/>
                <a:gd name="TY47" fmla="*/ 2 h 1165"/>
                <a:gd name="TX48" fmla="*/ 456 w 761"/>
                <a:gd name="TY48" fmla="*/ 8 h 1165"/>
                <a:gd name="TX49" fmla="*/ 492 w 761"/>
                <a:gd name="TY49" fmla="*/ 16 h 1165"/>
                <a:gd name="TX50" fmla="*/ 528 w 761"/>
                <a:gd name="TY50" fmla="*/ 30 h 1165"/>
                <a:gd name="TX51" fmla="*/ 560 w 761"/>
                <a:gd name="TY51" fmla="*/ 46 h 1165"/>
                <a:gd name="TX52" fmla="*/ 592 w 761"/>
                <a:gd name="TY52" fmla="*/ 64 h 1165"/>
                <a:gd name="TX53" fmla="*/ 622 w 761"/>
                <a:gd name="TY53" fmla="*/ 86 h 1165"/>
                <a:gd name="TX54" fmla="*/ 648 w 761"/>
                <a:gd name="TY54" fmla="*/ 110 h 1165"/>
                <a:gd name="TX55" fmla="*/ 672 w 761"/>
                <a:gd name="TY55" fmla="*/ 138 h 1165"/>
                <a:gd name="TX56" fmla="*/ 694 w 761"/>
                <a:gd name="TY56" fmla="*/ 166 h 1165"/>
                <a:gd name="TX57" fmla="*/ 714 w 761"/>
                <a:gd name="TY57" fmla="*/ 198 h 1165"/>
                <a:gd name="TX58" fmla="*/ 730 w 761"/>
                <a:gd name="TY58" fmla="*/ 232 h 1165"/>
                <a:gd name="TX59" fmla="*/ 742 w 761"/>
                <a:gd name="TY59" fmla="*/ 266 h 1165"/>
                <a:gd name="TX60" fmla="*/ 752 w 761"/>
                <a:gd name="TY60" fmla="*/ 302 h 1165"/>
                <a:gd name="TX61" fmla="*/ 758 w 761"/>
                <a:gd name="TY61" fmla="*/ 340 h 1165"/>
                <a:gd name="TX62" fmla="*/ 760 w 761"/>
                <a:gd name="TY62" fmla="*/ 380 h 1165"/>
                <a:gd name="TX63" fmla="*/ 760 w 761"/>
                <a:gd name="TY63" fmla="*/ 380 h 1165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  <a:cxn ang="0">
                  <a:pos x="TX60" y="TY60"/>
                </a:cxn>
                <a:cxn ang="0">
                  <a:pos x="TX61" y="TY61"/>
                </a:cxn>
                <a:cxn ang="0">
                  <a:pos x="TX62" y="TY62"/>
                </a:cxn>
                <a:cxn ang="0">
                  <a:pos x="TX63" y="TY63"/>
                </a:cxn>
              </a:cxnLst>
              <a:rect l="l" t="t" r="r" b="b"/>
              <a:pathLst>
                <a:path w="761" h="1165">
                  <a:moveTo>
                    <a:pt x="760" y="380"/>
                  </a:moveTo>
                  <a:lnTo>
                    <a:pt x="760" y="380"/>
                  </a:lnTo>
                  <a:lnTo>
                    <a:pt x="758" y="400"/>
                  </a:lnTo>
                  <a:lnTo>
                    <a:pt x="756" y="422"/>
                  </a:lnTo>
                  <a:lnTo>
                    <a:pt x="750" y="446"/>
                  </a:lnTo>
                  <a:lnTo>
                    <a:pt x="744" y="472"/>
                  </a:lnTo>
                  <a:lnTo>
                    <a:pt x="724" y="530"/>
                  </a:lnTo>
                  <a:lnTo>
                    <a:pt x="700" y="590"/>
                  </a:lnTo>
                  <a:lnTo>
                    <a:pt x="672" y="654"/>
                  </a:lnTo>
                  <a:lnTo>
                    <a:pt x="640" y="720"/>
                  </a:lnTo>
                  <a:lnTo>
                    <a:pt x="606" y="786"/>
                  </a:lnTo>
                  <a:lnTo>
                    <a:pt x="570" y="850"/>
                  </a:lnTo>
                  <a:lnTo>
                    <a:pt x="500" y="972"/>
                  </a:lnTo>
                  <a:lnTo>
                    <a:pt x="440" y="1072"/>
                  </a:lnTo>
                  <a:lnTo>
                    <a:pt x="380" y="1164"/>
                  </a:lnTo>
                  <a:lnTo>
                    <a:pt x="380" y="1164"/>
                  </a:lnTo>
                  <a:lnTo>
                    <a:pt x="320" y="1072"/>
                  </a:lnTo>
                  <a:lnTo>
                    <a:pt x="260" y="972"/>
                  </a:lnTo>
                  <a:lnTo>
                    <a:pt x="190" y="850"/>
                  </a:lnTo>
                  <a:lnTo>
                    <a:pt x="154" y="786"/>
                  </a:lnTo>
                  <a:lnTo>
                    <a:pt x="120" y="720"/>
                  </a:lnTo>
                  <a:lnTo>
                    <a:pt x="88" y="654"/>
                  </a:lnTo>
                  <a:lnTo>
                    <a:pt x="60" y="590"/>
                  </a:lnTo>
                  <a:lnTo>
                    <a:pt x="36" y="530"/>
                  </a:lnTo>
                  <a:lnTo>
                    <a:pt x="16" y="472"/>
                  </a:lnTo>
                  <a:lnTo>
                    <a:pt x="10" y="446"/>
                  </a:lnTo>
                  <a:lnTo>
                    <a:pt x="4" y="422"/>
                  </a:lnTo>
                  <a:lnTo>
                    <a:pt x="2" y="40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0" y="232"/>
                  </a:lnTo>
                  <a:lnTo>
                    <a:pt x="46" y="198"/>
                  </a:lnTo>
                  <a:lnTo>
                    <a:pt x="66" y="166"/>
                  </a:lnTo>
                  <a:lnTo>
                    <a:pt x="88" y="138"/>
                  </a:lnTo>
                  <a:lnTo>
                    <a:pt x="112" y="110"/>
                  </a:lnTo>
                  <a:lnTo>
                    <a:pt x="138" y="86"/>
                  </a:lnTo>
                  <a:lnTo>
                    <a:pt x="168" y="64"/>
                  </a:lnTo>
                  <a:lnTo>
                    <a:pt x="200" y="46"/>
                  </a:lnTo>
                  <a:lnTo>
                    <a:pt x="232" y="30"/>
                  </a:lnTo>
                  <a:lnTo>
                    <a:pt x="268" y="16"/>
                  </a:lnTo>
                  <a:lnTo>
                    <a:pt x="304" y="8"/>
                  </a:lnTo>
                  <a:lnTo>
                    <a:pt x="342" y="2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418" y="2"/>
                  </a:lnTo>
                  <a:lnTo>
                    <a:pt x="456" y="8"/>
                  </a:lnTo>
                  <a:lnTo>
                    <a:pt x="492" y="16"/>
                  </a:lnTo>
                  <a:lnTo>
                    <a:pt x="528" y="30"/>
                  </a:lnTo>
                  <a:lnTo>
                    <a:pt x="560" y="46"/>
                  </a:lnTo>
                  <a:lnTo>
                    <a:pt x="592" y="64"/>
                  </a:lnTo>
                  <a:lnTo>
                    <a:pt x="622" y="86"/>
                  </a:lnTo>
                  <a:lnTo>
                    <a:pt x="648" y="110"/>
                  </a:lnTo>
                  <a:lnTo>
                    <a:pt x="672" y="138"/>
                  </a:lnTo>
                  <a:lnTo>
                    <a:pt x="694" y="166"/>
                  </a:lnTo>
                  <a:lnTo>
                    <a:pt x="714" y="198"/>
                  </a:lnTo>
                  <a:lnTo>
                    <a:pt x="730" y="232"/>
                  </a:lnTo>
                  <a:lnTo>
                    <a:pt x="742" y="266"/>
                  </a:lnTo>
                  <a:lnTo>
                    <a:pt x="752" y="302"/>
                  </a:lnTo>
                  <a:lnTo>
                    <a:pt x="758" y="340"/>
                  </a:lnTo>
                  <a:lnTo>
                    <a:pt x="760" y="380"/>
                  </a:lnTo>
                  <a:lnTo>
                    <a:pt x="760" y="380"/>
                  </a:lnTo>
                  <a:close/>
                </a:path>
              </a:pathLst>
            </a:custGeom>
            <a:solidFill>
              <a:srgbClr val="002060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23" name="도형 123">
              <a:extLst>
                <a:ext uri="{FF2B5EF4-FFF2-40B4-BE49-F238E27FC236}">
                  <a16:creationId xmlns:a16="http://schemas.microsoft.com/office/drawing/2014/main" id="{060F8F6A-1DC2-42F2-A37E-12F05BA4D4F6}"/>
                </a:ext>
              </a:extLst>
            </p:cNvPr>
            <p:cNvSpPr>
              <a:spLocks/>
            </p:cNvSpPr>
            <p:nvPr/>
          </p:nvSpPr>
          <p:spPr>
            <a:xfrm>
              <a:off x="3696335" y="2241550"/>
              <a:ext cx="177800" cy="145415"/>
            </a:xfrm>
            <a:custGeom>
              <a:avLst/>
              <a:gdLst>
                <a:gd name="TX0" fmla="*/ 268 w 537"/>
                <a:gd name="TY0" fmla="*/ 538 h 539"/>
                <a:gd name="TX1" fmla="*/ 268 w 537"/>
                <a:gd name="TY1" fmla="*/ 538 h 539"/>
                <a:gd name="TX2" fmla="*/ 240 w 537"/>
                <a:gd name="TY2" fmla="*/ 536 h 539"/>
                <a:gd name="TX3" fmla="*/ 214 w 537"/>
                <a:gd name="TY3" fmla="*/ 532 h 539"/>
                <a:gd name="TX4" fmla="*/ 188 w 537"/>
                <a:gd name="TY4" fmla="*/ 526 h 539"/>
                <a:gd name="TX5" fmla="*/ 164 w 537"/>
                <a:gd name="TY5" fmla="*/ 516 h 539"/>
                <a:gd name="TX6" fmla="*/ 140 w 537"/>
                <a:gd name="TY6" fmla="*/ 506 h 539"/>
                <a:gd name="TX7" fmla="*/ 118 w 537"/>
                <a:gd name="TY7" fmla="*/ 492 h 539"/>
                <a:gd name="TX8" fmla="*/ 98 w 537"/>
                <a:gd name="TY8" fmla="*/ 476 h 539"/>
                <a:gd name="TX9" fmla="*/ 78 w 537"/>
                <a:gd name="TY9" fmla="*/ 458 h 539"/>
                <a:gd name="TX10" fmla="*/ 60 w 537"/>
                <a:gd name="TY10" fmla="*/ 440 h 539"/>
                <a:gd name="TX11" fmla="*/ 46 w 537"/>
                <a:gd name="TY11" fmla="*/ 420 h 539"/>
                <a:gd name="TX12" fmla="*/ 32 w 537"/>
                <a:gd name="TY12" fmla="*/ 396 h 539"/>
                <a:gd name="TX13" fmla="*/ 20 w 537"/>
                <a:gd name="TY13" fmla="*/ 374 h 539"/>
                <a:gd name="TX14" fmla="*/ 12 w 537"/>
                <a:gd name="TY14" fmla="*/ 348 h 539"/>
                <a:gd name="TX15" fmla="*/ 4 w 537"/>
                <a:gd name="TY15" fmla="*/ 324 h 539"/>
                <a:gd name="TX16" fmla="*/ 0 w 537"/>
                <a:gd name="TY16" fmla="*/ 296 h 539"/>
                <a:gd name="TX17" fmla="*/ 0 w 537"/>
                <a:gd name="TY17" fmla="*/ 270 h 539"/>
                <a:gd name="TX18" fmla="*/ 0 w 537"/>
                <a:gd name="TY18" fmla="*/ 270 h 539"/>
                <a:gd name="TX19" fmla="*/ 0 w 537"/>
                <a:gd name="TY19" fmla="*/ 242 h 539"/>
                <a:gd name="TX20" fmla="*/ 4 w 537"/>
                <a:gd name="TY20" fmla="*/ 214 h 539"/>
                <a:gd name="TX21" fmla="*/ 12 w 537"/>
                <a:gd name="TY21" fmla="*/ 190 h 539"/>
                <a:gd name="TX22" fmla="*/ 20 w 537"/>
                <a:gd name="TY22" fmla="*/ 164 h 539"/>
                <a:gd name="TX23" fmla="*/ 32 w 537"/>
                <a:gd name="TY23" fmla="*/ 142 h 539"/>
                <a:gd name="TX24" fmla="*/ 46 w 537"/>
                <a:gd name="TY24" fmla="*/ 118 h 539"/>
                <a:gd name="TX25" fmla="*/ 60 w 537"/>
                <a:gd name="TY25" fmla="*/ 98 h 539"/>
                <a:gd name="TX26" fmla="*/ 78 w 537"/>
                <a:gd name="TY26" fmla="*/ 80 h 539"/>
                <a:gd name="TX27" fmla="*/ 98 w 537"/>
                <a:gd name="TY27" fmla="*/ 62 h 539"/>
                <a:gd name="TX28" fmla="*/ 118 w 537"/>
                <a:gd name="TY28" fmla="*/ 46 h 539"/>
                <a:gd name="TX29" fmla="*/ 140 w 537"/>
                <a:gd name="TY29" fmla="*/ 32 h 539"/>
                <a:gd name="TX30" fmla="*/ 164 w 537"/>
                <a:gd name="TY30" fmla="*/ 22 h 539"/>
                <a:gd name="TX31" fmla="*/ 188 w 537"/>
                <a:gd name="TY31" fmla="*/ 12 h 539"/>
                <a:gd name="TX32" fmla="*/ 214 w 537"/>
                <a:gd name="TY32" fmla="*/ 6 h 539"/>
                <a:gd name="TX33" fmla="*/ 240 w 537"/>
                <a:gd name="TY33" fmla="*/ 2 h 539"/>
                <a:gd name="TX34" fmla="*/ 268 w 537"/>
                <a:gd name="TY34" fmla="*/ 0 h 539"/>
                <a:gd name="TX35" fmla="*/ 268 w 537"/>
                <a:gd name="TY35" fmla="*/ 0 h 539"/>
                <a:gd name="TX36" fmla="*/ 296 w 537"/>
                <a:gd name="TY36" fmla="*/ 2 h 539"/>
                <a:gd name="TX37" fmla="*/ 322 w 537"/>
                <a:gd name="TY37" fmla="*/ 6 h 539"/>
                <a:gd name="TX38" fmla="*/ 348 w 537"/>
                <a:gd name="TY38" fmla="*/ 12 h 539"/>
                <a:gd name="TX39" fmla="*/ 372 w 537"/>
                <a:gd name="TY39" fmla="*/ 22 h 539"/>
                <a:gd name="TX40" fmla="*/ 396 w 537"/>
                <a:gd name="TY40" fmla="*/ 32 h 539"/>
                <a:gd name="TX41" fmla="*/ 418 w 537"/>
                <a:gd name="TY41" fmla="*/ 46 h 539"/>
                <a:gd name="TX42" fmla="*/ 438 w 537"/>
                <a:gd name="TY42" fmla="*/ 62 h 539"/>
                <a:gd name="TX43" fmla="*/ 458 w 537"/>
                <a:gd name="TY43" fmla="*/ 80 h 539"/>
                <a:gd name="TX44" fmla="*/ 476 w 537"/>
                <a:gd name="TY44" fmla="*/ 98 h 539"/>
                <a:gd name="TX45" fmla="*/ 490 w 537"/>
                <a:gd name="TY45" fmla="*/ 118 h 539"/>
                <a:gd name="TX46" fmla="*/ 504 w 537"/>
                <a:gd name="TY46" fmla="*/ 142 h 539"/>
                <a:gd name="TX47" fmla="*/ 516 w 537"/>
                <a:gd name="TY47" fmla="*/ 164 h 539"/>
                <a:gd name="TX48" fmla="*/ 524 w 537"/>
                <a:gd name="TY48" fmla="*/ 190 h 539"/>
                <a:gd name="TX49" fmla="*/ 532 w 537"/>
                <a:gd name="TY49" fmla="*/ 214 h 539"/>
                <a:gd name="TX50" fmla="*/ 536 w 537"/>
                <a:gd name="TY50" fmla="*/ 242 h 539"/>
                <a:gd name="TX51" fmla="*/ 536 w 537"/>
                <a:gd name="TY51" fmla="*/ 270 h 539"/>
                <a:gd name="TX52" fmla="*/ 536 w 537"/>
                <a:gd name="TY52" fmla="*/ 270 h 539"/>
                <a:gd name="TX53" fmla="*/ 536 w 537"/>
                <a:gd name="TY53" fmla="*/ 296 h 539"/>
                <a:gd name="TX54" fmla="*/ 532 w 537"/>
                <a:gd name="TY54" fmla="*/ 324 h 539"/>
                <a:gd name="TX55" fmla="*/ 524 w 537"/>
                <a:gd name="TY55" fmla="*/ 348 h 539"/>
                <a:gd name="TX56" fmla="*/ 516 w 537"/>
                <a:gd name="TY56" fmla="*/ 374 h 539"/>
                <a:gd name="TX57" fmla="*/ 504 w 537"/>
                <a:gd name="TY57" fmla="*/ 396 h 539"/>
                <a:gd name="TX58" fmla="*/ 490 w 537"/>
                <a:gd name="TY58" fmla="*/ 420 h 539"/>
                <a:gd name="TX59" fmla="*/ 476 w 537"/>
                <a:gd name="TY59" fmla="*/ 440 h 539"/>
                <a:gd name="TX60" fmla="*/ 458 w 537"/>
                <a:gd name="TY60" fmla="*/ 458 h 539"/>
                <a:gd name="TX61" fmla="*/ 438 w 537"/>
                <a:gd name="TY61" fmla="*/ 476 h 539"/>
                <a:gd name="TX62" fmla="*/ 418 w 537"/>
                <a:gd name="TY62" fmla="*/ 492 h 539"/>
                <a:gd name="TX63" fmla="*/ 396 w 537"/>
                <a:gd name="TY63" fmla="*/ 506 h 539"/>
                <a:gd name="TX64" fmla="*/ 372 w 537"/>
                <a:gd name="TY64" fmla="*/ 516 h 539"/>
                <a:gd name="TX65" fmla="*/ 348 w 537"/>
                <a:gd name="TY65" fmla="*/ 526 h 539"/>
                <a:gd name="TX66" fmla="*/ 322 w 537"/>
                <a:gd name="TY66" fmla="*/ 532 h 539"/>
                <a:gd name="TX67" fmla="*/ 296 w 537"/>
                <a:gd name="TY67" fmla="*/ 536 h 539"/>
                <a:gd name="TX68" fmla="*/ 268 w 537"/>
                <a:gd name="TY68" fmla="*/ 538 h 539"/>
                <a:gd name="TX69" fmla="*/ 268 w 537"/>
                <a:gd name="TY69" fmla="*/ 538 h 539"/>
                <a:gd name="TX71" fmla="*/ 268 w 537"/>
                <a:gd name="TY71" fmla="*/ 50 h 539"/>
                <a:gd name="TX72" fmla="*/ 268 w 537"/>
                <a:gd name="TY72" fmla="*/ 50 h 539"/>
                <a:gd name="TX73" fmla="*/ 246 w 537"/>
                <a:gd name="TY73" fmla="*/ 50 h 539"/>
                <a:gd name="TX74" fmla="*/ 224 w 537"/>
                <a:gd name="TY74" fmla="*/ 54 h 539"/>
                <a:gd name="TX75" fmla="*/ 202 w 537"/>
                <a:gd name="TY75" fmla="*/ 60 h 539"/>
                <a:gd name="TX76" fmla="*/ 182 w 537"/>
                <a:gd name="TY76" fmla="*/ 68 h 539"/>
                <a:gd name="TX77" fmla="*/ 164 w 537"/>
                <a:gd name="TY77" fmla="*/ 76 h 539"/>
                <a:gd name="TX78" fmla="*/ 146 w 537"/>
                <a:gd name="TY78" fmla="*/ 88 h 539"/>
                <a:gd name="TX79" fmla="*/ 128 w 537"/>
                <a:gd name="TY79" fmla="*/ 100 h 539"/>
                <a:gd name="TX80" fmla="*/ 114 w 537"/>
                <a:gd name="TY80" fmla="*/ 114 h 539"/>
                <a:gd name="TX81" fmla="*/ 98 w 537"/>
                <a:gd name="TY81" fmla="*/ 130 h 539"/>
                <a:gd name="TX82" fmla="*/ 86 w 537"/>
                <a:gd name="TY82" fmla="*/ 146 h 539"/>
                <a:gd name="TX83" fmla="*/ 76 w 537"/>
                <a:gd name="TY83" fmla="*/ 164 h 539"/>
                <a:gd name="TX84" fmla="*/ 66 w 537"/>
                <a:gd name="TY84" fmla="*/ 184 h 539"/>
                <a:gd name="TX85" fmla="*/ 58 w 537"/>
                <a:gd name="TY85" fmla="*/ 204 h 539"/>
                <a:gd name="TX86" fmla="*/ 54 w 537"/>
                <a:gd name="TY86" fmla="*/ 224 h 539"/>
                <a:gd name="TX87" fmla="*/ 50 w 537"/>
                <a:gd name="TY87" fmla="*/ 246 h 539"/>
                <a:gd name="TX88" fmla="*/ 48 w 537"/>
                <a:gd name="TY88" fmla="*/ 270 h 539"/>
                <a:gd name="TX89" fmla="*/ 48 w 537"/>
                <a:gd name="TY89" fmla="*/ 270 h 539"/>
                <a:gd name="TX90" fmla="*/ 50 w 537"/>
                <a:gd name="TY90" fmla="*/ 292 h 539"/>
                <a:gd name="TX91" fmla="*/ 54 w 537"/>
                <a:gd name="TY91" fmla="*/ 314 h 539"/>
                <a:gd name="TX92" fmla="*/ 58 w 537"/>
                <a:gd name="TY92" fmla="*/ 334 h 539"/>
                <a:gd name="TX93" fmla="*/ 66 w 537"/>
                <a:gd name="TY93" fmla="*/ 354 h 539"/>
                <a:gd name="TX94" fmla="*/ 76 w 537"/>
                <a:gd name="TY94" fmla="*/ 374 h 539"/>
                <a:gd name="TX95" fmla="*/ 86 w 537"/>
                <a:gd name="TY95" fmla="*/ 392 h 539"/>
                <a:gd name="TX96" fmla="*/ 98 w 537"/>
                <a:gd name="TY96" fmla="*/ 408 h 539"/>
                <a:gd name="TX97" fmla="*/ 114 w 537"/>
                <a:gd name="TY97" fmla="*/ 424 h 539"/>
                <a:gd name="TX98" fmla="*/ 128 w 537"/>
                <a:gd name="TY98" fmla="*/ 438 h 539"/>
                <a:gd name="TX99" fmla="*/ 146 w 537"/>
                <a:gd name="TY99" fmla="*/ 450 h 539"/>
                <a:gd name="TX100" fmla="*/ 164 w 537"/>
                <a:gd name="TY100" fmla="*/ 462 h 539"/>
                <a:gd name="TX101" fmla="*/ 182 w 537"/>
                <a:gd name="TY101" fmla="*/ 470 h 539"/>
                <a:gd name="TX102" fmla="*/ 202 w 537"/>
                <a:gd name="TY102" fmla="*/ 478 h 539"/>
                <a:gd name="TX103" fmla="*/ 224 w 537"/>
                <a:gd name="TY103" fmla="*/ 484 h 539"/>
                <a:gd name="TX104" fmla="*/ 246 w 537"/>
                <a:gd name="TY104" fmla="*/ 488 h 539"/>
                <a:gd name="TX105" fmla="*/ 268 w 537"/>
                <a:gd name="TY105" fmla="*/ 488 h 539"/>
                <a:gd name="TX106" fmla="*/ 268 w 537"/>
                <a:gd name="TY106" fmla="*/ 488 h 539"/>
                <a:gd name="TX107" fmla="*/ 290 w 537"/>
                <a:gd name="TY107" fmla="*/ 488 h 539"/>
                <a:gd name="TX108" fmla="*/ 312 w 537"/>
                <a:gd name="TY108" fmla="*/ 484 h 539"/>
                <a:gd name="TX109" fmla="*/ 334 w 537"/>
                <a:gd name="TY109" fmla="*/ 478 h 539"/>
                <a:gd name="TX110" fmla="*/ 354 w 537"/>
                <a:gd name="TY110" fmla="*/ 470 h 539"/>
                <a:gd name="TX111" fmla="*/ 372 w 537"/>
                <a:gd name="TY111" fmla="*/ 462 h 539"/>
                <a:gd name="TX112" fmla="*/ 390 w 537"/>
                <a:gd name="TY112" fmla="*/ 450 h 539"/>
                <a:gd name="TX113" fmla="*/ 408 w 537"/>
                <a:gd name="TY113" fmla="*/ 438 h 539"/>
                <a:gd name="TX114" fmla="*/ 422 w 537"/>
                <a:gd name="TY114" fmla="*/ 424 h 539"/>
                <a:gd name="TX115" fmla="*/ 438 w 537"/>
                <a:gd name="TY115" fmla="*/ 408 h 539"/>
                <a:gd name="TX116" fmla="*/ 450 w 537"/>
                <a:gd name="TY116" fmla="*/ 392 h 539"/>
                <a:gd name="TX117" fmla="*/ 460 w 537"/>
                <a:gd name="TY117" fmla="*/ 374 h 539"/>
                <a:gd name="TX118" fmla="*/ 470 w 537"/>
                <a:gd name="TY118" fmla="*/ 354 h 539"/>
                <a:gd name="TX119" fmla="*/ 478 w 537"/>
                <a:gd name="TY119" fmla="*/ 334 h 539"/>
                <a:gd name="TX120" fmla="*/ 482 w 537"/>
                <a:gd name="TY120" fmla="*/ 314 h 539"/>
                <a:gd name="TX121" fmla="*/ 486 w 537"/>
                <a:gd name="TY121" fmla="*/ 292 h 539"/>
                <a:gd name="TX122" fmla="*/ 488 w 537"/>
                <a:gd name="TY122" fmla="*/ 270 h 539"/>
                <a:gd name="TX123" fmla="*/ 488 w 537"/>
                <a:gd name="TY123" fmla="*/ 270 h 539"/>
                <a:gd name="TX124" fmla="*/ 486 w 537"/>
                <a:gd name="TY124" fmla="*/ 246 h 539"/>
                <a:gd name="TX125" fmla="*/ 482 w 537"/>
                <a:gd name="TY125" fmla="*/ 224 h 539"/>
                <a:gd name="TX126" fmla="*/ 478 w 537"/>
                <a:gd name="TY126" fmla="*/ 204 h 539"/>
                <a:gd name="TX127" fmla="*/ 470 w 537"/>
                <a:gd name="TY127" fmla="*/ 184 h 539"/>
                <a:gd name="TX128" fmla="*/ 460 w 537"/>
                <a:gd name="TY128" fmla="*/ 164 h 539"/>
                <a:gd name="TX129" fmla="*/ 450 w 537"/>
                <a:gd name="TY129" fmla="*/ 146 h 539"/>
                <a:gd name="TX130" fmla="*/ 438 w 537"/>
                <a:gd name="TY130" fmla="*/ 130 h 539"/>
                <a:gd name="TX131" fmla="*/ 422 w 537"/>
                <a:gd name="TY131" fmla="*/ 114 h 539"/>
                <a:gd name="TX132" fmla="*/ 408 w 537"/>
                <a:gd name="TY132" fmla="*/ 100 h 539"/>
                <a:gd name="TX133" fmla="*/ 390 w 537"/>
                <a:gd name="TY133" fmla="*/ 88 h 539"/>
                <a:gd name="TX134" fmla="*/ 372 w 537"/>
                <a:gd name="TY134" fmla="*/ 76 h 539"/>
                <a:gd name="TX135" fmla="*/ 354 w 537"/>
                <a:gd name="TY135" fmla="*/ 68 h 539"/>
                <a:gd name="TX136" fmla="*/ 334 w 537"/>
                <a:gd name="TY136" fmla="*/ 60 h 539"/>
                <a:gd name="TX137" fmla="*/ 312 w 537"/>
                <a:gd name="TY137" fmla="*/ 54 h 539"/>
                <a:gd name="TX138" fmla="*/ 290 w 537"/>
                <a:gd name="TY138" fmla="*/ 50 h 539"/>
                <a:gd name="TX139" fmla="*/ 268 w 537"/>
                <a:gd name="TY139" fmla="*/ 50 h 539"/>
                <a:gd name="TX140" fmla="*/ 268 w 537"/>
                <a:gd name="TY140" fmla="*/ 50 h 5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  <a:cxn ang="0">
                  <a:pos x="TX60" y="TY60"/>
                </a:cxn>
                <a:cxn ang="0">
                  <a:pos x="TX61" y="TY61"/>
                </a:cxn>
                <a:cxn ang="0">
                  <a:pos x="TX62" y="TY62"/>
                </a:cxn>
                <a:cxn ang="0">
                  <a:pos x="TX63" y="TY63"/>
                </a:cxn>
                <a:cxn ang="0">
                  <a:pos x="TX64" y="TY64"/>
                </a:cxn>
                <a:cxn ang="0">
                  <a:pos x="TX65" y="TY65"/>
                </a:cxn>
                <a:cxn ang="0">
                  <a:pos x="TX66" y="TY66"/>
                </a:cxn>
                <a:cxn ang="0">
                  <a:pos x="TX67" y="TY67"/>
                </a:cxn>
                <a:cxn ang="0">
                  <a:pos x="TX68" y="TY68"/>
                </a:cxn>
                <a:cxn ang="0">
                  <a:pos x="TX69" y="TY69"/>
                </a:cxn>
                <a:cxn ang="0">
                  <a:pos x="TX71" y="TY71"/>
                </a:cxn>
                <a:cxn ang="0">
                  <a:pos x="TX72" y="TY72"/>
                </a:cxn>
                <a:cxn ang="0">
                  <a:pos x="TX73" y="TY73"/>
                </a:cxn>
                <a:cxn ang="0">
                  <a:pos x="TX74" y="TY74"/>
                </a:cxn>
                <a:cxn ang="0">
                  <a:pos x="TX75" y="TY75"/>
                </a:cxn>
                <a:cxn ang="0">
                  <a:pos x="TX76" y="TY76"/>
                </a:cxn>
                <a:cxn ang="0">
                  <a:pos x="TX77" y="TY77"/>
                </a:cxn>
                <a:cxn ang="0">
                  <a:pos x="TX78" y="TY78"/>
                </a:cxn>
                <a:cxn ang="0">
                  <a:pos x="TX79" y="TY79"/>
                </a:cxn>
                <a:cxn ang="0">
                  <a:pos x="TX80" y="TY80"/>
                </a:cxn>
                <a:cxn ang="0">
                  <a:pos x="TX81" y="TY81"/>
                </a:cxn>
                <a:cxn ang="0">
                  <a:pos x="TX82" y="TY82"/>
                </a:cxn>
                <a:cxn ang="0">
                  <a:pos x="TX83" y="TY83"/>
                </a:cxn>
                <a:cxn ang="0">
                  <a:pos x="TX84" y="TY84"/>
                </a:cxn>
                <a:cxn ang="0">
                  <a:pos x="TX85" y="TY85"/>
                </a:cxn>
                <a:cxn ang="0">
                  <a:pos x="TX86" y="TY86"/>
                </a:cxn>
                <a:cxn ang="0">
                  <a:pos x="TX87" y="TY87"/>
                </a:cxn>
                <a:cxn ang="0">
                  <a:pos x="TX88" y="TY88"/>
                </a:cxn>
                <a:cxn ang="0">
                  <a:pos x="TX89" y="TY89"/>
                </a:cxn>
                <a:cxn ang="0">
                  <a:pos x="TX90" y="TY90"/>
                </a:cxn>
                <a:cxn ang="0">
                  <a:pos x="TX91" y="TY91"/>
                </a:cxn>
                <a:cxn ang="0">
                  <a:pos x="TX92" y="TY92"/>
                </a:cxn>
                <a:cxn ang="0">
                  <a:pos x="TX93" y="TY93"/>
                </a:cxn>
                <a:cxn ang="0">
                  <a:pos x="TX94" y="TY94"/>
                </a:cxn>
                <a:cxn ang="0">
                  <a:pos x="TX95" y="TY95"/>
                </a:cxn>
                <a:cxn ang="0">
                  <a:pos x="TX96" y="TY96"/>
                </a:cxn>
                <a:cxn ang="0">
                  <a:pos x="TX97" y="TY97"/>
                </a:cxn>
                <a:cxn ang="0">
                  <a:pos x="TX98" y="TY98"/>
                </a:cxn>
                <a:cxn ang="0">
                  <a:pos x="TX99" y="TY99"/>
                </a:cxn>
                <a:cxn ang="0">
                  <a:pos x="TX100" y="TY100"/>
                </a:cxn>
                <a:cxn ang="0">
                  <a:pos x="TX101" y="TY101"/>
                </a:cxn>
                <a:cxn ang="0">
                  <a:pos x="TX102" y="TY102"/>
                </a:cxn>
                <a:cxn ang="0">
                  <a:pos x="TX103" y="TY103"/>
                </a:cxn>
                <a:cxn ang="0">
                  <a:pos x="TX104" y="TY104"/>
                </a:cxn>
                <a:cxn ang="0">
                  <a:pos x="TX105" y="TY105"/>
                </a:cxn>
                <a:cxn ang="0">
                  <a:pos x="TX106" y="TY106"/>
                </a:cxn>
                <a:cxn ang="0">
                  <a:pos x="TX107" y="TY107"/>
                </a:cxn>
                <a:cxn ang="0">
                  <a:pos x="TX108" y="TY108"/>
                </a:cxn>
                <a:cxn ang="0">
                  <a:pos x="TX109" y="TY109"/>
                </a:cxn>
                <a:cxn ang="0">
                  <a:pos x="TX110" y="TY110"/>
                </a:cxn>
                <a:cxn ang="0">
                  <a:pos x="TX111" y="TY111"/>
                </a:cxn>
                <a:cxn ang="0">
                  <a:pos x="TX112" y="TY112"/>
                </a:cxn>
                <a:cxn ang="0">
                  <a:pos x="TX113" y="TY113"/>
                </a:cxn>
                <a:cxn ang="0">
                  <a:pos x="TX114" y="TY114"/>
                </a:cxn>
                <a:cxn ang="0">
                  <a:pos x="TX115" y="TY115"/>
                </a:cxn>
                <a:cxn ang="0">
                  <a:pos x="TX116" y="TY116"/>
                </a:cxn>
                <a:cxn ang="0">
                  <a:pos x="TX117" y="TY117"/>
                </a:cxn>
                <a:cxn ang="0">
                  <a:pos x="TX118" y="TY118"/>
                </a:cxn>
                <a:cxn ang="0">
                  <a:pos x="TX119" y="TY119"/>
                </a:cxn>
                <a:cxn ang="0">
                  <a:pos x="TX120" y="TY120"/>
                </a:cxn>
                <a:cxn ang="0">
                  <a:pos x="TX121" y="TY121"/>
                </a:cxn>
                <a:cxn ang="0">
                  <a:pos x="TX122" y="TY122"/>
                </a:cxn>
                <a:cxn ang="0">
                  <a:pos x="TX123" y="TY123"/>
                </a:cxn>
                <a:cxn ang="0">
                  <a:pos x="TX124" y="TY124"/>
                </a:cxn>
                <a:cxn ang="0">
                  <a:pos x="TX125" y="TY125"/>
                </a:cxn>
                <a:cxn ang="0">
                  <a:pos x="TX126" y="TY126"/>
                </a:cxn>
                <a:cxn ang="0">
                  <a:pos x="TX127" y="TY127"/>
                </a:cxn>
                <a:cxn ang="0">
                  <a:pos x="TX128" y="TY128"/>
                </a:cxn>
                <a:cxn ang="0">
                  <a:pos x="TX129" y="TY129"/>
                </a:cxn>
                <a:cxn ang="0">
                  <a:pos x="TX130" y="TY130"/>
                </a:cxn>
                <a:cxn ang="0">
                  <a:pos x="TX131" y="TY131"/>
                </a:cxn>
                <a:cxn ang="0">
                  <a:pos x="TX132" y="TY132"/>
                </a:cxn>
                <a:cxn ang="0">
                  <a:pos x="TX133" y="TY133"/>
                </a:cxn>
                <a:cxn ang="0">
                  <a:pos x="TX134" y="TY134"/>
                </a:cxn>
                <a:cxn ang="0">
                  <a:pos x="TX135" y="TY135"/>
                </a:cxn>
                <a:cxn ang="0">
                  <a:pos x="TX136" y="TY136"/>
                </a:cxn>
                <a:cxn ang="0">
                  <a:pos x="TX137" y="TY137"/>
                </a:cxn>
                <a:cxn ang="0">
                  <a:pos x="TX138" y="TY138"/>
                </a:cxn>
                <a:cxn ang="0">
                  <a:pos x="TX139" y="TY139"/>
                </a:cxn>
                <a:cxn ang="0">
                  <a:pos x="TX140" y="TY140"/>
                </a:cxn>
              </a:cxnLst>
              <a:rect l="l" t="t" r="r" b="b"/>
              <a:pathLst>
                <a:path w="537" h="539">
                  <a:moveTo>
                    <a:pt x="268" y="538"/>
                  </a:moveTo>
                  <a:lnTo>
                    <a:pt x="268" y="538"/>
                  </a:lnTo>
                  <a:lnTo>
                    <a:pt x="240" y="536"/>
                  </a:lnTo>
                  <a:lnTo>
                    <a:pt x="214" y="532"/>
                  </a:lnTo>
                  <a:lnTo>
                    <a:pt x="188" y="526"/>
                  </a:lnTo>
                  <a:lnTo>
                    <a:pt x="164" y="516"/>
                  </a:lnTo>
                  <a:lnTo>
                    <a:pt x="140" y="506"/>
                  </a:lnTo>
                  <a:lnTo>
                    <a:pt x="118" y="492"/>
                  </a:lnTo>
                  <a:lnTo>
                    <a:pt x="98" y="476"/>
                  </a:lnTo>
                  <a:lnTo>
                    <a:pt x="78" y="458"/>
                  </a:lnTo>
                  <a:lnTo>
                    <a:pt x="60" y="440"/>
                  </a:lnTo>
                  <a:lnTo>
                    <a:pt x="46" y="420"/>
                  </a:lnTo>
                  <a:lnTo>
                    <a:pt x="32" y="396"/>
                  </a:lnTo>
                  <a:lnTo>
                    <a:pt x="20" y="374"/>
                  </a:lnTo>
                  <a:lnTo>
                    <a:pt x="12" y="348"/>
                  </a:lnTo>
                  <a:lnTo>
                    <a:pt x="4" y="324"/>
                  </a:lnTo>
                  <a:lnTo>
                    <a:pt x="0" y="296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42"/>
                  </a:lnTo>
                  <a:lnTo>
                    <a:pt x="4" y="214"/>
                  </a:lnTo>
                  <a:lnTo>
                    <a:pt x="12" y="190"/>
                  </a:lnTo>
                  <a:lnTo>
                    <a:pt x="20" y="164"/>
                  </a:lnTo>
                  <a:lnTo>
                    <a:pt x="32" y="142"/>
                  </a:lnTo>
                  <a:lnTo>
                    <a:pt x="46" y="118"/>
                  </a:lnTo>
                  <a:lnTo>
                    <a:pt x="60" y="98"/>
                  </a:lnTo>
                  <a:lnTo>
                    <a:pt x="78" y="80"/>
                  </a:lnTo>
                  <a:lnTo>
                    <a:pt x="98" y="62"/>
                  </a:lnTo>
                  <a:lnTo>
                    <a:pt x="118" y="46"/>
                  </a:lnTo>
                  <a:lnTo>
                    <a:pt x="140" y="32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6" y="2"/>
                  </a:lnTo>
                  <a:lnTo>
                    <a:pt x="322" y="6"/>
                  </a:lnTo>
                  <a:lnTo>
                    <a:pt x="348" y="12"/>
                  </a:lnTo>
                  <a:lnTo>
                    <a:pt x="372" y="22"/>
                  </a:lnTo>
                  <a:lnTo>
                    <a:pt x="396" y="32"/>
                  </a:lnTo>
                  <a:lnTo>
                    <a:pt x="418" y="46"/>
                  </a:lnTo>
                  <a:lnTo>
                    <a:pt x="438" y="62"/>
                  </a:lnTo>
                  <a:lnTo>
                    <a:pt x="458" y="80"/>
                  </a:lnTo>
                  <a:lnTo>
                    <a:pt x="476" y="98"/>
                  </a:lnTo>
                  <a:lnTo>
                    <a:pt x="490" y="118"/>
                  </a:lnTo>
                  <a:lnTo>
                    <a:pt x="504" y="142"/>
                  </a:lnTo>
                  <a:lnTo>
                    <a:pt x="516" y="164"/>
                  </a:lnTo>
                  <a:lnTo>
                    <a:pt x="524" y="190"/>
                  </a:lnTo>
                  <a:lnTo>
                    <a:pt x="532" y="214"/>
                  </a:lnTo>
                  <a:lnTo>
                    <a:pt x="536" y="242"/>
                  </a:lnTo>
                  <a:lnTo>
                    <a:pt x="536" y="270"/>
                  </a:lnTo>
                  <a:lnTo>
                    <a:pt x="536" y="270"/>
                  </a:lnTo>
                  <a:lnTo>
                    <a:pt x="536" y="296"/>
                  </a:lnTo>
                  <a:lnTo>
                    <a:pt x="532" y="324"/>
                  </a:lnTo>
                  <a:lnTo>
                    <a:pt x="524" y="348"/>
                  </a:lnTo>
                  <a:lnTo>
                    <a:pt x="516" y="374"/>
                  </a:lnTo>
                  <a:lnTo>
                    <a:pt x="504" y="396"/>
                  </a:lnTo>
                  <a:lnTo>
                    <a:pt x="490" y="420"/>
                  </a:lnTo>
                  <a:lnTo>
                    <a:pt x="476" y="440"/>
                  </a:lnTo>
                  <a:lnTo>
                    <a:pt x="458" y="458"/>
                  </a:lnTo>
                  <a:lnTo>
                    <a:pt x="438" y="476"/>
                  </a:lnTo>
                  <a:lnTo>
                    <a:pt x="418" y="492"/>
                  </a:lnTo>
                  <a:lnTo>
                    <a:pt x="396" y="506"/>
                  </a:lnTo>
                  <a:lnTo>
                    <a:pt x="372" y="516"/>
                  </a:lnTo>
                  <a:lnTo>
                    <a:pt x="348" y="526"/>
                  </a:lnTo>
                  <a:lnTo>
                    <a:pt x="322" y="532"/>
                  </a:lnTo>
                  <a:lnTo>
                    <a:pt x="296" y="536"/>
                  </a:lnTo>
                  <a:lnTo>
                    <a:pt x="268" y="538"/>
                  </a:lnTo>
                  <a:lnTo>
                    <a:pt x="268" y="538"/>
                  </a:lnTo>
                  <a:close/>
                  <a:moveTo>
                    <a:pt x="268" y="50"/>
                  </a:moveTo>
                  <a:lnTo>
                    <a:pt x="268" y="50"/>
                  </a:lnTo>
                  <a:lnTo>
                    <a:pt x="246" y="50"/>
                  </a:lnTo>
                  <a:lnTo>
                    <a:pt x="224" y="54"/>
                  </a:lnTo>
                  <a:lnTo>
                    <a:pt x="202" y="60"/>
                  </a:lnTo>
                  <a:lnTo>
                    <a:pt x="182" y="68"/>
                  </a:lnTo>
                  <a:lnTo>
                    <a:pt x="164" y="76"/>
                  </a:lnTo>
                  <a:lnTo>
                    <a:pt x="146" y="88"/>
                  </a:lnTo>
                  <a:lnTo>
                    <a:pt x="128" y="100"/>
                  </a:lnTo>
                  <a:lnTo>
                    <a:pt x="114" y="114"/>
                  </a:lnTo>
                  <a:lnTo>
                    <a:pt x="98" y="130"/>
                  </a:lnTo>
                  <a:lnTo>
                    <a:pt x="86" y="146"/>
                  </a:lnTo>
                  <a:lnTo>
                    <a:pt x="76" y="164"/>
                  </a:lnTo>
                  <a:lnTo>
                    <a:pt x="66" y="184"/>
                  </a:lnTo>
                  <a:lnTo>
                    <a:pt x="58" y="204"/>
                  </a:lnTo>
                  <a:lnTo>
                    <a:pt x="54" y="224"/>
                  </a:lnTo>
                  <a:lnTo>
                    <a:pt x="50" y="246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50" y="292"/>
                  </a:lnTo>
                  <a:lnTo>
                    <a:pt x="54" y="314"/>
                  </a:lnTo>
                  <a:lnTo>
                    <a:pt x="58" y="334"/>
                  </a:lnTo>
                  <a:lnTo>
                    <a:pt x="66" y="354"/>
                  </a:lnTo>
                  <a:lnTo>
                    <a:pt x="76" y="374"/>
                  </a:lnTo>
                  <a:lnTo>
                    <a:pt x="86" y="392"/>
                  </a:lnTo>
                  <a:lnTo>
                    <a:pt x="98" y="408"/>
                  </a:lnTo>
                  <a:lnTo>
                    <a:pt x="114" y="424"/>
                  </a:lnTo>
                  <a:lnTo>
                    <a:pt x="128" y="438"/>
                  </a:lnTo>
                  <a:lnTo>
                    <a:pt x="146" y="450"/>
                  </a:lnTo>
                  <a:lnTo>
                    <a:pt x="164" y="462"/>
                  </a:lnTo>
                  <a:lnTo>
                    <a:pt x="182" y="470"/>
                  </a:lnTo>
                  <a:lnTo>
                    <a:pt x="202" y="478"/>
                  </a:lnTo>
                  <a:lnTo>
                    <a:pt x="224" y="484"/>
                  </a:lnTo>
                  <a:lnTo>
                    <a:pt x="246" y="488"/>
                  </a:lnTo>
                  <a:lnTo>
                    <a:pt x="268" y="488"/>
                  </a:lnTo>
                  <a:lnTo>
                    <a:pt x="268" y="488"/>
                  </a:lnTo>
                  <a:lnTo>
                    <a:pt x="290" y="488"/>
                  </a:lnTo>
                  <a:lnTo>
                    <a:pt x="312" y="484"/>
                  </a:lnTo>
                  <a:lnTo>
                    <a:pt x="334" y="478"/>
                  </a:lnTo>
                  <a:lnTo>
                    <a:pt x="354" y="470"/>
                  </a:lnTo>
                  <a:lnTo>
                    <a:pt x="372" y="462"/>
                  </a:lnTo>
                  <a:lnTo>
                    <a:pt x="390" y="450"/>
                  </a:lnTo>
                  <a:lnTo>
                    <a:pt x="408" y="438"/>
                  </a:lnTo>
                  <a:lnTo>
                    <a:pt x="422" y="424"/>
                  </a:lnTo>
                  <a:lnTo>
                    <a:pt x="438" y="408"/>
                  </a:lnTo>
                  <a:lnTo>
                    <a:pt x="450" y="392"/>
                  </a:lnTo>
                  <a:lnTo>
                    <a:pt x="460" y="374"/>
                  </a:lnTo>
                  <a:lnTo>
                    <a:pt x="470" y="354"/>
                  </a:lnTo>
                  <a:lnTo>
                    <a:pt x="478" y="334"/>
                  </a:lnTo>
                  <a:lnTo>
                    <a:pt x="482" y="314"/>
                  </a:lnTo>
                  <a:lnTo>
                    <a:pt x="486" y="292"/>
                  </a:lnTo>
                  <a:lnTo>
                    <a:pt x="488" y="270"/>
                  </a:lnTo>
                  <a:lnTo>
                    <a:pt x="488" y="270"/>
                  </a:lnTo>
                  <a:lnTo>
                    <a:pt x="486" y="246"/>
                  </a:lnTo>
                  <a:lnTo>
                    <a:pt x="482" y="224"/>
                  </a:lnTo>
                  <a:lnTo>
                    <a:pt x="478" y="204"/>
                  </a:lnTo>
                  <a:lnTo>
                    <a:pt x="470" y="184"/>
                  </a:lnTo>
                  <a:lnTo>
                    <a:pt x="460" y="164"/>
                  </a:lnTo>
                  <a:lnTo>
                    <a:pt x="450" y="146"/>
                  </a:lnTo>
                  <a:lnTo>
                    <a:pt x="438" y="130"/>
                  </a:lnTo>
                  <a:lnTo>
                    <a:pt x="422" y="114"/>
                  </a:lnTo>
                  <a:lnTo>
                    <a:pt x="408" y="100"/>
                  </a:lnTo>
                  <a:lnTo>
                    <a:pt x="390" y="88"/>
                  </a:lnTo>
                  <a:lnTo>
                    <a:pt x="372" y="76"/>
                  </a:lnTo>
                  <a:lnTo>
                    <a:pt x="354" y="68"/>
                  </a:lnTo>
                  <a:lnTo>
                    <a:pt x="334" y="60"/>
                  </a:lnTo>
                  <a:lnTo>
                    <a:pt x="312" y="54"/>
                  </a:lnTo>
                  <a:lnTo>
                    <a:pt x="290" y="50"/>
                  </a:lnTo>
                  <a:lnTo>
                    <a:pt x="268" y="50"/>
                  </a:lnTo>
                  <a:lnTo>
                    <a:pt x="268" y="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24" name="도형 124">
              <a:extLst>
                <a:ext uri="{FF2B5EF4-FFF2-40B4-BE49-F238E27FC236}">
                  <a16:creationId xmlns:a16="http://schemas.microsoft.com/office/drawing/2014/main" id="{28236312-7356-4BE3-8F01-177F1CA477A6}"/>
                </a:ext>
              </a:extLst>
            </p:cNvPr>
            <p:cNvSpPr>
              <a:spLocks/>
            </p:cNvSpPr>
            <p:nvPr/>
          </p:nvSpPr>
          <p:spPr>
            <a:xfrm>
              <a:off x="3760470" y="2293620"/>
              <a:ext cx="50800" cy="41275"/>
            </a:xfrm>
            <a:custGeom>
              <a:avLst/>
              <a:gdLst>
                <a:gd name="TX0" fmla="*/ 152 w 153"/>
                <a:gd name="TY0" fmla="*/ 76 h 151"/>
                <a:gd name="TX1" fmla="*/ 152 w 153"/>
                <a:gd name="TY1" fmla="*/ 76 h 151"/>
                <a:gd name="TX2" fmla="*/ 150 w 153"/>
                <a:gd name="TY2" fmla="*/ 90 h 151"/>
                <a:gd name="TX3" fmla="*/ 146 w 153"/>
                <a:gd name="TY3" fmla="*/ 104 h 151"/>
                <a:gd name="TX4" fmla="*/ 138 w 153"/>
                <a:gd name="TY4" fmla="*/ 118 h 151"/>
                <a:gd name="TX5" fmla="*/ 130 w 153"/>
                <a:gd name="TY5" fmla="*/ 128 h 151"/>
                <a:gd name="TX6" fmla="*/ 118 w 153"/>
                <a:gd name="TY6" fmla="*/ 138 h 151"/>
                <a:gd name="TX7" fmla="*/ 106 w 153"/>
                <a:gd name="TY7" fmla="*/ 144 h 151"/>
                <a:gd name="TX8" fmla="*/ 92 w 153"/>
                <a:gd name="TY8" fmla="*/ 150 h 151"/>
                <a:gd name="TX9" fmla="*/ 76 w 153"/>
                <a:gd name="TY9" fmla="*/ 150 h 151"/>
                <a:gd name="TX10" fmla="*/ 76 w 153"/>
                <a:gd name="TY10" fmla="*/ 150 h 151"/>
                <a:gd name="TX11" fmla="*/ 60 w 153"/>
                <a:gd name="TY11" fmla="*/ 150 h 151"/>
                <a:gd name="TX12" fmla="*/ 46 w 153"/>
                <a:gd name="TY12" fmla="*/ 144 h 151"/>
                <a:gd name="TX13" fmla="*/ 34 w 153"/>
                <a:gd name="TY13" fmla="*/ 138 h 151"/>
                <a:gd name="TX14" fmla="*/ 22 w 153"/>
                <a:gd name="TY14" fmla="*/ 128 h 151"/>
                <a:gd name="TX15" fmla="*/ 14 w 153"/>
                <a:gd name="TY15" fmla="*/ 118 h 151"/>
                <a:gd name="TX16" fmla="*/ 6 w 153"/>
                <a:gd name="TY16" fmla="*/ 104 h 151"/>
                <a:gd name="TX17" fmla="*/ 2 w 153"/>
                <a:gd name="TY17" fmla="*/ 90 h 151"/>
                <a:gd name="TX18" fmla="*/ 0 w 153"/>
                <a:gd name="TY18" fmla="*/ 76 h 151"/>
                <a:gd name="TX19" fmla="*/ 0 w 153"/>
                <a:gd name="TY19" fmla="*/ 76 h 151"/>
                <a:gd name="TX20" fmla="*/ 2 w 153"/>
                <a:gd name="TY20" fmla="*/ 60 h 151"/>
                <a:gd name="TX21" fmla="*/ 6 w 153"/>
                <a:gd name="TY21" fmla="*/ 46 h 151"/>
                <a:gd name="TX22" fmla="*/ 14 w 153"/>
                <a:gd name="TY22" fmla="*/ 32 h 151"/>
                <a:gd name="TX23" fmla="*/ 22 w 153"/>
                <a:gd name="TY23" fmla="*/ 22 h 151"/>
                <a:gd name="TX24" fmla="*/ 34 w 153"/>
                <a:gd name="TY24" fmla="*/ 12 h 151"/>
                <a:gd name="TX25" fmla="*/ 46 w 153"/>
                <a:gd name="TY25" fmla="*/ 6 h 151"/>
                <a:gd name="TX26" fmla="*/ 60 w 153"/>
                <a:gd name="TY26" fmla="*/ 0 h 151"/>
                <a:gd name="TX27" fmla="*/ 76 w 153"/>
                <a:gd name="TY27" fmla="*/ 0 h 151"/>
                <a:gd name="TX28" fmla="*/ 76 w 153"/>
                <a:gd name="TY28" fmla="*/ 0 h 151"/>
                <a:gd name="TX29" fmla="*/ 92 w 153"/>
                <a:gd name="TY29" fmla="*/ 0 h 151"/>
                <a:gd name="TX30" fmla="*/ 106 w 153"/>
                <a:gd name="TY30" fmla="*/ 6 h 151"/>
                <a:gd name="TX31" fmla="*/ 118 w 153"/>
                <a:gd name="TY31" fmla="*/ 12 h 151"/>
                <a:gd name="TX32" fmla="*/ 130 w 153"/>
                <a:gd name="TY32" fmla="*/ 22 h 151"/>
                <a:gd name="TX33" fmla="*/ 138 w 153"/>
                <a:gd name="TY33" fmla="*/ 32 h 151"/>
                <a:gd name="TX34" fmla="*/ 146 w 153"/>
                <a:gd name="TY34" fmla="*/ 46 h 151"/>
                <a:gd name="TX35" fmla="*/ 150 w 153"/>
                <a:gd name="TY35" fmla="*/ 60 h 151"/>
                <a:gd name="TX36" fmla="*/ 152 w 153"/>
                <a:gd name="TY36" fmla="*/ 76 h 151"/>
                <a:gd name="TX37" fmla="*/ 152 w 153"/>
                <a:gd name="TY37" fmla="*/ 76 h 15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</a:cxnLst>
              <a:rect l="l" t="t" r="r" b="b"/>
              <a:pathLst>
                <a:path w="153" h="151">
                  <a:moveTo>
                    <a:pt x="152" y="76"/>
                  </a:moveTo>
                  <a:lnTo>
                    <a:pt x="152" y="76"/>
                  </a:lnTo>
                  <a:lnTo>
                    <a:pt x="150" y="90"/>
                  </a:lnTo>
                  <a:lnTo>
                    <a:pt x="146" y="104"/>
                  </a:lnTo>
                  <a:lnTo>
                    <a:pt x="138" y="118"/>
                  </a:lnTo>
                  <a:lnTo>
                    <a:pt x="130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2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60" y="150"/>
                  </a:lnTo>
                  <a:lnTo>
                    <a:pt x="46" y="144"/>
                  </a:lnTo>
                  <a:lnTo>
                    <a:pt x="34" y="138"/>
                  </a:lnTo>
                  <a:lnTo>
                    <a:pt x="22" y="128"/>
                  </a:lnTo>
                  <a:lnTo>
                    <a:pt x="14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30" y="22"/>
                  </a:lnTo>
                  <a:lnTo>
                    <a:pt x="138" y="32"/>
                  </a:lnTo>
                  <a:lnTo>
                    <a:pt x="146" y="46"/>
                  </a:lnTo>
                  <a:lnTo>
                    <a:pt x="150" y="60"/>
                  </a:lnTo>
                  <a:lnTo>
                    <a:pt x="152" y="76"/>
                  </a:lnTo>
                  <a:lnTo>
                    <a:pt x="152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25" name="도형 125">
              <a:extLst>
                <a:ext uri="{FF2B5EF4-FFF2-40B4-BE49-F238E27FC236}">
                  <a16:creationId xmlns:a16="http://schemas.microsoft.com/office/drawing/2014/main" id="{C08555DD-9CA0-4AE9-9739-8C99E2C0B27A}"/>
                </a:ext>
              </a:extLst>
            </p:cNvPr>
            <p:cNvSpPr>
              <a:spLocks/>
            </p:cNvSpPr>
            <p:nvPr/>
          </p:nvSpPr>
          <p:spPr>
            <a:xfrm>
              <a:off x="3774440" y="2353310"/>
              <a:ext cx="21590" cy="45720"/>
            </a:xfrm>
            <a:custGeom>
              <a:avLst/>
              <a:gdLst>
                <a:gd name="TX0" fmla="*/ 32 w 65"/>
                <a:gd name="TY0" fmla="*/ 168 h 169"/>
                <a:gd name="TX1" fmla="*/ 32 w 65"/>
                <a:gd name="TY1" fmla="*/ 168 h 169"/>
                <a:gd name="TX2" fmla="*/ 26 w 65"/>
                <a:gd name="TY2" fmla="*/ 166 h 169"/>
                <a:gd name="TX3" fmla="*/ 20 w 65"/>
                <a:gd name="TY3" fmla="*/ 164 h 169"/>
                <a:gd name="TX4" fmla="*/ 10 w 65"/>
                <a:gd name="TY4" fmla="*/ 158 h 169"/>
                <a:gd name="TX5" fmla="*/ 2 w 65"/>
                <a:gd name="TY5" fmla="*/ 148 h 169"/>
                <a:gd name="TX6" fmla="*/ 2 w 65"/>
                <a:gd name="TY6" fmla="*/ 142 h 169"/>
                <a:gd name="TX7" fmla="*/ 0 w 65"/>
                <a:gd name="TY7" fmla="*/ 136 h 169"/>
                <a:gd name="TX8" fmla="*/ 0 w 65"/>
                <a:gd name="TY8" fmla="*/ 32 h 169"/>
                <a:gd name="TX9" fmla="*/ 0 w 65"/>
                <a:gd name="TY9" fmla="*/ 32 h 169"/>
                <a:gd name="TX10" fmla="*/ 2 w 65"/>
                <a:gd name="TY10" fmla="*/ 26 h 169"/>
                <a:gd name="TX11" fmla="*/ 2 w 65"/>
                <a:gd name="TY11" fmla="*/ 20 h 169"/>
                <a:gd name="TX12" fmla="*/ 10 w 65"/>
                <a:gd name="TY12" fmla="*/ 10 h 169"/>
                <a:gd name="TX13" fmla="*/ 20 w 65"/>
                <a:gd name="TY13" fmla="*/ 4 h 169"/>
                <a:gd name="TX14" fmla="*/ 26 w 65"/>
                <a:gd name="TY14" fmla="*/ 2 h 169"/>
                <a:gd name="TX15" fmla="*/ 32 w 65"/>
                <a:gd name="TY15" fmla="*/ 0 h 169"/>
                <a:gd name="TX16" fmla="*/ 32 w 65"/>
                <a:gd name="TY16" fmla="*/ 0 h 169"/>
                <a:gd name="TX17" fmla="*/ 38 w 65"/>
                <a:gd name="TY17" fmla="*/ 2 h 169"/>
                <a:gd name="TX18" fmla="*/ 44 w 65"/>
                <a:gd name="TY18" fmla="*/ 4 h 169"/>
                <a:gd name="TX19" fmla="*/ 54 w 65"/>
                <a:gd name="TY19" fmla="*/ 10 h 169"/>
                <a:gd name="TX20" fmla="*/ 62 w 65"/>
                <a:gd name="TY20" fmla="*/ 20 h 169"/>
                <a:gd name="TX21" fmla="*/ 62 w 65"/>
                <a:gd name="TY21" fmla="*/ 26 h 169"/>
                <a:gd name="TX22" fmla="*/ 64 w 65"/>
                <a:gd name="TY22" fmla="*/ 32 h 169"/>
                <a:gd name="TX23" fmla="*/ 64 w 65"/>
                <a:gd name="TY23" fmla="*/ 136 h 169"/>
                <a:gd name="TX24" fmla="*/ 64 w 65"/>
                <a:gd name="TY24" fmla="*/ 136 h 169"/>
                <a:gd name="TX25" fmla="*/ 62 w 65"/>
                <a:gd name="TY25" fmla="*/ 142 h 169"/>
                <a:gd name="TX26" fmla="*/ 62 w 65"/>
                <a:gd name="TY26" fmla="*/ 148 h 169"/>
                <a:gd name="TX27" fmla="*/ 54 w 65"/>
                <a:gd name="TY27" fmla="*/ 158 h 169"/>
                <a:gd name="TX28" fmla="*/ 44 w 65"/>
                <a:gd name="TY28" fmla="*/ 164 h 169"/>
                <a:gd name="TX29" fmla="*/ 38 w 65"/>
                <a:gd name="TY29" fmla="*/ 166 h 169"/>
                <a:gd name="TX30" fmla="*/ 32 w 65"/>
                <a:gd name="TY30" fmla="*/ 168 h 169"/>
                <a:gd name="TX31" fmla="*/ 32 w 65"/>
                <a:gd name="TY31" fmla="*/ 168 h 16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65" h="169">
                  <a:moveTo>
                    <a:pt x="32" y="168"/>
                  </a:moveTo>
                  <a:lnTo>
                    <a:pt x="32" y="168"/>
                  </a:lnTo>
                  <a:lnTo>
                    <a:pt x="26" y="166"/>
                  </a:lnTo>
                  <a:lnTo>
                    <a:pt x="20" y="164"/>
                  </a:lnTo>
                  <a:lnTo>
                    <a:pt x="10" y="158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2" y="142"/>
                  </a:lnTo>
                  <a:lnTo>
                    <a:pt x="62" y="148"/>
                  </a:lnTo>
                  <a:lnTo>
                    <a:pt x="54" y="158"/>
                  </a:lnTo>
                  <a:lnTo>
                    <a:pt x="44" y="164"/>
                  </a:lnTo>
                  <a:lnTo>
                    <a:pt x="38" y="166"/>
                  </a:lnTo>
                  <a:lnTo>
                    <a:pt x="32" y="168"/>
                  </a:lnTo>
                  <a:lnTo>
                    <a:pt x="32" y="16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26" name="도형 126">
              <a:extLst>
                <a:ext uri="{FF2B5EF4-FFF2-40B4-BE49-F238E27FC236}">
                  <a16:creationId xmlns:a16="http://schemas.microsoft.com/office/drawing/2014/main" id="{EA087966-91FD-46D5-8D48-C5814B6578CA}"/>
                </a:ext>
              </a:extLst>
            </p:cNvPr>
            <p:cNvSpPr>
              <a:spLocks/>
            </p:cNvSpPr>
            <p:nvPr/>
          </p:nvSpPr>
          <p:spPr>
            <a:xfrm>
              <a:off x="3774440" y="2228850"/>
              <a:ext cx="21590" cy="45085"/>
            </a:xfrm>
            <a:custGeom>
              <a:avLst/>
              <a:gdLst>
                <a:gd name="TX0" fmla="*/ 32 w 65"/>
                <a:gd name="TY0" fmla="*/ 166 h 167"/>
                <a:gd name="TX1" fmla="*/ 32 w 65"/>
                <a:gd name="TY1" fmla="*/ 166 h 167"/>
                <a:gd name="TX2" fmla="*/ 26 w 65"/>
                <a:gd name="TY2" fmla="*/ 166 h 167"/>
                <a:gd name="TX3" fmla="*/ 20 w 65"/>
                <a:gd name="TY3" fmla="*/ 164 h 167"/>
                <a:gd name="TX4" fmla="*/ 10 w 65"/>
                <a:gd name="TY4" fmla="*/ 158 h 167"/>
                <a:gd name="TX5" fmla="*/ 2 w 65"/>
                <a:gd name="TY5" fmla="*/ 148 h 167"/>
                <a:gd name="TX6" fmla="*/ 2 w 65"/>
                <a:gd name="TY6" fmla="*/ 142 h 167"/>
                <a:gd name="TX7" fmla="*/ 0 w 65"/>
                <a:gd name="TY7" fmla="*/ 136 h 167"/>
                <a:gd name="TX8" fmla="*/ 0 w 65"/>
                <a:gd name="TY8" fmla="*/ 32 h 167"/>
                <a:gd name="TX9" fmla="*/ 0 w 65"/>
                <a:gd name="TY9" fmla="*/ 32 h 167"/>
                <a:gd name="TX10" fmla="*/ 2 w 65"/>
                <a:gd name="TY10" fmla="*/ 26 h 167"/>
                <a:gd name="TX11" fmla="*/ 2 w 65"/>
                <a:gd name="TY11" fmla="*/ 20 h 167"/>
                <a:gd name="TX12" fmla="*/ 10 w 65"/>
                <a:gd name="TY12" fmla="*/ 10 h 167"/>
                <a:gd name="TX13" fmla="*/ 20 w 65"/>
                <a:gd name="TY13" fmla="*/ 4 h 167"/>
                <a:gd name="TX14" fmla="*/ 26 w 65"/>
                <a:gd name="TY14" fmla="*/ 2 h 167"/>
                <a:gd name="TX15" fmla="*/ 32 w 65"/>
                <a:gd name="TY15" fmla="*/ 0 h 167"/>
                <a:gd name="TX16" fmla="*/ 32 w 65"/>
                <a:gd name="TY16" fmla="*/ 0 h 167"/>
                <a:gd name="TX17" fmla="*/ 38 w 65"/>
                <a:gd name="TY17" fmla="*/ 2 h 167"/>
                <a:gd name="TX18" fmla="*/ 44 w 65"/>
                <a:gd name="TY18" fmla="*/ 4 h 167"/>
                <a:gd name="TX19" fmla="*/ 54 w 65"/>
                <a:gd name="TY19" fmla="*/ 10 h 167"/>
                <a:gd name="TX20" fmla="*/ 62 w 65"/>
                <a:gd name="TY20" fmla="*/ 20 h 167"/>
                <a:gd name="TX21" fmla="*/ 62 w 65"/>
                <a:gd name="TY21" fmla="*/ 26 h 167"/>
                <a:gd name="TX22" fmla="*/ 64 w 65"/>
                <a:gd name="TY22" fmla="*/ 32 h 167"/>
                <a:gd name="TX23" fmla="*/ 64 w 65"/>
                <a:gd name="TY23" fmla="*/ 136 h 167"/>
                <a:gd name="TX24" fmla="*/ 64 w 65"/>
                <a:gd name="TY24" fmla="*/ 136 h 167"/>
                <a:gd name="TX25" fmla="*/ 62 w 65"/>
                <a:gd name="TY25" fmla="*/ 142 h 167"/>
                <a:gd name="TX26" fmla="*/ 62 w 65"/>
                <a:gd name="TY26" fmla="*/ 148 h 167"/>
                <a:gd name="TX27" fmla="*/ 54 w 65"/>
                <a:gd name="TY27" fmla="*/ 158 h 167"/>
                <a:gd name="TX28" fmla="*/ 44 w 65"/>
                <a:gd name="TY28" fmla="*/ 164 h 167"/>
                <a:gd name="TX29" fmla="*/ 38 w 65"/>
                <a:gd name="TY29" fmla="*/ 166 h 167"/>
                <a:gd name="TX30" fmla="*/ 32 w 65"/>
                <a:gd name="TY30" fmla="*/ 166 h 167"/>
                <a:gd name="TX31" fmla="*/ 32 w 65"/>
                <a:gd name="TY31" fmla="*/ 166 h 16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65" h="167">
                  <a:moveTo>
                    <a:pt x="32" y="166"/>
                  </a:moveTo>
                  <a:lnTo>
                    <a:pt x="32" y="166"/>
                  </a:lnTo>
                  <a:lnTo>
                    <a:pt x="26" y="166"/>
                  </a:lnTo>
                  <a:lnTo>
                    <a:pt x="20" y="164"/>
                  </a:lnTo>
                  <a:lnTo>
                    <a:pt x="10" y="158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2" y="142"/>
                  </a:lnTo>
                  <a:lnTo>
                    <a:pt x="62" y="148"/>
                  </a:lnTo>
                  <a:lnTo>
                    <a:pt x="54" y="158"/>
                  </a:lnTo>
                  <a:lnTo>
                    <a:pt x="44" y="164"/>
                  </a:lnTo>
                  <a:lnTo>
                    <a:pt x="38" y="166"/>
                  </a:lnTo>
                  <a:lnTo>
                    <a:pt x="32" y="166"/>
                  </a:lnTo>
                  <a:lnTo>
                    <a:pt x="32" y="16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27" name="도형 127">
              <a:extLst>
                <a:ext uri="{FF2B5EF4-FFF2-40B4-BE49-F238E27FC236}">
                  <a16:creationId xmlns:a16="http://schemas.microsoft.com/office/drawing/2014/main" id="{05CC4051-D06F-4A09-B7C9-7A2B60A3E850}"/>
                </a:ext>
              </a:extLst>
            </p:cNvPr>
            <p:cNvSpPr>
              <a:spLocks/>
            </p:cNvSpPr>
            <p:nvPr/>
          </p:nvSpPr>
          <p:spPr>
            <a:xfrm>
              <a:off x="3834130" y="2305050"/>
              <a:ext cx="55880" cy="17145"/>
            </a:xfrm>
            <a:custGeom>
              <a:avLst/>
              <a:gdLst>
                <a:gd name="TX0" fmla="*/ 134 w 167"/>
                <a:gd name="TY0" fmla="*/ 62 h 63"/>
                <a:gd name="TX1" fmla="*/ 32 w 167"/>
                <a:gd name="TY1" fmla="*/ 62 h 63"/>
                <a:gd name="TX2" fmla="*/ 32 w 167"/>
                <a:gd name="TY2" fmla="*/ 62 h 63"/>
                <a:gd name="TX3" fmla="*/ 26 w 167"/>
                <a:gd name="TY3" fmla="*/ 62 h 63"/>
                <a:gd name="TX4" fmla="*/ 20 w 167"/>
                <a:gd name="TY4" fmla="*/ 60 h 63"/>
                <a:gd name="TX5" fmla="*/ 10 w 167"/>
                <a:gd name="TY5" fmla="*/ 54 h 63"/>
                <a:gd name="TX6" fmla="*/ 2 w 167"/>
                <a:gd name="TY6" fmla="*/ 44 h 63"/>
                <a:gd name="TX7" fmla="*/ 0 w 167"/>
                <a:gd name="TY7" fmla="*/ 38 h 63"/>
                <a:gd name="TX8" fmla="*/ 0 w 167"/>
                <a:gd name="TY8" fmla="*/ 32 h 63"/>
                <a:gd name="TX9" fmla="*/ 0 w 167"/>
                <a:gd name="TY9" fmla="*/ 32 h 63"/>
                <a:gd name="TX10" fmla="*/ 0 w 167"/>
                <a:gd name="TY10" fmla="*/ 24 h 63"/>
                <a:gd name="TX11" fmla="*/ 2 w 167"/>
                <a:gd name="TY11" fmla="*/ 18 h 63"/>
                <a:gd name="TX12" fmla="*/ 10 w 167"/>
                <a:gd name="TY12" fmla="*/ 8 h 63"/>
                <a:gd name="TX13" fmla="*/ 20 w 167"/>
                <a:gd name="TY13" fmla="*/ 2 h 63"/>
                <a:gd name="TX14" fmla="*/ 26 w 167"/>
                <a:gd name="TY14" fmla="*/ 0 h 63"/>
                <a:gd name="TX15" fmla="*/ 32 w 167"/>
                <a:gd name="TY15" fmla="*/ 0 h 63"/>
                <a:gd name="TX16" fmla="*/ 134 w 167"/>
                <a:gd name="TY16" fmla="*/ 0 h 63"/>
                <a:gd name="TX17" fmla="*/ 134 w 167"/>
                <a:gd name="TY17" fmla="*/ 0 h 63"/>
                <a:gd name="TX18" fmla="*/ 142 w 167"/>
                <a:gd name="TY18" fmla="*/ 0 h 63"/>
                <a:gd name="TX19" fmla="*/ 148 w 167"/>
                <a:gd name="TY19" fmla="*/ 2 h 63"/>
                <a:gd name="TX20" fmla="*/ 158 w 167"/>
                <a:gd name="TY20" fmla="*/ 8 h 63"/>
                <a:gd name="TX21" fmla="*/ 164 w 167"/>
                <a:gd name="TY21" fmla="*/ 18 h 63"/>
                <a:gd name="TX22" fmla="*/ 166 w 167"/>
                <a:gd name="TY22" fmla="*/ 24 h 63"/>
                <a:gd name="TX23" fmla="*/ 166 w 167"/>
                <a:gd name="TY23" fmla="*/ 32 h 63"/>
                <a:gd name="TX24" fmla="*/ 166 w 167"/>
                <a:gd name="TY24" fmla="*/ 32 h 63"/>
                <a:gd name="TX25" fmla="*/ 166 w 167"/>
                <a:gd name="TY25" fmla="*/ 38 h 63"/>
                <a:gd name="TX26" fmla="*/ 164 w 167"/>
                <a:gd name="TY26" fmla="*/ 44 h 63"/>
                <a:gd name="TX27" fmla="*/ 158 w 167"/>
                <a:gd name="TY27" fmla="*/ 54 h 63"/>
                <a:gd name="TX28" fmla="*/ 148 w 167"/>
                <a:gd name="TY28" fmla="*/ 60 h 63"/>
                <a:gd name="TX29" fmla="*/ 142 w 167"/>
                <a:gd name="TY29" fmla="*/ 62 h 63"/>
                <a:gd name="TX30" fmla="*/ 134 w 167"/>
                <a:gd name="TY30" fmla="*/ 62 h 63"/>
                <a:gd name="TX31" fmla="*/ 134 w 167"/>
                <a:gd name="TY31" fmla="*/ 62 h 63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167" h="63">
                  <a:moveTo>
                    <a:pt x="134" y="62"/>
                  </a:moveTo>
                  <a:lnTo>
                    <a:pt x="32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8" y="2"/>
                  </a:lnTo>
                  <a:lnTo>
                    <a:pt x="158" y="8"/>
                  </a:lnTo>
                  <a:lnTo>
                    <a:pt x="164" y="18"/>
                  </a:lnTo>
                  <a:lnTo>
                    <a:pt x="166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4" y="44"/>
                  </a:lnTo>
                  <a:lnTo>
                    <a:pt x="158" y="54"/>
                  </a:lnTo>
                  <a:lnTo>
                    <a:pt x="148" y="60"/>
                  </a:lnTo>
                  <a:lnTo>
                    <a:pt x="142" y="62"/>
                  </a:lnTo>
                  <a:lnTo>
                    <a:pt x="134" y="62"/>
                  </a:lnTo>
                  <a:lnTo>
                    <a:pt x="134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28" name="도형 128">
              <a:extLst>
                <a:ext uri="{FF2B5EF4-FFF2-40B4-BE49-F238E27FC236}">
                  <a16:creationId xmlns:a16="http://schemas.microsoft.com/office/drawing/2014/main" id="{7B118A73-46E3-47BA-AEDC-57009C5754CE}"/>
                </a:ext>
              </a:extLst>
            </p:cNvPr>
            <p:cNvSpPr>
              <a:spLocks/>
            </p:cNvSpPr>
            <p:nvPr/>
          </p:nvSpPr>
          <p:spPr>
            <a:xfrm>
              <a:off x="3681095" y="2305050"/>
              <a:ext cx="55880" cy="17145"/>
            </a:xfrm>
            <a:custGeom>
              <a:avLst/>
              <a:gdLst>
                <a:gd name="TX0" fmla="*/ 134 w 167"/>
                <a:gd name="TY0" fmla="*/ 62 h 63"/>
                <a:gd name="TX1" fmla="*/ 32 w 167"/>
                <a:gd name="TY1" fmla="*/ 62 h 63"/>
                <a:gd name="TX2" fmla="*/ 32 w 167"/>
                <a:gd name="TY2" fmla="*/ 62 h 63"/>
                <a:gd name="TX3" fmla="*/ 24 w 167"/>
                <a:gd name="TY3" fmla="*/ 62 h 63"/>
                <a:gd name="TX4" fmla="*/ 18 w 167"/>
                <a:gd name="TY4" fmla="*/ 60 h 63"/>
                <a:gd name="TX5" fmla="*/ 8 w 167"/>
                <a:gd name="TY5" fmla="*/ 54 h 63"/>
                <a:gd name="TX6" fmla="*/ 2 w 167"/>
                <a:gd name="TY6" fmla="*/ 44 h 63"/>
                <a:gd name="TX7" fmla="*/ 0 w 167"/>
                <a:gd name="TY7" fmla="*/ 38 h 63"/>
                <a:gd name="TX8" fmla="*/ 0 w 167"/>
                <a:gd name="TY8" fmla="*/ 32 h 63"/>
                <a:gd name="TX9" fmla="*/ 0 w 167"/>
                <a:gd name="TY9" fmla="*/ 32 h 63"/>
                <a:gd name="TX10" fmla="*/ 0 w 167"/>
                <a:gd name="TY10" fmla="*/ 24 h 63"/>
                <a:gd name="TX11" fmla="*/ 2 w 167"/>
                <a:gd name="TY11" fmla="*/ 18 h 63"/>
                <a:gd name="TX12" fmla="*/ 8 w 167"/>
                <a:gd name="TY12" fmla="*/ 8 h 63"/>
                <a:gd name="TX13" fmla="*/ 18 w 167"/>
                <a:gd name="TY13" fmla="*/ 2 h 63"/>
                <a:gd name="TX14" fmla="*/ 24 w 167"/>
                <a:gd name="TY14" fmla="*/ 0 h 63"/>
                <a:gd name="TX15" fmla="*/ 32 w 167"/>
                <a:gd name="TY15" fmla="*/ 0 h 63"/>
                <a:gd name="TX16" fmla="*/ 134 w 167"/>
                <a:gd name="TY16" fmla="*/ 0 h 63"/>
                <a:gd name="TX17" fmla="*/ 134 w 167"/>
                <a:gd name="TY17" fmla="*/ 0 h 63"/>
                <a:gd name="TX18" fmla="*/ 140 w 167"/>
                <a:gd name="TY18" fmla="*/ 0 h 63"/>
                <a:gd name="TX19" fmla="*/ 146 w 167"/>
                <a:gd name="TY19" fmla="*/ 2 h 63"/>
                <a:gd name="TX20" fmla="*/ 156 w 167"/>
                <a:gd name="TY20" fmla="*/ 8 h 63"/>
                <a:gd name="TX21" fmla="*/ 164 w 167"/>
                <a:gd name="TY21" fmla="*/ 18 h 63"/>
                <a:gd name="TX22" fmla="*/ 166 w 167"/>
                <a:gd name="TY22" fmla="*/ 24 h 63"/>
                <a:gd name="TX23" fmla="*/ 166 w 167"/>
                <a:gd name="TY23" fmla="*/ 32 h 63"/>
                <a:gd name="TX24" fmla="*/ 166 w 167"/>
                <a:gd name="TY24" fmla="*/ 32 h 63"/>
                <a:gd name="TX25" fmla="*/ 166 w 167"/>
                <a:gd name="TY25" fmla="*/ 38 h 63"/>
                <a:gd name="TX26" fmla="*/ 164 w 167"/>
                <a:gd name="TY26" fmla="*/ 44 h 63"/>
                <a:gd name="TX27" fmla="*/ 156 w 167"/>
                <a:gd name="TY27" fmla="*/ 54 h 63"/>
                <a:gd name="TX28" fmla="*/ 146 w 167"/>
                <a:gd name="TY28" fmla="*/ 60 h 63"/>
                <a:gd name="TX29" fmla="*/ 140 w 167"/>
                <a:gd name="TY29" fmla="*/ 62 h 63"/>
                <a:gd name="TX30" fmla="*/ 134 w 167"/>
                <a:gd name="TY30" fmla="*/ 62 h 63"/>
                <a:gd name="TX31" fmla="*/ 134 w 167"/>
                <a:gd name="TY31" fmla="*/ 62 h 63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167" h="63">
                  <a:moveTo>
                    <a:pt x="134" y="62"/>
                  </a:moveTo>
                  <a:lnTo>
                    <a:pt x="32" y="62"/>
                  </a:lnTo>
                  <a:lnTo>
                    <a:pt x="32" y="62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8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2"/>
                  </a:lnTo>
                  <a:lnTo>
                    <a:pt x="156" y="8"/>
                  </a:lnTo>
                  <a:lnTo>
                    <a:pt x="164" y="18"/>
                  </a:lnTo>
                  <a:lnTo>
                    <a:pt x="166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4" y="44"/>
                  </a:lnTo>
                  <a:lnTo>
                    <a:pt x="156" y="54"/>
                  </a:lnTo>
                  <a:lnTo>
                    <a:pt x="146" y="60"/>
                  </a:lnTo>
                  <a:lnTo>
                    <a:pt x="140" y="62"/>
                  </a:lnTo>
                  <a:lnTo>
                    <a:pt x="134" y="62"/>
                  </a:lnTo>
                  <a:lnTo>
                    <a:pt x="134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</p:grpSp>
      <p:pic>
        <p:nvPicPr>
          <p:cNvPr id="129" name="그림 128" descr="C:/Users/Hwanny/AppData/Roaming/PolarisOffice/ETemp/6484_2628448/fImage3007819452391.png">
            <a:extLst>
              <a:ext uri="{FF2B5EF4-FFF2-40B4-BE49-F238E27FC236}">
                <a16:creationId xmlns:a16="http://schemas.microsoft.com/office/drawing/2014/main" id="{C3D26C28-5CDE-4087-A7D4-212D31738C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2256" y="1189913"/>
            <a:ext cx="1545590" cy="724535"/>
          </a:xfrm>
          <a:prstGeom prst="rect">
            <a:avLst/>
          </a:prstGeom>
          <a:noFill/>
        </p:spPr>
      </p:pic>
      <p:pic>
        <p:nvPicPr>
          <p:cNvPr id="130" name="그림 129" descr="C:/Users/Hwanny/AppData/Roaming/PolarisOffice/ETemp/6484_2628448/fImage1492119464604.png">
            <a:extLst>
              <a:ext uri="{FF2B5EF4-FFF2-40B4-BE49-F238E27FC236}">
                <a16:creationId xmlns:a16="http://schemas.microsoft.com/office/drawing/2014/main" id="{E03B19FC-F2EC-4BA0-AADE-0296C3D679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704" y="3999275"/>
            <a:ext cx="887095" cy="966470"/>
          </a:xfrm>
          <a:prstGeom prst="rect">
            <a:avLst/>
          </a:prstGeom>
          <a:noFill/>
        </p:spPr>
      </p:pic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20185A99-836E-4B25-A6C3-D41FAB94368F}"/>
              </a:ext>
            </a:extLst>
          </p:cNvPr>
          <p:cNvGrpSpPr/>
          <p:nvPr/>
        </p:nvGrpSpPr>
        <p:grpSpPr>
          <a:xfrm>
            <a:off x="1760222" y="2227830"/>
            <a:ext cx="252095" cy="313690"/>
            <a:chOff x="1714500" y="1857375"/>
            <a:chExt cx="252095" cy="313690"/>
          </a:xfrm>
        </p:grpSpPr>
        <p:sp>
          <p:nvSpPr>
            <p:cNvPr id="132" name="도형 81">
              <a:extLst>
                <a:ext uri="{FF2B5EF4-FFF2-40B4-BE49-F238E27FC236}">
                  <a16:creationId xmlns:a16="http://schemas.microsoft.com/office/drawing/2014/main" id="{BFECB786-8E19-4219-A1FB-3830911B3476}"/>
                </a:ext>
              </a:extLst>
            </p:cNvPr>
            <p:cNvSpPr>
              <a:spLocks/>
            </p:cNvSpPr>
            <p:nvPr/>
          </p:nvSpPr>
          <p:spPr>
            <a:xfrm>
              <a:off x="1714500" y="1857375"/>
              <a:ext cx="252095" cy="313690"/>
            </a:xfrm>
            <a:custGeom>
              <a:avLst/>
              <a:gdLst>
                <a:gd name="TX0" fmla="*/ 760 w 761"/>
                <a:gd name="TY0" fmla="*/ 380 h 1165"/>
                <a:gd name="TX1" fmla="*/ 760 w 761"/>
                <a:gd name="TY1" fmla="*/ 380 h 1165"/>
                <a:gd name="TX2" fmla="*/ 758 w 761"/>
                <a:gd name="TY2" fmla="*/ 400 h 1165"/>
                <a:gd name="TX3" fmla="*/ 756 w 761"/>
                <a:gd name="TY3" fmla="*/ 422 h 1165"/>
                <a:gd name="TX4" fmla="*/ 750 w 761"/>
                <a:gd name="TY4" fmla="*/ 446 h 1165"/>
                <a:gd name="TX5" fmla="*/ 744 w 761"/>
                <a:gd name="TY5" fmla="*/ 472 h 1165"/>
                <a:gd name="TX6" fmla="*/ 724 w 761"/>
                <a:gd name="TY6" fmla="*/ 530 h 1165"/>
                <a:gd name="TX7" fmla="*/ 700 w 761"/>
                <a:gd name="TY7" fmla="*/ 590 h 1165"/>
                <a:gd name="TX8" fmla="*/ 672 w 761"/>
                <a:gd name="TY8" fmla="*/ 654 h 1165"/>
                <a:gd name="TX9" fmla="*/ 640 w 761"/>
                <a:gd name="TY9" fmla="*/ 720 h 1165"/>
                <a:gd name="TX10" fmla="*/ 606 w 761"/>
                <a:gd name="TY10" fmla="*/ 786 h 1165"/>
                <a:gd name="TX11" fmla="*/ 570 w 761"/>
                <a:gd name="TY11" fmla="*/ 850 h 1165"/>
                <a:gd name="TX12" fmla="*/ 500 w 761"/>
                <a:gd name="TY12" fmla="*/ 972 h 1165"/>
                <a:gd name="TX13" fmla="*/ 440 w 761"/>
                <a:gd name="TY13" fmla="*/ 1072 h 1165"/>
                <a:gd name="TX14" fmla="*/ 380 w 761"/>
                <a:gd name="TY14" fmla="*/ 1164 h 1165"/>
                <a:gd name="TX15" fmla="*/ 380 w 761"/>
                <a:gd name="TY15" fmla="*/ 1164 h 1165"/>
                <a:gd name="TX16" fmla="*/ 320 w 761"/>
                <a:gd name="TY16" fmla="*/ 1072 h 1165"/>
                <a:gd name="TX17" fmla="*/ 260 w 761"/>
                <a:gd name="TY17" fmla="*/ 972 h 1165"/>
                <a:gd name="TX18" fmla="*/ 190 w 761"/>
                <a:gd name="TY18" fmla="*/ 850 h 1165"/>
                <a:gd name="TX19" fmla="*/ 154 w 761"/>
                <a:gd name="TY19" fmla="*/ 786 h 1165"/>
                <a:gd name="TX20" fmla="*/ 120 w 761"/>
                <a:gd name="TY20" fmla="*/ 720 h 1165"/>
                <a:gd name="TX21" fmla="*/ 88 w 761"/>
                <a:gd name="TY21" fmla="*/ 654 h 1165"/>
                <a:gd name="TX22" fmla="*/ 60 w 761"/>
                <a:gd name="TY22" fmla="*/ 590 h 1165"/>
                <a:gd name="TX23" fmla="*/ 36 w 761"/>
                <a:gd name="TY23" fmla="*/ 530 h 1165"/>
                <a:gd name="TX24" fmla="*/ 16 w 761"/>
                <a:gd name="TY24" fmla="*/ 472 h 1165"/>
                <a:gd name="TX25" fmla="*/ 10 w 761"/>
                <a:gd name="TY25" fmla="*/ 446 h 1165"/>
                <a:gd name="TX26" fmla="*/ 4 w 761"/>
                <a:gd name="TY26" fmla="*/ 422 h 1165"/>
                <a:gd name="TX27" fmla="*/ 2 w 761"/>
                <a:gd name="TY27" fmla="*/ 400 h 1165"/>
                <a:gd name="TX28" fmla="*/ 0 w 761"/>
                <a:gd name="TY28" fmla="*/ 380 h 1165"/>
                <a:gd name="TX29" fmla="*/ 0 w 761"/>
                <a:gd name="TY29" fmla="*/ 380 h 1165"/>
                <a:gd name="TX30" fmla="*/ 2 w 761"/>
                <a:gd name="TY30" fmla="*/ 340 h 1165"/>
                <a:gd name="TX31" fmla="*/ 8 w 761"/>
                <a:gd name="TY31" fmla="*/ 302 h 1165"/>
                <a:gd name="TX32" fmla="*/ 18 w 761"/>
                <a:gd name="TY32" fmla="*/ 266 h 1165"/>
                <a:gd name="TX33" fmla="*/ 30 w 761"/>
                <a:gd name="TY33" fmla="*/ 232 h 1165"/>
                <a:gd name="TX34" fmla="*/ 46 w 761"/>
                <a:gd name="TY34" fmla="*/ 198 h 1165"/>
                <a:gd name="TX35" fmla="*/ 66 w 761"/>
                <a:gd name="TY35" fmla="*/ 166 h 1165"/>
                <a:gd name="TX36" fmla="*/ 88 w 761"/>
                <a:gd name="TY36" fmla="*/ 138 h 1165"/>
                <a:gd name="TX37" fmla="*/ 112 w 761"/>
                <a:gd name="TY37" fmla="*/ 110 h 1165"/>
                <a:gd name="TX38" fmla="*/ 138 w 761"/>
                <a:gd name="TY38" fmla="*/ 86 h 1165"/>
                <a:gd name="TX39" fmla="*/ 168 w 761"/>
                <a:gd name="TY39" fmla="*/ 64 h 1165"/>
                <a:gd name="TX40" fmla="*/ 200 w 761"/>
                <a:gd name="TY40" fmla="*/ 46 h 1165"/>
                <a:gd name="TX41" fmla="*/ 232 w 761"/>
                <a:gd name="TY41" fmla="*/ 30 h 1165"/>
                <a:gd name="TX42" fmla="*/ 268 w 761"/>
                <a:gd name="TY42" fmla="*/ 16 h 1165"/>
                <a:gd name="TX43" fmla="*/ 304 w 761"/>
                <a:gd name="TY43" fmla="*/ 8 h 1165"/>
                <a:gd name="TX44" fmla="*/ 342 w 761"/>
                <a:gd name="TY44" fmla="*/ 2 h 1165"/>
                <a:gd name="TX45" fmla="*/ 380 w 761"/>
                <a:gd name="TY45" fmla="*/ 0 h 1165"/>
                <a:gd name="TX46" fmla="*/ 380 w 761"/>
                <a:gd name="TY46" fmla="*/ 0 h 1165"/>
                <a:gd name="TX47" fmla="*/ 418 w 761"/>
                <a:gd name="TY47" fmla="*/ 2 h 1165"/>
                <a:gd name="TX48" fmla="*/ 456 w 761"/>
                <a:gd name="TY48" fmla="*/ 8 h 1165"/>
                <a:gd name="TX49" fmla="*/ 492 w 761"/>
                <a:gd name="TY49" fmla="*/ 16 h 1165"/>
                <a:gd name="TX50" fmla="*/ 528 w 761"/>
                <a:gd name="TY50" fmla="*/ 30 h 1165"/>
                <a:gd name="TX51" fmla="*/ 560 w 761"/>
                <a:gd name="TY51" fmla="*/ 46 h 1165"/>
                <a:gd name="TX52" fmla="*/ 592 w 761"/>
                <a:gd name="TY52" fmla="*/ 64 h 1165"/>
                <a:gd name="TX53" fmla="*/ 622 w 761"/>
                <a:gd name="TY53" fmla="*/ 86 h 1165"/>
                <a:gd name="TX54" fmla="*/ 648 w 761"/>
                <a:gd name="TY54" fmla="*/ 110 h 1165"/>
                <a:gd name="TX55" fmla="*/ 672 w 761"/>
                <a:gd name="TY55" fmla="*/ 138 h 1165"/>
                <a:gd name="TX56" fmla="*/ 694 w 761"/>
                <a:gd name="TY56" fmla="*/ 166 h 1165"/>
                <a:gd name="TX57" fmla="*/ 714 w 761"/>
                <a:gd name="TY57" fmla="*/ 198 h 1165"/>
                <a:gd name="TX58" fmla="*/ 730 w 761"/>
                <a:gd name="TY58" fmla="*/ 232 h 1165"/>
                <a:gd name="TX59" fmla="*/ 742 w 761"/>
                <a:gd name="TY59" fmla="*/ 266 h 1165"/>
                <a:gd name="TX60" fmla="*/ 752 w 761"/>
                <a:gd name="TY60" fmla="*/ 302 h 1165"/>
                <a:gd name="TX61" fmla="*/ 758 w 761"/>
                <a:gd name="TY61" fmla="*/ 340 h 1165"/>
                <a:gd name="TX62" fmla="*/ 760 w 761"/>
                <a:gd name="TY62" fmla="*/ 380 h 1165"/>
                <a:gd name="TX63" fmla="*/ 760 w 761"/>
                <a:gd name="TY63" fmla="*/ 380 h 1165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  <a:cxn ang="0">
                  <a:pos x="TX60" y="TY60"/>
                </a:cxn>
                <a:cxn ang="0">
                  <a:pos x="TX61" y="TY61"/>
                </a:cxn>
                <a:cxn ang="0">
                  <a:pos x="TX62" y="TY62"/>
                </a:cxn>
                <a:cxn ang="0">
                  <a:pos x="TX63" y="TY63"/>
                </a:cxn>
              </a:cxnLst>
              <a:rect l="l" t="t" r="r" b="b"/>
              <a:pathLst>
                <a:path w="761" h="1165">
                  <a:moveTo>
                    <a:pt x="760" y="380"/>
                  </a:moveTo>
                  <a:lnTo>
                    <a:pt x="760" y="380"/>
                  </a:lnTo>
                  <a:lnTo>
                    <a:pt x="758" y="400"/>
                  </a:lnTo>
                  <a:lnTo>
                    <a:pt x="756" y="422"/>
                  </a:lnTo>
                  <a:lnTo>
                    <a:pt x="750" y="446"/>
                  </a:lnTo>
                  <a:lnTo>
                    <a:pt x="744" y="472"/>
                  </a:lnTo>
                  <a:lnTo>
                    <a:pt x="724" y="530"/>
                  </a:lnTo>
                  <a:lnTo>
                    <a:pt x="700" y="590"/>
                  </a:lnTo>
                  <a:lnTo>
                    <a:pt x="672" y="654"/>
                  </a:lnTo>
                  <a:lnTo>
                    <a:pt x="640" y="720"/>
                  </a:lnTo>
                  <a:lnTo>
                    <a:pt x="606" y="786"/>
                  </a:lnTo>
                  <a:lnTo>
                    <a:pt x="570" y="850"/>
                  </a:lnTo>
                  <a:lnTo>
                    <a:pt x="500" y="972"/>
                  </a:lnTo>
                  <a:lnTo>
                    <a:pt x="440" y="1072"/>
                  </a:lnTo>
                  <a:lnTo>
                    <a:pt x="380" y="1164"/>
                  </a:lnTo>
                  <a:lnTo>
                    <a:pt x="380" y="1164"/>
                  </a:lnTo>
                  <a:lnTo>
                    <a:pt x="320" y="1072"/>
                  </a:lnTo>
                  <a:lnTo>
                    <a:pt x="260" y="972"/>
                  </a:lnTo>
                  <a:lnTo>
                    <a:pt x="190" y="850"/>
                  </a:lnTo>
                  <a:lnTo>
                    <a:pt x="154" y="786"/>
                  </a:lnTo>
                  <a:lnTo>
                    <a:pt x="120" y="720"/>
                  </a:lnTo>
                  <a:lnTo>
                    <a:pt x="88" y="654"/>
                  </a:lnTo>
                  <a:lnTo>
                    <a:pt x="60" y="590"/>
                  </a:lnTo>
                  <a:lnTo>
                    <a:pt x="36" y="530"/>
                  </a:lnTo>
                  <a:lnTo>
                    <a:pt x="16" y="472"/>
                  </a:lnTo>
                  <a:lnTo>
                    <a:pt x="10" y="446"/>
                  </a:lnTo>
                  <a:lnTo>
                    <a:pt x="4" y="422"/>
                  </a:lnTo>
                  <a:lnTo>
                    <a:pt x="2" y="40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0" y="232"/>
                  </a:lnTo>
                  <a:lnTo>
                    <a:pt x="46" y="198"/>
                  </a:lnTo>
                  <a:lnTo>
                    <a:pt x="66" y="166"/>
                  </a:lnTo>
                  <a:lnTo>
                    <a:pt x="88" y="138"/>
                  </a:lnTo>
                  <a:lnTo>
                    <a:pt x="112" y="110"/>
                  </a:lnTo>
                  <a:lnTo>
                    <a:pt x="138" y="86"/>
                  </a:lnTo>
                  <a:lnTo>
                    <a:pt x="168" y="64"/>
                  </a:lnTo>
                  <a:lnTo>
                    <a:pt x="200" y="46"/>
                  </a:lnTo>
                  <a:lnTo>
                    <a:pt x="232" y="30"/>
                  </a:lnTo>
                  <a:lnTo>
                    <a:pt x="268" y="16"/>
                  </a:lnTo>
                  <a:lnTo>
                    <a:pt x="304" y="8"/>
                  </a:lnTo>
                  <a:lnTo>
                    <a:pt x="342" y="2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418" y="2"/>
                  </a:lnTo>
                  <a:lnTo>
                    <a:pt x="456" y="8"/>
                  </a:lnTo>
                  <a:lnTo>
                    <a:pt x="492" y="16"/>
                  </a:lnTo>
                  <a:lnTo>
                    <a:pt x="528" y="30"/>
                  </a:lnTo>
                  <a:lnTo>
                    <a:pt x="560" y="46"/>
                  </a:lnTo>
                  <a:lnTo>
                    <a:pt x="592" y="64"/>
                  </a:lnTo>
                  <a:lnTo>
                    <a:pt x="622" y="86"/>
                  </a:lnTo>
                  <a:lnTo>
                    <a:pt x="648" y="110"/>
                  </a:lnTo>
                  <a:lnTo>
                    <a:pt x="672" y="138"/>
                  </a:lnTo>
                  <a:lnTo>
                    <a:pt x="694" y="166"/>
                  </a:lnTo>
                  <a:lnTo>
                    <a:pt x="714" y="198"/>
                  </a:lnTo>
                  <a:lnTo>
                    <a:pt x="730" y="232"/>
                  </a:lnTo>
                  <a:lnTo>
                    <a:pt x="742" y="266"/>
                  </a:lnTo>
                  <a:lnTo>
                    <a:pt x="752" y="302"/>
                  </a:lnTo>
                  <a:lnTo>
                    <a:pt x="758" y="340"/>
                  </a:lnTo>
                  <a:lnTo>
                    <a:pt x="760" y="380"/>
                  </a:lnTo>
                  <a:lnTo>
                    <a:pt x="760" y="38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33" name="도형 82">
              <a:extLst>
                <a:ext uri="{FF2B5EF4-FFF2-40B4-BE49-F238E27FC236}">
                  <a16:creationId xmlns:a16="http://schemas.microsoft.com/office/drawing/2014/main" id="{3E7E3784-7258-483C-ADF3-8CDDE7885C93}"/>
                </a:ext>
              </a:extLst>
            </p:cNvPr>
            <p:cNvSpPr>
              <a:spLocks/>
            </p:cNvSpPr>
            <p:nvPr/>
          </p:nvSpPr>
          <p:spPr>
            <a:xfrm>
              <a:off x="1751330" y="1887220"/>
              <a:ext cx="177800" cy="145415"/>
            </a:xfrm>
            <a:custGeom>
              <a:avLst/>
              <a:gdLst>
                <a:gd name="TX0" fmla="*/ 268 w 537"/>
                <a:gd name="TY0" fmla="*/ 538 h 539"/>
                <a:gd name="TX1" fmla="*/ 268 w 537"/>
                <a:gd name="TY1" fmla="*/ 538 h 539"/>
                <a:gd name="TX2" fmla="*/ 240 w 537"/>
                <a:gd name="TY2" fmla="*/ 536 h 539"/>
                <a:gd name="TX3" fmla="*/ 214 w 537"/>
                <a:gd name="TY3" fmla="*/ 532 h 539"/>
                <a:gd name="TX4" fmla="*/ 188 w 537"/>
                <a:gd name="TY4" fmla="*/ 526 h 539"/>
                <a:gd name="TX5" fmla="*/ 164 w 537"/>
                <a:gd name="TY5" fmla="*/ 516 h 539"/>
                <a:gd name="TX6" fmla="*/ 140 w 537"/>
                <a:gd name="TY6" fmla="*/ 506 h 539"/>
                <a:gd name="TX7" fmla="*/ 118 w 537"/>
                <a:gd name="TY7" fmla="*/ 492 h 539"/>
                <a:gd name="TX8" fmla="*/ 98 w 537"/>
                <a:gd name="TY8" fmla="*/ 476 h 539"/>
                <a:gd name="TX9" fmla="*/ 78 w 537"/>
                <a:gd name="TY9" fmla="*/ 458 h 539"/>
                <a:gd name="TX10" fmla="*/ 60 w 537"/>
                <a:gd name="TY10" fmla="*/ 440 h 539"/>
                <a:gd name="TX11" fmla="*/ 46 w 537"/>
                <a:gd name="TY11" fmla="*/ 420 h 539"/>
                <a:gd name="TX12" fmla="*/ 32 w 537"/>
                <a:gd name="TY12" fmla="*/ 396 h 539"/>
                <a:gd name="TX13" fmla="*/ 20 w 537"/>
                <a:gd name="TY13" fmla="*/ 374 h 539"/>
                <a:gd name="TX14" fmla="*/ 12 w 537"/>
                <a:gd name="TY14" fmla="*/ 348 h 539"/>
                <a:gd name="TX15" fmla="*/ 4 w 537"/>
                <a:gd name="TY15" fmla="*/ 324 h 539"/>
                <a:gd name="TX16" fmla="*/ 0 w 537"/>
                <a:gd name="TY16" fmla="*/ 296 h 539"/>
                <a:gd name="TX17" fmla="*/ 0 w 537"/>
                <a:gd name="TY17" fmla="*/ 270 h 539"/>
                <a:gd name="TX18" fmla="*/ 0 w 537"/>
                <a:gd name="TY18" fmla="*/ 270 h 539"/>
                <a:gd name="TX19" fmla="*/ 0 w 537"/>
                <a:gd name="TY19" fmla="*/ 242 h 539"/>
                <a:gd name="TX20" fmla="*/ 4 w 537"/>
                <a:gd name="TY20" fmla="*/ 214 h 539"/>
                <a:gd name="TX21" fmla="*/ 12 w 537"/>
                <a:gd name="TY21" fmla="*/ 190 h 539"/>
                <a:gd name="TX22" fmla="*/ 20 w 537"/>
                <a:gd name="TY22" fmla="*/ 164 h 539"/>
                <a:gd name="TX23" fmla="*/ 32 w 537"/>
                <a:gd name="TY23" fmla="*/ 142 h 539"/>
                <a:gd name="TX24" fmla="*/ 46 w 537"/>
                <a:gd name="TY24" fmla="*/ 118 h 539"/>
                <a:gd name="TX25" fmla="*/ 60 w 537"/>
                <a:gd name="TY25" fmla="*/ 98 h 539"/>
                <a:gd name="TX26" fmla="*/ 78 w 537"/>
                <a:gd name="TY26" fmla="*/ 80 h 539"/>
                <a:gd name="TX27" fmla="*/ 98 w 537"/>
                <a:gd name="TY27" fmla="*/ 62 h 539"/>
                <a:gd name="TX28" fmla="*/ 118 w 537"/>
                <a:gd name="TY28" fmla="*/ 46 h 539"/>
                <a:gd name="TX29" fmla="*/ 140 w 537"/>
                <a:gd name="TY29" fmla="*/ 32 h 539"/>
                <a:gd name="TX30" fmla="*/ 164 w 537"/>
                <a:gd name="TY30" fmla="*/ 22 h 539"/>
                <a:gd name="TX31" fmla="*/ 188 w 537"/>
                <a:gd name="TY31" fmla="*/ 12 h 539"/>
                <a:gd name="TX32" fmla="*/ 214 w 537"/>
                <a:gd name="TY32" fmla="*/ 6 h 539"/>
                <a:gd name="TX33" fmla="*/ 240 w 537"/>
                <a:gd name="TY33" fmla="*/ 2 h 539"/>
                <a:gd name="TX34" fmla="*/ 268 w 537"/>
                <a:gd name="TY34" fmla="*/ 0 h 539"/>
                <a:gd name="TX35" fmla="*/ 268 w 537"/>
                <a:gd name="TY35" fmla="*/ 0 h 539"/>
                <a:gd name="TX36" fmla="*/ 296 w 537"/>
                <a:gd name="TY36" fmla="*/ 2 h 539"/>
                <a:gd name="TX37" fmla="*/ 322 w 537"/>
                <a:gd name="TY37" fmla="*/ 6 h 539"/>
                <a:gd name="TX38" fmla="*/ 348 w 537"/>
                <a:gd name="TY38" fmla="*/ 12 h 539"/>
                <a:gd name="TX39" fmla="*/ 372 w 537"/>
                <a:gd name="TY39" fmla="*/ 22 h 539"/>
                <a:gd name="TX40" fmla="*/ 396 w 537"/>
                <a:gd name="TY40" fmla="*/ 32 h 539"/>
                <a:gd name="TX41" fmla="*/ 418 w 537"/>
                <a:gd name="TY41" fmla="*/ 46 h 539"/>
                <a:gd name="TX42" fmla="*/ 438 w 537"/>
                <a:gd name="TY42" fmla="*/ 62 h 539"/>
                <a:gd name="TX43" fmla="*/ 458 w 537"/>
                <a:gd name="TY43" fmla="*/ 80 h 539"/>
                <a:gd name="TX44" fmla="*/ 476 w 537"/>
                <a:gd name="TY44" fmla="*/ 98 h 539"/>
                <a:gd name="TX45" fmla="*/ 490 w 537"/>
                <a:gd name="TY45" fmla="*/ 118 h 539"/>
                <a:gd name="TX46" fmla="*/ 504 w 537"/>
                <a:gd name="TY46" fmla="*/ 142 h 539"/>
                <a:gd name="TX47" fmla="*/ 516 w 537"/>
                <a:gd name="TY47" fmla="*/ 164 h 539"/>
                <a:gd name="TX48" fmla="*/ 524 w 537"/>
                <a:gd name="TY48" fmla="*/ 190 h 539"/>
                <a:gd name="TX49" fmla="*/ 532 w 537"/>
                <a:gd name="TY49" fmla="*/ 214 h 539"/>
                <a:gd name="TX50" fmla="*/ 536 w 537"/>
                <a:gd name="TY50" fmla="*/ 242 h 539"/>
                <a:gd name="TX51" fmla="*/ 536 w 537"/>
                <a:gd name="TY51" fmla="*/ 270 h 539"/>
                <a:gd name="TX52" fmla="*/ 536 w 537"/>
                <a:gd name="TY52" fmla="*/ 270 h 539"/>
                <a:gd name="TX53" fmla="*/ 536 w 537"/>
                <a:gd name="TY53" fmla="*/ 296 h 539"/>
                <a:gd name="TX54" fmla="*/ 532 w 537"/>
                <a:gd name="TY54" fmla="*/ 324 h 539"/>
                <a:gd name="TX55" fmla="*/ 524 w 537"/>
                <a:gd name="TY55" fmla="*/ 348 h 539"/>
                <a:gd name="TX56" fmla="*/ 516 w 537"/>
                <a:gd name="TY56" fmla="*/ 374 h 539"/>
                <a:gd name="TX57" fmla="*/ 504 w 537"/>
                <a:gd name="TY57" fmla="*/ 396 h 539"/>
                <a:gd name="TX58" fmla="*/ 490 w 537"/>
                <a:gd name="TY58" fmla="*/ 420 h 539"/>
                <a:gd name="TX59" fmla="*/ 476 w 537"/>
                <a:gd name="TY59" fmla="*/ 440 h 539"/>
                <a:gd name="TX60" fmla="*/ 458 w 537"/>
                <a:gd name="TY60" fmla="*/ 458 h 539"/>
                <a:gd name="TX61" fmla="*/ 438 w 537"/>
                <a:gd name="TY61" fmla="*/ 476 h 539"/>
                <a:gd name="TX62" fmla="*/ 418 w 537"/>
                <a:gd name="TY62" fmla="*/ 492 h 539"/>
                <a:gd name="TX63" fmla="*/ 396 w 537"/>
                <a:gd name="TY63" fmla="*/ 506 h 539"/>
                <a:gd name="TX64" fmla="*/ 372 w 537"/>
                <a:gd name="TY64" fmla="*/ 516 h 539"/>
                <a:gd name="TX65" fmla="*/ 348 w 537"/>
                <a:gd name="TY65" fmla="*/ 526 h 539"/>
                <a:gd name="TX66" fmla="*/ 322 w 537"/>
                <a:gd name="TY66" fmla="*/ 532 h 539"/>
                <a:gd name="TX67" fmla="*/ 296 w 537"/>
                <a:gd name="TY67" fmla="*/ 536 h 539"/>
                <a:gd name="TX68" fmla="*/ 268 w 537"/>
                <a:gd name="TY68" fmla="*/ 538 h 539"/>
                <a:gd name="TX69" fmla="*/ 268 w 537"/>
                <a:gd name="TY69" fmla="*/ 538 h 539"/>
                <a:gd name="TX71" fmla="*/ 268 w 537"/>
                <a:gd name="TY71" fmla="*/ 50 h 539"/>
                <a:gd name="TX72" fmla="*/ 268 w 537"/>
                <a:gd name="TY72" fmla="*/ 50 h 539"/>
                <a:gd name="TX73" fmla="*/ 246 w 537"/>
                <a:gd name="TY73" fmla="*/ 50 h 539"/>
                <a:gd name="TX74" fmla="*/ 224 w 537"/>
                <a:gd name="TY74" fmla="*/ 54 h 539"/>
                <a:gd name="TX75" fmla="*/ 202 w 537"/>
                <a:gd name="TY75" fmla="*/ 60 h 539"/>
                <a:gd name="TX76" fmla="*/ 182 w 537"/>
                <a:gd name="TY76" fmla="*/ 68 h 539"/>
                <a:gd name="TX77" fmla="*/ 164 w 537"/>
                <a:gd name="TY77" fmla="*/ 76 h 539"/>
                <a:gd name="TX78" fmla="*/ 146 w 537"/>
                <a:gd name="TY78" fmla="*/ 88 h 539"/>
                <a:gd name="TX79" fmla="*/ 128 w 537"/>
                <a:gd name="TY79" fmla="*/ 100 h 539"/>
                <a:gd name="TX80" fmla="*/ 114 w 537"/>
                <a:gd name="TY80" fmla="*/ 114 h 539"/>
                <a:gd name="TX81" fmla="*/ 98 w 537"/>
                <a:gd name="TY81" fmla="*/ 130 h 539"/>
                <a:gd name="TX82" fmla="*/ 86 w 537"/>
                <a:gd name="TY82" fmla="*/ 146 h 539"/>
                <a:gd name="TX83" fmla="*/ 76 w 537"/>
                <a:gd name="TY83" fmla="*/ 164 h 539"/>
                <a:gd name="TX84" fmla="*/ 66 w 537"/>
                <a:gd name="TY84" fmla="*/ 184 h 539"/>
                <a:gd name="TX85" fmla="*/ 58 w 537"/>
                <a:gd name="TY85" fmla="*/ 204 h 539"/>
                <a:gd name="TX86" fmla="*/ 54 w 537"/>
                <a:gd name="TY86" fmla="*/ 224 h 539"/>
                <a:gd name="TX87" fmla="*/ 50 w 537"/>
                <a:gd name="TY87" fmla="*/ 246 h 539"/>
                <a:gd name="TX88" fmla="*/ 48 w 537"/>
                <a:gd name="TY88" fmla="*/ 270 h 539"/>
                <a:gd name="TX89" fmla="*/ 48 w 537"/>
                <a:gd name="TY89" fmla="*/ 270 h 539"/>
                <a:gd name="TX90" fmla="*/ 50 w 537"/>
                <a:gd name="TY90" fmla="*/ 292 h 539"/>
                <a:gd name="TX91" fmla="*/ 54 w 537"/>
                <a:gd name="TY91" fmla="*/ 314 h 539"/>
                <a:gd name="TX92" fmla="*/ 58 w 537"/>
                <a:gd name="TY92" fmla="*/ 334 h 539"/>
                <a:gd name="TX93" fmla="*/ 66 w 537"/>
                <a:gd name="TY93" fmla="*/ 354 h 539"/>
                <a:gd name="TX94" fmla="*/ 76 w 537"/>
                <a:gd name="TY94" fmla="*/ 374 h 539"/>
                <a:gd name="TX95" fmla="*/ 86 w 537"/>
                <a:gd name="TY95" fmla="*/ 392 h 539"/>
                <a:gd name="TX96" fmla="*/ 98 w 537"/>
                <a:gd name="TY96" fmla="*/ 408 h 539"/>
                <a:gd name="TX97" fmla="*/ 114 w 537"/>
                <a:gd name="TY97" fmla="*/ 424 h 539"/>
                <a:gd name="TX98" fmla="*/ 128 w 537"/>
                <a:gd name="TY98" fmla="*/ 438 h 539"/>
                <a:gd name="TX99" fmla="*/ 146 w 537"/>
                <a:gd name="TY99" fmla="*/ 450 h 539"/>
                <a:gd name="TX100" fmla="*/ 164 w 537"/>
                <a:gd name="TY100" fmla="*/ 462 h 539"/>
                <a:gd name="TX101" fmla="*/ 182 w 537"/>
                <a:gd name="TY101" fmla="*/ 470 h 539"/>
                <a:gd name="TX102" fmla="*/ 202 w 537"/>
                <a:gd name="TY102" fmla="*/ 478 h 539"/>
                <a:gd name="TX103" fmla="*/ 224 w 537"/>
                <a:gd name="TY103" fmla="*/ 484 h 539"/>
                <a:gd name="TX104" fmla="*/ 246 w 537"/>
                <a:gd name="TY104" fmla="*/ 488 h 539"/>
                <a:gd name="TX105" fmla="*/ 268 w 537"/>
                <a:gd name="TY105" fmla="*/ 488 h 539"/>
                <a:gd name="TX106" fmla="*/ 268 w 537"/>
                <a:gd name="TY106" fmla="*/ 488 h 539"/>
                <a:gd name="TX107" fmla="*/ 290 w 537"/>
                <a:gd name="TY107" fmla="*/ 488 h 539"/>
                <a:gd name="TX108" fmla="*/ 312 w 537"/>
                <a:gd name="TY108" fmla="*/ 484 h 539"/>
                <a:gd name="TX109" fmla="*/ 334 w 537"/>
                <a:gd name="TY109" fmla="*/ 478 h 539"/>
                <a:gd name="TX110" fmla="*/ 354 w 537"/>
                <a:gd name="TY110" fmla="*/ 470 h 539"/>
                <a:gd name="TX111" fmla="*/ 372 w 537"/>
                <a:gd name="TY111" fmla="*/ 462 h 539"/>
                <a:gd name="TX112" fmla="*/ 390 w 537"/>
                <a:gd name="TY112" fmla="*/ 450 h 539"/>
                <a:gd name="TX113" fmla="*/ 408 w 537"/>
                <a:gd name="TY113" fmla="*/ 438 h 539"/>
                <a:gd name="TX114" fmla="*/ 422 w 537"/>
                <a:gd name="TY114" fmla="*/ 424 h 539"/>
                <a:gd name="TX115" fmla="*/ 438 w 537"/>
                <a:gd name="TY115" fmla="*/ 408 h 539"/>
                <a:gd name="TX116" fmla="*/ 450 w 537"/>
                <a:gd name="TY116" fmla="*/ 392 h 539"/>
                <a:gd name="TX117" fmla="*/ 460 w 537"/>
                <a:gd name="TY117" fmla="*/ 374 h 539"/>
                <a:gd name="TX118" fmla="*/ 470 w 537"/>
                <a:gd name="TY118" fmla="*/ 354 h 539"/>
                <a:gd name="TX119" fmla="*/ 478 w 537"/>
                <a:gd name="TY119" fmla="*/ 334 h 539"/>
                <a:gd name="TX120" fmla="*/ 482 w 537"/>
                <a:gd name="TY120" fmla="*/ 314 h 539"/>
                <a:gd name="TX121" fmla="*/ 486 w 537"/>
                <a:gd name="TY121" fmla="*/ 292 h 539"/>
                <a:gd name="TX122" fmla="*/ 488 w 537"/>
                <a:gd name="TY122" fmla="*/ 270 h 539"/>
                <a:gd name="TX123" fmla="*/ 488 w 537"/>
                <a:gd name="TY123" fmla="*/ 270 h 539"/>
                <a:gd name="TX124" fmla="*/ 486 w 537"/>
                <a:gd name="TY124" fmla="*/ 246 h 539"/>
                <a:gd name="TX125" fmla="*/ 482 w 537"/>
                <a:gd name="TY125" fmla="*/ 224 h 539"/>
                <a:gd name="TX126" fmla="*/ 478 w 537"/>
                <a:gd name="TY126" fmla="*/ 204 h 539"/>
                <a:gd name="TX127" fmla="*/ 470 w 537"/>
                <a:gd name="TY127" fmla="*/ 184 h 539"/>
                <a:gd name="TX128" fmla="*/ 460 w 537"/>
                <a:gd name="TY128" fmla="*/ 164 h 539"/>
                <a:gd name="TX129" fmla="*/ 450 w 537"/>
                <a:gd name="TY129" fmla="*/ 146 h 539"/>
                <a:gd name="TX130" fmla="*/ 438 w 537"/>
                <a:gd name="TY130" fmla="*/ 130 h 539"/>
                <a:gd name="TX131" fmla="*/ 422 w 537"/>
                <a:gd name="TY131" fmla="*/ 114 h 539"/>
                <a:gd name="TX132" fmla="*/ 408 w 537"/>
                <a:gd name="TY132" fmla="*/ 100 h 539"/>
                <a:gd name="TX133" fmla="*/ 390 w 537"/>
                <a:gd name="TY133" fmla="*/ 88 h 539"/>
                <a:gd name="TX134" fmla="*/ 372 w 537"/>
                <a:gd name="TY134" fmla="*/ 76 h 539"/>
                <a:gd name="TX135" fmla="*/ 354 w 537"/>
                <a:gd name="TY135" fmla="*/ 68 h 539"/>
                <a:gd name="TX136" fmla="*/ 334 w 537"/>
                <a:gd name="TY136" fmla="*/ 60 h 539"/>
                <a:gd name="TX137" fmla="*/ 312 w 537"/>
                <a:gd name="TY137" fmla="*/ 54 h 539"/>
                <a:gd name="TX138" fmla="*/ 290 w 537"/>
                <a:gd name="TY138" fmla="*/ 50 h 539"/>
                <a:gd name="TX139" fmla="*/ 268 w 537"/>
                <a:gd name="TY139" fmla="*/ 50 h 539"/>
                <a:gd name="TX140" fmla="*/ 268 w 537"/>
                <a:gd name="TY140" fmla="*/ 50 h 5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  <a:cxn ang="0">
                  <a:pos x="TX60" y="TY60"/>
                </a:cxn>
                <a:cxn ang="0">
                  <a:pos x="TX61" y="TY61"/>
                </a:cxn>
                <a:cxn ang="0">
                  <a:pos x="TX62" y="TY62"/>
                </a:cxn>
                <a:cxn ang="0">
                  <a:pos x="TX63" y="TY63"/>
                </a:cxn>
                <a:cxn ang="0">
                  <a:pos x="TX64" y="TY64"/>
                </a:cxn>
                <a:cxn ang="0">
                  <a:pos x="TX65" y="TY65"/>
                </a:cxn>
                <a:cxn ang="0">
                  <a:pos x="TX66" y="TY66"/>
                </a:cxn>
                <a:cxn ang="0">
                  <a:pos x="TX67" y="TY67"/>
                </a:cxn>
                <a:cxn ang="0">
                  <a:pos x="TX68" y="TY68"/>
                </a:cxn>
                <a:cxn ang="0">
                  <a:pos x="TX69" y="TY69"/>
                </a:cxn>
                <a:cxn ang="0">
                  <a:pos x="TX71" y="TY71"/>
                </a:cxn>
                <a:cxn ang="0">
                  <a:pos x="TX72" y="TY72"/>
                </a:cxn>
                <a:cxn ang="0">
                  <a:pos x="TX73" y="TY73"/>
                </a:cxn>
                <a:cxn ang="0">
                  <a:pos x="TX74" y="TY74"/>
                </a:cxn>
                <a:cxn ang="0">
                  <a:pos x="TX75" y="TY75"/>
                </a:cxn>
                <a:cxn ang="0">
                  <a:pos x="TX76" y="TY76"/>
                </a:cxn>
                <a:cxn ang="0">
                  <a:pos x="TX77" y="TY77"/>
                </a:cxn>
                <a:cxn ang="0">
                  <a:pos x="TX78" y="TY78"/>
                </a:cxn>
                <a:cxn ang="0">
                  <a:pos x="TX79" y="TY79"/>
                </a:cxn>
                <a:cxn ang="0">
                  <a:pos x="TX80" y="TY80"/>
                </a:cxn>
                <a:cxn ang="0">
                  <a:pos x="TX81" y="TY81"/>
                </a:cxn>
                <a:cxn ang="0">
                  <a:pos x="TX82" y="TY82"/>
                </a:cxn>
                <a:cxn ang="0">
                  <a:pos x="TX83" y="TY83"/>
                </a:cxn>
                <a:cxn ang="0">
                  <a:pos x="TX84" y="TY84"/>
                </a:cxn>
                <a:cxn ang="0">
                  <a:pos x="TX85" y="TY85"/>
                </a:cxn>
                <a:cxn ang="0">
                  <a:pos x="TX86" y="TY86"/>
                </a:cxn>
                <a:cxn ang="0">
                  <a:pos x="TX87" y="TY87"/>
                </a:cxn>
                <a:cxn ang="0">
                  <a:pos x="TX88" y="TY88"/>
                </a:cxn>
                <a:cxn ang="0">
                  <a:pos x="TX89" y="TY89"/>
                </a:cxn>
                <a:cxn ang="0">
                  <a:pos x="TX90" y="TY90"/>
                </a:cxn>
                <a:cxn ang="0">
                  <a:pos x="TX91" y="TY91"/>
                </a:cxn>
                <a:cxn ang="0">
                  <a:pos x="TX92" y="TY92"/>
                </a:cxn>
                <a:cxn ang="0">
                  <a:pos x="TX93" y="TY93"/>
                </a:cxn>
                <a:cxn ang="0">
                  <a:pos x="TX94" y="TY94"/>
                </a:cxn>
                <a:cxn ang="0">
                  <a:pos x="TX95" y="TY95"/>
                </a:cxn>
                <a:cxn ang="0">
                  <a:pos x="TX96" y="TY96"/>
                </a:cxn>
                <a:cxn ang="0">
                  <a:pos x="TX97" y="TY97"/>
                </a:cxn>
                <a:cxn ang="0">
                  <a:pos x="TX98" y="TY98"/>
                </a:cxn>
                <a:cxn ang="0">
                  <a:pos x="TX99" y="TY99"/>
                </a:cxn>
                <a:cxn ang="0">
                  <a:pos x="TX100" y="TY100"/>
                </a:cxn>
                <a:cxn ang="0">
                  <a:pos x="TX101" y="TY101"/>
                </a:cxn>
                <a:cxn ang="0">
                  <a:pos x="TX102" y="TY102"/>
                </a:cxn>
                <a:cxn ang="0">
                  <a:pos x="TX103" y="TY103"/>
                </a:cxn>
                <a:cxn ang="0">
                  <a:pos x="TX104" y="TY104"/>
                </a:cxn>
                <a:cxn ang="0">
                  <a:pos x="TX105" y="TY105"/>
                </a:cxn>
                <a:cxn ang="0">
                  <a:pos x="TX106" y="TY106"/>
                </a:cxn>
                <a:cxn ang="0">
                  <a:pos x="TX107" y="TY107"/>
                </a:cxn>
                <a:cxn ang="0">
                  <a:pos x="TX108" y="TY108"/>
                </a:cxn>
                <a:cxn ang="0">
                  <a:pos x="TX109" y="TY109"/>
                </a:cxn>
                <a:cxn ang="0">
                  <a:pos x="TX110" y="TY110"/>
                </a:cxn>
                <a:cxn ang="0">
                  <a:pos x="TX111" y="TY111"/>
                </a:cxn>
                <a:cxn ang="0">
                  <a:pos x="TX112" y="TY112"/>
                </a:cxn>
                <a:cxn ang="0">
                  <a:pos x="TX113" y="TY113"/>
                </a:cxn>
                <a:cxn ang="0">
                  <a:pos x="TX114" y="TY114"/>
                </a:cxn>
                <a:cxn ang="0">
                  <a:pos x="TX115" y="TY115"/>
                </a:cxn>
                <a:cxn ang="0">
                  <a:pos x="TX116" y="TY116"/>
                </a:cxn>
                <a:cxn ang="0">
                  <a:pos x="TX117" y="TY117"/>
                </a:cxn>
                <a:cxn ang="0">
                  <a:pos x="TX118" y="TY118"/>
                </a:cxn>
                <a:cxn ang="0">
                  <a:pos x="TX119" y="TY119"/>
                </a:cxn>
                <a:cxn ang="0">
                  <a:pos x="TX120" y="TY120"/>
                </a:cxn>
                <a:cxn ang="0">
                  <a:pos x="TX121" y="TY121"/>
                </a:cxn>
                <a:cxn ang="0">
                  <a:pos x="TX122" y="TY122"/>
                </a:cxn>
                <a:cxn ang="0">
                  <a:pos x="TX123" y="TY123"/>
                </a:cxn>
                <a:cxn ang="0">
                  <a:pos x="TX124" y="TY124"/>
                </a:cxn>
                <a:cxn ang="0">
                  <a:pos x="TX125" y="TY125"/>
                </a:cxn>
                <a:cxn ang="0">
                  <a:pos x="TX126" y="TY126"/>
                </a:cxn>
                <a:cxn ang="0">
                  <a:pos x="TX127" y="TY127"/>
                </a:cxn>
                <a:cxn ang="0">
                  <a:pos x="TX128" y="TY128"/>
                </a:cxn>
                <a:cxn ang="0">
                  <a:pos x="TX129" y="TY129"/>
                </a:cxn>
                <a:cxn ang="0">
                  <a:pos x="TX130" y="TY130"/>
                </a:cxn>
                <a:cxn ang="0">
                  <a:pos x="TX131" y="TY131"/>
                </a:cxn>
                <a:cxn ang="0">
                  <a:pos x="TX132" y="TY132"/>
                </a:cxn>
                <a:cxn ang="0">
                  <a:pos x="TX133" y="TY133"/>
                </a:cxn>
                <a:cxn ang="0">
                  <a:pos x="TX134" y="TY134"/>
                </a:cxn>
                <a:cxn ang="0">
                  <a:pos x="TX135" y="TY135"/>
                </a:cxn>
                <a:cxn ang="0">
                  <a:pos x="TX136" y="TY136"/>
                </a:cxn>
                <a:cxn ang="0">
                  <a:pos x="TX137" y="TY137"/>
                </a:cxn>
                <a:cxn ang="0">
                  <a:pos x="TX138" y="TY138"/>
                </a:cxn>
                <a:cxn ang="0">
                  <a:pos x="TX139" y="TY139"/>
                </a:cxn>
                <a:cxn ang="0">
                  <a:pos x="TX140" y="TY140"/>
                </a:cxn>
              </a:cxnLst>
              <a:rect l="l" t="t" r="r" b="b"/>
              <a:pathLst>
                <a:path w="537" h="539">
                  <a:moveTo>
                    <a:pt x="268" y="538"/>
                  </a:moveTo>
                  <a:lnTo>
                    <a:pt x="268" y="538"/>
                  </a:lnTo>
                  <a:lnTo>
                    <a:pt x="240" y="536"/>
                  </a:lnTo>
                  <a:lnTo>
                    <a:pt x="214" y="532"/>
                  </a:lnTo>
                  <a:lnTo>
                    <a:pt x="188" y="526"/>
                  </a:lnTo>
                  <a:lnTo>
                    <a:pt x="164" y="516"/>
                  </a:lnTo>
                  <a:lnTo>
                    <a:pt x="140" y="506"/>
                  </a:lnTo>
                  <a:lnTo>
                    <a:pt x="118" y="492"/>
                  </a:lnTo>
                  <a:lnTo>
                    <a:pt x="98" y="476"/>
                  </a:lnTo>
                  <a:lnTo>
                    <a:pt x="78" y="458"/>
                  </a:lnTo>
                  <a:lnTo>
                    <a:pt x="60" y="440"/>
                  </a:lnTo>
                  <a:lnTo>
                    <a:pt x="46" y="420"/>
                  </a:lnTo>
                  <a:lnTo>
                    <a:pt x="32" y="396"/>
                  </a:lnTo>
                  <a:lnTo>
                    <a:pt x="20" y="374"/>
                  </a:lnTo>
                  <a:lnTo>
                    <a:pt x="12" y="348"/>
                  </a:lnTo>
                  <a:lnTo>
                    <a:pt x="4" y="324"/>
                  </a:lnTo>
                  <a:lnTo>
                    <a:pt x="0" y="296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42"/>
                  </a:lnTo>
                  <a:lnTo>
                    <a:pt x="4" y="214"/>
                  </a:lnTo>
                  <a:lnTo>
                    <a:pt x="12" y="190"/>
                  </a:lnTo>
                  <a:lnTo>
                    <a:pt x="20" y="164"/>
                  </a:lnTo>
                  <a:lnTo>
                    <a:pt x="32" y="142"/>
                  </a:lnTo>
                  <a:lnTo>
                    <a:pt x="46" y="118"/>
                  </a:lnTo>
                  <a:lnTo>
                    <a:pt x="60" y="98"/>
                  </a:lnTo>
                  <a:lnTo>
                    <a:pt x="78" y="80"/>
                  </a:lnTo>
                  <a:lnTo>
                    <a:pt x="98" y="62"/>
                  </a:lnTo>
                  <a:lnTo>
                    <a:pt x="118" y="46"/>
                  </a:lnTo>
                  <a:lnTo>
                    <a:pt x="140" y="32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6" y="2"/>
                  </a:lnTo>
                  <a:lnTo>
                    <a:pt x="322" y="6"/>
                  </a:lnTo>
                  <a:lnTo>
                    <a:pt x="348" y="12"/>
                  </a:lnTo>
                  <a:lnTo>
                    <a:pt x="372" y="22"/>
                  </a:lnTo>
                  <a:lnTo>
                    <a:pt x="396" y="32"/>
                  </a:lnTo>
                  <a:lnTo>
                    <a:pt x="418" y="46"/>
                  </a:lnTo>
                  <a:lnTo>
                    <a:pt x="438" y="62"/>
                  </a:lnTo>
                  <a:lnTo>
                    <a:pt x="458" y="80"/>
                  </a:lnTo>
                  <a:lnTo>
                    <a:pt x="476" y="98"/>
                  </a:lnTo>
                  <a:lnTo>
                    <a:pt x="490" y="118"/>
                  </a:lnTo>
                  <a:lnTo>
                    <a:pt x="504" y="142"/>
                  </a:lnTo>
                  <a:lnTo>
                    <a:pt x="516" y="164"/>
                  </a:lnTo>
                  <a:lnTo>
                    <a:pt x="524" y="190"/>
                  </a:lnTo>
                  <a:lnTo>
                    <a:pt x="532" y="214"/>
                  </a:lnTo>
                  <a:lnTo>
                    <a:pt x="536" y="242"/>
                  </a:lnTo>
                  <a:lnTo>
                    <a:pt x="536" y="270"/>
                  </a:lnTo>
                  <a:lnTo>
                    <a:pt x="536" y="270"/>
                  </a:lnTo>
                  <a:lnTo>
                    <a:pt x="536" y="296"/>
                  </a:lnTo>
                  <a:lnTo>
                    <a:pt x="532" y="324"/>
                  </a:lnTo>
                  <a:lnTo>
                    <a:pt x="524" y="348"/>
                  </a:lnTo>
                  <a:lnTo>
                    <a:pt x="516" y="374"/>
                  </a:lnTo>
                  <a:lnTo>
                    <a:pt x="504" y="396"/>
                  </a:lnTo>
                  <a:lnTo>
                    <a:pt x="490" y="420"/>
                  </a:lnTo>
                  <a:lnTo>
                    <a:pt x="476" y="440"/>
                  </a:lnTo>
                  <a:lnTo>
                    <a:pt x="458" y="458"/>
                  </a:lnTo>
                  <a:lnTo>
                    <a:pt x="438" y="476"/>
                  </a:lnTo>
                  <a:lnTo>
                    <a:pt x="418" y="492"/>
                  </a:lnTo>
                  <a:lnTo>
                    <a:pt x="396" y="506"/>
                  </a:lnTo>
                  <a:lnTo>
                    <a:pt x="372" y="516"/>
                  </a:lnTo>
                  <a:lnTo>
                    <a:pt x="348" y="526"/>
                  </a:lnTo>
                  <a:lnTo>
                    <a:pt x="322" y="532"/>
                  </a:lnTo>
                  <a:lnTo>
                    <a:pt x="296" y="536"/>
                  </a:lnTo>
                  <a:lnTo>
                    <a:pt x="268" y="538"/>
                  </a:lnTo>
                  <a:lnTo>
                    <a:pt x="268" y="538"/>
                  </a:lnTo>
                  <a:close/>
                  <a:moveTo>
                    <a:pt x="268" y="50"/>
                  </a:moveTo>
                  <a:lnTo>
                    <a:pt x="268" y="50"/>
                  </a:lnTo>
                  <a:lnTo>
                    <a:pt x="246" y="50"/>
                  </a:lnTo>
                  <a:lnTo>
                    <a:pt x="224" y="54"/>
                  </a:lnTo>
                  <a:lnTo>
                    <a:pt x="202" y="60"/>
                  </a:lnTo>
                  <a:lnTo>
                    <a:pt x="182" y="68"/>
                  </a:lnTo>
                  <a:lnTo>
                    <a:pt x="164" y="76"/>
                  </a:lnTo>
                  <a:lnTo>
                    <a:pt x="146" y="88"/>
                  </a:lnTo>
                  <a:lnTo>
                    <a:pt x="128" y="100"/>
                  </a:lnTo>
                  <a:lnTo>
                    <a:pt x="114" y="114"/>
                  </a:lnTo>
                  <a:lnTo>
                    <a:pt x="98" y="130"/>
                  </a:lnTo>
                  <a:lnTo>
                    <a:pt x="86" y="146"/>
                  </a:lnTo>
                  <a:lnTo>
                    <a:pt x="76" y="164"/>
                  </a:lnTo>
                  <a:lnTo>
                    <a:pt x="66" y="184"/>
                  </a:lnTo>
                  <a:lnTo>
                    <a:pt x="58" y="204"/>
                  </a:lnTo>
                  <a:lnTo>
                    <a:pt x="54" y="224"/>
                  </a:lnTo>
                  <a:lnTo>
                    <a:pt x="50" y="246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50" y="292"/>
                  </a:lnTo>
                  <a:lnTo>
                    <a:pt x="54" y="314"/>
                  </a:lnTo>
                  <a:lnTo>
                    <a:pt x="58" y="334"/>
                  </a:lnTo>
                  <a:lnTo>
                    <a:pt x="66" y="354"/>
                  </a:lnTo>
                  <a:lnTo>
                    <a:pt x="76" y="374"/>
                  </a:lnTo>
                  <a:lnTo>
                    <a:pt x="86" y="392"/>
                  </a:lnTo>
                  <a:lnTo>
                    <a:pt x="98" y="408"/>
                  </a:lnTo>
                  <a:lnTo>
                    <a:pt x="114" y="424"/>
                  </a:lnTo>
                  <a:lnTo>
                    <a:pt x="128" y="438"/>
                  </a:lnTo>
                  <a:lnTo>
                    <a:pt x="146" y="450"/>
                  </a:lnTo>
                  <a:lnTo>
                    <a:pt x="164" y="462"/>
                  </a:lnTo>
                  <a:lnTo>
                    <a:pt x="182" y="470"/>
                  </a:lnTo>
                  <a:lnTo>
                    <a:pt x="202" y="478"/>
                  </a:lnTo>
                  <a:lnTo>
                    <a:pt x="224" y="484"/>
                  </a:lnTo>
                  <a:lnTo>
                    <a:pt x="246" y="488"/>
                  </a:lnTo>
                  <a:lnTo>
                    <a:pt x="268" y="488"/>
                  </a:lnTo>
                  <a:lnTo>
                    <a:pt x="268" y="488"/>
                  </a:lnTo>
                  <a:lnTo>
                    <a:pt x="290" y="488"/>
                  </a:lnTo>
                  <a:lnTo>
                    <a:pt x="312" y="484"/>
                  </a:lnTo>
                  <a:lnTo>
                    <a:pt x="334" y="478"/>
                  </a:lnTo>
                  <a:lnTo>
                    <a:pt x="354" y="470"/>
                  </a:lnTo>
                  <a:lnTo>
                    <a:pt x="372" y="462"/>
                  </a:lnTo>
                  <a:lnTo>
                    <a:pt x="390" y="450"/>
                  </a:lnTo>
                  <a:lnTo>
                    <a:pt x="408" y="438"/>
                  </a:lnTo>
                  <a:lnTo>
                    <a:pt x="422" y="424"/>
                  </a:lnTo>
                  <a:lnTo>
                    <a:pt x="438" y="408"/>
                  </a:lnTo>
                  <a:lnTo>
                    <a:pt x="450" y="392"/>
                  </a:lnTo>
                  <a:lnTo>
                    <a:pt x="460" y="374"/>
                  </a:lnTo>
                  <a:lnTo>
                    <a:pt x="470" y="354"/>
                  </a:lnTo>
                  <a:lnTo>
                    <a:pt x="478" y="334"/>
                  </a:lnTo>
                  <a:lnTo>
                    <a:pt x="482" y="314"/>
                  </a:lnTo>
                  <a:lnTo>
                    <a:pt x="486" y="292"/>
                  </a:lnTo>
                  <a:lnTo>
                    <a:pt x="488" y="270"/>
                  </a:lnTo>
                  <a:lnTo>
                    <a:pt x="488" y="270"/>
                  </a:lnTo>
                  <a:lnTo>
                    <a:pt x="486" y="246"/>
                  </a:lnTo>
                  <a:lnTo>
                    <a:pt x="482" y="224"/>
                  </a:lnTo>
                  <a:lnTo>
                    <a:pt x="478" y="204"/>
                  </a:lnTo>
                  <a:lnTo>
                    <a:pt x="470" y="184"/>
                  </a:lnTo>
                  <a:lnTo>
                    <a:pt x="460" y="164"/>
                  </a:lnTo>
                  <a:lnTo>
                    <a:pt x="450" y="146"/>
                  </a:lnTo>
                  <a:lnTo>
                    <a:pt x="438" y="130"/>
                  </a:lnTo>
                  <a:lnTo>
                    <a:pt x="422" y="114"/>
                  </a:lnTo>
                  <a:lnTo>
                    <a:pt x="408" y="100"/>
                  </a:lnTo>
                  <a:lnTo>
                    <a:pt x="390" y="88"/>
                  </a:lnTo>
                  <a:lnTo>
                    <a:pt x="372" y="76"/>
                  </a:lnTo>
                  <a:lnTo>
                    <a:pt x="354" y="68"/>
                  </a:lnTo>
                  <a:lnTo>
                    <a:pt x="334" y="60"/>
                  </a:lnTo>
                  <a:lnTo>
                    <a:pt x="312" y="54"/>
                  </a:lnTo>
                  <a:lnTo>
                    <a:pt x="290" y="50"/>
                  </a:lnTo>
                  <a:lnTo>
                    <a:pt x="268" y="50"/>
                  </a:lnTo>
                  <a:lnTo>
                    <a:pt x="268" y="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34" name="도형 83">
              <a:extLst>
                <a:ext uri="{FF2B5EF4-FFF2-40B4-BE49-F238E27FC236}">
                  <a16:creationId xmlns:a16="http://schemas.microsoft.com/office/drawing/2014/main" id="{9EA66760-059E-4608-B569-3E7698092EB7}"/>
                </a:ext>
              </a:extLst>
            </p:cNvPr>
            <p:cNvSpPr>
              <a:spLocks/>
            </p:cNvSpPr>
            <p:nvPr/>
          </p:nvSpPr>
          <p:spPr>
            <a:xfrm>
              <a:off x="1814830" y="1939290"/>
              <a:ext cx="50800" cy="41275"/>
            </a:xfrm>
            <a:custGeom>
              <a:avLst/>
              <a:gdLst>
                <a:gd name="TX0" fmla="*/ 152 w 153"/>
                <a:gd name="TY0" fmla="*/ 76 h 151"/>
                <a:gd name="TX1" fmla="*/ 152 w 153"/>
                <a:gd name="TY1" fmla="*/ 76 h 151"/>
                <a:gd name="TX2" fmla="*/ 150 w 153"/>
                <a:gd name="TY2" fmla="*/ 90 h 151"/>
                <a:gd name="TX3" fmla="*/ 146 w 153"/>
                <a:gd name="TY3" fmla="*/ 104 h 151"/>
                <a:gd name="TX4" fmla="*/ 138 w 153"/>
                <a:gd name="TY4" fmla="*/ 118 h 151"/>
                <a:gd name="TX5" fmla="*/ 130 w 153"/>
                <a:gd name="TY5" fmla="*/ 128 h 151"/>
                <a:gd name="TX6" fmla="*/ 118 w 153"/>
                <a:gd name="TY6" fmla="*/ 138 h 151"/>
                <a:gd name="TX7" fmla="*/ 106 w 153"/>
                <a:gd name="TY7" fmla="*/ 144 h 151"/>
                <a:gd name="TX8" fmla="*/ 92 w 153"/>
                <a:gd name="TY8" fmla="*/ 150 h 151"/>
                <a:gd name="TX9" fmla="*/ 76 w 153"/>
                <a:gd name="TY9" fmla="*/ 150 h 151"/>
                <a:gd name="TX10" fmla="*/ 76 w 153"/>
                <a:gd name="TY10" fmla="*/ 150 h 151"/>
                <a:gd name="TX11" fmla="*/ 60 w 153"/>
                <a:gd name="TY11" fmla="*/ 150 h 151"/>
                <a:gd name="TX12" fmla="*/ 46 w 153"/>
                <a:gd name="TY12" fmla="*/ 144 h 151"/>
                <a:gd name="TX13" fmla="*/ 34 w 153"/>
                <a:gd name="TY13" fmla="*/ 138 h 151"/>
                <a:gd name="TX14" fmla="*/ 22 w 153"/>
                <a:gd name="TY14" fmla="*/ 128 h 151"/>
                <a:gd name="TX15" fmla="*/ 14 w 153"/>
                <a:gd name="TY15" fmla="*/ 118 h 151"/>
                <a:gd name="TX16" fmla="*/ 6 w 153"/>
                <a:gd name="TY16" fmla="*/ 104 h 151"/>
                <a:gd name="TX17" fmla="*/ 2 w 153"/>
                <a:gd name="TY17" fmla="*/ 90 h 151"/>
                <a:gd name="TX18" fmla="*/ 0 w 153"/>
                <a:gd name="TY18" fmla="*/ 76 h 151"/>
                <a:gd name="TX19" fmla="*/ 0 w 153"/>
                <a:gd name="TY19" fmla="*/ 76 h 151"/>
                <a:gd name="TX20" fmla="*/ 2 w 153"/>
                <a:gd name="TY20" fmla="*/ 60 h 151"/>
                <a:gd name="TX21" fmla="*/ 6 w 153"/>
                <a:gd name="TY21" fmla="*/ 46 h 151"/>
                <a:gd name="TX22" fmla="*/ 14 w 153"/>
                <a:gd name="TY22" fmla="*/ 32 h 151"/>
                <a:gd name="TX23" fmla="*/ 22 w 153"/>
                <a:gd name="TY23" fmla="*/ 22 h 151"/>
                <a:gd name="TX24" fmla="*/ 34 w 153"/>
                <a:gd name="TY24" fmla="*/ 12 h 151"/>
                <a:gd name="TX25" fmla="*/ 46 w 153"/>
                <a:gd name="TY25" fmla="*/ 6 h 151"/>
                <a:gd name="TX26" fmla="*/ 60 w 153"/>
                <a:gd name="TY26" fmla="*/ 0 h 151"/>
                <a:gd name="TX27" fmla="*/ 76 w 153"/>
                <a:gd name="TY27" fmla="*/ 0 h 151"/>
                <a:gd name="TX28" fmla="*/ 76 w 153"/>
                <a:gd name="TY28" fmla="*/ 0 h 151"/>
                <a:gd name="TX29" fmla="*/ 92 w 153"/>
                <a:gd name="TY29" fmla="*/ 0 h 151"/>
                <a:gd name="TX30" fmla="*/ 106 w 153"/>
                <a:gd name="TY30" fmla="*/ 6 h 151"/>
                <a:gd name="TX31" fmla="*/ 118 w 153"/>
                <a:gd name="TY31" fmla="*/ 12 h 151"/>
                <a:gd name="TX32" fmla="*/ 130 w 153"/>
                <a:gd name="TY32" fmla="*/ 22 h 151"/>
                <a:gd name="TX33" fmla="*/ 138 w 153"/>
                <a:gd name="TY33" fmla="*/ 32 h 151"/>
                <a:gd name="TX34" fmla="*/ 146 w 153"/>
                <a:gd name="TY34" fmla="*/ 46 h 151"/>
                <a:gd name="TX35" fmla="*/ 150 w 153"/>
                <a:gd name="TY35" fmla="*/ 60 h 151"/>
                <a:gd name="TX36" fmla="*/ 152 w 153"/>
                <a:gd name="TY36" fmla="*/ 76 h 151"/>
                <a:gd name="TX37" fmla="*/ 152 w 153"/>
                <a:gd name="TY37" fmla="*/ 76 h 15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</a:cxnLst>
              <a:rect l="l" t="t" r="r" b="b"/>
              <a:pathLst>
                <a:path w="153" h="151">
                  <a:moveTo>
                    <a:pt x="152" y="76"/>
                  </a:moveTo>
                  <a:lnTo>
                    <a:pt x="152" y="76"/>
                  </a:lnTo>
                  <a:lnTo>
                    <a:pt x="150" y="90"/>
                  </a:lnTo>
                  <a:lnTo>
                    <a:pt x="146" y="104"/>
                  </a:lnTo>
                  <a:lnTo>
                    <a:pt x="138" y="118"/>
                  </a:lnTo>
                  <a:lnTo>
                    <a:pt x="130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2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60" y="150"/>
                  </a:lnTo>
                  <a:lnTo>
                    <a:pt x="46" y="144"/>
                  </a:lnTo>
                  <a:lnTo>
                    <a:pt x="34" y="138"/>
                  </a:lnTo>
                  <a:lnTo>
                    <a:pt x="22" y="128"/>
                  </a:lnTo>
                  <a:lnTo>
                    <a:pt x="14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30" y="22"/>
                  </a:lnTo>
                  <a:lnTo>
                    <a:pt x="138" y="32"/>
                  </a:lnTo>
                  <a:lnTo>
                    <a:pt x="146" y="46"/>
                  </a:lnTo>
                  <a:lnTo>
                    <a:pt x="150" y="60"/>
                  </a:lnTo>
                  <a:lnTo>
                    <a:pt x="152" y="76"/>
                  </a:lnTo>
                  <a:lnTo>
                    <a:pt x="152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35" name="도형 84">
              <a:extLst>
                <a:ext uri="{FF2B5EF4-FFF2-40B4-BE49-F238E27FC236}">
                  <a16:creationId xmlns:a16="http://schemas.microsoft.com/office/drawing/2014/main" id="{3568C920-F74B-40EC-8C68-EAB4C3FF68E8}"/>
                </a:ext>
              </a:extLst>
            </p:cNvPr>
            <p:cNvSpPr>
              <a:spLocks/>
            </p:cNvSpPr>
            <p:nvPr/>
          </p:nvSpPr>
          <p:spPr>
            <a:xfrm>
              <a:off x="1829435" y="1998980"/>
              <a:ext cx="21590" cy="45720"/>
            </a:xfrm>
            <a:custGeom>
              <a:avLst/>
              <a:gdLst>
                <a:gd name="TX0" fmla="*/ 32 w 65"/>
                <a:gd name="TY0" fmla="*/ 168 h 169"/>
                <a:gd name="TX1" fmla="*/ 32 w 65"/>
                <a:gd name="TY1" fmla="*/ 168 h 169"/>
                <a:gd name="TX2" fmla="*/ 26 w 65"/>
                <a:gd name="TY2" fmla="*/ 166 h 169"/>
                <a:gd name="TX3" fmla="*/ 20 w 65"/>
                <a:gd name="TY3" fmla="*/ 164 h 169"/>
                <a:gd name="TX4" fmla="*/ 10 w 65"/>
                <a:gd name="TY4" fmla="*/ 158 h 169"/>
                <a:gd name="TX5" fmla="*/ 2 w 65"/>
                <a:gd name="TY5" fmla="*/ 148 h 169"/>
                <a:gd name="TX6" fmla="*/ 2 w 65"/>
                <a:gd name="TY6" fmla="*/ 142 h 169"/>
                <a:gd name="TX7" fmla="*/ 0 w 65"/>
                <a:gd name="TY7" fmla="*/ 136 h 169"/>
                <a:gd name="TX8" fmla="*/ 0 w 65"/>
                <a:gd name="TY8" fmla="*/ 32 h 169"/>
                <a:gd name="TX9" fmla="*/ 0 w 65"/>
                <a:gd name="TY9" fmla="*/ 32 h 169"/>
                <a:gd name="TX10" fmla="*/ 2 w 65"/>
                <a:gd name="TY10" fmla="*/ 26 h 169"/>
                <a:gd name="TX11" fmla="*/ 2 w 65"/>
                <a:gd name="TY11" fmla="*/ 20 h 169"/>
                <a:gd name="TX12" fmla="*/ 10 w 65"/>
                <a:gd name="TY12" fmla="*/ 10 h 169"/>
                <a:gd name="TX13" fmla="*/ 20 w 65"/>
                <a:gd name="TY13" fmla="*/ 4 h 169"/>
                <a:gd name="TX14" fmla="*/ 26 w 65"/>
                <a:gd name="TY14" fmla="*/ 2 h 169"/>
                <a:gd name="TX15" fmla="*/ 32 w 65"/>
                <a:gd name="TY15" fmla="*/ 0 h 169"/>
                <a:gd name="TX16" fmla="*/ 32 w 65"/>
                <a:gd name="TY16" fmla="*/ 0 h 169"/>
                <a:gd name="TX17" fmla="*/ 38 w 65"/>
                <a:gd name="TY17" fmla="*/ 2 h 169"/>
                <a:gd name="TX18" fmla="*/ 44 w 65"/>
                <a:gd name="TY18" fmla="*/ 4 h 169"/>
                <a:gd name="TX19" fmla="*/ 54 w 65"/>
                <a:gd name="TY19" fmla="*/ 10 h 169"/>
                <a:gd name="TX20" fmla="*/ 62 w 65"/>
                <a:gd name="TY20" fmla="*/ 20 h 169"/>
                <a:gd name="TX21" fmla="*/ 62 w 65"/>
                <a:gd name="TY21" fmla="*/ 26 h 169"/>
                <a:gd name="TX22" fmla="*/ 64 w 65"/>
                <a:gd name="TY22" fmla="*/ 32 h 169"/>
                <a:gd name="TX23" fmla="*/ 64 w 65"/>
                <a:gd name="TY23" fmla="*/ 136 h 169"/>
                <a:gd name="TX24" fmla="*/ 64 w 65"/>
                <a:gd name="TY24" fmla="*/ 136 h 169"/>
                <a:gd name="TX25" fmla="*/ 62 w 65"/>
                <a:gd name="TY25" fmla="*/ 142 h 169"/>
                <a:gd name="TX26" fmla="*/ 62 w 65"/>
                <a:gd name="TY26" fmla="*/ 148 h 169"/>
                <a:gd name="TX27" fmla="*/ 54 w 65"/>
                <a:gd name="TY27" fmla="*/ 158 h 169"/>
                <a:gd name="TX28" fmla="*/ 44 w 65"/>
                <a:gd name="TY28" fmla="*/ 164 h 169"/>
                <a:gd name="TX29" fmla="*/ 38 w 65"/>
                <a:gd name="TY29" fmla="*/ 166 h 169"/>
                <a:gd name="TX30" fmla="*/ 32 w 65"/>
                <a:gd name="TY30" fmla="*/ 168 h 169"/>
                <a:gd name="TX31" fmla="*/ 32 w 65"/>
                <a:gd name="TY31" fmla="*/ 168 h 16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65" h="169">
                  <a:moveTo>
                    <a:pt x="32" y="168"/>
                  </a:moveTo>
                  <a:lnTo>
                    <a:pt x="32" y="168"/>
                  </a:lnTo>
                  <a:lnTo>
                    <a:pt x="26" y="166"/>
                  </a:lnTo>
                  <a:lnTo>
                    <a:pt x="20" y="164"/>
                  </a:lnTo>
                  <a:lnTo>
                    <a:pt x="10" y="158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2" y="142"/>
                  </a:lnTo>
                  <a:lnTo>
                    <a:pt x="62" y="148"/>
                  </a:lnTo>
                  <a:lnTo>
                    <a:pt x="54" y="158"/>
                  </a:lnTo>
                  <a:lnTo>
                    <a:pt x="44" y="164"/>
                  </a:lnTo>
                  <a:lnTo>
                    <a:pt x="38" y="166"/>
                  </a:lnTo>
                  <a:lnTo>
                    <a:pt x="32" y="168"/>
                  </a:lnTo>
                  <a:lnTo>
                    <a:pt x="32" y="16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36" name="도형 85">
              <a:extLst>
                <a:ext uri="{FF2B5EF4-FFF2-40B4-BE49-F238E27FC236}">
                  <a16:creationId xmlns:a16="http://schemas.microsoft.com/office/drawing/2014/main" id="{3814DBCB-95E8-4352-89AA-DC5BF9528B44}"/>
                </a:ext>
              </a:extLst>
            </p:cNvPr>
            <p:cNvSpPr>
              <a:spLocks/>
            </p:cNvSpPr>
            <p:nvPr/>
          </p:nvSpPr>
          <p:spPr>
            <a:xfrm>
              <a:off x="1829435" y="1874520"/>
              <a:ext cx="21590" cy="45085"/>
            </a:xfrm>
            <a:custGeom>
              <a:avLst/>
              <a:gdLst>
                <a:gd name="TX0" fmla="*/ 32 w 65"/>
                <a:gd name="TY0" fmla="*/ 166 h 167"/>
                <a:gd name="TX1" fmla="*/ 32 w 65"/>
                <a:gd name="TY1" fmla="*/ 166 h 167"/>
                <a:gd name="TX2" fmla="*/ 26 w 65"/>
                <a:gd name="TY2" fmla="*/ 166 h 167"/>
                <a:gd name="TX3" fmla="*/ 20 w 65"/>
                <a:gd name="TY3" fmla="*/ 164 h 167"/>
                <a:gd name="TX4" fmla="*/ 10 w 65"/>
                <a:gd name="TY4" fmla="*/ 158 h 167"/>
                <a:gd name="TX5" fmla="*/ 2 w 65"/>
                <a:gd name="TY5" fmla="*/ 148 h 167"/>
                <a:gd name="TX6" fmla="*/ 2 w 65"/>
                <a:gd name="TY6" fmla="*/ 142 h 167"/>
                <a:gd name="TX7" fmla="*/ 0 w 65"/>
                <a:gd name="TY7" fmla="*/ 136 h 167"/>
                <a:gd name="TX8" fmla="*/ 0 w 65"/>
                <a:gd name="TY8" fmla="*/ 32 h 167"/>
                <a:gd name="TX9" fmla="*/ 0 w 65"/>
                <a:gd name="TY9" fmla="*/ 32 h 167"/>
                <a:gd name="TX10" fmla="*/ 2 w 65"/>
                <a:gd name="TY10" fmla="*/ 26 h 167"/>
                <a:gd name="TX11" fmla="*/ 2 w 65"/>
                <a:gd name="TY11" fmla="*/ 20 h 167"/>
                <a:gd name="TX12" fmla="*/ 10 w 65"/>
                <a:gd name="TY12" fmla="*/ 10 h 167"/>
                <a:gd name="TX13" fmla="*/ 20 w 65"/>
                <a:gd name="TY13" fmla="*/ 4 h 167"/>
                <a:gd name="TX14" fmla="*/ 26 w 65"/>
                <a:gd name="TY14" fmla="*/ 2 h 167"/>
                <a:gd name="TX15" fmla="*/ 32 w 65"/>
                <a:gd name="TY15" fmla="*/ 0 h 167"/>
                <a:gd name="TX16" fmla="*/ 32 w 65"/>
                <a:gd name="TY16" fmla="*/ 0 h 167"/>
                <a:gd name="TX17" fmla="*/ 38 w 65"/>
                <a:gd name="TY17" fmla="*/ 2 h 167"/>
                <a:gd name="TX18" fmla="*/ 44 w 65"/>
                <a:gd name="TY18" fmla="*/ 4 h 167"/>
                <a:gd name="TX19" fmla="*/ 54 w 65"/>
                <a:gd name="TY19" fmla="*/ 10 h 167"/>
                <a:gd name="TX20" fmla="*/ 62 w 65"/>
                <a:gd name="TY20" fmla="*/ 20 h 167"/>
                <a:gd name="TX21" fmla="*/ 62 w 65"/>
                <a:gd name="TY21" fmla="*/ 26 h 167"/>
                <a:gd name="TX22" fmla="*/ 64 w 65"/>
                <a:gd name="TY22" fmla="*/ 32 h 167"/>
                <a:gd name="TX23" fmla="*/ 64 w 65"/>
                <a:gd name="TY23" fmla="*/ 136 h 167"/>
                <a:gd name="TX24" fmla="*/ 64 w 65"/>
                <a:gd name="TY24" fmla="*/ 136 h 167"/>
                <a:gd name="TX25" fmla="*/ 62 w 65"/>
                <a:gd name="TY25" fmla="*/ 142 h 167"/>
                <a:gd name="TX26" fmla="*/ 62 w 65"/>
                <a:gd name="TY26" fmla="*/ 148 h 167"/>
                <a:gd name="TX27" fmla="*/ 54 w 65"/>
                <a:gd name="TY27" fmla="*/ 158 h 167"/>
                <a:gd name="TX28" fmla="*/ 44 w 65"/>
                <a:gd name="TY28" fmla="*/ 164 h 167"/>
                <a:gd name="TX29" fmla="*/ 38 w 65"/>
                <a:gd name="TY29" fmla="*/ 166 h 167"/>
                <a:gd name="TX30" fmla="*/ 32 w 65"/>
                <a:gd name="TY30" fmla="*/ 166 h 167"/>
                <a:gd name="TX31" fmla="*/ 32 w 65"/>
                <a:gd name="TY31" fmla="*/ 166 h 16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65" h="167">
                  <a:moveTo>
                    <a:pt x="32" y="166"/>
                  </a:moveTo>
                  <a:lnTo>
                    <a:pt x="32" y="166"/>
                  </a:lnTo>
                  <a:lnTo>
                    <a:pt x="26" y="166"/>
                  </a:lnTo>
                  <a:lnTo>
                    <a:pt x="20" y="164"/>
                  </a:lnTo>
                  <a:lnTo>
                    <a:pt x="10" y="158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2" y="142"/>
                  </a:lnTo>
                  <a:lnTo>
                    <a:pt x="62" y="148"/>
                  </a:lnTo>
                  <a:lnTo>
                    <a:pt x="54" y="158"/>
                  </a:lnTo>
                  <a:lnTo>
                    <a:pt x="44" y="164"/>
                  </a:lnTo>
                  <a:lnTo>
                    <a:pt x="38" y="166"/>
                  </a:lnTo>
                  <a:lnTo>
                    <a:pt x="32" y="166"/>
                  </a:lnTo>
                  <a:lnTo>
                    <a:pt x="32" y="16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37" name="도형 86">
              <a:extLst>
                <a:ext uri="{FF2B5EF4-FFF2-40B4-BE49-F238E27FC236}">
                  <a16:creationId xmlns:a16="http://schemas.microsoft.com/office/drawing/2014/main" id="{F8074DE7-BA76-432A-9C74-38DFDFEDF0A1}"/>
                </a:ext>
              </a:extLst>
            </p:cNvPr>
            <p:cNvSpPr>
              <a:spLocks/>
            </p:cNvSpPr>
            <p:nvPr/>
          </p:nvSpPr>
          <p:spPr>
            <a:xfrm>
              <a:off x="1889125" y="1950720"/>
              <a:ext cx="55880" cy="17145"/>
            </a:xfrm>
            <a:custGeom>
              <a:avLst/>
              <a:gdLst>
                <a:gd name="TX0" fmla="*/ 134 w 167"/>
                <a:gd name="TY0" fmla="*/ 62 h 63"/>
                <a:gd name="TX1" fmla="*/ 32 w 167"/>
                <a:gd name="TY1" fmla="*/ 62 h 63"/>
                <a:gd name="TX2" fmla="*/ 32 w 167"/>
                <a:gd name="TY2" fmla="*/ 62 h 63"/>
                <a:gd name="TX3" fmla="*/ 26 w 167"/>
                <a:gd name="TY3" fmla="*/ 62 h 63"/>
                <a:gd name="TX4" fmla="*/ 20 w 167"/>
                <a:gd name="TY4" fmla="*/ 60 h 63"/>
                <a:gd name="TX5" fmla="*/ 10 w 167"/>
                <a:gd name="TY5" fmla="*/ 54 h 63"/>
                <a:gd name="TX6" fmla="*/ 2 w 167"/>
                <a:gd name="TY6" fmla="*/ 44 h 63"/>
                <a:gd name="TX7" fmla="*/ 0 w 167"/>
                <a:gd name="TY7" fmla="*/ 38 h 63"/>
                <a:gd name="TX8" fmla="*/ 0 w 167"/>
                <a:gd name="TY8" fmla="*/ 32 h 63"/>
                <a:gd name="TX9" fmla="*/ 0 w 167"/>
                <a:gd name="TY9" fmla="*/ 32 h 63"/>
                <a:gd name="TX10" fmla="*/ 0 w 167"/>
                <a:gd name="TY10" fmla="*/ 24 h 63"/>
                <a:gd name="TX11" fmla="*/ 2 w 167"/>
                <a:gd name="TY11" fmla="*/ 18 h 63"/>
                <a:gd name="TX12" fmla="*/ 10 w 167"/>
                <a:gd name="TY12" fmla="*/ 8 h 63"/>
                <a:gd name="TX13" fmla="*/ 20 w 167"/>
                <a:gd name="TY13" fmla="*/ 2 h 63"/>
                <a:gd name="TX14" fmla="*/ 26 w 167"/>
                <a:gd name="TY14" fmla="*/ 0 h 63"/>
                <a:gd name="TX15" fmla="*/ 32 w 167"/>
                <a:gd name="TY15" fmla="*/ 0 h 63"/>
                <a:gd name="TX16" fmla="*/ 134 w 167"/>
                <a:gd name="TY16" fmla="*/ 0 h 63"/>
                <a:gd name="TX17" fmla="*/ 134 w 167"/>
                <a:gd name="TY17" fmla="*/ 0 h 63"/>
                <a:gd name="TX18" fmla="*/ 142 w 167"/>
                <a:gd name="TY18" fmla="*/ 0 h 63"/>
                <a:gd name="TX19" fmla="*/ 148 w 167"/>
                <a:gd name="TY19" fmla="*/ 2 h 63"/>
                <a:gd name="TX20" fmla="*/ 158 w 167"/>
                <a:gd name="TY20" fmla="*/ 8 h 63"/>
                <a:gd name="TX21" fmla="*/ 164 w 167"/>
                <a:gd name="TY21" fmla="*/ 18 h 63"/>
                <a:gd name="TX22" fmla="*/ 166 w 167"/>
                <a:gd name="TY22" fmla="*/ 24 h 63"/>
                <a:gd name="TX23" fmla="*/ 166 w 167"/>
                <a:gd name="TY23" fmla="*/ 32 h 63"/>
                <a:gd name="TX24" fmla="*/ 166 w 167"/>
                <a:gd name="TY24" fmla="*/ 32 h 63"/>
                <a:gd name="TX25" fmla="*/ 166 w 167"/>
                <a:gd name="TY25" fmla="*/ 38 h 63"/>
                <a:gd name="TX26" fmla="*/ 164 w 167"/>
                <a:gd name="TY26" fmla="*/ 44 h 63"/>
                <a:gd name="TX27" fmla="*/ 158 w 167"/>
                <a:gd name="TY27" fmla="*/ 54 h 63"/>
                <a:gd name="TX28" fmla="*/ 148 w 167"/>
                <a:gd name="TY28" fmla="*/ 60 h 63"/>
                <a:gd name="TX29" fmla="*/ 142 w 167"/>
                <a:gd name="TY29" fmla="*/ 62 h 63"/>
                <a:gd name="TX30" fmla="*/ 134 w 167"/>
                <a:gd name="TY30" fmla="*/ 62 h 63"/>
                <a:gd name="TX31" fmla="*/ 134 w 167"/>
                <a:gd name="TY31" fmla="*/ 62 h 63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167" h="63">
                  <a:moveTo>
                    <a:pt x="134" y="62"/>
                  </a:moveTo>
                  <a:lnTo>
                    <a:pt x="32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8" y="2"/>
                  </a:lnTo>
                  <a:lnTo>
                    <a:pt x="158" y="8"/>
                  </a:lnTo>
                  <a:lnTo>
                    <a:pt x="164" y="18"/>
                  </a:lnTo>
                  <a:lnTo>
                    <a:pt x="166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4" y="44"/>
                  </a:lnTo>
                  <a:lnTo>
                    <a:pt x="158" y="54"/>
                  </a:lnTo>
                  <a:lnTo>
                    <a:pt x="148" y="60"/>
                  </a:lnTo>
                  <a:lnTo>
                    <a:pt x="142" y="62"/>
                  </a:lnTo>
                  <a:lnTo>
                    <a:pt x="134" y="62"/>
                  </a:lnTo>
                  <a:lnTo>
                    <a:pt x="134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38" name="도형 87">
              <a:extLst>
                <a:ext uri="{FF2B5EF4-FFF2-40B4-BE49-F238E27FC236}">
                  <a16:creationId xmlns:a16="http://schemas.microsoft.com/office/drawing/2014/main" id="{83018A50-90CA-445D-97A0-4DFA012E519A}"/>
                </a:ext>
              </a:extLst>
            </p:cNvPr>
            <p:cNvSpPr>
              <a:spLocks/>
            </p:cNvSpPr>
            <p:nvPr/>
          </p:nvSpPr>
          <p:spPr>
            <a:xfrm>
              <a:off x="1736090" y="1950720"/>
              <a:ext cx="55880" cy="17145"/>
            </a:xfrm>
            <a:custGeom>
              <a:avLst/>
              <a:gdLst>
                <a:gd name="TX0" fmla="*/ 134 w 167"/>
                <a:gd name="TY0" fmla="*/ 62 h 63"/>
                <a:gd name="TX1" fmla="*/ 32 w 167"/>
                <a:gd name="TY1" fmla="*/ 62 h 63"/>
                <a:gd name="TX2" fmla="*/ 32 w 167"/>
                <a:gd name="TY2" fmla="*/ 62 h 63"/>
                <a:gd name="TX3" fmla="*/ 24 w 167"/>
                <a:gd name="TY3" fmla="*/ 62 h 63"/>
                <a:gd name="TX4" fmla="*/ 18 w 167"/>
                <a:gd name="TY4" fmla="*/ 60 h 63"/>
                <a:gd name="TX5" fmla="*/ 8 w 167"/>
                <a:gd name="TY5" fmla="*/ 54 h 63"/>
                <a:gd name="TX6" fmla="*/ 2 w 167"/>
                <a:gd name="TY6" fmla="*/ 44 h 63"/>
                <a:gd name="TX7" fmla="*/ 0 w 167"/>
                <a:gd name="TY7" fmla="*/ 38 h 63"/>
                <a:gd name="TX8" fmla="*/ 0 w 167"/>
                <a:gd name="TY8" fmla="*/ 32 h 63"/>
                <a:gd name="TX9" fmla="*/ 0 w 167"/>
                <a:gd name="TY9" fmla="*/ 32 h 63"/>
                <a:gd name="TX10" fmla="*/ 0 w 167"/>
                <a:gd name="TY10" fmla="*/ 24 h 63"/>
                <a:gd name="TX11" fmla="*/ 2 w 167"/>
                <a:gd name="TY11" fmla="*/ 18 h 63"/>
                <a:gd name="TX12" fmla="*/ 8 w 167"/>
                <a:gd name="TY12" fmla="*/ 8 h 63"/>
                <a:gd name="TX13" fmla="*/ 18 w 167"/>
                <a:gd name="TY13" fmla="*/ 2 h 63"/>
                <a:gd name="TX14" fmla="*/ 24 w 167"/>
                <a:gd name="TY14" fmla="*/ 0 h 63"/>
                <a:gd name="TX15" fmla="*/ 32 w 167"/>
                <a:gd name="TY15" fmla="*/ 0 h 63"/>
                <a:gd name="TX16" fmla="*/ 134 w 167"/>
                <a:gd name="TY16" fmla="*/ 0 h 63"/>
                <a:gd name="TX17" fmla="*/ 134 w 167"/>
                <a:gd name="TY17" fmla="*/ 0 h 63"/>
                <a:gd name="TX18" fmla="*/ 140 w 167"/>
                <a:gd name="TY18" fmla="*/ 0 h 63"/>
                <a:gd name="TX19" fmla="*/ 146 w 167"/>
                <a:gd name="TY19" fmla="*/ 2 h 63"/>
                <a:gd name="TX20" fmla="*/ 156 w 167"/>
                <a:gd name="TY20" fmla="*/ 8 h 63"/>
                <a:gd name="TX21" fmla="*/ 164 w 167"/>
                <a:gd name="TY21" fmla="*/ 18 h 63"/>
                <a:gd name="TX22" fmla="*/ 166 w 167"/>
                <a:gd name="TY22" fmla="*/ 24 h 63"/>
                <a:gd name="TX23" fmla="*/ 166 w 167"/>
                <a:gd name="TY23" fmla="*/ 32 h 63"/>
                <a:gd name="TX24" fmla="*/ 166 w 167"/>
                <a:gd name="TY24" fmla="*/ 32 h 63"/>
                <a:gd name="TX25" fmla="*/ 166 w 167"/>
                <a:gd name="TY25" fmla="*/ 38 h 63"/>
                <a:gd name="TX26" fmla="*/ 164 w 167"/>
                <a:gd name="TY26" fmla="*/ 44 h 63"/>
                <a:gd name="TX27" fmla="*/ 156 w 167"/>
                <a:gd name="TY27" fmla="*/ 54 h 63"/>
                <a:gd name="TX28" fmla="*/ 146 w 167"/>
                <a:gd name="TY28" fmla="*/ 60 h 63"/>
                <a:gd name="TX29" fmla="*/ 140 w 167"/>
                <a:gd name="TY29" fmla="*/ 62 h 63"/>
                <a:gd name="TX30" fmla="*/ 134 w 167"/>
                <a:gd name="TY30" fmla="*/ 62 h 63"/>
                <a:gd name="TX31" fmla="*/ 134 w 167"/>
                <a:gd name="TY31" fmla="*/ 62 h 63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167" h="63">
                  <a:moveTo>
                    <a:pt x="134" y="62"/>
                  </a:moveTo>
                  <a:lnTo>
                    <a:pt x="32" y="62"/>
                  </a:lnTo>
                  <a:lnTo>
                    <a:pt x="32" y="62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8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2"/>
                  </a:lnTo>
                  <a:lnTo>
                    <a:pt x="156" y="8"/>
                  </a:lnTo>
                  <a:lnTo>
                    <a:pt x="164" y="18"/>
                  </a:lnTo>
                  <a:lnTo>
                    <a:pt x="166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4" y="44"/>
                  </a:lnTo>
                  <a:lnTo>
                    <a:pt x="156" y="54"/>
                  </a:lnTo>
                  <a:lnTo>
                    <a:pt x="146" y="60"/>
                  </a:lnTo>
                  <a:lnTo>
                    <a:pt x="140" y="62"/>
                  </a:lnTo>
                  <a:lnTo>
                    <a:pt x="134" y="62"/>
                  </a:lnTo>
                  <a:lnTo>
                    <a:pt x="134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C807BC8A-FC14-48AF-AFC8-746FD8492FB7}"/>
              </a:ext>
            </a:extLst>
          </p:cNvPr>
          <p:cNvGrpSpPr/>
          <p:nvPr/>
        </p:nvGrpSpPr>
        <p:grpSpPr>
          <a:xfrm>
            <a:off x="489587" y="1166494"/>
            <a:ext cx="1270635" cy="872491"/>
            <a:chOff x="467362" y="784225"/>
            <a:chExt cx="1270635" cy="872491"/>
          </a:xfrm>
        </p:grpSpPr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7253691B-D1EB-4FCF-96CF-E636A374C80A}"/>
                </a:ext>
              </a:extLst>
            </p:cNvPr>
            <p:cNvGrpSpPr/>
            <p:nvPr/>
          </p:nvGrpSpPr>
          <p:grpSpPr>
            <a:xfrm>
              <a:off x="473712" y="784225"/>
              <a:ext cx="1260475" cy="513080"/>
              <a:chOff x="473710" y="784225"/>
              <a:chExt cx="1260475" cy="513080"/>
            </a:xfrm>
          </p:grpSpPr>
          <p:sp>
            <p:nvSpPr>
              <p:cNvPr id="84" name="도형 130">
                <a:extLst>
                  <a:ext uri="{FF2B5EF4-FFF2-40B4-BE49-F238E27FC236}">
                    <a16:creationId xmlns:a16="http://schemas.microsoft.com/office/drawing/2014/main" id="{8D247106-E7D6-4F0C-A811-30C54171D7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3710" y="784225"/>
                <a:ext cx="1260475" cy="513080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  <a:alpha val="80070"/>
                </a:schemeClr>
              </a:solidFill>
              <a:ln w="0">
                <a:noFill/>
                <a:prstDash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45720" rIns="0" bIns="45720" anchor="b">
                <a:noAutofit/>
              </a:bodyPr>
              <a:lstStyle/>
              <a:p>
                <a:pPr marL="0" indent="0" algn="ctr" defTabSz="779145" eaLnBrk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ko-KR" altLang="en-US" sz="900" b="0" cap="none" dirty="0">
                  <a:gradFill rotWithShape="1">
                    <a:gsLst>
                      <a:gs pos="56000">
                        <a:srgbClr val="29B17D">
                          <a:lumMod val="64000"/>
                        </a:srgbClr>
                      </a:gs>
                      <a:gs pos="69000">
                        <a:srgbClr val="29B17D">
                          <a:lumMod val="64000"/>
                        </a:srgbClr>
                      </a:gs>
                    </a:gsLst>
                    <a:lin ang="16200000" scaled="1"/>
                  </a:gradFill>
                  <a:ea typeface="Yoon 윤고딕 540_TT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5" name="그룹 84">
                <a:extLst>
                  <a:ext uri="{FF2B5EF4-FFF2-40B4-BE49-F238E27FC236}">
                    <a16:creationId xmlns:a16="http://schemas.microsoft.com/office/drawing/2014/main" id="{6E21CB37-E67B-48DE-A23A-681E224831D7}"/>
                  </a:ext>
                </a:extLst>
              </p:cNvPr>
              <p:cNvGrpSpPr/>
              <p:nvPr/>
            </p:nvGrpSpPr>
            <p:grpSpPr>
              <a:xfrm>
                <a:off x="491490" y="784225"/>
                <a:ext cx="1240155" cy="292576"/>
                <a:chOff x="491490" y="784225"/>
                <a:chExt cx="1240155" cy="292576"/>
              </a:xfrm>
            </p:grpSpPr>
            <p:grpSp>
              <p:nvGrpSpPr>
                <p:cNvPr id="86" name="그룹 85">
                  <a:extLst>
                    <a:ext uri="{FF2B5EF4-FFF2-40B4-BE49-F238E27FC236}">
                      <a16:creationId xmlns:a16="http://schemas.microsoft.com/office/drawing/2014/main" id="{9ED5DC30-B52D-42D6-9938-7978E0B45E24}"/>
                    </a:ext>
                  </a:extLst>
                </p:cNvPr>
                <p:cNvGrpSpPr/>
                <p:nvPr/>
              </p:nvGrpSpPr>
              <p:grpSpPr>
                <a:xfrm>
                  <a:off x="491490" y="784225"/>
                  <a:ext cx="1238250" cy="635"/>
                  <a:chOff x="491490" y="784225"/>
                  <a:chExt cx="1238250" cy="635"/>
                </a:xfrm>
              </p:grpSpPr>
              <p:cxnSp>
                <p:nvCxnSpPr>
                  <p:cNvPr id="88" name="도형 135">
                    <a:extLst>
                      <a:ext uri="{FF2B5EF4-FFF2-40B4-BE49-F238E27FC236}">
                        <a16:creationId xmlns:a16="http://schemas.microsoft.com/office/drawing/2014/main" id="{6E00FE53-8A8C-4F0F-9E4F-42A1A21EEE80}"/>
                      </a:ext>
                    </a:extLst>
                  </p:cNvPr>
                  <p:cNvCxnSpPr/>
                  <p:nvPr/>
                </p:nvCxnSpPr>
                <p:spPr>
                  <a:xfrm>
                    <a:off x="561975" y="784225"/>
                    <a:ext cx="1168400" cy="635"/>
                  </a:xfrm>
                  <a:prstGeom prst="line">
                    <a:avLst/>
                  </a:prstGeom>
                  <a:ln w="9525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도형 136">
                    <a:extLst>
                      <a:ext uri="{FF2B5EF4-FFF2-40B4-BE49-F238E27FC236}">
                        <a16:creationId xmlns:a16="http://schemas.microsoft.com/office/drawing/2014/main" id="{653960AD-BF3F-45F3-BD96-EEAAB31F78CD}"/>
                      </a:ext>
                    </a:extLst>
                  </p:cNvPr>
                  <p:cNvCxnSpPr/>
                  <p:nvPr/>
                </p:nvCxnSpPr>
                <p:spPr>
                  <a:xfrm>
                    <a:off x="491490" y="784225"/>
                    <a:ext cx="216535" cy="635"/>
                  </a:xfrm>
                  <a:prstGeom prst="line">
                    <a:avLst/>
                  </a:prstGeom>
                  <a:ln w="34290" cap="sq" cmpd="sng">
                    <a:solidFill>
                      <a:srgbClr val="92D050">
                        <a:alpha val="100000"/>
                      </a:srgb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" name="도형 134">
                  <a:extLst>
                    <a:ext uri="{FF2B5EF4-FFF2-40B4-BE49-F238E27FC236}">
                      <a16:creationId xmlns:a16="http://schemas.microsoft.com/office/drawing/2014/main" id="{E77B4A8F-121C-4CEE-A6C8-9B416C62E49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08000" y="830580"/>
                  <a:ext cx="1223645" cy="246221"/>
                </a:xfrm>
                <a:prstGeom prst="rect">
                  <a:avLst/>
                </a:prstGeom>
                <a:noFill/>
                <a:ln w="0">
                  <a:noFill/>
                  <a:prstDash/>
                </a:ln>
              </p:spPr>
              <p:txBody>
                <a:bodyPr vert="horz" wrap="square" lIns="0" tIns="0" rIns="0" bIns="0" anchor="t">
                  <a:spAutoFit/>
                </a:bodyPr>
                <a:lstStyle/>
                <a:p>
                  <a:pPr marL="0" indent="0" algn="ctr" defTabSz="779145" eaLnBrk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altLang="ko-KR" sz="800" b="1" cap="none" dirty="0">
                      <a:solidFill>
                        <a:srgbClr val="92D050"/>
                      </a:solidFill>
                      <a:ea typeface="나눔바른고딕" charset="0"/>
                      <a:cs typeface="Arial" panose="020B0604020202020204" pitchFamily="34" charset="0"/>
                    </a:rPr>
                    <a:t>Svalvard</a:t>
                  </a:r>
                  <a:r>
                    <a:rPr lang="en-US" altLang="ko-KR" sz="800" b="0" cap="none" spc="-75" dirty="0">
                      <a:ln w="9525" cap="flat" cmpd="sng">
                        <a:solidFill>
                          <a:schemeClr val="accent1">
                            <a:alpha val="0"/>
                          </a:schemeClr>
                        </a:solidFill>
                        <a:prstDash val="solid"/>
                      </a:ln>
                      <a:solidFill>
                        <a:srgbClr val="FF0000"/>
                      </a:solidFill>
                      <a:ea typeface="HY견고딕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800" b="1" cap="none" dirty="0">
                      <a:solidFill>
                        <a:srgbClr val="92D050"/>
                      </a:solidFill>
                      <a:ea typeface="나눔바른고딕" charset="0"/>
                      <a:cs typeface="Arial" panose="020B0604020202020204" pitchFamily="34" charset="0"/>
                    </a:rPr>
                    <a:t>Ground Station</a:t>
                  </a:r>
                  <a:endParaRPr lang="ko-KR" altLang="en-US" sz="800" b="1" cap="none" dirty="0">
                    <a:solidFill>
                      <a:srgbClr val="92D050"/>
                    </a:solidFill>
                    <a:ea typeface="나눔바른고딕" charset="0"/>
                    <a:cs typeface="Arial" panose="020B0604020202020204" pitchFamily="34" charset="0"/>
                  </a:endParaRPr>
                </a:p>
                <a:p>
                  <a:pPr marL="0" indent="0" algn="ctr" defTabSz="779145" eaLnBrk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altLang="ko-KR" sz="800" b="1" cap="none" dirty="0">
                      <a:ea typeface="나눔바른고딕" charset="0"/>
                      <a:cs typeface="Arial" panose="020B0604020202020204" pitchFamily="34" charset="0"/>
                    </a:rPr>
                    <a:t>(TT&amp;C/Data Downlink)</a:t>
                  </a:r>
                  <a:endParaRPr lang="ko-KR" altLang="en-US" sz="800" b="1" cap="none" dirty="0">
                    <a:ea typeface="나눔바른고딕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90" name="그림 89" descr="C:/Users/Hwanny/AppData/Roaming/PolarisOffice/ETemp/6484_2628448/fImage1428919011942.jpeg">
              <a:extLst>
                <a:ext uri="{FF2B5EF4-FFF2-40B4-BE49-F238E27FC236}">
                  <a16:creationId xmlns:a16="http://schemas.microsoft.com/office/drawing/2014/main" id="{D43D6762-D90B-407D-98E6-3C3F3B6D3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7362" y="1077596"/>
              <a:ext cx="1270635" cy="57912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/>
            </a:gradFill>
            <a:ln w="0">
              <a:noFill/>
              <a:prstDash/>
            </a:ln>
            <a:effectLst>
              <a:outerShdw blurRad="225425" dist="50800" dir="5220000" algn="ctr">
                <a:srgbClr val="000000">
                  <a:alpha val="32941"/>
                </a:srgbClr>
              </a:outerShdw>
            </a:effectLst>
          </p:spPr>
        </p:pic>
        <p:cxnSp>
          <p:nvCxnSpPr>
            <p:cNvPr id="154" name="도형 108">
              <a:extLst>
                <a:ext uri="{FF2B5EF4-FFF2-40B4-BE49-F238E27FC236}">
                  <a16:creationId xmlns:a16="http://schemas.microsoft.com/office/drawing/2014/main" id="{D8F37FA2-E327-4AF4-B315-825300D66D43}"/>
                </a:ext>
              </a:extLst>
            </p:cNvPr>
            <p:cNvCxnSpPr/>
            <p:nvPr/>
          </p:nvCxnSpPr>
          <p:spPr>
            <a:xfrm>
              <a:off x="474980" y="1649095"/>
              <a:ext cx="1256030" cy="635"/>
            </a:xfrm>
            <a:prstGeom prst="line">
              <a:avLst/>
            </a:prstGeom>
            <a:ln w="9525" cap="flat" cmpd="sng">
              <a:solidFill>
                <a:schemeClr val="bg1"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9EA34521-8EB5-46D9-94BD-E59FCD3BF537}"/>
              </a:ext>
            </a:extLst>
          </p:cNvPr>
          <p:cNvGrpSpPr/>
          <p:nvPr/>
        </p:nvGrpSpPr>
        <p:grpSpPr>
          <a:xfrm>
            <a:off x="440832" y="2261895"/>
            <a:ext cx="1429385" cy="944881"/>
            <a:chOff x="2214246" y="1214120"/>
            <a:chExt cx="1429385" cy="944881"/>
          </a:xfrm>
        </p:grpSpPr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AF659B82-5E54-486C-B12D-9D1170A1D808}"/>
                </a:ext>
              </a:extLst>
            </p:cNvPr>
            <p:cNvGrpSpPr/>
            <p:nvPr/>
          </p:nvGrpSpPr>
          <p:grpSpPr>
            <a:xfrm>
              <a:off x="2214246" y="1214120"/>
              <a:ext cx="1429385" cy="513080"/>
              <a:chOff x="2214245" y="1214120"/>
              <a:chExt cx="1429385" cy="513080"/>
            </a:xfrm>
          </p:grpSpPr>
          <p:sp>
            <p:nvSpPr>
              <p:cNvPr id="140" name="도형 89">
                <a:extLst>
                  <a:ext uri="{FF2B5EF4-FFF2-40B4-BE49-F238E27FC236}">
                    <a16:creationId xmlns:a16="http://schemas.microsoft.com/office/drawing/2014/main" id="{95B497C8-1289-46A0-8E4C-8D10EF1B3B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14245" y="1214120"/>
                <a:ext cx="1326515" cy="513080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  <a:alpha val="80070"/>
                </a:schemeClr>
              </a:solidFill>
              <a:ln w="0">
                <a:noFill/>
                <a:prstDash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45720" rIns="0" bIns="45720" anchor="b">
                <a:noAutofit/>
              </a:bodyPr>
              <a:lstStyle/>
              <a:p>
                <a:pPr marL="0" indent="0" algn="ctr" defTabSz="779145" eaLnBrk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ko-KR" altLang="en-US" sz="900" b="0" cap="none" dirty="0">
                  <a:gradFill rotWithShape="1">
                    <a:gsLst>
                      <a:gs pos="56000">
                        <a:srgbClr val="29B17D">
                          <a:lumMod val="64000"/>
                        </a:srgbClr>
                      </a:gs>
                      <a:gs pos="69000">
                        <a:srgbClr val="29B17D">
                          <a:lumMod val="64000"/>
                        </a:srgbClr>
                      </a:gs>
                    </a:gsLst>
                    <a:lin ang="16200000" scaled="1"/>
                  </a:gradFill>
                  <a:ea typeface="Yoon 윤고딕 540_TT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1" name="그룹 140">
                <a:extLst>
                  <a:ext uri="{FF2B5EF4-FFF2-40B4-BE49-F238E27FC236}">
                    <a16:creationId xmlns:a16="http://schemas.microsoft.com/office/drawing/2014/main" id="{DD4A7AEC-18B5-4C09-B06F-490C3B001E88}"/>
                  </a:ext>
                </a:extLst>
              </p:cNvPr>
              <p:cNvGrpSpPr/>
              <p:nvPr/>
            </p:nvGrpSpPr>
            <p:grpSpPr>
              <a:xfrm>
                <a:off x="2233930" y="1214120"/>
                <a:ext cx="1409700" cy="293211"/>
                <a:chOff x="2233930" y="1214120"/>
                <a:chExt cx="1409700" cy="293211"/>
              </a:xfrm>
            </p:grpSpPr>
            <p:grpSp>
              <p:nvGrpSpPr>
                <p:cNvPr id="142" name="그룹 141">
                  <a:extLst>
                    <a:ext uri="{FF2B5EF4-FFF2-40B4-BE49-F238E27FC236}">
                      <a16:creationId xmlns:a16="http://schemas.microsoft.com/office/drawing/2014/main" id="{D12D8BD7-ED42-4814-ABAD-8E11683F9A1B}"/>
                    </a:ext>
                  </a:extLst>
                </p:cNvPr>
                <p:cNvGrpSpPr/>
                <p:nvPr/>
              </p:nvGrpSpPr>
              <p:grpSpPr>
                <a:xfrm>
                  <a:off x="2233930" y="1214120"/>
                  <a:ext cx="1291590" cy="635"/>
                  <a:chOff x="2233930" y="1214120"/>
                  <a:chExt cx="1291590" cy="635"/>
                </a:xfrm>
              </p:grpSpPr>
              <p:cxnSp>
                <p:nvCxnSpPr>
                  <p:cNvPr id="144" name="도형 93">
                    <a:extLst>
                      <a:ext uri="{FF2B5EF4-FFF2-40B4-BE49-F238E27FC236}">
                        <a16:creationId xmlns:a16="http://schemas.microsoft.com/office/drawing/2014/main" id="{D54276EB-B89C-4F94-8801-CB335706D337}"/>
                      </a:ext>
                    </a:extLst>
                  </p:cNvPr>
                  <p:cNvCxnSpPr/>
                  <p:nvPr/>
                </p:nvCxnSpPr>
                <p:spPr>
                  <a:xfrm>
                    <a:off x="2307590" y="1214120"/>
                    <a:ext cx="1217930" cy="635"/>
                  </a:xfrm>
                  <a:prstGeom prst="line">
                    <a:avLst/>
                  </a:prstGeom>
                  <a:ln w="9525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도형 94">
                    <a:extLst>
                      <a:ext uri="{FF2B5EF4-FFF2-40B4-BE49-F238E27FC236}">
                        <a16:creationId xmlns:a16="http://schemas.microsoft.com/office/drawing/2014/main" id="{CF38E9FC-67E6-4E7A-9387-696890C075E9}"/>
                      </a:ext>
                    </a:extLst>
                  </p:cNvPr>
                  <p:cNvCxnSpPr/>
                  <p:nvPr/>
                </p:nvCxnSpPr>
                <p:spPr>
                  <a:xfrm>
                    <a:off x="2233930" y="1214120"/>
                    <a:ext cx="227965" cy="635"/>
                  </a:xfrm>
                  <a:prstGeom prst="line">
                    <a:avLst/>
                  </a:prstGeom>
                  <a:ln w="34290" cap="sq" cmpd="sng">
                    <a:solidFill>
                      <a:schemeClr val="accent2">
                        <a:alpha val="10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3" name="도형 92">
                  <a:extLst>
                    <a:ext uri="{FF2B5EF4-FFF2-40B4-BE49-F238E27FC236}">
                      <a16:creationId xmlns:a16="http://schemas.microsoft.com/office/drawing/2014/main" id="{31C55542-87C0-46C7-B8F9-C20DA315C86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50440" y="1261110"/>
                  <a:ext cx="1393190" cy="246221"/>
                </a:xfrm>
                <a:prstGeom prst="rect">
                  <a:avLst/>
                </a:prstGeom>
                <a:noFill/>
                <a:ln w="0">
                  <a:noFill/>
                  <a:prstDash/>
                </a:ln>
              </p:spPr>
              <p:txBody>
                <a:bodyPr vert="horz" wrap="square" lIns="0" tIns="0" rIns="0" bIns="0" anchor="t">
                  <a:spAutoFit/>
                </a:bodyPr>
                <a:lstStyle/>
                <a:p>
                  <a:pPr marL="0" indent="0" algn="ctr" defTabSz="779145" eaLnBrk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altLang="ko-KR" sz="800" b="1" cap="none" dirty="0">
                      <a:solidFill>
                        <a:schemeClr val="accent2"/>
                      </a:solidFill>
                      <a:ea typeface="나눔바른고딕" charset="0"/>
                      <a:cs typeface="Arial" panose="020B0604020202020204" pitchFamily="34" charset="0"/>
                    </a:rPr>
                    <a:t>Neustrelitz Ground Station</a:t>
                  </a:r>
                  <a:endParaRPr lang="ko-KR" altLang="en-US" sz="800" b="1" cap="none" dirty="0">
                    <a:solidFill>
                      <a:schemeClr val="accent2"/>
                    </a:solidFill>
                    <a:ea typeface="나눔바른고딕" charset="0"/>
                    <a:cs typeface="Arial" panose="020B0604020202020204" pitchFamily="34" charset="0"/>
                  </a:endParaRPr>
                </a:p>
                <a:p>
                  <a:pPr marL="0" indent="0" algn="ctr" defTabSz="779145" eaLnBrk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altLang="ko-KR" sz="800" b="1" cap="none" dirty="0">
                      <a:ea typeface="나눔바른고딕" charset="0"/>
                      <a:cs typeface="Arial" panose="020B0604020202020204" pitchFamily="34" charset="0"/>
                    </a:rPr>
                    <a:t>(TT&amp;C/Data Downlink)</a:t>
                  </a:r>
                  <a:endParaRPr lang="ko-KR" altLang="en-US" sz="800" b="1" cap="none" dirty="0">
                    <a:ea typeface="나눔바른고딕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46" name="그림 145" descr="C:/Users/Hwanny/AppData/Roaming/PolarisOffice/ETemp/6484_2628448/fImage674181963153.png">
              <a:extLst>
                <a:ext uri="{FF2B5EF4-FFF2-40B4-BE49-F238E27FC236}">
                  <a16:creationId xmlns:a16="http://schemas.microsoft.com/office/drawing/2014/main" id="{7FAEFC07-5D94-4D42-A092-8CE6B8E6C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14247" y="1499870"/>
              <a:ext cx="1325245" cy="654050"/>
            </a:xfrm>
            <a:prstGeom prst="rect">
              <a:avLst/>
            </a:prstGeom>
            <a:noFill/>
            <a:ln w="0">
              <a:noFill/>
              <a:prstDash/>
            </a:ln>
          </p:spPr>
        </p:pic>
        <p:cxnSp>
          <p:nvCxnSpPr>
            <p:cNvPr id="155" name="도형 109">
              <a:extLst>
                <a:ext uri="{FF2B5EF4-FFF2-40B4-BE49-F238E27FC236}">
                  <a16:creationId xmlns:a16="http://schemas.microsoft.com/office/drawing/2014/main" id="{22F4B18F-B676-4ABB-8466-0956F17B4592}"/>
                </a:ext>
              </a:extLst>
            </p:cNvPr>
            <p:cNvCxnSpPr/>
            <p:nvPr/>
          </p:nvCxnSpPr>
          <p:spPr>
            <a:xfrm>
              <a:off x="2214247" y="2143126"/>
              <a:ext cx="1325245" cy="15875"/>
            </a:xfrm>
            <a:prstGeom prst="line">
              <a:avLst/>
            </a:prstGeom>
            <a:ln w="9525" cap="flat" cmpd="sng">
              <a:solidFill>
                <a:schemeClr val="bg1"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2F93039C-30AD-4552-A40F-E4C2ECA9CD4C}"/>
              </a:ext>
            </a:extLst>
          </p:cNvPr>
          <p:cNvGrpSpPr/>
          <p:nvPr/>
        </p:nvGrpSpPr>
        <p:grpSpPr>
          <a:xfrm>
            <a:off x="2292031" y="3185386"/>
            <a:ext cx="1260477" cy="886460"/>
            <a:chOff x="2357120" y="3350260"/>
            <a:chExt cx="1260477" cy="886460"/>
          </a:xfrm>
        </p:grpSpPr>
        <p:cxnSp>
          <p:nvCxnSpPr>
            <p:cNvPr id="92" name="도형 148">
              <a:extLst>
                <a:ext uri="{FF2B5EF4-FFF2-40B4-BE49-F238E27FC236}">
                  <a16:creationId xmlns:a16="http://schemas.microsoft.com/office/drawing/2014/main" id="{3BA53774-B7BA-418C-8EFF-CE3918AE49ED}"/>
                </a:ext>
              </a:extLst>
            </p:cNvPr>
            <p:cNvCxnSpPr/>
            <p:nvPr/>
          </p:nvCxnSpPr>
          <p:spPr>
            <a:xfrm>
              <a:off x="2371092" y="3350260"/>
              <a:ext cx="1236345" cy="635"/>
            </a:xfrm>
            <a:prstGeom prst="line">
              <a:avLst/>
            </a:prstGeom>
            <a:ln w="9525" cap="flat" cmpd="sng">
              <a:solidFill>
                <a:schemeClr val="bg1"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80418F7F-EC91-419D-9353-5BF7F343F324}"/>
                </a:ext>
              </a:extLst>
            </p:cNvPr>
            <p:cNvGrpSpPr/>
            <p:nvPr/>
          </p:nvGrpSpPr>
          <p:grpSpPr>
            <a:xfrm>
              <a:off x="2357122" y="3357881"/>
              <a:ext cx="1260475" cy="513080"/>
              <a:chOff x="2357120" y="3357880"/>
              <a:chExt cx="1260475" cy="513080"/>
            </a:xfrm>
          </p:grpSpPr>
          <p:sp>
            <p:nvSpPr>
              <p:cNvPr id="148" name="도형 97">
                <a:extLst>
                  <a:ext uri="{FF2B5EF4-FFF2-40B4-BE49-F238E27FC236}">
                    <a16:creationId xmlns:a16="http://schemas.microsoft.com/office/drawing/2014/main" id="{2B18962B-2C71-4918-81A1-246CCB8C01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57120" y="3357880"/>
                <a:ext cx="1260475" cy="513080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  <a:alpha val="80070"/>
                </a:schemeClr>
              </a:solidFill>
              <a:ln w="0">
                <a:noFill/>
                <a:prstDash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45720" rIns="0" bIns="45720" anchor="b">
                <a:noAutofit/>
              </a:bodyPr>
              <a:lstStyle/>
              <a:p>
                <a:pPr marL="0" indent="0" algn="ctr" defTabSz="779145" eaLnBrk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ko-KR" altLang="en-US" sz="900" b="0" cap="none" dirty="0">
                  <a:gradFill rotWithShape="1">
                    <a:gsLst>
                      <a:gs pos="56000">
                        <a:srgbClr val="29B17D">
                          <a:lumMod val="64000"/>
                        </a:srgbClr>
                      </a:gs>
                      <a:gs pos="69000">
                        <a:srgbClr val="29B17D">
                          <a:lumMod val="64000"/>
                        </a:srgbClr>
                      </a:gs>
                    </a:gsLst>
                    <a:lin ang="16200000" scaled="1"/>
                  </a:gradFill>
                  <a:ea typeface="Yoon 윤고딕 540_TT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9" name="그룹 148">
                <a:extLst>
                  <a:ext uri="{FF2B5EF4-FFF2-40B4-BE49-F238E27FC236}">
                    <a16:creationId xmlns:a16="http://schemas.microsoft.com/office/drawing/2014/main" id="{70A0C32F-E302-4AEF-97FD-DDB80F4C8100}"/>
                  </a:ext>
                </a:extLst>
              </p:cNvPr>
              <p:cNvGrpSpPr/>
              <p:nvPr/>
            </p:nvGrpSpPr>
            <p:grpSpPr>
              <a:xfrm>
                <a:off x="2375535" y="3357880"/>
                <a:ext cx="1240155" cy="292576"/>
                <a:chOff x="2375535" y="3357880"/>
                <a:chExt cx="1240155" cy="292576"/>
              </a:xfrm>
            </p:grpSpPr>
            <p:grpSp>
              <p:nvGrpSpPr>
                <p:cNvPr id="150" name="그룹 149">
                  <a:extLst>
                    <a:ext uri="{FF2B5EF4-FFF2-40B4-BE49-F238E27FC236}">
                      <a16:creationId xmlns:a16="http://schemas.microsoft.com/office/drawing/2014/main" id="{8897E20E-771F-4728-8DD2-5868DC6C3F6D}"/>
                    </a:ext>
                  </a:extLst>
                </p:cNvPr>
                <p:cNvGrpSpPr/>
                <p:nvPr/>
              </p:nvGrpSpPr>
              <p:grpSpPr>
                <a:xfrm>
                  <a:off x="2375535" y="3357880"/>
                  <a:ext cx="1227455" cy="635"/>
                  <a:chOff x="2375535" y="3357880"/>
                  <a:chExt cx="1227455" cy="635"/>
                </a:xfrm>
              </p:grpSpPr>
              <p:cxnSp>
                <p:nvCxnSpPr>
                  <p:cNvPr id="152" name="도형 104">
                    <a:extLst>
                      <a:ext uri="{FF2B5EF4-FFF2-40B4-BE49-F238E27FC236}">
                        <a16:creationId xmlns:a16="http://schemas.microsoft.com/office/drawing/2014/main" id="{EE21255D-EA47-4AD5-B5D6-497C62458E51}"/>
                      </a:ext>
                    </a:extLst>
                  </p:cNvPr>
                  <p:cNvCxnSpPr/>
                  <p:nvPr/>
                </p:nvCxnSpPr>
                <p:spPr>
                  <a:xfrm>
                    <a:off x="2446020" y="3357880"/>
                    <a:ext cx="1157605" cy="635"/>
                  </a:xfrm>
                  <a:prstGeom prst="line">
                    <a:avLst/>
                  </a:prstGeom>
                  <a:ln w="9525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도형 105">
                    <a:extLst>
                      <a:ext uri="{FF2B5EF4-FFF2-40B4-BE49-F238E27FC236}">
                        <a16:creationId xmlns:a16="http://schemas.microsoft.com/office/drawing/2014/main" id="{2D72A853-C502-4DEB-AE54-C495A87B0E7F}"/>
                      </a:ext>
                    </a:extLst>
                  </p:cNvPr>
                  <p:cNvCxnSpPr/>
                  <p:nvPr/>
                </p:nvCxnSpPr>
                <p:spPr>
                  <a:xfrm>
                    <a:off x="2375535" y="3357880"/>
                    <a:ext cx="216535" cy="635"/>
                  </a:xfrm>
                  <a:prstGeom prst="line">
                    <a:avLst/>
                  </a:prstGeom>
                  <a:ln w="34290" cap="sq" cmpd="sng">
                    <a:solidFill>
                      <a:srgbClr val="002060">
                        <a:alpha val="100000"/>
                      </a:srgb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1" name="도형 103">
                  <a:extLst>
                    <a:ext uri="{FF2B5EF4-FFF2-40B4-BE49-F238E27FC236}">
                      <a16:creationId xmlns:a16="http://schemas.microsoft.com/office/drawing/2014/main" id="{6C8BC073-1B37-4D44-8F4F-72431D8FDDB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92045" y="3404235"/>
                  <a:ext cx="1223645" cy="246221"/>
                </a:xfrm>
                <a:prstGeom prst="rect">
                  <a:avLst/>
                </a:prstGeom>
                <a:noFill/>
                <a:ln w="0">
                  <a:noFill/>
                  <a:prstDash/>
                </a:ln>
              </p:spPr>
              <p:txBody>
                <a:bodyPr vert="horz" wrap="square" lIns="0" tIns="0" rIns="0" bIns="0" anchor="t">
                  <a:spAutoFit/>
                </a:bodyPr>
                <a:lstStyle/>
                <a:p>
                  <a:pPr marL="0" indent="0" algn="ctr" defTabSz="779145" eaLnBrk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altLang="ko-KR" sz="800" b="1" cap="none" dirty="0">
                      <a:solidFill>
                        <a:srgbClr val="002060"/>
                      </a:solidFill>
                      <a:ea typeface="나눔바른고딕" charset="0"/>
                      <a:cs typeface="Arial" panose="020B0604020202020204" pitchFamily="34" charset="0"/>
                    </a:rPr>
                    <a:t>Jeju Ground Station</a:t>
                  </a:r>
                  <a:endParaRPr lang="ko-KR" altLang="en-US" sz="800" b="1" cap="none" dirty="0">
                    <a:solidFill>
                      <a:srgbClr val="002060"/>
                    </a:solidFill>
                    <a:ea typeface="나눔바른고딕" charset="0"/>
                    <a:cs typeface="Arial" panose="020B0604020202020204" pitchFamily="34" charset="0"/>
                  </a:endParaRPr>
                </a:p>
                <a:p>
                  <a:pPr marL="0" indent="0" algn="ctr" defTabSz="779145" eaLnBrk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altLang="ko-KR" sz="800" b="1" cap="none" dirty="0">
                      <a:ea typeface="나눔바른고딕" charset="0"/>
                      <a:cs typeface="Arial" panose="020B0604020202020204" pitchFamily="34" charset="0"/>
                    </a:rPr>
                    <a:t>(TT&amp;C/Data Downlink)</a:t>
                  </a:r>
                  <a:endParaRPr lang="ko-KR" altLang="en-US" sz="800" b="1" cap="none" dirty="0">
                    <a:ea typeface="나눔바른고딕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56" name="도형 110">
              <a:extLst>
                <a:ext uri="{FF2B5EF4-FFF2-40B4-BE49-F238E27FC236}">
                  <a16:creationId xmlns:a16="http://schemas.microsoft.com/office/drawing/2014/main" id="{EEA0DD2F-4B32-4D2F-ADCF-F807DCB9C190}"/>
                </a:ext>
              </a:extLst>
            </p:cNvPr>
            <p:cNvCxnSpPr/>
            <p:nvPr/>
          </p:nvCxnSpPr>
          <p:spPr>
            <a:xfrm>
              <a:off x="2358390" y="4236085"/>
              <a:ext cx="1256030" cy="635"/>
            </a:xfrm>
            <a:prstGeom prst="line">
              <a:avLst/>
            </a:prstGeom>
            <a:ln w="9525" cap="flat" cmpd="sng">
              <a:solidFill>
                <a:schemeClr val="bg1"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7" name="그림 156" descr="C:/Users/Hwanny/AppData/Roaming/PolarisOffice/ETemp/6484_2628448/fImage335581974292.png">
              <a:extLst>
                <a:ext uri="{FF2B5EF4-FFF2-40B4-BE49-F238E27FC236}">
                  <a16:creationId xmlns:a16="http://schemas.microsoft.com/office/drawing/2014/main" id="{EC3430EF-8774-459E-8734-BC58E57CA7DE}"/>
                </a:ext>
              </a:extLst>
            </p:cNvPr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57120" y="3643630"/>
              <a:ext cx="1253490" cy="586105"/>
            </a:xfrm>
            <a:prstGeom prst="rect">
              <a:avLst/>
            </a:prstGeom>
            <a:noFill/>
            <a:ln w="0">
              <a:noFill/>
              <a:prstDash/>
            </a:ln>
          </p:spPr>
        </p:pic>
      </p:grpSp>
      <p:sp>
        <p:nvSpPr>
          <p:cNvPr id="158" name="텍스트 상자 5135">
            <a:extLst>
              <a:ext uri="{FF2B5EF4-FFF2-40B4-BE49-F238E27FC236}">
                <a16:creationId xmlns:a16="http://schemas.microsoft.com/office/drawing/2014/main" id="{5F73FB6D-71B3-4D00-9159-A3B3E91C1861}"/>
              </a:ext>
            </a:extLst>
          </p:cNvPr>
          <p:cNvSpPr txBox="1">
            <a:spLocks/>
          </p:cNvSpPr>
          <p:nvPr/>
        </p:nvSpPr>
        <p:spPr>
          <a:xfrm>
            <a:off x="5375316" y="1397918"/>
            <a:ext cx="2230856" cy="468401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90488" indent="-90488" algn="l" defTabSz="914400" eaLnBrk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050" b="0" cap="none" dirty="0">
                <a:ln w="9525" cap="flat" cmpd="sng">
                  <a:solidFill>
                    <a:schemeClr val="accent1">
                      <a:shade val="50000"/>
                      <a:alpha val="0"/>
                    </a:schemeClr>
                  </a:solidFill>
                  <a:prstDash val="solid"/>
                </a:ln>
                <a:ea typeface="HY견고딕" charset="0"/>
                <a:cs typeface="Arial" panose="020B0604020202020204" pitchFamily="34" charset="0"/>
              </a:rPr>
              <a:t>S-band: TT&amp;C</a:t>
            </a:r>
            <a:endParaRPr lang="ko-KR" altLang="en-US" sz="1050" b="0" cap="none" dirty="0">
              <a:ln w="9525" cap="flat" cmpd="sng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</a:ln>
              <a:ea typeface="HY견고딕" charset="0"/>
              <a:cs typeface="Arial" panose="020B0604020202020204" pitchFamily="34" charset="0"/>
            </a:endParaRPr>
          </a:p>
          <a:p>
            <a:pPr marL="90488" indent="-90488" algn="l" defTabSz="914400" eaLnBrk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050" b="0" cap="none" dirty="0">
                <a:ln w="9525" cap="flat" cmpd="sng">
                  <a:solidFill>
                    <a:schemeClr val="accent1">
                      <a:shade val="50000"/>
                      <a:alpha val="0"/>
                    </a:schemeClr>
                  </a:solidFill>
                  <a:prstDash val="solid"/>
                </a:ln>
                <a:ea typeface="HY견고딕" charset="0"/>
                <a:cs typeface="Arial" panose="020B0604020202020204" pitchFamily="34" charset="0"/>
              </a:rPr>
              <a:t>X-band: Science Data Downlink</a:t>
            </a:r>
            <a:endParaRPr lang="ko-KR" altLang="en-US" sz="3200" b="0" cap="none" dirty="0"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1F1EF2F7-F787-4E7B-98B7-C1CBB367325A}"/>
              </a:ext>
            </a:extLst>
          </p:cNvPr>
          <p:cNvSpPr/>
          <p:nvPr/>
        </p:nvSpPr>
        <p:spPr>
          <a:xfrm>
            <a:off x="3844243" y="2124343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9145" eaLnBrk="0"/>
            <a:r>
              <a:rPr lang="en-US" altLang="ko-KR" sz="1600" b="1" dirty="0">
                <a:solidFill>
                  <a:srgbClr val="002060"/>
                </a:solidFill>
                <a:ea typeface="나눔바른고딕" charset="0"/>
                <a:cs typeface="Arial" panose="020B0604020202020204" pitchFamily="34" charset="0"/>
              </a:rPr>
              <a:t>HQ</a:t>
            </a:r>
            <a:endParaRPr lang="ko-KR" altLang="en-US" sz="1600" b="1" dirty="0">
              <a:solidFill>
                <a:srgbClr val="002060"/>
              </a:solidFill>
              <a:ea typeface="나눔바른고딕" charset="0"/>
              <a:cs typeface="Arial" panose="020B0604020202020204" pitchFamily="34" charset="0"/>
            </a:endParaRPr>
          </a:p>
        </p:txBody>
      </p: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9F4E04A4-E5D5-4BAC-98F3-2EC3930B6439}"/>
              </a:ext>
            </a:extLst>
          </p:cNvPr>
          <p:cNvGrpSpPr/>
          <p:nvPr/>
        </p:nvGrpSpPr>
        <p:grpSpPr>
          <a:xfrm>
            <a:off x="3540761" y="2610748"/>
            <a:ext cx="252095" cy="313690"/>
            <a:chOff x="3484882" y="2763210"/>
            <a:chExt cx="252095" cy="313690"/>
          </a:xfrm>
        </p:grpSpPr>
        <p:sp>
          <p:nvSpPr>
            <p:cNvPr id="160" name="도형 150">
              <a:extLst>
                <a:ext uri="{FF2B5EF4-FFF2-40B4-BE49-F238E27FC236}">
                  <a16:creationId xmlns:a16="http://schemas.microsoft.com/office/drawing/2014/main" id="{09C29AA3-081B-4AD2-87C0-FD967F107742}"/>
                </a:ext>
              </a:extLst>
            </p:cNvPr>
            <p:cNvSpPr>
              <a:spLocks/>
            </p:cNvSpPr>
            <p:nvPr/>
          </p:nvSpPr>
          <p:spPr>
            <a:xfrm>
              <a:off x="3484882" y="2763210"/>
              <a:ext cx="252095" cy="313690"/>
            </a:xfrm>
            <a:custGeom>
              <a:avLst/>
              <a:gdLst>
                <a:gd name="TX0" fmla="*/ 760 w 761"/>
                <a:gd name="TY0" fmla="*/ 380 h 1165"/>
                <a:gd name="TX1" fmla="*/ 760 w 761"/>
                <a:gd name="TY1" fmla="*/ 380 h 1165"/>
                <a:gd name="TX2" fmla="*/ 758 w 761"/>
                <a:gd name="TY2" fmla="*/ 400 h 1165"/>
                <a:gd name="TX3" fmla="*/ 756 w 761"/>
                <a:gd name="TY3" fmla="*/ 422 h 1165"/>
                <a:gd name="TX4" fmla="*/ 750 w 761"/>
                <a:gd name="TY4" fmla="*/ 446 h 1165"/>
                <a:gd name="TX5" fmla="*/ 744 w 761"/>
                <a:gd name="TY5" fmla="*/ 472 h 1165"/>
                <a:gd name="TX6" fmla="*/ 724 w 761"/>
                <a:gd name="TY6" fmla="*/ 530 h 1165"/>
                <a:gd name="TX7" fmla="*/ 700 w 761"/>
                <a:gd name="TY7" fmla="*/ 590 h 1165"/>
                <a:gd name="TX8" fmla="*/ 672 w 761"/>
                <a:gd name="TY8" fmla="*/ 654 h 1165"/>
                <a:gd name="TX9" fmla="*/ 640 w 761"/>
                <a:gd name="TY9" fmla="*/ 720 h 1165"/>
                <a:gd name="TX10" fmla="*/ 606 w 761"/>
                <a:gd name="TY10" fmla="*/ 786 h 1165"/>
                <a:gd name="TX11" fmla="*/ 570 w 761"/>
                <a:gd name="TY11" fmla="*/ 850 h 1165"/>
                <a:gd name="TX12" fmla="*/ 500 w 761"/>
                <a:gd name="TY12" fmla="*/ 972 h 1165"/>
                <a:gd name="TX13" fmla="*/ 440 w 761"/>
                <a:gd name="TY13" fmla="*/ 1072 h 1165"/>
                <a:gd name="TX14" fmla="*/ 380 w 761"/>
                <a:gd name="TY14" fmla="*/ 1164 h 1165"/>
                <a:gd name="TX15" fmla="*/ 380 w 761"/>
                <a:gd name="TY15" fmla="*/ 1164 h 1165"/>
                <a:gd name="TX16" fmla="*/ 320 w 761"/>
                <a:gd name="TY16" fmla="*/ 1072 h 1165"/>
                <a:gd name="TX17" fmla="*/ 260 w 761"/>
                <a:gd name="TY17" fmla="*/ 972 h 1165"/>
                <a:gd name="TX18" fmla="*/ 190 w 761"/>
                <a:gd name="TY18" fmla="*/ 850 h 1165"/>
                <a:gd name="TX19" fmla="*/ 154 w 761"/>
                <a:gd name="TY19" fmla="*/ 786 h 1165"/>
                <a:gd name="TX20" fmla="*/ 120 w 761"/>
                <a:gd name="TY20" fmla="*/ 720 h 1165"/>
                <a:gd name="TX21" fmla="*/ 88 w 761"/>
                <a:gd name="TY21" fmla="*/ 654 h 1165"/>
                <a:gd name="TX22" fmla="*/ 60 w 761"/>
                <a:gd name="TY22" fmla="*/ 590 h 1165"/>
                <a:gd name="TX23" fmla="*/ 36 w 761"/>
                <a:gd name="TY23" fmla="*/ 530 h 1165"/>
                <a:gd name="TX24" fmla="*/ 16 w 761"/>
                <a:gd name="TY24" fmla="*/ 472 h 1165"/>
                <a:gd name="TX25" fmla="*/ 10 w 761"/>
                <a:gd name="TY25" fmla="*/ 446 h 1165"/>
                <a:gd name="TX26" fmla="*/ 4 w 761"/>
                <a:gd name="TY26" fmla="*/ 422 h 1165"/>
                <a:gd name="TX27" fmla="*/ 2 w 761"/>
                <a:gd name="TY27" fmla="*/ 400 h 1165"/>
                <a:gd name="TX28" fmla="*/ 0 w 761"/>
                <a:gd name="TY28" fmla="*/ 380 h 1165"/>
                <a:gd name="TX29" fmla="*/ 0 w 761"/>
                <a:gd name="TY29" fmla="*/ 380 h 1165"/>
                <a:gd name="TX30" fmla="*/ 2 w 761"/>
                <a:gd name="TY30" fmla="*/ 340 h 1165"/>
                <a:gd name="TX31" fmla="*/ 8 w 761"/>
                <a:gd name="TY31" fmla="*/ 302 h 1165"/>
                <a:gd name="TX32" fmla="*/ 18 w 761"/>
                <a:gd name="TY32" fmla="*/ 266 h 1165"/>
                <a:gd name="TX33" fmla="*/ 30 w 761"/>
                <a:gd name="TY33" fmla="*/ 232 h 1165"/>
                <a:gd name="TX34" fmla="*/ 46 w 761"/>
                <a:gd name="TY34" fmla="*/ 198 h 1165"/>
                <a:gd name="TX35" fmla="*/ 66 w 761"/>
                <a:gd name="TY35" fmla="*/ 166 h 1165"/>
                <a:gd name="TX36" fmla="*/ 88 w 761"/>
                <a:gd name="TY36" fmla="*/ 138 h 1165"/>
                <a:gd name="TX37" fmla="*/ 112 w 761"/>
                <a:gd name="TY37" fmla="*/ 110 h 1165"/>
                <a:gd name="TX38" fmla="*/ 138 w 761"/>
                <a:gd name="TY38" fmla="*/ 86 h 1165"/>
                <a:gd name="TX39" fmla="*/ 168 w 761"/>
                <a:gd name="TY39" fmla="*/ 64 h 1165"/>
                <a:gd name="TX40" fmla="*/ 200 w 761"/>
                <a:gd name="TY40" fmla="*/ 46 h 1165"/>
                <a:gd name="TX41" fmla="*/ 232 w 761"/>
                <a:gd name="TY41" fmla="*/ 30 h 1165"/>
                <a:gd name="TX42" fmla="*/ 268 w 761"/>
                <a:gd name="TY42" fmla="*/ 16 h 1165"/>
                <a:gd name="TX43" fmla="*/ 304 w 761"/>
                <a:gd name="TY43" fmla="*/ 8 h 1165"/>
                <a:gd name="TX44" fmla="*/ 342 w 761"/>
                <a:gd name="TY44" fmla="*/ 2 h 1165"/>
                <a:gd name="TX45" fmla="*/ 380 w 761"/>
                <a:gd name="TY45" fmla="*/ 0 h 1165"/>
                <a:gd name="TX46" fmla="*/ 380 w 761"/>
                <a:gd name="TY46" fmla="*/ 0 h 1165"/>
                <a:gd name="TX47" fmla="*/ 418 w 761"/>
                <a:gd name="TY47" fmla="*/ 2 h 1165"/>
                <a:gd name="TX48" fmla="*/ 456 w 761"/>
                <a:gd name="TY48" fmla="*/ 8 h 1165"/>
                <a:gd name="TX49" fmla="*/ 492 w 761"/>
                <a:gd name="TY49" fmla="*/ 16 h 1165"/>
                <a:gd name="TX50" fmla="*/ 528 w 761"/>
                <a:gd name="TY50" fmla="*/ 30 h 1165"/>
                <a:gd name="TX51" fmla="*/ 560 w 761"/>
                <a:gd name="TY51" fmla="*/ 46 h 1165"/>
                <a:gd name="TX52" fmla="*/ 592 w 761"/>
                <a:gd name="TY52" fmla="*/ 64 h 1165"/>
                <a:gd name="TX53" fmla="*/ 622 w 761"/>
                <a:gd name="TY53" fmla="*/ 86 h 1165"/>
                <a:gd name="TX54" fmla="*/ 648 w 761"/>
                <a:gd name="TY54" fmla="*/ 110 h 1165"/>
                <a:gd name="TX55" fmla="*/ 672 w 761"/>
                <a:gd name="TY55" fmla="*/ 138 h 1165"/>
                <a:gd name="TX56" fmla="*/ 694 w 761"/>
                <a:gd name="TY56" fmla="*/ 166 h 1165"/>
                <a:gd name="TX57" fmla="*/ 714 w 761"/>
                <a:gd name="TY57" fmla="*/ 198 h 1165"/>
                <a:gd name="TX58" fmla="*/ 730 w 761"/>
                <a:gd name="TY58" fmla="*/ 232 h 1165"/>
                <a:gd name="TX59" fmla="*/ 742 w 761"/>
                <a:gd name="TY59" fmla="*/ 266 h 1165"/>
                <a:gd name="TX60" fmla="*/ 752 w 761"/>
                <a:gd name="TY60" fmla="*/ 302 h 1165"/>
                <a:gd name="TX61" fmla="*/ 758 w 761"/>
                <a:gd name="TY61" fmla="*/ 340 h 1165"/>
                <a:gd name="TX62" fmla="*/ 760 w 761"/>
                <a:gd name="TY62" fmla="*/ 380 h 1165"/>
                <a:gd name="TX63" fmla="*/ 760 w 761"/>
                <a:gd name="TY63" fmla="*/ 380 h 1165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  <a:cxn ang="0">
                  <a:pos x="TX60" y="TY60"/>
                </a:cxn>
                <a:cxn ang="0">
                  <a:pos x="TX61" y="TY61"/>
                </a:cxn>
                <a:cxn ang="0">
                  <a:pos x="TX62" y="TY62"/>
                </a:cxn>
                <a:cxn ang="0">
                  <a:pos x="TX63" y="TY63"/>
                </a:cxn>
              </a:cxnLst>
              <a:rect l="l" t="t" r="r" b="b"/>
              <a:pathLst>
                <a:path w="761" h="1165">
                  <a:moveTo>
                    <a:pt x="760" y="380"/>
                  </a:moveTo>
                  <a:lnTo>
                    <a:pt x="760" y="380"/>
                  </a:lnTo>
                  <a:lnTo>
                    <a:pt x="758" y="400"/>
                  </a:lnTo>
                  <a:lnTo>
                    <a:pt x="756" y="422"/>
                  </a:lnTo>
                  <a:lnTo>
                    <a:pt x="750" y="446"/>
                  </a:lnTo>
                  <a:lnTo>
                    <a:pt x="744" y="472"/>
                  </a:lnTo>
                  <a:lnTo>
                    <a:pt x="724" y="530"/>
                  </a:lnTo>
                  <a:lnTo>
                    <a:pt x="700" y="590"/>
                  </a:lnTo>
                  <a:lnTo>
                    <a:pt x="672" y="654"/>
                  </a:lnTo>
                  <a:lnTo>
                    <a:pt x="640" y="720"/>
                  </a:lnTo>
                  <a:lnTo>
                    <a:pt x="606" y="786"/>
                  </a:lnTo>
                  <a:lnTo>
                    <a:pt x="570" y="850"/>
                  </a:lnTo>
                  <a:lnTo>
                    <a:pt x="500" y="972"/>
                  </a:lnTo>
                  <a:lnTo>
                    <a:pt x="440" y="1072"/>
                  </a:lnTo>
                  <a:lnTo>
                    <a:pt x="380" y="1164"/>
                  </a:lnTo>
                  <a:lnTo>
                    <a:pt x="380" y="1164"/>
                  </a:lnTo>
                  <a:lnTo>
                    <a:pt x="320" y="1072"/>
                  </a:lnTo>
                  <a:lnTo>
                    <a:pt x="260" y="972"/>
                  </a:lnTo>
                  <a:lnTo>
                    <a:pt x="190" y="850"/>
                  </a:lnTo>
                  <a:lnTo>
                    <a:pt x="154" y="786"/>
                  </a:lnTo>
                  <a:lnTo>
                    <a:pt x="120" y="720"/>
                  </a:lnTo>
                  <a:lnTo>
                    <a:pt x="88" y="654"/>
                  </a:lnTo>
                  <a:lnTo>
                    <a:pt x="60" y="590"/>
                  </a:lnTo>
                  <a:lnTo>
                    <a:pt x="36" y="530"/>
                  </a:lnTo>
                  <a:lnTo>
                    <a:pt x="16" y="472"/>
                  </a:lnTo>
                  <a:lnTo>
                    <a:pt x="10" y="446"/>
                  </a:lnTo>
                  <a:lnTo>
                    <a:pt x="4" y="422"/>
                  </a:lnTo>
                  <a:lnTo>
                    <a:pt x="2" y="40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0" y="232"/>
                  </a:lnTo>
                  <a:lnTo>
                    <a:pt x="46" y="198"/>
                  </a:lnTo>
                  <a:lnTo>
                    <a:pt x="66" y="166"/>
                  </a:lnTo>
                  <a:lnTo>
                    <a:pt x="88" y="138"/>
                  </a:lnTo>
                  <a:lnTo>
                    <a:pt x="112" y="110"/>
                  </a:lnTo>
                  <a:lnTo>
                    <a:pt x="138" y="86"/>
                  </a:lnTo>
                  <a:lnTo>
                    <a:pt x="168" y="64"/>
                  </a:lnTo>
                  <a:lnTo>
                    <a:pt x="200" y="46"/>
                  </a:lnTo>
                  <a:lnTo>
                    <a:pt x="232" y="30"/>
                  </a:lnTo>
                  <a:lnTo>
                    <a:pt x="268" y="16"/>
                  </a:lnTo>
                  <a:lnTo>
                    <a:pt x="304" y="8"/>
                  </a:lnTo>
                  <a:lnTo>
                    <a:pt x="342" y="2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418" y="2"/>
                  </a:lnTo>
                  <a:lnTo>
                    <a:pt x="456" y="8"/>
                  </a:lnTo>
                  <a:lnTo>
                    <a:pt x="492" y="16"/>
                  </a:lnTo>
                  <a:lnTo>
                    <a:pt x="528" y="30"/>
                  </a:lnTo>
                  <a:lnTo>
                    <a:pt x="560" y="46"/>
                  </a:lnTo>
                  <a:lnTo>
                    <a:pt x="592" y="64"/>
                  </a:lnTo>
                  <a:lnTo>
                    <a:pt x="622" y="86"/>
                  </a:lnTo>
                  <a:lnTo>
                    <a:pt x="648" y="110"/>
                  </a:lnTo>
                  <a:lnTo>
                    <a:pt x="672" y="138"/>
                  </a:lnTo>
                  <a:lnTo>
                    <a:pt x="694" y="166"/>
                  </a:lnTo>
                  <a:lnTo>
                    <a:pt x="714" y="198"/>
                  </a:lnTo>
                  <a:lnTo>
                    <a:pt x="730" y="232"/>
                  </a:lnTo>
                  <a:lnTo>
                    <a:pt x="742" y="266"/>
                  </a:lnTo>
                  <a:lnTo>
                    <a:pt x="752" y="302"/>
                  </a:lnTo>
                  <a:lnTo>
                    <a:pt x="758" y="340"/>
                  </a:lnTo>
                  <a:lnTo>
                    <a:pt x="760" y="380"/>
                  </a:lnTo>
                  <a:lnTo>
                    <a:pt x="760" y="380"/>
                  </a:lnTo>
                  <a:close/>
                </a:path>
              </a:pathLst>
            </a:custGeom>
            <a:solidFill>
              <a:srgbClr val="002060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61" name="도형 151">
              <a:extLst>
                <a:ext uri="{FF2B5EF4-FFF2-40B4-BE49-F238E27FC236}">
                  <a16:creationId xmlns:a16="http://schemas.microsoft.com/office/drawing/2014/main" id="{09510B0B-5277-44D4-BBD1-851D9C3929ED}"/>
                </a:ext>
              </a:extLst>
            </p:cNvPr>
            <p:cNvSpPr>
              <a:spLocks/>
            </p:cNvSpPr>
            <p:nvPr/>
          </p:nvSpPr>
          <p:spPr>
            <a:xfrm>
              <a:off x="3521712" y="2793055"/>
              <a:ext cx="177800" cy="145415"/>
            </a:xfrm>
            <a:custGeom>
              <a:avLst/>
              <a:gdLst>
                <a:gd name="TX0" fmla="*/ 268 w 537"/>
                <a:gd name="TY0" fmla="*/ 538 h 539"/>
                <a:gd name="TX1" fmla="*/ 268 w 537"/>
                <a:gd name="TY1" fmla="*/ 538 h 539"/>
                <a:gd name="TX2" fmla="*/ 240 w 537"/>
                <a:gd name="TY2" fmla="*/ 536 h 539"/>
                <a:gd name="TX3" fmla="*/ 214 w 537"/>
                <a:gd name="TY3" fmla="*/ 532 h 539"/>
                <a:gd name="TX4" fmla="*/ 188 w 537"/>
                <a:gd name="TY4" fmla="*/ 526 h 539"/>
                <a:gd name="TX5" fmla="*/ 164 w 537"/>
                <a:gd name="TY5" fmla="*/ 516 h 539"/>
                <a:gd name="TX6" fmla="*/ 140 w 537"/>
                <a:gd name="TY6" fmla="*/ 506 h 539"/>
                <a:gd name="TX7" fmla="*/ 118 w 537"/>
                <a:gd name="TY7" fmla="*/ 492 h 539"/>
                <a:gd name="TX8" fmla="*/ 98 w 537"/>
                <a:gd name="TY8" fmla="*/ 476 h 539"/>
                <a:gd name="TX9" fmla="*/ 78 w 537"/>
                <a:gd name="TY9" fmla="*/ 458 h 539"/>
                <a:gd name="TX10" fmla="*/ 60 w 537"/>
                <a:gd name="TY10" fmla="*/ 440 h 539"/>
                <a:gd name="TX11" fmla="*/ 46 w 537"/>
                <a:gd name="TY11" fmla="*/ 420 h 539"/>
                <a:gd name="TX12" fmla="*/ 32 w 537"/>
                <a:gd name="TY12" fmla="*/ 396 h 539"/>
                <a:gd name="TX13" fmla="*/ 20 w 537"/>
                <a:gd name="TY13" fmla="*/ 374 h 539"/>
                <a:gd name="TX14" fmla="*/ 12 w 537"/>
                <a:gd name="TY14" fmla="*/ 348 h 539"/>
                <a:gd name="TX15" fmla="*/ 4 w 537"/>
                <a:gd name="TY15" fmla="*/ 324 h 539"/>
                <a:gd name="TX16" fmla="*/ 0 w 537"/>
                <a:gd name="TY16" fmla="*/ 296 h 539"/>
                <a:gd name="TX17" fmla="*/ 0 w 537"/>
                <a:gd name="TY17" fmla="*/ 270 h 539"/>
                <a:gd name="TX18" fmla="*/ 0 w 537"/>
                <a:gd name="TY18" fmla="*/ 270 h 539"/>
                <a:gd name="TX19" fmla="*/ 0 w 537"/>
                <a:gd name="TY19" fmla="*/ 242 h 539"/>
                <a:gd name="TX20" fmla="*/ 4 w 537"/>
                <a:gd name="TY20" fmla="*/ 214 h 539"/>
                <a:gd name="TX21" fmla="*/ 12 w 537"/>
                <a:gd name="TY21" fmla="*/ 190 h 539"/>
                <a:gd name="TX22" fmla="*/ 20 w 537"/>
                <a:gd name="TY22" fmla="*/ 164 h 539"/>
                <a:gd name="TX23" fmla="*/ 32 w 537"/>
                <a:gd name="TY23" fmla="*/ 142 h 539"/>
                <a:gd name="TX24" fmla="*/ 46 w 537"/>
                <a:gd name="TY24" fmla="*/ 118 h 539"/>
                <a:gd name="TX25" fmla="*/ 60 w 537"/>
                <a:gd name="TY25" fmla="*/ 98 h 539"/>
                <a:gd name="TX26" fmla="*/ 78 w 537"/>
                <a:gd name="TY26" fmla="*/ 80 h 539"/>
                <a:gd name="TX27" fmla="*/ 98 w 537"/>
                <a:gd name="TY27" fmla="*/ 62 h 539"/>
                <a:gd name="TX28" fmla="*/ 118 w 537"/>
                <a:gd name="TY28" fmla="*/ 46 h 539"/>
                <a:gd name="TX29" fmla="*/ 140 w 537"/>
                <a:gd name="TY29" fmla="*/ 32 h 539"/>
                <a:gd name="TX30" fmla="*/ 164 w 537"/>
                <a:gd name="TY30" fmla="*/ 22 h 539"/>
                <a:gd name="TX31" fmla="*/ 188 w 537"/>
                <a:gd name="TY31" fmla="*/ 12 h 539"/>
                <a:gd name="TX32" fmla="*/ 214 w 537"/>
                <a:gd name="TY32" fmla="*/ 6 h 539"/>
                <a:gd name="TX33" fmla="*/ 240 w 537"/>
                <a:gd name="TY33" fmla="*/ 2 h 539"/>
                <a:gd name="TX34" fmla="*/ 268 w 537"/>
                <a:gd name="TY34" fmla="*/ 0 h 539"/>
                <a:gd name="TX35" fmla="*/ 268 w 537"/>
                <a:gd name="TY35" fmla="*/ 0 h 539"/>
                <a:gd name="TX36" fmla="*/ 296 w 537"/>
                <a:gd name="TY36" fmla="*/ 2 h 539"/>
                <a:gd name="TX37" fmla="*/ 322 w 537"/>
                <a:gd name="TY37" fmla="*/ 6 h 539"/>
                <a:gd name="TX38" fmla="*/ 348 w 537"/>
                <a:gd name="TY38" fmla="*/ 12 h 539"/>
                <a:gd name="TX39" fmla="*/ 372 w 537"/>
                <a:gd name="TY39" fmla="*/ 22 h 539"/>
                <a:gd name="TX40" fmla="*/ 396 w 537"/>
                <a:gd name="TY40" fmla="*/ 32 h 539"/>
                <a:gd name="TX41" fmla="*/ 418 w 537"/>
                <a:gd name="TY41" fmla="*/ 46 h 539"/>
                <a:gd name="TX42" fmla="*/ 438 w 537"/>
                <a:gd name="TY42" fmla="*/ 62 h 539"/>
                <a:gd name="TX43" fmla="*/ 458 w 537"/>
                <a:gd name="TY43" fmla="*/ 80 h 539"/>
                <a:gd name="TX44" fmla="*/ 476 w 537"/>
                <a:gd name="TY44" fmla="*/ 98 h 539"/>
                <a:gd name="TX45" fmla="*/ 490 w 537"/>
                <a:gd name="TY45" fmla="*/ 118 h 539"/>
                <a:gd name="TX46" fmla="*/ 504 w 537"/>
                <a:gd name="TY46" fmla="*/ 142 h 539"/>
                <a:gd name="TX47" fmla="*/ 516 w 537"/>
                <a:gd name="TY47" fmla="*/ 164 h 539"/>
                <a:gd name="TX48" fmla="*/ 524 w 537"/>
                <a:gd name="TY48" fmla="*/ 190 h 539"/>
                <a:gd name="TX49" fmla="*/ 532 w 537"/>
                <a:gd name="TY49" fmla="*/ 214 h 539"/>
                <a:gd name="TX50" fmla="*/ 536 w 537"/>
                <a:gd name="TY50" fmla="*/ 242 h 539"/>
                <a:gd name="TX51" fmla="*/ 536 w 537"/>
                <a:gd name="TY51" fmla="*/ 270 h 539"/>
                <a:gd name="TX52" fmla="*/ 536 w 537"/>
                <a:gd name="TY52" fmla="*/ 270 h 539"/>
                <a:gd name="TX53" fmla="*/ 536 w 537"/>
                <a:gd name="TY53" fmla="*/ 296 h 539"/>
                <a:gd name="TX54" fmla="*/ 532 w 537"/>
                <a:gd name="TY54" fmla="*/ 324 h 539"/>
                <a:gd name="TX55" fmla="*/ 524 w 537"/>
                <a:gd name="TY55" fmla="*/ 348 h 539"/>
                <a:gd name="TX56" fmla="*/ 516 w 537"/>
                <a:gd name="TY56" fmla="*/ 374 h 539"/>
                <a:gd name="TX57" fmla="*/ 504 w 537"/>
                <a:gd name="TY57" fmla="*/ 396 h 539"/>
                <a:gd name="TX58" fmla="*/ 490 w 537"/>
                <a:gd name="TY58" fmla="*/ 420 h 539"/>
                <a:gd name="TX59" fmla="*/ 476 w 537"/>
                <a:gd name="TY59" fmla="*/ 440 h 539"/>
                <a:gd name="TX60" fmla="*/ 458 w 537"/>
                <a:gd name="TY60" fmla="*/ 458 h 539"/>
                <a:gd name="TX61" fmla="*/ 438 w 537"/>
                <a:gd name="TY61" fmla="*/ 476 h 539"/>
                <a:gd name="TX62" fmla="*/ 418 w 537"/>
                <a:gd name="TY62" fmla="*/ 492 h 539"/>
                <a:gd name="TX63" fmla="*/ 396 w 537"/>
                <a:gd name="TY63" fmla="*/ 506 h 539"/>
                <a:gd name="TX64" fmla="*/ 372 w 537"/>
                <a:gd name="TY64" fmla="*/ 516 h 539"/>
                <a:gd name="TX65" fmla="*/ 348 w 537"/>
                <a:gd name="TY65" fmla="*/ 526 h 539"/>
                <a:gd name="TX66" fmla="*/ 322 w 537"/>
                <a:gd name="TY66" fmla="*/ 532 h 539"/>
                <a:gd name="TX67" fmla="*/ 296 w 537"/>
                <a:gd name="TY67" fmla="*/ 536 h 539"/>
                <a:gd name="TX68" fmla="*/ 268 w 537"/>
                <a:gd name="TY68" fmla="*/ 538 h 539"/>
                <a:gd name="TX69" fmla="*/ 268 w 537"/>
                <a:gd name="TY69" fmla="*/ 538 h 539"/>
                <a:gd name="TX71" fmla="*/ 268 w 537"/>
                <a:gd name="TY71" fmla="*/ 50 h 539"/>
                <a:gd name="TX72" fmla="*/ 268 w 537"/>
                <a:gd name="TY72" fmla="*/ 50 h 539"/>
                <a:gd name="TX73" fmla="*/ 246 w 537"/>
                <a:gd name="TY73" fmla="*/ 50 h 539"/>
                <a:gd name="TX74" fmla="*/ 224 w 537"/>
                <a:gd name="TY74" fmla="*/ 54 h 539"/>
                <a:gd name="TX75" fmla="*/ 202 w 537"/>
                <a:gd name="TY75" fmla="*/ 60 h 539"/>
                <a:gd name="TX76" fmla="*/ 182 w 537"/>
                <a:gd name="TY76" fmla="*/ 68 h 539"/>
                <a:gd name="TX77" fmla="*/ 164 w 537"/>
                <a:gd name="TY77" fmla="*/ 76 h 539"/>
                <a:gd name="TX78" fmla="*/ 146 w 537"/>
                <a:gd name="TY78" fmla="*/ 88 h 539"/>
                <a:gd name="TX79" fmla="*/ 128 w 537"/>
                <a:gd name="TY79" fmla="*/ 100 h 539"/>
                <a:gd name="TX80" fmla="*/ 114 w 537"/>
                <a:gd name="TY80" fmla="*/ 114 h 539"/>
                <a:gd name="TX81" fmla="*/ 98 w 537"/>
                <a:gd name="TY81" fmla="*/ 130 h 539"/>
                <a:gd name="TX82" fmla="*/ 86 w 537"/>
                <a:gd name="TY82" fmla="*/ 146 h 539"/>
                <a:gd name="TX83" fmla="*/ 76 w 537"/>
                <a:gd name="TY83" fmla="*/ 164 h 539"/>
                <a:gd name="TX84" fmla="*/ 66 w 537"/>
                <a:gd name="TY84" fmla="*/ 184 h 539"/>
                <a:gd name="TX85" fmla="*/ 58 w 537"/>
                <a:gd name="TY85" fmla="*/ 204 h 539"/>
                <a:gd name="TX86" fmla="*/ 54 w 537"/>
                <a:gd name="TY86" fmla="*/ 224 h 539"/>
                <a:gd name="TX87" fmla="*/ 50 w 537"/>
                <a:gd name="TY87" fmla="*/ 246 h 539"/>
                <a:gd name="TX88" fmla="*/ 48 w 537"/>
                <a:gd name="TY88" fmla="*/ 270 h 539"/>
                <a:gd name="TX89" fmla="*/ 48 w 537"/>
                <a:gd name="TY89" fmla="*/ 270 h 539"/>
                <a:gd name="TX90" fmla="*/ 50 w 537"/>
                <a:gd name="TY90" fmla="*/ 292 h 539"/>
                <a:gd name="TX91" fmla="*/ 54 w 537"/>
                <a:gd name="TY91" fmla="*/ 314 h 539"/>
                <a:gd name="TX92" fmla="*/ 58 w 537"/>
                <a:gd name="TY92" fmla="*/ 334 h 539"/>
                <a:gd name="TX93" fmla="*/ 66 w 537"/>
                <a:gd name="TY93" fmla="*/ 354 h 539"/>
                <a:gd name="TX94" fmla="*/ 76 w 537"/>
                <a:gd name="TY94" fmla="*/ 374 h 539"/>
                <a:gd name="TX95" fmla="*/ 86 w 537"/>
                <a:gd name="TY95" fmla="*/ 392 h 539"/>
                <a:gd name="TX96" fmla="*/ 98 w 537"/>
                <a:gd name="TY96" fmla="*/ 408 h 539"/>
                <a:gd name="TX97" fmla="*/ 114 w 537"/>
                <a:gd name="TY97" fmla="*/ 424 h 539"/>
                <a:gd name="TX98" fmla="*/ 128 w 537"/>
                <a:gd name="TY98" fmla="*/ 438 h 539"/>
                <a:gd name="TX99" fmla="*/ 146 w 537"/>
                <a:gd name="TY99" fmla="*/ 450 h 539"/>
                <a:gd name="TX100" fmla="*/ 164 w 537"/>
                <a:gd name="TY100" fmla="*/ 462 h 539"/>
                <a:gd name="TX101" fmla="*/ 182 w 537"/>
                <a:gd name="TY101" fmla="*/ 470 h 539"/>
                <a:gd name="TX102" fmla="*/ 202 w 537"/>
                <a:gd name="TY102" fmla="*/ 478 h 539"/>
                <a:gd name="TX103" fmla="*/ 224 w 537"/>
                <a:gd name="TY103" fmla="*/ 484 h 539"/>
                <a:gd name="TX104" fmla="*/ 246 w 537"/>
                <a:gd name="TY104" fmla="*/ 488 h 539"/>
                <a:gd name="TX105" fmla="*/ 268 w 537"/>
                <a:gd name="TY105" fmla="*/ 488 h 539"/>
                <a:gd name="TX106" fmla="*/ 268 w 537"/>
                <a:gd name="TY106" fmla="*/ 488 h 539"/>
                <a:gd name="TX107" fmla="*/ 290 w 537"/>
                <a:gd name="TY107" fmla="*/ 488 h 539"/>
                <a:gd name="TX108" fmla="*/ 312 w 537"/>
                <a:gd name="TY108" fmla="*/ 484 h 539"/>
                <a:gd name="TX109" fmla="*/ 334 w 537"/>
                <a:gd name="TY109" fmla="*/ 478 h 539"/>
                <a:gd name="TX110" fmla="*/ 354 w 537"/>
                <a:gd name="TY110" fmla="*/ 470 h 539"/>
                <a:gd name="TX111" fmla="*/ 372 w 537"/>
                <a:gd name="TY111" fmla="*/ 462 h 539"/>
                <a:gd name="TX112" fmla="*/ 390 w 537"/>
                <a:gd name="TY112" fmla="*/ 450 h 539"/>
                <a:gd name="TX113" fmla="*/ 408 w 537"/>
                <a:gd name="TY113" fmla="*/ 438 h 539"/>
                <a:gd name="TX114" fmla="*/ 422 w 537"/>
                <a:gd name="TY114" fmla="*/ 424 h 539"/>
                <a:gd name="TX115" fmla="*/ 438 w 537"/>
                <a:gd name="TY115" fmla="*/ 408 h 539"/>
                <a:gd name="TX116" fmla="*/ 450 w 537"/>
                <a:gd name="TY116" fmla="*/ 392 h 539"/>
                <a:gd name="TX117" fmla="*/ 460 w 537"/>
                <a:gd name="TY117" fmla="*/ 374 h 539"/>
                <a:gd name="TX118" fmla="*/ 470 w 537"/>
                <a:gd name="TY118" fmla="*/ 354 h 539"/>
                <a:gd name="TX119" fmla="*/ 478 w 537"/>
                <a:gd name="TY119" fmla="*/ 334 h 539"/>
                <a:gd name="TX120" fmla="*/ 482 w 537"/>
                <a:gd name="TY120" fmla="*/ 314 h 539"/>
                <a:gd name="TX121" fmla="*/ 486 w 537"/>
                <a:gd name="TY121" fmla="*/ 292 h 539"/>
                <a:gd name="TX122" fmla="*/ 488 w 537"/>
                <a:gd name="TY122" fmla="*/ 270 h 539"/>
                <a:gd name="TX123" fmla="*/ 488 w 537"/>
                <a:gd name="TY123" fmla="*/ 270 h 539"/>
                <a:gd name="TX124" fmla="*/ 486 w 537"/>
                <a:gd name="TY124" fmla="*/ 246 h 539"/>
                <a:gd name="TX125" fmla="*/ 482 w 537"/>
                <a:gd name="TY125" fmla="*/ 224 h 539"/>
                <a:gd name="TX126" fmla="*/ 478 w 537"/>
                <a:gd name="TY126" fmla="*/ 204 h 539"/>
                <a:gd name="TX127" fmla="*/ 470 w 537"/>
                <a:gd name="TY127" fmla="*/ 184 h 539"/>
                <a:gd name="TX128" fmla="*/ 460 w 537"/>
                <a:gd name="TY128" fmla="*/ 164 h 539"/>
                <a:gd name="TX129" fmla="*/ 450 w 537"/>
                <a:gd name="TY129" fmla="*/ 146 h 539"/>
                <a:gd name="TX130" fmla="*/ 438 w 537"/>
                <a:gd name="TY130" fmla="*/ 130 h 539"/>
                <a:gd name="TX131" fmla="*/ 422 w 537"/>
                <a:gd name="TY131" fmla="*/ 114 h 539"/>
                <a:gd name="TX132" fmla="*/ 408 w 537"/>
                <a:gd name="TY132" fmla="*/ 100 h 539"/>
                <a:gd name="TX133" fmla="*/ 390 w 537"/>
                <a:gd name="TY133" fmla="*/ 88 h 539"/>
                <a:gd name="TX134" fmla="*/ 372 w 537"/>
                <a:gd name="TY134" fmla="*/ 76 h 539"/>
                <a:gd name="TX135" fmla="*/ 354 w 537"/>
                <a:gd name="TY135" fmla="*/ 68 h 539"/>
                <a:gd name="TX136" fmla="*/ 334 w 537"/>
                <a:gd name="TY136" fmla="*/ 60 h 539"/>
                <a:gd name="TX137" fmla="*/ 312 w 537"/>
                <a:gd name="TY137" fmla="*/ 54 h 539"/>
                <a:gd name="TX138" fmla="*/ 290 w 537"/>
                <a:gd name="TY138" fmla="*/ 50 h 539"/>
                <a:gd name="TX139" fmla="*/ 268 w 537"/>
                <a:gd name="TY139" fmla="*/ 50 h 539"/>
                <a:gd name="TX140" fmla="*/ 268 w 537"/>
                <a:gd name="TY140" fmla="*/ 50 h 5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  <a:cxn ang="0">
                  <a:pos x="TX60" y="TY60"/>
                </a:cxn>
                <a:cxn ang="0">
                  <a:pos x="TX61" y="TY61"/>
                </a:cxn>
                <a:cxn ang="0">
                  <a:pos x="TX62" y="TY62"/>
                </a:cxn>
                <a:cxn ang="0">
                  <a:pos x="TX63" y="TY63"/>
                </a:cxn>
                <a:cxn ang="0">
                  <a:pos x="TX64" y="TY64"/>
                </a:cxn>
                <a:cxn ang="0">
                  <a:pos x="TX65" y="TY65"/>
                </a:cxn>
                <a:cxn ang="0">
                  <a:pos x="TX66" y="TY66"/>
                </a:cxn>
                <a:cxn ang="0">
                  <a:pos x="TX67" y="TY67"/>
                </a:cxn>
                <a:cxn ang="0">
                  <a:pos x="TX68" y="TY68"/>
                </a:cxn>
                <a:cxn ang="0">
                  <a:pos x="TX69" y="TY69"/>
                </a:cxn>
                <a:cxn ang="0">
                  <a:pos x="TX71" y="TY71"/>
                </a:cxn>
                <a:cxn ang="0">
                  <a:pos x="TX72" y="TY72"/>
                </a:cxn>
                <a:cxn ang="0">
                  <a:pos x="TX73" y="TY73"/>
                </a:cxn>
                <a:cxn ang="0">
                  <a:pos x="TX74" y="TY74"/>
                </a:cxn>
                <a:cxn ang="0">
                  <a:pos x="TX75" y="TY75"/>
                </a:cxn>
                <a:cxn ang="0">
                  <a:pos x="TX76" y="TY76"/>
                </a:cxn>
                <a:cxn ang="0">
                  <a:pos x="TX77" y="TY77"/>
                </a:cxn>
                <a:cxn ang="0">
                  <a:pos x="TX78" y="TY78"/>
                </a:cxn>
                <a:cxn ang="0">
                  <a:pos x="TX79" y="TY79"/>
                </a:cxn>
                <a:cxn ang="0">
                  <a:pos x="TX80" y="TY80"/>
                </a:cxn>
                <a:cxn ang="0">
                  <a:pos x="TX81" y="TY81"/>
                </a:cxn>
                <a:cxn ang="0">
                  <a:pos x="TX82" y="TY82"/>
                </a:cxn>
                <a:cxn ang="0">
                  <a:pos x="TX83" y="TY83"/>
                </a:cxn>
                <a:cxn ang="0">
                  <a:pos x="TX84" y="TY84"/>
                </a:cxn>
                <a:cxn ang="0">
                  <a:pos x="TX85" y="TY85"/>
                </a:cxn>
                <a:cxn ang="0">
                  <a:pos x="TX86" y="TY86"/>
                </a:cxn>
                <a:cxn ang="0">
                  <a:pos x="TX87" y="TY87"/>
                </a:cxn>
                <a:cxn ang="0">
                  <a:pos x="TX88" y="TY88"/>
                </a:cxn>
                <a:cxn ang="0">
                  <a:pos x="TX89" y="TY89"/>
                </a:cxn>
                <a:cxn ang="0">
                  <a:pos x="TX90" y="TY90"/>
                </a:cxn>
                <a:cxn ang="0">
                  <a:pos x="TX91" y="TY91"/>
                </a:cxn>
                <a:cxn ang="0">
                  <a:pos x="TX92" y="TY92"/>
                </a:cxn>
                <a:cxn ang="0">
                  <a:pos x="TX93" y="TY93"/>
                </a:cxn>
                <a:cxn ang="0">
                  <a:pos x="TX94" y="TY94"/>
                </a:cxn>
                <a:cxn ang="0">
                  <a:pos x="TX95" y="TY95"/>
                </a:cxn>
                <a:cxn ang="0">
                  <a:pos x="TX96" y="TY96"/>
                </a:cxn>
                <a:cxn ang="0">
                  <a:pos x="TX97" y="TY97"/>
                </a:cxn>
                <a:cxn ang="0">
                  <a:pos x="TX98" y="TY98"/>
                </a:cxn>
                <a:cxn ang="0">
                  <a:pos x="TX99" y="TY99"/>
                </a:cxn>
                <a:cxn ang="0">
                  <a:pos x="TX100" y="TY100"/>
                </a:cxn>
                <a:cxn ang="0">
                  <a:pos x="TX101" y="TY101"/>
                </a:cxn>
                <a:cxn ang="0">
                  <a:pos x="TX102" y="TY102"/>
                </a:cxn>
                <a:cxn ang="0">
                  <a:pos x="TX103" y="TY103"/>
                </a:cxn>
                <a:cxn ang="0">
                  <a:pos x="TX104" y="TY104"/>
                </a:cxn>
                <a:cxn ang="0">
                  <a:pos x="TX105" y="TY105"/>
                </a:cxn>
                <a:cxn ang="0">
                  <a:pos x="TX106" y="TY106"/>
                </a:cxn>
                <a:cxn ang="0">
                  <a:pos x="TX107" y="TY107"/>
                </a:cxn>
                <a:cxn ang="0">
                  <a:pos x="TX108" y="TY108"/>
                </a:cxn>
                <a:cxn ang="0">
                  <a:pos x="TX109" y="TY109"/>
                </a:cxn>
                <a:cxn ang="0">
                  <a:pos x="TX110" y="TY110"/>
                </a:cxn>
                <a:cxn ang="0">
                  <a:pos x="TX111" y="TY111"/>
                </a:cxn>
                <a:cxn ang="0">
                  <a:pos x="TX112" y="TY112"/>
                </a:cxn>
                <a:cxn ang="0">
                  <a:pos x="TX113" y="TY113"/>
                </a:cxn>
                <a:cxn ang="0">
                  <a:pos x="TX114" y="TY114"/>
                </a:cxn>
                <a:cxn ang="0">
                  <a:pos x="TX115" y="TY115"/>
                </a:cxn>
                <a:cxn ang="0">
                  <a:pos x="TX116" y="TY116"/>
                </a:cxn>
                <a:cxn ang="0">
                  <a:pos x="TX117" y="TY117"/>
                </a:cxn>
                <a:cxn ang="0">
                  <a:pos x="TX118" y="TY118"/>
                </a:cxn>
                <a:cxn ang="0">
                  <a:pos x="TX119" y="TY119"/>
                </a:cxn>
                <a:cxn ang="0">
                  <a:pos x="TX120" y="TY120"/>
                </a:cxn>
                <a:cxn ang="0">
                  <a:pos x="TX121" y="TY121"/>
                </a:cxn>
                <a:cxn ang="0">
                  <a:pos x="TX122" y="TY122"/>
                </a:cxn>
                <a:cxn ang="0">
                  <a:pos x="TX123" y="TY123"/>
                </a:cxn>
                <a:cxn ang="0">
                  <a:pos x="TX124" y="TY124"/>
                </a:cxn>
                <a:cxn ang="0">
                  <a:pos x="TX125" y="TY125"/>
                </a:cxn>
                <a:cxn ang="0">
                  <a:pos x="TX126" y="TY126"/>
                </a:cxn>
                <a:cxn ang="0">
                  <a:pos x="TX127" y="TY127"/>
                </a:cxn>
                <a:cxn ang="0">
                  <a:pos x="TX128" y="TY128"/>
                </a:cxn>
                <a:cxn ang="0">
                  <a:pos x="TX129" y="TY129"/>
                </a:cxn>
                <a:cxn ang="0">
                  <a:pos x="TX130" y="TY130"/>
                </a:cxn>
                <a:cxn ang="0">
                  <a:pos x="TX131" y="TY131"/>
                </a:cxn>
                <a:cxn ang="0">
                  <a:pos x="TX132" y="TY132"/>
                </a:cxn>
                <a:cxn ang="0">
                  <a:pos x="TX133" y="TY133"/>
                </a:cxn>
                <a:cxn ang="0">
                  <a:pos x="TX134" y="TY134"/>
                </a:cxn>
                <a:cxn ang="0">
                  <a:pos x="TX135" y="TY135"/>
                </a:cxn>
                <a:cxn ang="0">
                  <a:pos x="TX136" y="TY136"/>
                </a:cxn>
                <a:cxn ang="0">
                  <a:pos x="TX137" y="TY137"/>
                </a:cxn>
                <a:cxn ang="0">
                  <a:pos x="TX138" y="TY138"/>
                </a:cxn>
                <a:cxn ang="0">
                  <a:pos x="TX139" y="TY139"/>
                </a:cxn>
                <a:cxn ang="0">
                  <a:pos x="TX140" y="TY140"/>
                </a:cxn>
              </a:cxnLst>
              <a:rect l="l" t="t" r="r" b="b"/>
              <a:pathLst>
                <a:path w="537" h="539">
                  <a:moveTo>
                    <a:pt x="268" y="538"/>
                  </a:moveTo>
                  <a:lnTo>
                    <a:pt x="268" y="538"/>
                  </a:lnTo>
                  <a:lnTo>
                    <a:pt x="240" y="536"/>
                  </a:lnTo>
                  <a:lnTo>
                    <a:pt x="214" y="532"/>
                  </a:lnTo>
                  <a:lnTo>
                    <a:pt x="188" y="526"/>
                  </a:lnTo>
                  <a:lnTo>
                    <a:pt x="164" y="516"/>
                  </a:lnTo>
                  <a:lnTo>
                    <a:pt x="140" y="506"/>
                  </a:lnTo>
                  <a:lnTo>
                    <a:pt x="118" y="492"/>
                  </a:lnTo>
                  <a:lnTo>
                    <a:pt x="98" y="476"/>
                  </a:lnTo>
                  <a:lnTo>
                    <a:pt x="78" y="458"/>
                  </a:lnTo>
                  <a:lnTo>
                    <a:pt x="60" y="440"/>
                  </a:lnTo>
                  <a:lnTo>
                    <a:pt x="46" y="420"/>
                  </a:lnTo>
                  <a:lnTo>
                    <a:pt x="32" y="396"/>
                  </a:lnTo>
                  <a:lnTo>
                    <a:pt x="20" y="374"/>
                  </a:lnTo>
                  <a:lnTo>
                    <a:pt x="12" y="348"/>
                  </a:lnTo>
                  <a:lnTo>
                    <a:pt x="4" y="324"/>
                  </a:lnTo>
                  <a:lnTo>
                    <a:pt x="0" y="296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42"/>
                  </a:lnTo>
                  <a:lnTo>
                    <a:pt x="4" y="214"/>
                  </a:lnTo>
                  <a:lnTo>
                    <a:pt x="12" y="190"/>
                  </a:lnTo>
                  <a:lnTo>
                    <a:pt x="20" y="164"/>
                  </a:lnTo>
                  <a:lnTo>
                    <a:pt x="32" y="142"/>
                  </a:lnTo>
                  <a:lnTo>
                    <a:pt x="46" y="118"/>
                  </a:lnTo>
                  <a:lnTo>
                    <a:pt x="60" y="98"/>
                  </a:lnTo>
                  <a:lnTo>
                    <a:pt x="78" y="80"/>
                  </a:lnTo>
                  <a:lnTo>
                    <a:pt x="98" y="62"/>
                  </a:lnTo>
                  <a:lnTo>
                    <a:pt x="118" y="46"/>
                  </a:lnTo>
                  <a:lnTo>
                    <a:pt x="140" y="32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6" y="2"/>
                  </a:lnTo>
                  <a:lnTo>
                    <a:pt x="322" y="6"/>
                  </a:lnTo>
                  <a:lnTo>
                    <a:pt x="348" y="12"/>
                  </a:lnTo>
                  <a:lnTo>
                    <a:pt x="372" y="22"/>
                  </a:lnTo>
                  <a:lnTo>
                    <a:pt x="396" y="32"/>
                  </a:lnTo>
                  <a:lnTo>
                    <a:pt x="418" y="46"/>
                  </a:lnTo>
                  <a:lnTo>
                    <a:pt x="438" y="62"/>
                  </a:lnTo>
                  <a:lnTo>
                    <a:pt x="458" y="80"/>
                  </a:lnTo>
                  <a:lnTo>
                    <a:pt x="476" y="98"/>
                  </a:lnTo>
                  <a:lnTo>
                    <a:pt x="490" y="118"/>
                  </a:lnTo>
                  <a:lnTo>
                    <a:pt x="504" y="142"/>
                  </a:lnTo>
                  <a:lnTo>
                    <a:pt x="516" y="164"/>
                  </a:lnTo>
                  <a:lnTo>
                    <a:pt x="524" y="190"/>
                  </a:lnTo>
                  <a:lnTo>
                    <a:pt x="532" y="214"/>
                  </a:lnTo>
                  <a:lnTo>
                    <a:pt x="536" y="242"/>
                  </a:lnTo>
                  <a:lnTo>
                    <a:pt x="536" y="270"/>
                  </a:lnTo>
                  <a:lnTo>
                    <a:pt x="536" y="270"/>
                  </a:lnTo>
                  <a:lnTo>
                    <a:pt x="536" y="296"/>
                  </a:lnTo>
                  <a:lnTo>
                    <a:pt x="532" y="324"/>
                  </a:lnTo>
                  <a:lnTo>
                    <a:pt x="524" y="348"/>
                  </a:lnTo>
                  <a:lnTo>
                    <a:pt x="516" y="374"/>
                  </a:lnTo>
                  <a:lnTo>
                    <a:pt x="504" y="396"/>
                  </a:lnTo>
                  <a:lnTo>
                    <a:pt x="490" y="420"/>
                  </a:lnTo>
                  <a:lnTo>
                    <a:pt x="476" y="440"/>
                  </a:lnTo>
                  <a:lnTo>
                    <a:pt x="458" y="458"/>
                  </a:lnTo>
                  <a:lnTo>
                    <a:pt x="438" y="476"/>
                  </a:lnTo>
                  <a:lnTo>
                    <a:pt x="418" y="492"/>
                  </a:lnTo>
                  <a:lnTo>
                    <a:pt x="396" y="506"/>
                  </a:lnTo>
                  <a:lnTo>
                    <a:pt x="372" y="516"/>
                  </a:lnTo>
                  <a:lnTo>
                    <a:pt x="348" y="526"/>
                  </a:lnTo>
                  <a:lnTo>
                    <a:pt x="322" y="532"/>
                  </a:lnTo>
                  <a:lnTo>
                    <a:pt x="296" y="536"/>
                  </a:lnTo>
                  <a:lnTo>
                    <a:pt x="268" y="538"/>
                  </a:lnTo>
                  <a:lnTo>
                    <a:pt x="268" y="538"/>
                  </a:lnTo>
                  <a:close/>
                  <a:moveTo>
                    <a:pt x="268" y="50"/>
                  </a:moveTo>
                  <a:lnTo>
                    <a:pt x="268" y="50"/>
                  </a:lnTo>
                  <a:lnTo>
                    <a:pt x="246" y="50"/>
                  </a:lnTo>
                  <a:lnTo>
                    <a:pt x="224" y="54"/>
                  </a:lnTo>
                  <a:lnTo>
                    <a:pt x="202" y="60"/>
                  </a:lnTo>
                  <a:lnTo>
                    <a:pt x="182" y="68"/>
                  </a:lnTo>
                  <a:lnTo>
                    <a:pt x="164" y="76"/>
                  </a:lnTo>
                  <a:lnTo>
                    <a:pt x="146" y="88"/>
                  </a:lnTo>
                  <a:lnTo>
                    <a:pt x="128" y="100"/>
                  </a:lnTo>
                  <a:lnTo>
                    <a:pt x="114" y="114"/>
                  </a:lnTo>
                  <a:lnTo>
                    <a:pt x="98" y="130"/>
                  </a:lnTo>
                  <a:lnTo>
                    <a:pt x="86" y="146"/>
                  </a:lnTo>
                  <a:lnTo>
                    <a:pt x="76" y="164"/>
                  </a:lnTo>
                  <a:lnTo>
                    <a:pt x="66" y="184"/>
                  </a:lnTo>
                  <a:lnTo>
                    <a:pt x="58" y="204"/>
                  </a:lnTo>
                  <a:lnTo>
                    <a:pt x="54" y="224"/>
                  </a:lnTo>
                  <a:lnTo>
                    <a:pt x="50" y="246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50" y="292"/>
                  </a:lnTo>
                  <a:lnTo>
                    <a:pt x="54" y="314"/>
                  </a:lnTo>
                  <a:lnTo>
                    <a:pt x="58" y="334"/>
                  </a:lnTo>
                  <a:lnTo>
                    <a:pt x="66" y="354"/>
                  </a:lnTo>
                  <a:lnTo>
                    <a:pt x="76" y="374"/>
                  </a:lnTo>
                  <a:lnTo>
                    <a:pt x="86" y="392"/>
                  </a:lnTo>
                  <a:lnTo>
                    <a:pt x="98" y="408"/>
                  </a:lnTo>
                  <a:lnTo>
                    <a:pt x="114" y="424"/>
                  </a:lnTo>
                  <a:lnTo>
                    <a:pt x="128" y="438"/>
                  </a:lnTo>
                  <a:lnTo>
                    <a:pt x="146" y="450"/>
                  </a:lnTo>
                  <a:lnTo>
                    <a:pt x="164" y="462"/>
                  </a:lnTo>
                  <a:lnTo>
                    <a:pt x="182" y="470"/>
                  </a:lnTo>
                  <a:lnTo>
                    <a:pt x="202" y="478"/>
                  </a:lnTo>
                  <a:lnTo>
                    <a:pt x="224" y="484"/>
                  </a:lnTo>
                  <a:lnTo>
                    <a:pt x="246" y="488"/>
                  </a:lnTo>
                  <a:lnTo>
                    <a:pt x="268" y="488"/>
                  </a:lnTo>
                  <a:lnTo>
                    <a:pt x="268" y="488"/>
                  </a:lnTo>
                  <a:lnTo>
                    <a:pt x="290" y="488"/>
                  </a:lnTo>
                  <a:lnTo>
                    <a:pt x="312" y="484"/>
                  </a:lnTo>
                  <a:lnTo>
                    <a:pt x="334" y="478"/>
                  </a:lnTo>
                  <a:lnTo>
                    <a:pt x="354" y="470"/>
                  </a:lnTo>
                  <a:lnTo>
                    <a:pt x="372" y="462"/>
                  </a:lnTo>
                  <a:lnTo>
                    <a:pt x="390" y="450"/>
                  </a:lnTo>
                  <a:lnTo>
                    <a:pt x="408" y="438"/>
                  </a:lnTo>
                  <a:lnTo>
                    <a:pt x="422" y="424"/>
                  </a:lnTo>
                  <a:lnTo>
                    <a:pt x="438" y="408"/>
                  </a:lnTo>
                  <a:lnTo>
                    <a:pt x="450" y="392"/>
                  </a:lnTo>
                  <a:lnTo>
                    <a:pt x="460" y="374"/>
                  </a:lnTo>
                  <a:lnTo>
                    <a:pt x="470" y="354"/>
                  </a:lnTo>
                  <a:lnTo>
                    <a:pt x="478" y="334"/>
                  </a:lnTo>
                  <a:lnTo>
                    <a:pt x="482" y="314"/>
                  </a:lnTo>
                  <a:lnTo>
                    <a:pt x="486" y="292"/>
                  </a:lnTo>
                  <a:lnTo>
                    <a:pt x="488" y="270"/>
                  </a:lnTo>
                  <a:lnTo>
                    <a:pt x="488" y="270"/>
                  </a:lnTo>
                  <a:lnTo>
                    <a:pt x="486" y="246"/>
                  </a:lnTo>
                  <a:lnTo>
                    <a:pt x="482" y="224"/>
                  </a:lnTo>
                  <a:lnTo>
                    <a:pt x="478" y="204"/>
                  </a:lnTo>
                  <a:lnTo>
                    <a:pt x="470" y="184"/>
                  </a:lnTo>
                  <a:lnTo>
                    <a:pt x="460" y="164"/>
                  </a:lnTo>
                  <a:lnTo>
                    <a:pt x="450" y="146"/>
                  </a:lnTo>
                  <a:lnTo>
                    <a:pt x="438" y="130"/>
                  </a:lnTo>
                  <a:lnTo>
                    <a:pt x="422" y="114"/>
                  </a:lnTo>
                  <a:lnTo>
                    <a:pt x="408" y="100"/>
                  </a:lnTo>
                  <a:lnTo>
                    <a:pt x="390" y="88"/>
                  </a:lnTo>
                  <a:lnTo>
                    <a:pt x="372" y="76"/>
                  </a:lnTo>
                  <a:lnTo>
                    <a:pt x="354" y="68"/>
                  </a:lnTo>
                  <a:lnTo>
                    <a:pt x="334" y="60"/>
                  </a:lnTo>
                  <a:lnTo>
                    <a:pt x="312" y="54"/>
                  </a:lnTo>
                  <a:lnTo>
                    <a:pt x="290" y="50"/>
                  </a:lnTo>
                  <a:lnTo>
                    <a:pt x="268" y="50"/>
                  </a:lnTo>
                  <a:lnTo>
                    <a:pt x="268" y="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62" name="도형 152">
              <a:extLst>
                <a:ext uri="{FF2B5EF4-FFF2-40B4-BE49-F238E27FC236}">
                  <a16:creationId xmlns:a16="http://schemas.microsoft.com/office/drawing/2014/main" id="{EDE4FA17-33F1-4DC6-837F-9F3B24B871F9}"/>
                </a:ext>
              </a:extLst>
            </p:cNvPr>
            <p:cNvSpPr>
              <a:spLocks/>
            </p:cNvSpPr>
            <p:nvPr/>
          </p:nvSpPr>
          <p:spPr>
            <a:xfrm>
              <a:off x="3585212" y="2845125"/>
              <a:ext cx="50800" cy="41275"/>
            </a:xfrm>
            <a:custGeom>
              <a:avLst/>
              <a:gdLst>
                <a:gd name="TX0" fmla="*/ 152 w 153"/>
                <a:gd name="TY0" fmla="*/ 76 h 151"/>
                <a:gd name="TX1" fmla="*/ 152 w 153"/>
                <a:gd name="TY1" fmla="*/ 76 h 151"/>
                <a:gd name="TX2" fmla="*/ 150 w 153"/>
                <a:gd name="TY2" fmla="*/ 90 h 151"/>
                <a:gd name="TX3" fmla="*/ 146 w 153"/>
                <a:gd name="TY3" fmla="*/ 104 h 151"/>
                <a:gd name="TX4" fmla="*/ 138 w 153"/>
                <a:gd name="TY4" fmla="*/ 118 h 151"/>
                <a:gd name="TX5" fmla="*/ 130 w 153"/>
                <a:gd name="TY5" fmla="*/ 128 h 151"/>
                <a:gd name="TX6" fmla="*/ 118 w 153"/>
                <a:gd name="TY6" fmla="*/ 138 h 151"/>
                <a:gd name="TX7" fmla="*/ 106 w 153"/>
                <a:gd name="TY7" fmla="*/ 144 h 151"/>
                <a:gd name="TX8" fmla="*/ 92 w 153"/>
                <a:gd name="TY8" fmla="*/ 150 h 151"/>
                <a:gd name="TX9" fmla="*/ 76 w 153"/>
                <a:gd name="TY9" fmla="*/ 150 h 151"/>
                <a:gd name="TX10" fmla="*/ 76 w 153"/>
                <a:gd name="TY10" fmla="*/ 150 h 151"/>
                <a:gd name="TX11" fmla="*/ 60 w 153"/>
                <a:gd name="TY11" fmla="*/ 150 h 151"/>
                <a:gd name="TX12" fmla="*/ 46 w 153"/>
                <a:gd name="TY12" fmla="*/ 144 h 151"/>
                <a:gd name="TX13" fmla="*/ 34 w 153"/>
                <a:gd name="TY13" fmla="*/ 138 h 151"/>
                <a:gd name="TX14" fmla="*/ 22 w 153"/>
                <a:gd name="TY14" fmla="*/ 128 h 151"/>
                <a:gd name="TX15" fmla="*/ 14 w 153"/>
                <a:gd name="TY15" fmla="*/ 118 h 151"/>
                <a:gd name="TX16" fmla="*/ 6 w 153"/>
                <a:gd name="TY16" fmla="*/ 104 h 151"/>
                <a:gd name="TX17" fmla="*/ 2 w 153"/>
                <a:gd name="TY17" fmla="*/ 90 h 151"/>
                <a:gd name="TX18" fmla="*/ 0 w 153"/>
                <a:gd name="TY18" fmla="*/ 76 h 151"/>
                <a:gd name="TX19" fmla="*/ 0 w 153"/>
                <a:gd name="TY19" fmla="*/ 76 h 151"/>
                <a:gd name="TX20" fmla="*/ 2 w 153"/>
                <a:gd name="TY20" fmla="*/ 60 h 151"/>
                <a:gd name="TX21" fmla="*/ 6 w 153"/>
                <a:gd name="TY21" fmla="*/ 46 h 151"/>
                <a:gd name="TX22" fmla="*/ 14 w 153"/>
                <a:gd name="TY22" fmla="*/ 32 h 151"/>
                <a:gd name="TX23" fmla="*/ 22 w 153"/>
                <a:gd name="TY23" fmla="*/ 22 h 151"/>
                <a:gd name="TX24" fmla="*/ 34 w 153"/>
                <a:gd name="TY24" fmla="*/ 12 h 151"/>
                <a:gd name="TX25" fmla="*/ 46 w 153"/>
                <a:gd name="TY25" fmla="*/ 6 h 151"/>
                <a:gd name="TX26" fmla="*/ 60 w 153"/>
                <a:gd name="TY26" fmla="*/ 0 h 151"/>
                <a:gd name="TX27" fmla="*/ 76 w 153"/>
                <a:gd name="TY27" fmla="*/ 0 h 151"/>
                <a:gd name="TX28" fmla="*/ 76 w 153"/>
                <a:gd name="TY28" fmla="*/ 0 h 151"/>
                <a:gd name="TX29" fmla="*/ 92 w 153"/>
                <a:gd name="TY29" fmla="*/ 0 h 151"/>
                <a:gd name="TX30" fmla="*/ 106 w 153"/>
                <a:gd name="TY30" fmla="*/ 6 h 151"/>
                <a:gd name="TX31" fmla="*/ 118 w 153"/>
                <a:gd name="TY31" fmla="*/ 12 h 151"/>
                <a:gd name="TX32" fmla="*/ 130 w 153"/>
                <a:gd name="TY32" fmla="*/ 22 h 151"/>
                <a:gd name="TX33" fmla="*/ 138 w 153"/>
                <a:gd name="TY33" fmla="*/ 32 h 151"/>
                <a:gd name="TX34" fmla="*/ 146 w 153"/>
                <a:gd name="TY34" fmla="*/ 46 h 151"/>
                <a:gd name="TX35" fmla="*/ 150 w 153"/>
                <a:gd name="TY35" fmla="*/ 60 h 151"/>
                <a:gd name="TX36" fmla="*/ 152 w 153"/>
                <a:gd name="TY36" fmla="*/ 76 h 151"/>
                <a:gd name="TX37" fmla="*/ 152 w 153"/>
                <a:gd name="TY37" fmla="*/ 76 h 15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</a:cxnLst>
              <a:rect l="l" t="t" r="r" b="b"/>
              <a:pathLst>
                <a:path w="153" h="151">
                  <a:moveTo>
                    <a:pt x="152" y="76"/>
                  </a:moveTo>
                  <a:lnTo>
                    <a:pt x="152" y="76"/>
                  </a:lnTo>
                  <a:lnTo>
                    <a:pt x="150" y="90"/>
                  </a:lnTo>
                  <a:lnTo>
                    <a:pt x="146" y="104"/>
                  </a:lnTo>
                  <a:lnTo>
                    <a:pt x="138" y="118"/>
                  </a:lnTo>
                  <a:lnTo>
                    <a:pt x="130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2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60" y="150"/>
                  </a:lnTo>
                  <a:lnTo>
                    <a:pt x="46" y="144"/>
                  </a:lnTo>
                  <a:lnTo>
                    <a:pt x="34" y="138"/>
                  </a:lnTo>
                  <a:lnTo>
                    <a:pt x="22" y="128"/>
                  </a:lnTo>
                  <a:lnTo>
                    <a:pt x="14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30" y="22"/>
                  </a:lnTo>
                  <a:lnTo>
                    <a:pt x="138" y="32"/>
                  </a:lnTo>
                  <a:lnTo>
                    <a:pt x="146" y="46"/>
                  </a:lnTo>
                  <a:lnTo>
                    <a:pt x="150" y="60"/>
                  </a:lnTo>
                  <a:lnTo>
                    <a:pt x="152" y="76"/>
                  </a:lnTo>
                  <a:lnTo>
                    <a:pt x="152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63" name="도형 153">
              <a:extLst>
                <a:ext uri="{FF2B5EF4-FFF2-40B4-BE49-F238E27FC236}">
                  <a16:creationId xmlns:a16="http://schemas.microsoft.com/office/drawing/2014/main" id="{4E487E18-C667-41F7-BDF9-CEEC630E88E6}"/>
                </a:ext>
              </a:extLst>
            </p:cNvPr>
            <p:cNvSpPr>
              <a:spLocks/>
            </p:cNvSpPr>
            <p:nvPr/>
          </p:nvSpPr>
          <p:spPr>
            <a:xfrm>
              <a:off x="3599817" y="2904815"/>
              <a:ext cx="21590" cy="45720"/>
            </a:xfrm>
            <a:custGeom>
              <a:avLst/>
              <a:gdLst>
                <a:gd name="TX0" fmla="*/ 32 w 65"/>
                <a:gd name="TY0" fmla="*/ 168 h 169"/>
                <a:gd name="TX1" fmla="*/ 32 w 65"/>
                <a:gd name="TY1" fmla="*/ 168 h 169"/>
                <a:gd name="TX2" fmla="*/ 26 w 65"/>
                <a:gd name="TY2" fmla="*/ 166 h 169"/>
                <a:gd name="TX3" fmla="*/ 20 w 65"/>
                <a:gd name="TY3" fmla="*/ 164 h 169"/>
                <a:gd name="TX4" fmla="*/ 10 w 65"/>
                <a:gd name="TY4" fmla="*/ 158 h 169"/>
                <a:gd name="TX5" fmla="*/ 2 w 65"/>
                <a:gd name="TY5" fmla="*/ 148 h 169"/>
                <a:gd name="TX6" fmla="*/ 2 w 65"/>
                <a:gd name="TY6" fmla="*/ 142 h 169"/>
                <a:gd name="TX7" fmla="*/ 0 w 65"/>
                <a:gd name="TY7" fmla="*/ 136 h 169"/>
                <a:gd name="TX8" fmla="*/ 0 w 65"/>
                <a:gd name="TY8" fmla="*/ 32 h 169"/>
                <a:gd name="TX9" fmla="*/ 0 w 65"/>
                <a:gd name="TY9" fmla="*/ 32 h 169"/>
                <a:gd name="TX10" fmla="*/ 2 w 65"/>
                <a:gd name="TY10" fmla="*/ 26 h 169"/>
                <a:gd name="TX11" fmla="*/ 2 w 65"/>
                <a:gd name="TY11" fmla="*/ 20 h 169"/>
                <a:gd name="TX12" fmla="*/ 10 w 65"/>
                <a:gd name="TY12" fmla="*/ 10 h 169"/>
                <a:gd name="TX13" fmla="*/ 20 w 65"/>
                <a:gd name="TY13" fmla="*/ 4 h 169"/>
                <a:gd name="TX14" fmla="*/ 26 w 65"/>
                <a:gd name="TY14" fmla="*/ 2 h 169"/>
                <a:gd name="TX15" fmla="*/ 32 w 65"/>
                <a:gd name="TY15" fmla="*/ 0 h 169"/>
                <a:gd name="TX16" fmla="*/ 32 w 65"/>
                <a:gd name="TY16" fmla="*/ 0 h 169"/>
                <a:gd name="TX17" fmla="*/ 38 w 65"/>
                <a:gd name="TY17" fmla="*/ 2 h 169"/>
                <a:gd name="TX18" fmla="*/ 44 w 65"/>
                <a:gd name="TY18" fmla="*/ 4 h 169"/>
                <a:gd name="TX19" fmla="*/ 54 w 65"/>
                <a:gd name="TY19" fmla="*/ 10 h 169"/>
                <a:gd name="TX20" fmla="*/ 62 w 65"/>
                <a:gd name="TY20" fmla="*/ 20 h 169"/>
                <a:gd name="TX21" fmla="*/ 62 w 65"/>
                <a:gd name="TY21" fmla="*/ 26 h 169"/>
                <a:gd name="TX22" fmla="*/ 64 w 65"/>
                <a:gd name="TY22" fmla="*/ 32 h 169"/>
                <a:gd name="TX23" fmla="*/ 64 w 65"/>
                <a:gd name="TY23" fmla="*/ 136 h 169"/>
                <a:gd name="TX24" fmla="*/ 64 w 65"/>
                <a:gd name="TY24" fmla="*/ 136 h 169"/>
                <a:gd name="TX25" fmla="*/ 62 w 65"/>
                <a:gd name="TY25" fmla="*/ 142 h 169"/>
                <a:gd name="TX26" fmla="*/ 62 w 65"/>
                <a:gd name="TY26" fmla="*/ 148 h 169"/>
                <a:gd name="TX27" fmla="*/ 54 w 65"/>
                <a:gd name="TY27" fmla="*/ 158 h 169"/>
                <a:gd name="TX28" fmla="*/ 44 w 65"/>
                <a:gd name="TY28" fmla="*/ 164 h 169"/>
                <a:gd name="TX29" fmla="*/ 38 w 65"/>
                <a:gd name="TY29" fmla="*/ 166 h 169"/>
                <a:gd name="TX30" fmla="*/ 32 w 65"/>
                <a:gd name="TY30" fmla="*/ 168 h 169"/>
                <a:gd name="TX31" fmla="*/ 32 w 65"/>
                <a:gd name="TY31" fmla="*/ 168 h 16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65" h="169">
                  <a:moveTo>
                    <a:pt x="32" y="168"/>
                  </a:moveTo>
                  <a:lnTo>
                    <a:pt x="32" y="168"/>
                  </a:lnTo>
                  <a:lnTo>
                    <a:pt x="26" y="166"/>
                  </a:lnTo>
                  <a:lnTo>
                    <a:pt x="20" y="164"/>
                  </a:lnTo>
                  <a:lnTo>
                    <a:pt x="10" y="158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2" y="142"/>
                  </a:lnTo>
                  <a:lnTo>
                    <a:pt x="62" y="148"/>
                  </a:lnTo>
                  <a:lnTo>
                    <a:pt x="54" y="158"/>
                  </a:lnTo>
                  <a:lnTo>
                    <a:pt x="44" y="164"/>
                  </a:lnTo>
                  <a:lnTo>
                    <a:pt x="38" y="166"/>
                  </a:lnTo>
                  <a:lnTo>
                    <a:pt x="32" y="168"/>
                  </a:lnTo>
                  <a:lnTo>
                    <a:pt x="32" y="16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64" name="도형 154">
              <a:extLst>
                <a:ext uri="{FF2B5EF4-FFF2-40B4-BE49-F238E27FC236}">
                  <a16:creationId xmlns:a16="http://schemas.microsoft.com/office/drawing/2014/main" id="{45678198-8DAD-4E7D-8B64-7CB057CBC356}"/>
                </a:ext>
              </a:extLst>
            </p:cNvPr>
            <p:cNvSpPr>
              <a:spLocks/>
            </p:cNvSpPr>
            <p:nvPr/>
          </p:nvSpPr>
          <p:spPr>
            <a:xfrm>
              <a:off x="3599817" y="2780355"/>
              <a:ext cx="21590" cy="45085"/>
            </a:xfrm>
            <a:custGeom>
              <a:avLst/>
              <a:gdLst>
                <a:gd name="TX0" fmla="*/ 32 w 65"/>
                <a:gd name="TY0" fmla="*/ 166 h 167"/>
                <a:gd name="TX1" fmla="*/ 32 w 65"/>
                <a:gd name="TY1" fmla="*/ 166 h 167"/>
                <a:gd name="TX2" fmla="*/ 26 w 65"/>
                <a:gd name="TY2" fmla="*/ 166 h 167"/>
                <a:gd name="TX3" fmla="*/ 20 w 65"/>
                <a:gd name="TY3" fmla="*/ 164 h 167"/>
                <a:gd name="TX4" fmla="*/ 10 w 65"/>
                <a:gd name="TY4" fmla="*/ 158 h 167"/>
                <a:gd name="TX5" fmla="*/ 2 w 65"/>
                <a:gd name="TY5" fmla="*/ 148 h 167"/>
                <a:gd name="TX6" fmla="*/ 2 w 65"/>
                <a:gd name="TY6" fmla="*/ 142 h 167"/>
                <a:gd name="TX7" fmla="*/ 0 w 65"/>
                <a:gd name="TY7" fmla="*/ 136 h 167"/>
                <a:gd name="TX8" fmla="*/ 0 w 65"/>
                <a:gd name="TY8" fmla="*/ 32 h 167"/>
                <a:gd name="TX9" fmla="*/ 0 w 65"/>
                <a:gd name="TY9" fmla="*/ 32 h 167"/>
                <a:gd name="TX10" fmla="*/ 2 w 65"/>
                <a:gd name="TY10" fmla="*/ 26 h 167"/>
                <a:gd name="TX11" fmla="*/ 2 w 65"/>
                <a:gd name="TY11" fmla="*/ 20 h 167"/>
                <a:gd name="TX12" fmla="*/ 10 w 65"/>
                <a:gd name="TY12" fmla="*/ 10 h 167"/>
                <a:gd name="TX13" fmla="*/ 20 w 65"/>
                <a:gd name="TY13" fmla="*/ 4 h 167"/>
                <a:gd name="TX14" fmla="*/ 26 w 65"/>
                <a:gd name="TY14" fmla="*/ 2 h 167"/>
                <a:gd name="TX15" fmla="*/ 32 w 65"/>
                <a:gd name="TY15" fmla="*/ 0 h 167"/>
                <a:gd name="TX16" fmla="*/ 32 w 65"/>
                <a:gd name="TY16" fmla="*/ 0 h 167"/>
                <a:gd name="TX17" fmla="*/ 38 w 65"/>
                <a:gd name="TY17" fmla="*/ 2 h 167"/>
                <a:gd name="TX18" fmla="*/ 44 w 65"/>
                <a:gd name="TY18" fmla="*/ 4 h 167"/>
                <a:gd name="TX19" fmla="*/ 54 w 65"/>
                <a:gd name="TY19" fmla="*/ 10 h 167"/>
                <a:gd name="TX20" fmla="*/ 62 w 65"/>
                <a:gd name="TY20" fmla="*/ 20 h 167"/>
                <a:gd name="TX21" fmla="*/ 62 w 65"/>
                <a:gd name="TY21" fmla="*/ 26 h 167"/>
                <a:gd name="TX22" fmla="*/ 64 w 65"/>
                <a:gd name="TY22" fmla="*/ 32 h 167"/>
                <a:gd name="TX23" fmla="*/ 64 w 65"/>
                <a:gd name="TY23" fmla="*/ 136 h 167"/>
                <a:gd name="TX24" fmla="*/ 64 w 65"/>
                <a:gd name="TY24" fmla="*/ 136 h 167"/>
                <a:gd name="TX25" fmla="*/ 62 w 65"/>
                <a:gd name="TY25" fmla="*/ 142 h 167"/>
                <a:gd name="TX26" fmla="*/ 62 w 65"/>
                <a:gd name="TY26" fmla="*/ 148 h 167"/>
                <a:gd name="TX27" fmla="*/ 54 w 65"/>
                <a:gd name="TY27" fmla="*/ 158 h 167"/>
                <a:gd name="TX28" fmla="*/ 44 w 65"/>
                <a:gd name="TY28" fmla="*/ 164 h 167"/>
                <a:gd name="TX29" fmla="*/ 38 w 65"/>
                <a:gd name="TY29" fmla="*/ 166 h 167"/>
                <a:gd name="TX30" fmla="*/ 32 w 65"/>
                <a:gd name="TY30" fmla="*/ 166 h 167"/>
                <a:gd name="TX31" fmla="*/ 32 w 65"/>
                <a:gd name="TY31" fmla="*/ 166 h 16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65" h="167">
                  <a:moveTo>
                    <a:pt x="32" y="166"/>
                  </a:moveTo>
                  <a:lnTo>
                    <a:pt x="32" y="166"/>
                  </a:lnTo>
                  <a:lnTo>
                    <a:pt x="26" y="166"/>
                  </a:lnTo>
                  <a:lnTo>
                    <a:pt x="20" y="164"/>
                  </a:lnTo>
                  <a:lnTo>
                    <a:pt x="10" y="158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2" y="142"/>
                  </a:lnTo>
                  <a:lnTo>
                    <a:pt x="62" y="148"/>
                  </a:lnTo>
                  <a:lnTo>
                    <a:pt x="54" y="158"/>
                  </a:lnTo>
                  <a:lnTo>
                    <a:pt x="44" y="164"/>
                  </a:lnTo>
                  <a:lnTo>
                    <a:pt x="38" y="166"/>
                  </a:lnTo>
                  <a:lnTo>
                    <a:pt x="32" y="166"/>
                  </a:lnTo>
                  <a:lnTo>
                    <a:pt x="32" y="16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65" name="도형 155">
              <a:extLst>
                <a:ext uri="{FF2B5EF4-FFF2-40B4-BE49-F238E27FC236}">
                  <a16:creationId xmlns:a16="http://schemas.microsoft.com/office/drawing/2014/main" id="{77A81301-88FC-41C1-9EDE-FFFBC2CD0D36}"/>
                </a:ext>
              </a:extLst>
            </p:cNvPr>
            <p:cNvSpPr>
              <a:spLocks/>
            </p:cNvSpPr>
            <p:nvPr/>
          </p:nvSpPr>
          <p:spPr>
            <a:xfrm>
              <a:off x="3659507" y="2857190"/>
              <a:ext cx="55880" cy="17145"/>
            </a:xfrm>
            <a:custGeom>
              <a:avLst/>
              <a:gdLst>
                <a:gd name="TX0" fmla="*/ 134 w 167"/>
                <a:gd name="TY0" fmla="*/ 62 h 63"/>
                <a:gd name="TX1" fmla="*/ 32 w 167"/>
                <a:gd name="TY1" fmla="*/ 62 h 63"/>
                <a:gd name="TX2" fmla="*/ 32 w 167"/>
                <a:gd name="TY2" fmla="*/ 62 h 63"/>
                <a:gd name="TX3" fmla="*/ 26 w 167"/>
                <a:gd name="TY3" fmla="*/ 62 h 63"/>
                <a:gd name="TX4" fmla="*/ 20 w 167"/>
                <a:gd name="TY4" fmla="*/ 60 h 63"/>
                <a:gd name="TX5" fmla="*/ 10 w 167"/>
                <a:gd name="TY5" fmla="*/ 54 h 63"/>
                <a:gd name="TX6" fmla="*/ 2 w 167"/>
                <a:gd name="TY6" fmla="*/ 44 h 63"/>
                <a:gd name="TX7" fmla="*/ 0 w 167"/>
                <a:gd name="TY7" fmla="*/ 38 h 63"/>
                <a:gd name="TX8" fmla="*/ 0 w 167"/>
                <a:gd name="TY8" fmla="*/ 32 h 63"/>
                <a:gd name="TX9" fmla="*/ 0 w 167"/>
                <a:gd name="TY9" fmla="*/ 32 h 63"/>
                <a:gd name="TX10" fmla="*/ 0 w 167"/>
                <a:gd name="TY10" fmla="*/ 24 h 63"/>
                <a:gd name="TX11" fmla="*/ 2 w 167"/>
                <a:gd name="TY11" fmla="*/ 18 h 63"/>
                <a:gd name="TX12" fmla="*/ 10 w 167"/>
                <a:gd name="TY12" fmla="*/ 8 h 63"/>
                <a:gd name="TX13" fmla="*/ 20 w 167"/>
                <a:gd name="TY13" fmla="*/ 2 h 63"/>
                <a:gd name="TX14" fmla="*/ 26 w 167"/>
                <a:gd name="TY14" fmla="*/ 0 h 63"/>
                <a:gd name="TX15" fmla="*/ 32 w 167"/>
                <a:gd name="TY15" fmla="*/ 0 h 63"/>
                <a:gd name="TX16" fmla="*/ 134 w 167"/>
                <a:gd name="TY16" fmla="*/ 0 h 63"/>
                <a:gd name="TX17" fmla="*/ 134 w 167"/>
                <a:gd name="TY17" fmla="*/ 0 h 63"/>
                <a:gd name="TX18" fmla="*/ 142 w 167"/>
                <a:gd name="TY18" fmla="*/ 0 h 63"/>
                <a:gd name="TX19" fmla="*/ 148 w 167"/>
                <a:gd name="TY19" fmla="*/ 2 h 63"/>
                <a:gd name="TX20" fmla="*/ 158 w 167"/>
                <a:gd name="TY20" fmla="*/ 8 h 63"/>
                <a:gd name="TX21" fmla="*/ 164 w 167"/>
                <a:gd name="TY21" fmla="*/ 18 h 63"/>
                <a:gd name="TX22" fmla="*/ 166 w 167"/>
                <a:gd name="TY22" fmla="*/ 24 h 63"/>
                <a:gd name="TX23" fmla="*/ 166 w 167"/>
                <a:gd name="TY23" fmla="*/ 32 h 63"/>
                <a:gd name="TX24" fmla="*/ 166 w 167"/>
                <a:gd name="TY24" fmla="*/ 32 h 63"/>
                <a:gd name="TX25" fmla="*/ 166 w 167"/>
                <a:gd name="TY25" fmla="*/ 38 h 63"/>
                <a:gd name="TX26" fmla="*/ 164 w 167"/>
                <a:gd name="TY26" fmla="*/ 44 h 63"/>
                <a:gd name="TX27" fmla="*/ 158 w 167"/>
                <a:gd name="TY27" fmla="*/ 54 h 63"/>
                <a:gd name="TX28" fmla="*/ 148 w 167"/>
                <a:gd name="TY28" fmla="*/ 60 h 63"/>
                <a:gd name="TX29" fmla="*/ 142 w 167"/>
                <a:gd name="TY29" fmla="*/ 62 h 63"/>
                <a:gd name="TX30" fmla="*/ 134 w 167"/>
                <a:gd name="TY30" fmla="*/ 62 h 63"/>
                <a:gd name="TX31" fmla="*/ 134 w 167"/>
                <a:gd name="TY31" fmla="*/ 62 h 63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167" h="63">
                  <a:moveTo>
                    <a:pt x="134" y="62"/>
                  </a:moveTo>
                  <a:lnTo>
                    <a:pt x="32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8" y="2"/>
                  </a:lnTo>
                  <a:lnTo>
                    <a:pt x="158" y="8"/>
                  </a:lnTo>
                  <a:lnTo>
                    <a:pt x="164" y="18"/>
                  </a:lnTo>
                  <a:lnTo>
                    <a:pt x="166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4" y="44"/>
                  </a:lnTo>
                  <a:lnTo>
                    <a:pt x="158" y="54"/>
                  </a:lnTo>
                  <a:lnTo>
                    <a:pt x="148" y="60"/>
                  </a:lnTo>
                  <a:lnTo>
                    <a:pt x="142" y="62"/>
                  </a:lnTo>
                  <a:lnTo>
                    <a:pt x="134" y="62"/>
                  </a:lnTo>
                  <a:lnTo>
                    <a:pt x="134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  <p:sp>
          <p:nvSpPr>
            <p:cNvPr id="166" name="도형 156">
              <a:extLst>
                <a:ext uri="{FF2B5EF4-FFF2-40B4-BE49-F238E27FC236}">
                  <a16:creationId xmlns:a16="http://schemas.microsoft.com/office/drawing/2014/main" id="{84C1DF1F-6202-4821-8847-553E54015D93}"/>
                </a:ext>
              </a:extLst>
            </p:cNvPr>
            <p:cNvSpPr>
              <a:spLocks/>
            </p:cNvSpPr>
            <p:nvPr/>
          </p:nvSpPr>
          <p:spPr>
            <a:xfrm>
              <a:off x="3506472" y="2857190"/>
              <a:ext cx="55880" cy="17145"/>
            </a:xfrm>
            <a:custGeom>
              <a:avLst/>
              <a:gdLst>
                <a:gd name="TX0" fmla="*/ 134 w 167"/>
                <a:gd name="TY0" fmla="*/ 62 h 63"/>
                <a:gd name="TX1" fmla="*/ 32 w 167"/>
                <a:gd name="TY1" fmla="*/ 62 h 63"/>
                <a:gd name="TX2" fmla="*/ 32 w 167"/>
                <a:gd name="TY2" fmla="*/ 62 h 63"/>
                <a:gd name="TX3" fmla="*/ 24 w 167"/>
                <a:gd name="TY3" fmla="*/ 62 h 63"/>
                <a:gd name="TX4" fmla="*/ 18 w 167"/>
                <a:gd name="TY4" fmla="*/ 60 h 63"/>
                <a:gd name="TX5" fmla="*/ 8 w 167"/>
                <a:gd name="TY5" fmla="*/ 54 h 63"/>
                <a:gd name="TX6" fmla="*/ 2 w 167"/>
                <a:gd name="TY6" fmla="*/ 44 h 63"/>
                <a:gd name="TX7" fmla="*/ 0 w 167"/>
                <a:gd name="TY7" fmla="*/ 38 h 63"/>
                <a:gd name="TX8" fmla="*/ 0 w 167"/>
                <a:gd name="TY8" fmla="*/ 32 h 63"/>
                <a:gd name="TX9" fmla="*/ 0 w 167"/>
                <a:gd name="TY9" fmla="*/ 32 h 63"/>
                <a:gd name="TX10" fmla="*/ 0 w 167"/>
                <a:gd name="TY10" fmla="*/ 24 h 63"/>
                <a:gd name="TX11" fmla="*/ 2 w 167"/>
                <a:gd name="TY11" fmla="*/ 18 h 63"/>
                <a:gd name="TX12" fmla="*/ 8 w 167"/>
                <a:gd name="TY12" fmla="*/ 8 h 63"/>
                <a:gd name="TX13" fmla="*/ 18 w 167"/>
                <a:gd name="TY13" fmla="*/ 2 h 63"/>
                <a:gd name="TX14" fmla="*/ 24 w 167"/>
                <a:gd name="TY14" fmla="*/ 0 h 63"/>
                <a:gd name="TX15" fmla="*/ 32 w 167"/>
                <a:gd name="TY15" fmla="*/ 0 h 63"/>
                <a:gd name="TX16" fmla="*/ 134 w 167"/>
                <a:gd name="TY16" fmla="*/ 0 h 63"/>
                <a:gd name="TX17" fmla="*/ 134 w 167"/>
                <a:gd name="TY17" fmla="*/ 0 h 63"/>
                <a:gd name="TX18" fmla="*/ 140 w 167"/>
                <a:gd name="TY18" fmla="*/ 0 h 63"/>
                <a:gd name="TX19" fmla="*/ 146 w 167"/>
                <a:gd name="TY19" fmla="*/ 2 h 63"/>
                <a:gd name="TX20" fmla="*/ 156 w 167"/>
                <a:gd name="TY20" fmla="*/ 8 h 63"/>
                <a:gd name="TX21" fmla="*/ 164 w 167"/>
                <a:gd name="TY21" fmla="*/ 18 h 63"/>
                <a:gd name="TX22" fmla="*/ 166 w 167"/>
                <a:gd name="TY22" fmla="*/ 24 h 63"/>
                <a:gd name="TX23" fmla="*/ 166 w 167"/>
                <a:gd name="TY23" fmla="*/ 32 h 63"/>
                <a:gd name="TX24" fmla="*/ 166 w 167"/>
                <a:gd name="TY24" fmla="*/ 32 h 63"/>
                <a:gd name="TX25" fmla="*/ 166 w 167"/>
                <a:gd name="TY25" fmla="*/ 38 h 63"/>
                <a:gd name="TX26" fmla="*/ 164 w 167"/>
                <a:gd name="TY26" fmla="*/ 44 h 63"/>
                <a:gd name="TX27" fmla="*/ 156 w 167"/>
                <a:gd name="TY27" fmla="*/ 54 h 63"/>
                <a:gd name="TX28" fmla="*/ 146 w 167"/>
                <a:gd name="TY28" fmla="*/ 60 h 63"/>
                <a:gd name="TX29" fmla="*/ 140 w 167"/>
                <a:gd name="TY29" fmla="*/ 62 h 63"/>
                <a:gd name="TX30" fmla="*/ 134 w 167"/>
                <a:gd name="TY30" fmla="*/ 62 h 63"/>
                <a:gd name="TX31" fmla="*/ 134 w 167"/>
                <a:gd name="TY31" fmla="*/ 62 h 63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</a:cxnLst>
              <a:rect l="l" t="t" r="r" b="b"/>
              <a:pathLst>
                <a:path w="167" h="63">
                  <a:moveTo>
                    <a:pt x="134" y="62"/>
                  </a:moveTo>
                  <a:lnTo>
                    <a:pt x="32" y="62"/>
                  </a:lnTo>
                  <a:lnTo>
                    <a:pt x="32" y="62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8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2"/>
                  </a:lnTo>
                  <a:lnTo>
                    <a:pt x="156" y="8"/>
                  </a:lnTo>
                  <a:lnTo>
                    <a:pt x="164" y="18"/>
                  </a:lnTo>
                  <a:lnTo>
                    <a:pt x="166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4" y="44"/>
                  </a:lnTo>
                  <a:lnTo>
                    <a:pt x="156" y="54"/>
                  </a:lnTo>
                  <a:lnTo>
                    <a:pt x="146" y="60"/>
                  </a:lnTo>
                  <a:lnTo>
                    <a:pt x="140" y="62"/>
                  </a:lnTo>
                  <a:lnTo>
                    <a:pt x="134" y="62"/>
                  </a:lnTo>
                  <a:lnTo>
                    <a:pt x="134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779145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500" b="0" cap="none" dirty="0">
                <a:ea typeface="맑은 고딕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86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A9D1-E246-479E-BA89-D640C9FE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KARI Ground Station &amp; </a:t>
            </a:r>
            <a:br>
              <a:rPr lang="en-US" b="1" dirty="0"/>
            </a:br>
            <a:r>
              <a:rPr lang="en-US" b="1" dirty="0"/>
              <a:t>Antenna Systems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00BCDB8-C901-4FFD-933B-7FA0BE965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"/>
          <a:stretch>
            <a:fillRect/>
          </a:stretch>
        </p:blipFill>
        <p:spPr>
          <a:xfrm>
            <a:off x="986957" y="1155969"/>
            <a:ext cx="7166619" cy="3864982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7768265F-1B73-4BAE-82BF-9DD2483250B3}"/>
              </a:ext>
            </a:extLst>
          </p:cNvPr>
          <p:cNvGrpSpPr/>
          <p:nvPr/>
        </p:nvGrpSpPr>
        <p:grpSpPr>
          <a:xfrm>
            <a:off x="1279512" y="2248032"/>
            <a:ext cx="2330290" cy="1272565"/>
            <a:chOff x="945566" y="1947257"/>
            <a:chExt cx="2330290" cy="1272565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1690E12-4A98-4BC3-BC1D-AC71764579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4" t="10171" r="11456" b="23725"/>
            <a:stretch/>
          </p:blipFill>
          <p:spPr>
            <a:xfrm>
              <a:off x="945566" y="2194495"/>
              <a:ext cx="2330290" cy="1025327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</p:pic>
        <p:sp>
          <p:nvSpPr>
            <p:cNvPr id="9" name="아래쪽 화살표 4">
              <a:extLst>
                <a:ext uri="{FF2B5EF4-FFF2-40B4-BE49-F238E27FC236}">
                  <a16:creationId xmlns:a16="http://schemas.microsoft.com/office/drawing/2014/main" id="{48FE4C94-DCCE-4152-93A3-D2B7F1A86E8E}"/>
                </a:ext>
              </a:extLst>
            </p:cNvPr>
            <p:cNvSpPr/>
            <p:nvPr/>
          </p:nvSpPr>
          <p:spPr>
            <a:xfrm>
              <a:off x="1748545" y="1947257"/>
              <a:ext cx="286818" cy="251980"/>
            </a:xfrm>
            <a:prstGeom prst="downArrow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F488E28-027B-45C6-AA12-E9EA1678AA1F}"/>
              </a:ext>
            </a:extLst>
          </p:cNvPr>
          <p:cNvGrpSpPr/>
          <p:nvPr/>
        </p:nvGrpSpPr>
        <p:grpSpPr>
          <a:xfrm>
            <a:off x="2261526" y="1848344"/>
            <a:ext cx="544079" cy="550700"/>
            <a:chOff x="1765344" y="2348880"/>
            <a:chExt cx="1420192" cy="1420190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693E0C1-16EA-42DD-BBA0-4E9F7DC932E7}"/>
                </a:ext>
              </a:extLst>
            </p:cNvPr>
            <p:cNvSpPr/>
            <p:nvPr/>
          </p:nvSpPr>
          <p:spPr>
            <a:xfrm>
              <a:off x="1765344" y="2348880"/>
              <a:ext cx="1420192" cy="1420190"/>
            </a:xfrm>
            <a:prstGeom prst="ellipse">
              <a:avLst/>
            </a:prstGeom>
            <a:noFill/>
            <a:ln w="3175" cap="sq">
              <a:solidFill>
                <a:schemeClr val="bg1">
                  <a:alpha val="54000"/>
                </a:schemeClr>
              </a:solidFill>
              <a:prstDash val="solid"/>
            </a:ln>
            <a:effectLst>
              <a:glow rad="25400">
                <a:schemeClr val="bg1">
                  <a:alpha val="35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b"/>
            <a:lstStyle>
              <a:defPPr>
                <a:defRPr lang="ko-KR"/>
              </a:defPPr>
              <a:lvl1pPr marL="0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ko-KR" altLang="en-US" sz="500" spc="-51">
                <a:gradFill>
                  <a:gsLst>
                    <a:gs pos="56667">
                      <a:srgbClr val="29B17D">
                        <a:lumMod val="64000"/>
                      </a:srgbClr>
                    </a:gs>
                    <a:gs pos="69000">
                      <a:srgbClr val="29B17D">
                        <a:lumMod val="64000"/>
                      </a:srgb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E91B0D2A-D1AE-4970-B27F-C5EA14790196}"/>
                </a:ext>
              </a:extLst>
            </p:cNvPr>
            <p:cNvSpPr/>
            <p:nvPr/>
          </p:nvSpPr>
          <p:spPr>
            <a:xfrm>
              <a:off x="1866909" y="2450445"/>
              <a:ext cx="1217063" cy="1217061"/>
            </a:xfrm>
            <a:prstGeom prst="ellipse">
              <a:avLst/>
            </a:prstGeom>
            <a:noFill/>
            <a:ln w="38100" cap="sq">
              <a:solidFill>
                <a:srgbClr val="00B0F0">
                  <a:alpha val="54000"/>
                </a:srgbClr>
              </a:solidFill>
              <a:prstDash val="solid"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b"/>
            <a:lstStyle>
              <a:defPPr>
                <a:defRPr lang="ko-KR"/>
              </a:defPPr>
              <a:lvl1pPr marL="0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ko-KR" altLang="en-US" sz="500" spc="-51">
                <a:gradFill>
                  <a:gsLst>
                    <a:gs pos="56667">
                      <a:srgbClr val="29B17D">
                        <a:lumMod val="64000"/>
                      </a:srgbClr>
                    </a:gs>
                    <a:gs pos="69000">
                      <a:srgbClr val="29B17D">
                        <a:lumMod val="64000"/>
                      </a:srgb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1D5A259-0697-4F43-8912-5B573C409B6E}"/>
              </a:ext>
            </a:extLst>
          </p:cNvPr>
          <p:cNvGrpSpPr/>
          <p:nvPr/>
        </p:nvGrpSpPr>
        <p:grpSpPr>
          <a:xfrm>
            <a:off x="3790401" y="2375528"/>
            <a:ext cx="705781" cy="680881"/>
            <a:chOff x="1765344" y="2348880"/>
            <a:chExt cx="1420192" cy="1420190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D93BFAC5-4B1A-426F-839D-1BA327F189B0}"/>
                </a:ext>
              </a:extLst>
            </p:cNvPr>
            <p:cNvSpPr/>
            <p:nvPr/>
          </p:nvSpPr>
          <p:spPr>
            <a:xfrm>
              <a:off x="1765344" y="2348880"/>
              <a:ext cx="1420192" cy="1420190"/>
            </a:xfrm>
            <a:prstGeom prst="ellipse">
              <a:avLst/>
            </a:prstGeom>
            <a:noFill/>
            <a:ln w="3175" cap="sq">
              <a:solidFill>
                <a:schemeClr val="bg1">
                  <a:alpha val="54000"/>
                </a:schemeClr>
              </a:solidFill>
              <a:prstDash val="solid"/>
            </a:ln>
            <a:effectLst>
              <a:glow rad="25400">
                <a:schemeClr val="bg1">
                  <a:alpha val="35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b"/>
            <a:lstStyle>
              <a:defPPr>
                <a:defRPr lang="ko-KR"/>
              </a:defPPr>
              <a:lvl1pPr marL="0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ko-KR" altLang="en-US" sz="500" spc="-51">
                <a:gradFill>
                  <a:gsLst>
                    <a:gs pos="56667">
                      <a:srgbClr val="29B17D">
                        <a:lumMod val="64000"/>
                      </a:srgbClr>
                    </a:gs>
                    <a:gs pos="69000">
                      <a:srgbClr val="29B17D">
                        <a:lumMod val="64000"/>
                      </a:srgb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2E2CD37A-8469-41BC-87AF-6B4378A19C60}"/>
                </a:ext>
              </a:extLst>
            </p:cNvPr>
            <p:cNvSpPr/>
            <p:nvPr/>
          </p:nvSpPr>
          <p:spPr>
            <a:xfrm>
              <a:off x="1866909" y="2450445"/>
              <a:ext cx="1217063" cy="1217061"/>
            </a:xfrm>
            <a:prstGeom prst="ellipse">
              <a:avLst/>
            </a:prstGeom>
            <a:noFill/>
            <a:ln w="38100" cap="sq">
              <a:solidFill>
                <a:srgbClr val="00B0F0">
                  <a:alpha val="54000"/>
                </a:srgbClr>
              </a:solidFill>
              <a:prstDash val="solid"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b"/>
            <a:lstStyle>
              <a:defPPr>
                <a:defRPr lang="ko-KR"/>
              </a:defPPr>
              <a:lvl1pPr marL="0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ko-KR" altLang="en-US" sz="500" spc="-51">
                <a:gradFill>
                  <a:gsLst>
                    <a:gs pos="56667">
                      <a:srgbClr val="29B17D">
                        <a:lumMod val="64000"/>
                      </a:srgbClr>
                    </a:gs>
                    <a:gs pos="69000">
                      <a:srgbClr val="29B17D">
                        <a:lumMod val="64000"/>
                      </a:srgb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09851A5-E6EB-4E80-9460-3660334A1C1C}"/>
              </a:ext>
            </a:extLst>
          </p:cNvPr>
          <p:cNvGrpSpPr/>
          <p:nvPr/>
        </p:nvGrpSpPr>
        <p:grpSpPr>
          <a:xfrm>
            <a:off x="5418575" y="2784978"/>
            <a:ext cx="926228" cy="819230"/>
            <a:chOff x="1765344" y="2348880"/>
            <a:chExt cx="1420192" cy="1420190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6240A7D7-7260-4C3E-B6C5-EBCFA452DFC5}"/>
                </a:ext>
              </a:extLst>
            </p:cNvPr>
            <p:cNvSpPr/>
            <p:nvPr/>
          </p:nvSpPr>
          <p:spPr>
            <a:xfrm>
              <a:off x="1765344" y="2348880"/>
              <a:ext cx="1420192" cy="1420190"/>
            </a:xfrm>
            <a:prstGeom prst="ellipse">
              <a:avLst/>
            </a:prstGeom>
            <a:noFill/>
            <a:ln w="3175" cap="sq">
              <a:solidFill>
                <a:schemeClr val="bg1">
                  <a:alpha val="54000"/>
                </a:schemeClr>
              </a:solidFill>
              <a:prstDash val="solid"/>
            </a:ln>
            <a:effectLst>
              <a:glow rad="25400">
                <a:schemeClr val="bg1">
                  <a:alpha val="35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b"/>
            <a:lstStyle>
              <a:defPPr>
                <a:defRPr lang="ko-KR"/>
              </a:defPPr>
              <a:lvl1pPr marL="0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ko-KR" altLang="en-US" sz="500" spc="-51">
                <a:gradFill>
                  <a:gsLst>
                    <a:gs pos="56667">
                      <a:srgbClr val="29B17D">
                        <a:lumMod val="64000"/>
                      </a:srgbClr>
                    </a:gs>
                    <a:gs pos="69000">
                      <a:srgbClr val="29B17D">
                        <a:lumMod val="64000"/>
                      </a:srgb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8DA832FC-3BB1-4158-9320-31FCCA203D99}"/>
                </a:ext>
              </a:extLst>
            </p:cNvPr>
            <p:cNvSpPr/>
            <p:nvPr/>
          </p:nvSpPr>
          <p:spPr>
            <a:xfrm>
              <a:off x="1866909" y="2450445"/>
              <a:ext cx="1217063" cy="1217061"/>
            </a:xfrm>
            <a:prstGeom prst="ellipse">
              <a:avLst/>
            </a:prstGeom>
            <a:noFill/>
            <a:ln w="38100" cap="sq">
              <a:solidFill>
                <a:srgbClr val="00B0F0">
                  <a:alpha val="54000"/>
                </a:srgbClr>
              </a:solidFill>
              <a:prstDash val="solid"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b"/>
            <a:lstStyle>
              <a:defPPr>
                <a:defRPr lang="ko-KR"/>
              </a:defPPr>
              <a:lvl1pPr marL="0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ko-KR" altLang="en-US" sz="500" spc="-51">
                <a:gradFill>
                  <a:gsLst>
                    <a:gs pos="56667">
                      <a:srgbClr val="29B17D">
                        <a:lumMod val="64000"/>
                      </a:srgbClr>
                    </a:gs>
                    <a:gs pos="69000">
                      <a:srgbClr val="29B17D">
                        <a:lumMod val="64000"/>
                      </a:srgb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2DDD523-899C-4550-B98D-D313705AC264}"/>
              </a:ext>
            </a:extLst>
          </p:cNvPr>
          <p:cNvGrpSpPr/>
          <p:nvPr/>
        </p:nvGrpSpPr>
        <p:grpSpPr>
          <a:xfrm>
            <a:off x="2759510" y="1790451"/>
            <a:ext cx="383383" cy="380906"/>
            <a:chOff x="1765344" y="2348880"/>
            <a:chExt cx="1420192" cy="1420190"/>
          </a:xfrm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8CEF8AC5-7E63-4D72-BDB9-77980EA6EC2E}"/>
                </a:ext>
              </a:extLst>
            </p:cNvPr>
            <p:cNvSpPr/>
            <p:nvPr/>
          </p:nvSpPr>
          <p:spPr>
            <a:xfrm>
              <a:off x="1765344" y="2348880"/>
              <a:ext cx="1420192" cy="1420190"/>
            </a:xfrm>
            <a:prstGeom prst="ellipse">
              <a:avLst/>
            </a:prstGeom>
            <a:noFill/>
            <a:ln w="3175" cap="sq">
              <a:solidFill>
                <a:schemeClr val="bg1">
                  <a:alpha val="54000"/>
                </a:schemeClr>
              </a:solidFill>
              <a:prstDash val="solid"/>
            </a:ln>
            <a:effectLst>
              <a:glow rad="25400">
                <a:schemeClr val="bg1">
                  <a:alpha val="35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b"/>
            <a:lstStyle>
              <a:defPPr>
                <a:defRPr lang="ko-KR"/>
              </a:defPPr>
              <a:lvl1pPr marL="0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ko-KR" altLang="en-US" sz="500" spc="-51">
                <a:gradFill>
                  <a:gsLst>
                    <a:gs pos="56667">
                      <a:srgbClr val="29B17D">
                        <a:lumMod val="64000"/>
                      </a:srgbClr>
                    </a:gs>
                    <a:gs pos="69000">
                      <a:srgbClr val="29B17D">
                        <a:lumMod val="64000"/>
                      </a:srgb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E1987179-4C43-4A97-AFDD-554852979905}"/>
                </a:ext>
              </a:extLst>
            </p:cNvPr>
            <p:cNvSpPr/>
            <p:nvPr/>
          </p:nvSpPr>
          <p:spPr>
            <a:xfrm>
              <a:off x="1866909" y="2450445"/>
              <a:ext cx="1217063" cy="1217061"/>
            </a:xfrm>
            <a:prstGeom prst="ellipse">
              <a:avLst/>
            </a:prstGeom>
            <a:noFill/>
            <a:ln w="38100" cap="sq">
              <a:solidFill>
                <a:srgbClr val="00B0F0">
                  <a:alpha val="54000"/>
                </a:srgbClr>
              </a:solidFill>
              <a:prstDash val="solid"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b"/>
            <a:lstStyle>
              <a:defPPr>
                <a:defRPr lang="ko-KR"/>
              </a:defPPr>
              <a:lvl1pPr marL="0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ko-KR" altLang="en-US" sz="500" spc="-51">
                <a:gradFill>
                  <a:gsLst>
                    <a:gs pos="56667">
                      <a:srgbClr val="29B17D">
                        <a:lumMod val="64000"/>
                      </a:srgbClr>
                    </a:gs>
                    <a:gs pos="69000">
                      <a:srgbClr val="29B17D">
                        <a:lumMod val="64000"/>
                      </a:srgb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AC6D7E3-4FB8-40A5-BA47-7982DA1610D2}"/>
              </a:ext>
            </a:extLst>
          </p:cNvPr>
          <p:cNvGrpSpPr/>
          <p:nvPr/>
        </p:nvGrpSpPr>
        <p:grpSpPr>
          <a:xfrm>
            <a:off x="1666997" y="1928823"/>
            <a:ext cx="383383" cy="380906"/>
            <a:chOff x="1765344" y="2348880"/>
            <a:chExt cx="1420192" cy="1420190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8FC601B4-81DE-4CF3-9425-DCBB9B6FE6E6}"/>
                </a:ext>
              </a:extLst>
            </p:cNvPr>
            <p:cNvSpPr/>
            <p:nvPr/>
          </p:nvSpPr>
          <p:spPr>
            <a:xfrm>
              <a:off x="1765344" y="2348880"/>
              <a:ext cx="1420192" cy="1420190"/>
            </a:xfrm>
            <a:prstGeom prst="ellipse">
              <a:avLst/>
            </a:prstGeom>
            <a:noFill/>
            <a:ln w="3175" cap="sq">
              <a:solidFill>
                <a:schemeClr val="bg1">
                  <a:alpha val="54000"/>
                </a:schemeClr>
              </a:solidFill>
              <a:prstDash val="solid"/>
            </a:ln>
            <a:effectLst>
              <a:glow rad="25400">
                <a:schemeClr val="bg1">
                  <a:alpha val="35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b"/>
            <a:lstStyle>
              <a:defPPr>
                <a:defRPr lang="ko-KR"/>
              </a:defPPr>
              <a:lvl1pPr marL="0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ko-KR" altLang="en-US" sz="500" spc="-51">
                <a:gradFill>
                  <a:gsLst>
                    <a:gs pos="56667">
                      <a:srgbClr val="29B17D">
                        <a:lumMod val="64000"/>
                      </a:srgbClr>
                    </a:gs>
                    <a:gs pos="69000">
                      <a:srgbClr val="29B17D">
                        <a:lumMod val="64000"/>
                      </a:srgb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9F108298-E346-494B-8F92-608D82DB5B9D}"/>
                </a:ext>
              </a:extLst>
            </p:cNvPr>
            <p:cNvSpPr/>
            <p:nvPr/>
          </p:nvSpPr>
          <p:spPr>
            <a:xfrm>
              <a:off x="1866909" y="2450445"/>
              <a:ext cx="1217063" cy="1217061"/>
            </a:xfrm>
            <a:prstGeom prst="ellipse">
              <a:avLst/>
            </a:prstGeom>
            <a:noFill/>
            <a:ln w="38100" cap="sq">
              <a:solidFill>
                <a:srgbClr val="00B0F0">
                  <a:alpha val="54000"/>
                </a:srgbClr>
              </a:solidFill>
              <a:prstDash val="solid"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b"/>
            <a:lstStyle>
              <a:defPPr>
                <a:defRPr lang="ko-KR"/>
              </a:defPPr>
              <a:lvl1pPr marL="0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1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ko-KR" altLang="en-US" sz="500" spc="-51">
                <a:gradFill>
                  <a:gsLst>
                    <a:gs pos="56667">
                      <a:srgbClr val="29B17D">
                        <a:lumMod val="64000"/>
                      </a:srgbClr>
                    </a:gs>
                    <a:gs pos="69000">
                      <a:srgbClr val="29B17D">
                        <a:lumMod val="64000"/>
                      </a:srgb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1B124F4-682A-4E11-81D1-642265432378}"/>
              </a:ext>
            </a:extLst>
          </p:cNvPr>
          <p:cNvSpPr>
            <a:spLocks/>
          </p:cNvSpPr>
          <p:nvPr/>
        </p:nvSpPr>
        <p:spPr bwMode="auto">
          <a:xfrm>
            <a:off x="2590386" y="1237215"/>
            <a:ext cx="1222363" cy="446276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t">
            <a:spAutoFit/>
          </a:bodyPr>
          <a:lstStyle/>
          <a:p>
            <a:pPr marL="0" indent="0" defTabSz="779145" eaLnBrk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b="1" cap="non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13m Antenna</a:t>
            </a:r>
            <a:endParaRPr lang="ko-KR" altLang="en-US" sz="1100" b="1" cap="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나눔바른고딕" charset="0"/>
              <a:cs typeface="Arial" panose="020B0604020202020204" pitchFamily="34" charset="0"/>
            </a:endParaRPr>
          </a:p>
          <a:p>
            <a:pPr marL="171450" indent="-80963" defTabSz="779145" eaLnBrk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sz="900" b="0" cap="non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GEO-K1</a:t>
            </a:r>
            <a:r>
              <a:rPr lang="en-US" altLang="ko-KR" sz="900" b="0" cap="non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Operation</a:t>
            </a:r>
            <a:endParaRPr lang="ko-KR" altLang="en-US" sz="900" b="0" cap="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나눔바른고딕" charset="0"/>
              <a:cs typeface="Arial" panose="020B0604020202020204" pitchFamily="34" charset="0"/>
            </a:endParaRPr>
          </a:p>
          <a:p>
            <a:pPr marL="171450" indent="-80963" defTabSz="779145" eaLnBrk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sz="900" b="0" cap="non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GEO Support</a:t>
            </a:r>
            <a:endParaRPr lang="ko-KR" altLang="en-US" sz="900" b="0" cap="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나눔바른고딕" charset="0"/>
              <a:cs typeface="Arial" panose="020B0604020202020204" pitchFamily="34" charset="0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A77E0152-ACD5-45D8-BABD-53E16678789D}"/>
              </a:ext>
            </a:extLst>
          </p:cNvPr>
          <p:cNvCxnSpPr/>
          <p:nvPr/>
        </p:nvCxnSpPr>
        <p:spPr>
          <a:xfrm>
            <a:off x="2590387" y="1208005"/>
            <a:ext cx="112471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AC76B16E-4B79-4B6F-98FD-77645BC92889}"/>
              </a:ext>
            </a:extLst>
          </p:cNvPr>
          <p:cNvCxnSpPr/>
          <p:nvPr/>
        </p:nvCxnSpPr>
        <p:spPr>
          <a:xfrm>
            <a:off x="2590387" y="1204856"/>
            <a:ext cx="456565" cy="635"/>
          </a:xfrm>
          <a:prstGeom prst="line">
            <a:avLst/>
          </a:prstGeom>
          <a:ln w="34290" cap="sq" cmpd="sng">
            <a:solidFill>
              <a:srgbClr val="0070C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DD615CF-FB8C-47BD-A9BF-B1AE1FA73413}"/>
              </a:ext>
            </a:extLst>
          </p:cNvPr>
          <p:cNvSpPr/>
          <p:nvPr/>
        </p:nvSpPr>
        <p:spPr bwMode="auto">
          <a:xfrm>
            <a:off x="3997178" y="1260972"/>
            <a:ext cx="1158747" cy="307777"/>
          </a:xfrm>
          <a:prstGeom prst="rect">
            <a:avLst/>
          </a:prstGeom>
          <a:noFill/>
          <a:ln w="3175">
            <a:noFill/>
          </a:ln>
          <a:effectLst/>
        </p:spPr>
        <p:txBody>
          <a:bodyPr vert="horz" wrap="square" lIns="0" tIns="0" rIns="0" bIns="0" numCol="1" anchor="t">
            <a:spAutoFit/>
          </a:bodyPr>
          <a:lstStyle/>
          <a:p>
            <a:pPr marL="0" indent="0" algn="l" defTabSz="779145" eaLnBrk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b="1" cap="non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9m Antenna</a:t>
            </a:r>
            <a:endParaRPr lang="ko-KR" altLang="en-US" sz="1100" b="1" cap="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나눔바른고딕" charset="0"/>
              <a:cs typeface="Arial" panose="020B0604020202020204" pitchFamily="34" charset="0"/>
            </a:endParaRPr>
          </a:p>
          <a:p>
            <a:pPr marL="171450" indent="-80963" defTabSz="779145" eaLnBrk="0" fontAlgn="base">
              <a:buFont typeface="Wingdings" panose="05000000000000000000" pitchFamily="2" charset="2"/>
              <a:buChar char="ü"/>
            </a:pPr>
            <a:r>
              <a:rPr lang="en-US" altLang="ko-KR" sz="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Backup</a:t>
            </a:r>
            <a:endParaRPr lang="ko-KR" altLang="en-US" sz="900" b="0" cap="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나눔바른고딕" charset="0"/>
              <a:cs typeface="Arial" panose="020B0604020202020204" pitchFamily="34" charset="0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5C591187-4AF8-42C1-AA7C-16F4C1AF820B}"/>
              </a:ext>
            </a:extLst>
          </p:cNvPr>
          <p:cNvCxnSpPr/>
          <p:nvPr/>
        </p:nvCxnSpPr>
        <p:spPr>
          <a:xfrm>
            <a:off x="4021306" y="1200011"/>
            <a:ext cx="100218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EDA05F6-669D-4BDA-9348-119A8B7583C2}"/>
              </a:ext>
            </a:extLst>
          </p:cNvPr>
          <p:cNvCxnSpPr/>
          <p:nvPr/>
        </p:nvCxnSpPr>
        <p:spPr>
          <a:xfrm>
            <a:off x="4021306" y="1200011"/>
            <a:ext cx="455930" cy="0"/>
          </a:xfrm>
          <a:prstGeom prst="line">
            <a:avLst/>
          </a:prstGeom>
          <a:ln w="34925" cap="sq">
            <a:solidFill>
              <a:srgbClr val="0070C0"/>
            </a:solidFill>
            <a:prstDash val="soli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A0B5498-A816-4D57-AE75-EAF46ED41377}"/>
              </a:ext>
            </a:extLst>
          </p:cNvPr>
          <p:cNvSpPr>
            <a:spLocks/>
          </p:cNvSpPr>
          <p:nvPr/>
        </p:nvSpPr>
        <p:spPr bwMode="auto">
          <a:xfrm>
            <a:off x="5171224" y="1261417"/>
            <a:ext cx="1682115" cy="446276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t">
            <a:spAutoFit/>
          </a:bodyPr>
          <a:lstStyle/>
          <a:p>
            <a:pPr marL="0" indent="0" algn="l" defTabSz="779145" eaLnBrk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b="1" cap="non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13m Antenna</a:t>
            </a:r>
            <a:endParaRPr lang="ko-KR" altLang="en-US" sz="1100" b="1" cap="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나눔바른고딕" charset="0"/>
              <a:cs typeface="Arial" panose="020B0604020202020204" pitchFamily="34" charset="0"/>
            </a:endParaRPr>
          </a:p>
          <a:p>
            <a:pPr marL="90488" defTabSz="779145" eaLnBrk="0" fontAlgn="base">
              <a:buFont typeface="Wingdings" panose="05000000000000000000" pitchFamily="2" charset="2"/>
              <a:buChar char="ü"/>
            </a:pPr>
            <a:r>
              <a:rPr lang="en-US" altLang="ko-KR" sz="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KOMPSAT Operation</a:t>
            </a:r>
          </a:p>
          <a:p>
            <a:pPr marL="90488" defTabSz="779145" eaLnBrk="0" fontAlgn="base">
              <a:buFont typeface="Wingdings" panose="05000000000000000000" pitchFamily="2" charset="2"/>
              <a:buChar char="ü"/>
            </a:pPr>
            <a:r>
              <a:rPr lang="en-US" altLang="ko-KR" sz="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LEO Support</a:t>
            </a:r>
            <a:endParaRPr lang="ko-KR" altLang="en-US" sz="9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나눔바른고딕" charset="0"/>
              <a:cs typeface="Arial" panose="020B0604020202020204" pitchFamily="34" charset="0"/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2E925235-0B09-4712-BBF9-47197E124A6A}"/>
              </a:ext>
            </a:extLst>
          </p:cNvPr>
          <p:cNvCxnSpPr/>
          <p:nvPr/>
        </p:nvCxnSpPr>
        <p:spPr>
          <a:xfrm>
            <a:off x="5195354" y="1200457"/>
            <a:ext cx="1368425" cy="63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1F8BBF8B-ED0B-4A78-81CD-610903252515}"/>
              </a:ext>
            </a:extLst>
          </p:cNvPr>
          <p:cNvCxnSpPr/>
          <p:nvPr/>
        </p:nvCxnSpPr>
        <p:spPr>
          <a:xfrm>
            <a:off x="5195354" y="1200457"/>
            <a:ext cx="456565" cy="635"/>
          </a:xfrm>
          <a:prstGeom prst="line">
            <a:avLst/>
          </a:prstGeom>
          <a:ln w="34290" cap="sq" cmpd="sng">
            <a:solidFill>
              <a:srgbClr val="0070C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364D371F-C8CD-48C1-9F98-43B0DC5AFE53}"/>
              </a:ext>
            </a:extLst>
          </p:cNvPr>
          <p:cNvCxnSpPr/>
          <p:nvPr/>
        </p:nvCxnSpPr>
        <p:spPr>
          <a:xfrm>
            <a:off x="5191664" y="1736034"/>
            <a:ext cx="1368425" cy="63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DFEBAAD-8990-4C36-8261-536F2FB4B4EB}"/>
              </a:ext>
            </a:extLst>
          </p:cNvPr>
          <p:cNvSpPr>
            <a:spLocks/>
          </p:cNvSpPr>
          <p:nvPr/>
        </p:nvSpPr>
        <p:spPr bwMode="auto">
          <a:xfrm>
            <a:off x="6725463" y="1261417"/>
            <a:ext cx="1682115" cy="446276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t">
            <a:spAutoFit/>
          </a:bodyPr>
          <a:lstStyle/>
          <a:p>
            <a:pPr marL="0" indent="0" algn="l" defTabSz="779145" eaLnBrk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b="1" cap="non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7.3m Antenna</a:t>
            </a:r>
            <a:endParaRPr lang="ko-KR" altLang="en-US" sz="1100" b="1" cap="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나눔바른고딕" charset="0"/>
              <a:cs typeface="Arial" panose="020B0604020202020204" pitchFamily="34" charset="0"/>
            </a:endParaRPr>
          </a:p>
          <a:p>
            <a:pPr marL="90488" algn="l" defTabSz="779145" eaLnBrk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sz="900" b="0" cap="non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KOMPSAT Operation</a:t>
            </a:r>
          </a:p>
          <a:p>
            <a:pPr marL="90488" algn="l" defTabSz="779145" eaLnBrk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sz="900" b="0" cap="non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LEO Support</a:t>
            </a:r>
            <a:endParaRPr lang="ko-KR" altLang="en-US" sz="900" b="0" cap="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나눔바른고딕" charset="0"/>
              <a:cs typeface="Arial" panose="020B0604020202020204" pitchFamily="34" charset="0"/>
            </a:endParaRP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749BF07A-D7E1-423F-9E74-21F1135DFEB4}"/>
              </a:ext>
            </a:extLst>
          </p:cNvPr>
          <p:cNvCxnSpPr/>
          <p:nvPr/>
        </p:nvCxnSpPr>
        <p:spPr>
          <a:xfrm>
            <a:off x="6748958" y="1200457"/>
            <a:ext cx="1368425" cy="63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37F94F96-B66C-425C-867C-4370224D011D}"/>
              </a:ext>
            </a:extLst>
          </p:cNvPr>
          <p:cNvCxnSpPr/>
          <p:nvPr/>
        </p:nvCxnSpPr>
        <p:spPr>
          <a:xfrm>
            <a:off x="6748958" y="1200457"/>
            <a:ext cx="456565" cy="635"/>
          </a:xfrm>
          <a:prstGeom prst="line">
            <a:avLst/>
          </a:prstGeom>
          <a:ln w="34290" cap="sq" cmpd="sng">
            <a:solidFill>
              <a:srgbClr val="0070C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85F81938-8304-4551-B672-7D97A592B15E}"/>
              </a:ext>
            </a:extLst>
          </p:cNvPr>
          <p:cNvCxnSpPr/>
          <p:nvPr/>
        </p:nvCxnSpPr>
        <p:spPr>
          <a:xfrm>
            <a:off x="6769913" y="1730047"/>
            <a:ext cx="1368425" cy="63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CE25DC0-1F94-4E16-9FB5-A424246A9246}"/>
              </a:ext>
            </a:extLst>
          </p:cNvPr>
          <p:cNvSpPr/>
          <p:nvPr/>
        </p:nvSpPr>
        <p:spPr bwMode="auto">
          <a:xfrm>
            <a:off x="970183" y="1266058"/>
            <a:ext cx="1357715" cy="446276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9m </a:t>
            </a:r>
            <a:r>
              <a:rPr lang="en-US" altLang="ko-KR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Antenna</a:t>
            </a:r>
            <a:endParaRPr lang="en-US" altLang="ko-KR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80963" defTabSz="779145" eaLnBrk="0" fontAlgn="base">
              <a:buFont typeface="Wingdings" panose="05000000000000000000" pitchFamily="2" charset="2"/>
              <a:buChar char="ü"/>
            </a:pPr>
            <a:r>
              <a:rPr lang="en-US" altLang="ko-KR" sz="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GK-2 Operation</a:t>
            </a:r>
            <a:endParaRPr lang="ko-KR" altLang="en-US" sz="9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나눔바른고딕" charset="0"/>
              <a:cs typeface="Arial" panose="020B0604020202020204" pitchFamily="34" charset="0"/>
            </a:endParaRPr>
          </a:p>
          <a:p>
            <a:pPr marL="180975" indent="-92075" defTabSz="779145" eaLnBrk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sz="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나눔바른고딕" charset="0"/>
                <a:cs typeface="Arial" panose="020B0604020202020204" pitchFamily="34" charset="0"/>
              </a:rPr>
              <a:t> GEO Support</a:t>
            </a:r>
            <a:endParaRPr lang="ko-KR" altLang="en-US" sz="9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나눔바른고딕" charset="0"/>
              <a:cs typeface="Arial" panose="020B0604020202020204" pitchFamily="34" charset="0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41E62177-4AF0-43B7-AF47-3743B013C6FE}"/>
              </a:ext>
            </a:extLst>
          </p:cNvPr>
          <p:cNvCxnSpPr/>
          <p:nvPr/>
        </p:nvCxnSpPr>
        <p:spPr>
          <a:xfrm>
            <a:off x="960190" y="1204856"/>
            <a:ext cx="135771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E49938C-B91D-4D36-B0A7-C0E774561B3A}"/>
              </a:ext>
            </a:extLst>
          </p:cNvPr>
          <p:cNvCxnSpPr/>
          <p:nvPr/>
        </p:nvCxnSpPr>
        <p:spPr>
          <a:xfrm>
            <a:off x="970183" y="1696944"/>
            <a:ext cx="135771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DC8D02A0-4878-4933-9A89-11AF3A8424B3}"/>
              </a:ext>
            </a:extLst>
          </p:cNvPr>
          <p:cNvCxnSpPr/>
          <p:nvPr/>
        </p:nvCxnSpPr>
        <p:spPr>
          <a:xfrm>
            <a:off x="977281" y="1204856"/>
            <a:ext cx="455711" cy="0"/>
          </a:xfrm>
          <a:prstGeom prst="line">
            <a:avLst/>
          </a:prstGeom>
          <a:ln w="34925" cap="sq">
            <a:solidFill>
              <a:srgbClr val="0070C0"/>
            </a:solidFill>
            <a:prstDash val="soli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C635AAC2-5320-4AC0-8565-961E96786A09}"/>
              </a:ext>
            </a:extLst>
          </p:cNvPr>
          <p:cNvCxnSpPr>
            <a:cxnSpLocks/>
            <a:stCxn id="17" idx="7"/>
          </p:cNvCxnSpPr>
          <p:nvPr/>
        </p:nvCxnSpPr>
        <p:spPr>
          <a:xfrm flipV="1">
            <a:off x="6209160" y="1730051"/>
            <a:ext cx="778859" cy="11749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9DEAADFF-2BB4-4E39-93F6-94FE39586B95}"/>
              </a:ext>
            </a:extLst>
          </p:cNvPr>
          <p:cNvCxnSpPr>
            <a:stCxn id="14" idx="7"/>
          </p:cNvCxnSpPr>
          <p:nvPr/>
        </p:nvCxnSpPr>
        <p:spPr>
          <a:xfrm flipV="1">
            <a:off x="4392823" y="1654890"/>
            <a:ext cx="1128251" cy="82035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4FB19EF5-ABF0-4210-88B2-9BDA0FD86565}"/>
              </a:ext>
            </a:extLst>
          </p:cNvPr>
          <p:cNvCxnSpPr>
            <a:stCxn id="20" idx="6"/>
          </p:cNvCxnSpPr>
          <p:nvPr/>
        </p:nvCxnSpPr>
        <p:spPr>
          <a:xfrm flipV="1">
            <a:off x="3142893" y="1593929"/>
            <a:ext cx="1302601" cy="3869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8F338D01-FF08-4B76-BB2E-2D2488866073}"/>
              </a:ext>
            </a:extLst>
          </p:cNvPr>
          <p:cNvCxnSpPr/>
          <p:nvPr/>
        </p:nvCxnSpPr>
        <p:spPr>
          <a:xfrm>
            <a:off x="4022574" y="1572261"/>
            <a:ext cx="100218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11209838-B6D3-4D17-913A-37FB7A73F513}"/>
              </a:ext>
            </a:extLst>
          </p:cNvPr>
          <p:cNvCxnSpPr/>
          <p:nvPr/>
        </p:nvCxnSpPr>
        <p:spPr>
          <a:xfrm>
            <a:off x="2569430" y="1704764"/>
            <a:ext cx="112471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9F4BE935-8864-40CD-9D5B-BF4F29CA1C5D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533566" y="1717714"/>
            <a:ext cx="233130" cy="13063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7376F48C-E29E-4682-A72C-5C6ACE934697}"/>
              </a:ext>
            </a:extLst>
          </p:cNvPr>
          <p:cNvCxnSpPr>
            <a:cxnSpLocks/>
            <a:stCxn id="24" idx="1"/>
            <a:endCxn id="39" idx="2"/>
          </p:cNvCxnSpPr>
          <p:nvPr/>
        </p:nvCxnSpPr>
        <p:spPr>
          <a:xfrm flipH="1" flipV="1">
            <a:off x="1649041" y="1712334"/>
            <a:ext cx="93489" cy="29153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51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A9D1-E246-479E-BA89-D640C9FE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Scene Acquisitions</a:t>
            </a:r>
          </a:p>
        </p:txBody>
      </p:sp>
      <p:pic>
        <p:nvPicPr>
          <p:cNvPr id="6" name="그림 5" descr="KOMPSAT3_2018_All.jpg">
            <a:extLst>
              <a:ext uri="{FF2B5EF4-FFF2-40B4-BE49-F238E27FC236}">
                <a16:creationId xmlns:a16="http://schemas.microsoft.com/office/drawing/2014/main" id="{5A871AA4-53DB-42CF-9F1C-50EABDCEC8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259" t="9905" r="5111" b="2286"/>
          <a:stretch>
            <a:fillRect/>
          </a:stretch>
        </p:blipFill>
        <p:spPr>
          <a:xfrm>
            <a:off x="4670628" y="1131472"/>
            <a:ext cx="3696660" cy="2000562"/>
          </a:xfrm>
          <a:prstGeom prst="rect">
            <a:avLst/>
          </a:prstGeom>
        </p:spPr>
      </p:pic>
      <p:pic>
        <p:nvPicPr>
          <p:cNvPr id="7" name="그림 6" descr="KOMPSAT2_2018_All.jpg">
            <a:extLst>
              <a:ext uri="{FF2B5EF4-FFF2-40B4-BE49-F238E27FC236}">
                <a16:creationId xmlns:a16="http://schemas.microsoft.com/office/drawing/2014/main" id="{593C2B7B-A12C-4A76-96C9-37B2CA0787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259" t="9905" r="5111" b="7619"/>
          <a:stretch>
            <a:fillRect/>
          </a:stretch>
        </p:blipFill>
        <p:spPr>
          <a:xfrm>
            <a:off x="852330" y="1132687"/>
            <a:ext cx="3696660" cy="1879060"/>
          </a:xfrm>
          <a:prstGeom prst="rect">
            <a:avLst/>
          </a:prstGeom>
        </p:spPr>
      </p:pic>
      <p:pic>
        <p:nvPicPr>
          <p:cNvPr id="8" name="그림 7" descr="KOMPSAT3A_2018_All.jpg">
            <a:extLst>
              <a:ext uri="{FF2B5EF4-FFF2-40B4-BE49-F238E27FC236}">
                <a16:creationId xmlns:a16="http://schemas.microsoft.com/office/drawing/2014/main" id="{97AC68CF-620C-461C-9A31-99EE2DDF464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4259" t="9905" r="5111" b="2286"/>
          <a:stretch>
            <a:fillRect/>
          </a:stretch>
        </p:blipFill>
        <p:spPr>
          <a:xfrm>
            <a:off x="4670628" y="3142938"/>
            <a:ext cx="3696660" cy="2000562"/>
          </a:xfrm>
          <a:prstGeom prst="rect">
            <a:avLst/>
          </a:prstGeom>
        </p:spPr>
      </p:pic>
      <p:pic>
        <p:nvPicPr>
          <p:cNvPr id="9" name="그림 8" descr="KOMPSAT5_2018_All.jpg">
            <a:extLst>
              <a:ext uri="{FF2B5EF4-FFF2-40B4-BE49-F238E27FC236}">
                <a16:creationId xmlns:a16="http://schemas.microsoft.com/office/drawing/2014/main" id="{9BBE194A-D445-4906-876F-1FAAD7D48A7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4259" t="9905" r="5111" b="2286"/>
          <a:stretch>
            <a:fillRect/>
          </a:stretch>
        </p:blipFill>
        <p:spPr>
          <a:xfrm>
            <a:off x="852330" y="3142938"/>
            <a:ext cx="3696660" cy="2000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E77D63-8A01-4421-80A6-90D36A953C30}"/>
              </a:ext>
            </a:extLst>
          </p:cNvPr>
          <p:cNvSpPr txBox="1">
            <a:spLocks/>
          </p:cNvSpPr>
          <p:nvPr/>
        </p:nvSpPr>
        <p:spPr>
          <a:xfrm>
            <a:off x="4684277" y="2873247"/>
            <a:ext cx="3897284" cy="2769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defTabSz="779145" eaLnBrk="0"/>
            <a:r>
              <a:rPr lang="en-US" altLang="ko-KR" sz="1200" b="1" cap="none" dirty="0">
                <a:ea typeface="HY견고딕" charset="0"/>
                <a:cs typeface="Arial" panose="020B0604020202020204" pitchFamily="34" charset="0"/>
              </a:rPr>
              <a:t>KOMPSAT-3: </a:t>
            </a:r>
            <a:r>
              <a:rPr lang="en-US" altLang="ko-KR" sz="1200" b="1" dirty="0">
                <a:ea typeface="HY견고딕" charset="0"/>
                <a:cs typeface="Arial" panose="020B0604020202020204" pitchFamily="34" charset="0"/>
                <a:sym typeface="Symbol" panose="05050102010706020507" pitchFamily="18" charset="2"/>
              </a:rPr>
              <a:t>~</a:t>
            </a:r>
            <a:r>
              <a:rPr lang="en-US" altLang="ko-KR" sz="1200" b="1" cap="none" dirty="0">
                <a:ea typeface="HY견고딕" charset="0"/>
                <a:cs typeface="Arial" panose="020B0604020202020204" pitchFamily="34" charset="0"/>
              </a:rPr>
              <a:t>1.37M Scenes (’12/05 ~ </a:t>
            </a:r>
            <a:r>
              <a:rPr lang="en-US" altLang="ko-KR" sz="1200" b="1" dirty="0">
                <a:ea typeface="HY견고딕" charset="0"/>
                <a:cs typeface="Arial" panose="020B0604020202020204" pitchFamily="34" charset="0"/>
              </a:rPr>
              <a:t>’18/12)</a:t>
            </a:r>
            <a:endParaRPr lang="ko-KR" altLang="en-US" sz="1200" b="1" cap="none" dirty="0">
              <a:ea typeface="HY견고딕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9672E-0A84-4B47-AD89-222F1E6A1FA4}"/>
              </a:ext>
            </a:extLst>
          </p:cNvPr>
          <p:cNvSpPr txBox="1">
            <a:spLocks/>
          </p:cNvSpPr>
          <p:nvPr/>
        </p:nvSpPr>
        <p:spPr>
          <a:xfrm>
            <a:off x="852330" y="4910197"/>
            <a:ext cx="3761996" cy="2769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defTabSz="779145" eaLnBrk="0"/>
            <a:r>
              <a:rPr lang="en-US" altLang="ko-KR" sz="1200" b="1" cap="none" dirty="0">
                <a:ea typeface="HY견고딕" charset="0"/>
                <a:cs typeface="Arial" panose="020B0604020202020204" pitchFamily="34" charset="0"/>
              </a:rPr>
              <a:t>KOMPSAT-5 : </a:t>
            </a:r>
            <a:r>
              <a:rPr lang="en-US" altLang="ko-KR" sz="1200" b="1" dirty="0">
                <a:ea typeface="HY견고딕" charset="0"/>
                <a:cs typeface="Arial" panose="020B0604020202020204" pitchFamily="34" charset="0"/>
                <a:sym typeface="Symbol" panose="05050102010706020507" pitchFamily="18" charset="2"/>
              </a:rPr>
              <a:t>~</a:t>
            </a:r>
            <a:r>
              <a:rPr lang="en-US" altLang="ko-KR" sz="1200" b="1" cap="none" dirty="0">
                <a:ea typeface="HY견고딕" charset="0"/>
                <a:cs typeface="Arial" panose="020B0604020202020204" pitchFamily="34" charset="0"/>
              </a:rPr>
              <a:t>152K Scenes (’13/09 ~ </a:t>
            </a:r>
            <a:r>
              <a:rPr lang="en-US" altLang="ko-KR" sz="1200" b="1" dirty="0">
                <a:ea typeface="HY견고딕" charset="0"/>
                <a:cs typeface="Arial" panose="020B0604020202020204" pitchFamily="34" charset="0"/>
              </a:rPr>
              <a:t>’18/12)</a:t>
            </a:r>
            <a:endParaRPr lang="ko-KR" altLang="en-US" sz="1200" b="1" cap="none" dirty="0">
              <a:ea typeface="HY견고딕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9AA94F-7347-4A60-A6EF-7ABE8F57C0DB}"/>
              </a:ext>
            </a:extLst>
          </p:cNvPr>
          <p:cNvSpPr txBox="1">
            <a:spLocks/>
          </p:cNvSpPr>
          <p:nvPr/>
        </p:nvSpPr>
        <p:spPr>
          <a:xfrm>
            <a:off x="4684278" y="4910197"/>
            <a:ext cx="3897284" cy="2769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defTabSz="779145" eaLnBrk="0"/>
            <a:r>
              <a:rPr lang="en-US" altLang="ko-KR" sz="1200" b="1" dirty="0">
                <a:ea typeface="HY견고딕" charset="0"/>
                <a:cs typeface="Arial" panose="020B0604020202020204" pitchFamily="34" charset="0"/>
              </a:rPr>
              <a:t> KOMPSAT-3A: </a:t>
            </a:r>
            <a:r>
              <a:rPr lang="en-US" altLang="ko-KR" sz="1200" b="1" dirty="0">
                <a:ea typeface="HY견고딕" charset="0"/>
                <a:cs typeface="Arial" panose="020B0604020202020204" pitchFamily="34" charset="0"/>
                <a:sym typeface="Symbol" panose="05050102010706020507" pitchFamily="18" charset="2"/>
              </a:rPr>
              <a:t>~</a:t>
            </a:r>
            <a:r>
              <a:rPr lang="en-US" altLang="ko-KR" sz="1200" b="1" dirty="0">
                <a:ea typeface="HY견고딕" charset="0"/>
                <a:cs typeface="Arial" panose="020B0604020202020204" pitchFamily="34" charset="0"/>
              </a:rPr>
              <a:t>400</a:t>
            </a:r>
            <a:r>
              <a:rPr lang="en-US" altLang="ko-KR" sz="1200" b="1" cap="none" dirty="0">
                <a:ea typeface="HY견고딕" charset="0"/>
                <a:cs typeface="Arial" panose="020B0604020202020204" pitchFamily="34" charset="0"/>
              </a:rPr>
              <a:t>K Scenes(</a:t>
            </a:r>
            <a:r>
              <a:rPr lang="en-US" altLang="ko-KR" sz="1200" b="1" dirty="0">
                <a:ea typeface="HY견고딕" charset="0"/>
                <a:cs typeface="Arial" panose="020B0604020202020204" pitchFamily="34" charset="0"/>
              </a:rPr>
              <a:t>’</a:t>
            </a:r>
            <a:r>
              <a:rPr lang="en-US" altLang="ko-KR" sz="1200" b="1" cap="none" dirty="0">
                <a:ea typeface="HY견고딕" charset="0"/>
                <a:cs typeface="Arial" panose="020B0604020202020204" pitchFamily="34" charset="0"/>
              </a:rPr>
              <a:t>15/03 ~ </a:t>
            </a:r>
            <a:r>
              <a:rPr lang="en-US" altLang="ko-KR" sz="1200" b="1" dirty="0">
                <a:ea typeface="HY견고딕" charset="0"/>
                <a:cs typeface="Arial" panose="020B0604020202020204" pitchFamily="34" charset="0"/>
              </a:rPr>
              <a:t>’18/12)</a:t>
            </a:r>
            <a:endParaRPr lang="ko-KR" altLang="en-US" sz="1200" b="1" cap="none" dirty="0">
              <a:ea typeface="HY견고딕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D9049-69FB-4435-8695-A0F513BCD52E}"/>
              </a:ext>
            </a:extLst>
          </p:cNvPr>
          <p:cNvSpPr txBox="1">
            <a:spLocks/>
          </p:cNvSpPr>
          <p:nvPr/>
        </p:nvSpPr>
        <p:spPr>
          <a:xfrm>
            <a:off x="852330" y="2873247"/>
            <a:ext cx="3794166" cy="2769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defTabSz="779145" eaLnBrk="0"/>
            <a:r>
              <a:rPr lang="en-US" altLang="ko-KR" sz="1200" b="1" cap="none" dirty="0">
                <a:ea typeface="HY견고딕" charset="0"/>
                <a:cs typeface="Arial" panose="020B0604020202020204" pitchFamily="34" charset="0"/>
              </a:rPr>
              <a:t>KOMPSAT-2</a:t>
            </a:r>
            <a:r>
              <a:rPr lang="en-US" altLang="ko-KR" sz="1200" b="1" dirty="0">
                <a:ea typeface="HY견고딕" charset="0"/>
                <a:cs typeface="Arial" panose="020B0604020202020204" pitchFamily="34" charset="0"/>
              </a:rPr>
              <a:t>: </a:t>
            </a:r>
            <a:r>
              <a:rPr lang="en-US" altLang="ko-KR" sz="1200" b="1" dirty="0">
                <a:ea typeface="HY견고딕" charset="0"/>
                <a:cs typeface="Arial" panose="020B0604020202020204" pitchFamily="34" charset="0"/>
                <a:sym typeface="Symbol" panose="05050102010706020507" pitchFamily="18" charset="2"/>
              </a:rPr>
              <a:t>~</a:t>
            </a:r>
            <a:r>
              <a:rPr lang="en-US" altLang="ko-KR" sz="1200" b="1" dirty="0">
                <a:ea typeface="HY견고딕" charset="0"/>
                <a:cs typeface="Arial" panose="020B0604020202020204" pitchFamily="34" charset="0"/>
              </a:rPr>
              <a:t>3.17M</a:t>
            </a:r>
            <a:r>
              <a:rPr lang="en-US" altLang="ko-KR" sz="1200" b="1" cap="none" dirty="0">
                <a:ea typeface="HY견고딕" charset="0"/>
                <a:cs typeface="Arial" panose="020B0604020202020204" pitchFamily="34" charset="0"/>
              </a:rPr>
              <a:t> Scenes (’06/08~ ’18/12)</a:t>
            </a:r>
            <a:endParaRPr lang="ko-KR" altLang="en-US" sz="1200" b="1" cap="none" dirty="0">
              <a:ea typeface="HY견고딕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5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466D3C-C6AF-4D97-9F2A-5D130E42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KOMPSAT Images:</a:t>
            </a:r>
            <a:br>
              <a:rPr lang="en-US" altLang="ko-KR" b="1" dirty="0"/>
            </a:br>
            <a:r>
              <a:rPr lang="en-US" altLang="ko-KR" b="1" dirty="0"/>
              <a:t>Spatial Resolution</a:t>
            </a:r>
            <a:endParaRPr lang="ko-KR" altLang="en-US" b="1" dirty="0"/>
          </a:p>
        </p:txBody>
      </p:sp>
      <p:sp>
        <p:nvSpPr>
          <p:cNvPr id="4" name="한쪽 모서리가 둥근 사각형 20">
            <a:extLst>
              <a:ext uri="{FF2B5EF4-FFF2-40B4-BE49-F238E27FC236}">
                <a16:creationId xmlns:a16="http://schemas.microsoft.com/office/drawing/2014/main" id="{D24E0B4A-357C-49DC-89CA-2327792C7E60}"/>
              </a:ext>
            </a:extLst>
          </p:cNvPr>
          <p:cNvSpPr/>
          <p:nvPr/>
        </p:nvSpPr>
        <p:spPr>
          <a:xfrm rot="16200000">
            <a:off x="1557988" y="440044"/>
            <a:ext cx="470535" cy="2500630"/>
          </a:xfrm>
          <a:prstGeom prst="round1Rect">
            <a:avLst>
              <a:gd name="adj" fmla="val 46961"/>
            </a:avLst>
          </a:prstGeom>
          <a:pattFill prst="wdUpDiag">
            <a:fgClr>
              <a:schemeClr val="accent5">
                <a:lumMod val="75000"/>
              </a:schemeClr>
            </a:fgClr>
            <a:bgClr>
              <a:srgbClr val="266678"/>
            </a:bgClr>
          </a:patt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5" name="한쪽 모서리가 둥근 사각형 21">
            <a:extLst>
              <a:ext uri="{FF2B5EF4-FFF2-40B4-BE49-F238E27FC236}">
                <a16:creationId xmlns:a16="http://schemas.microsoft.com/office/drawing/2014/main" id="{6F86EEF2-F902-42D1-BCB7-A1745C0941DB}"/>
              </a:ext>
            </a:extLst>
          </p:cNvPr>
          <p:cNvSpPr/>
          <p:nvPr/>
        </p:nvSpPr>
        <p:spPr>
          <a:xfrm rot="16200000">
            <a:off x="4296743" y="429885"/>
            <a:ext cx="487045" cy="2494915"/>
          </a:xfrm>
          <a:prstGeom prst="round1Rect">
            <a:avLst>
              <a:gd name="adj" fmla="val 48993"/>
            </a:avLst>
          </a:prstGeom>
          <a:pattFill prst="wdUpDiag">
            <a:fgClr>
              <a:schemeClr val="accent1">
                <a:lumMod val="75000"/>
              </a:schemeClr>
            </a:fgClr>
            <a:bgClr>
              <a:srgbClr val="4578B5"/>
            </a:bgClr>
          </a:patt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6" name="한쪽 모서리가 둥근 사각형 22">
            <a:extLst>
              <a:ext uri="{FF2B5EF4-FFF2-40B4-BE49-F238E27FC236}">
                <a16:creationId xmlns:a16="http://schemas.microsoft.com/office/drawing/2014/main" id="{054ED3B3-CF5A-492B-B905-23360848F17C}"/>
              </a:ext>
            </a:extLst>
          </p:cNvPr>
          <p:cNvSpPr/>
          <p:nvPr/>
        </p:nvSpPr>
        <p:spPr>
          <a:xfrm rot="16200000">
            <a:off x="7040578" y="429885"/>
            <a:ext cx="487045" cy="2494915"/>
          </a:xfrm>
          <a:prstGeom prst="round1Rect">
            <a:avLst>
              <a:gd name="adj" fmla="val 48993"/>
            </a:avLst>
          </a:prstGeom>
          <a:pattFill prst="wdUpDiag">
            <a:fgClr>
              <a:schemeClr val="accent4">
                <a:lumMod val="50000"/>
              </a:schemeClr>
            </a:fgClr>
            <a:bgClr>
              <a:schemeClr val="accent4">
                <a:lumMod val="75000"/>
              </a:schemeClr>
            </a:bgClr>
          </a:patt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7" name="1/2 액자 6">
            <a:extLst>
              <a:ext uri="{FF2B5EF4-FFF2-40B4-BE49-F238E27FC236}">
                <a16:creationId xmlns:a16="http://schemas.microsoft.com/office/drawing/2014/main" id="{E0815EFA-6072-4DB2-8757-1CB51E0B2F59}"/>
              </a:ext>
            </a:extLst>
          </p:cNvPr>
          <p:cNvSpPr/>
          <p:nvPr/>
        </p:nvSpPr>
        <p:spPr>
          <a:xfrm rot="8100000">
            <a:off x="2914981" y="1609715"/>
            <a:ext cx="298450" cy="241300"/>
          </a:xfrm>
          <a:prstGeom prst="halfFrame">
            <a:avLst>
              <a:gd name="adj1" fmla="val 14618"/>
              <a:gd name="adj2" fmla="val 14793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1/2 액자 7">
            <a:extLst>
              <a:ext uri="{FF2B5EF4-FFF2-40B4-BE49-F238E27FC236}">
                <a16:creationId xmlns:a16="http://schemas.microsoft.com/office/drawing/2014/main" id="{2DE2145C-44F1-4F47-83CA-05699C46AFE9}"/>
              </a:ext>
            </a:extLst>
          </p:cNvPr>
          <p:cNvSpPr/>
          <p:nvPr/>
        </p:nvSpPr>
        <p:spPr>
          <a:xfrm rot="8100000">
            <a:off x="5684216" y="1609715"/>
            <a:ext cx="298450" cy="241300"/>
          </a:xfrm>
          <a:prstGeom prst="halfFrame">
            <a:avLst>
              <a:gd name="adj1" fmla="val 14618"/>
              <a:gd name="adj2" fmla="val 14793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3C88629-2714-40EA-95E6-5C36E0AA6167}"/>
              </a:ext>
            </a:extLst>
          </p:cNvPr>
          <p:cNvSpPr/>
          <p:nvPr/>
        </p:nvSpPr>
        <p:spPr bwMode="auto">
          <a:xfrm>
            <a:off x="1083643" y="1546849"/>
            <a:ext cx="1764665" cy="26161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ts val="341"/>
              </a:spcBef>
            </a:pPr>
            <a:r>
              <a:rPr lang="en-US" altLang="ko-KR" sz="1700" b="1" dirty="0">
                <a:solidFill>
                  <a:schemeClr val="bg1"/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KOMPSAT-2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FC735DF-385B-4738-BDA7-D9F08683B4CD}"/>
              </a:ext>
            </a:extLst>
          </p:cNvPr>
          <p:cNvSpPr/>
          <p:nvPr/>
        </p:nvSpPr>
        <p:spPr bwMode="auto">
          <a:xfrm>
            <a:off x="3315668" y="1546849"/>
            <a:ext cx="2337435" cy="26161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ts val="341"/>
              </a:spcBef>
            </a:pPr>
            <a:r>
              <a:rPr lang="en-US" altLang="ko-KR" sz="1700" b="1" dirty="0">
                <a:solidFill>
                  <a:schemeClr val="bg1"/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KOMPSAT-3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FBCE6B9-FE37-476C-ACDE-9A7AF12C9BE0}"/>
              </a:ext>
            </a:extLst>
          </p:cNvPr>
          <p:cNvSpPr/>
          <p:nvPr/>
        </p:nvSpPr>
        <p:spPr bwMode="auto">
          <a:xfrm>
            <a:off x="6018861" y="1546849"/>
            <a:ext cx="2386330" cy="26161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ts val="341"/>
              </a:spcBef>
            </a:pPr>
            <a:r>
              <a:rPr lang="en-US" altLang="ko-KR" sz="1700" b="1" dirty="0">
                <a:solidFill>
                  <a:schemeClr val="bg1"/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KOMPSAT-3A</a:t>
            </a:r>
          </a:p>
        </p:txBody>
      </p:sp>
      <p:sp>
        <p:nvSpPr>
          <p:cNvPr id="12" name="한쪽 모서리가 둥근 사각형 29">
            <a:extLst>
              <a:ext uri="{FF2B5EF4-FFF2-40B4-BE49-F238E27FC236}">
                <a16:creationId xmlns:a16="http://schemas.microsoft.com/office/drawing/2014/main" id="{E6F408D0-EF60-40C2-B38C-2D2163633862}"/>
              </a:ext>
            </a:extLst>
          </p:cNvPr>
          <p:cNvSpPr/>
          <p:nvPr/>
        </p:nvSpPr>
        <p:spPr>
          <a:xfrm rot="16200000">
            <a:off x="1483692" y="3379460"/>
            <a:ext cx="624840" cy="2494915"/>
          </a:xfrm>
          <a:prstGeom prst="round1Rect">
            <a:avLst>
              <a:gd name="adj" fmla="val 48993"/>
            </a:avLst>
          </a:prstGeom>
          <a:pattFill prst="wdUpDiag">
            <a:fgClr>
              <a:srgbClr val="CBCBCB"/>
            </a:fgClr>
            <a:bgClr>
              <a:schemeClr val="bg1">
                <a:lumMod val="85000"/>
              </a:schemeClr>
            </a:bgClr>
          </a:patt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13" name="한쪽 모서리가 둥근 사각형 30">
            <a:extLst>
              <a:ext uri="{FF2B5EF4-FFF2-40B4-BE49-F238E27FC236}">
                <a16:creationId xmlns:a16="http://schemas.microsoft.com/office/drawing/2014/main" id="{AF500DA9-4BAF-4ECB-86FE-FA57CE8F2B38}"/>
              </a:ext>
            </a:extLst>
          </p:cNvPr>
          <p:cNvSpPr/>
          <p:nvPr/>
        </p:nvSpPr>
        <p:spPr>
          <a:xfrm rot="16200000">
            <a:off x="4226257" y="3378189"/>
            <a:ext cx="624840" cy="2498090"/>
          </a:xfrm>
          <a:prstGeom prst="round1Rect">
            <a:avLst>
              <a:gd name="adj" fmla="val 48993"/>
            </a:avLst>
          </a:prstGeom>
          <a:pattFill prst="wdUpDiag">
            <a:fgClr>
              <a:srgbClr val="CBCBCB"/>
            </a:fgClr>
            <a:bgClr>
              <a:schemeClr val="bg1">
                <a:lumMod val="85000"/>
              </a:schemeClr>
            </a:bgClr>
          </a:patt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14" name="한쪽 모서리가 둥근 사각형 31">
            <a:extLst>
              <a:ext uri="{FF2B5EF4-FFF2-40B4-BE49-F238E27FC236}">
                <a16:creationId xmlns:a16="http://schemas.microsoft.com/office/drawing/2014/main" id="{C6EA547E-C94C-4BE1-B667-E37111126590}"/>
              </a:ext>
            </a:extLst>
          </p:cNvPr>
          <p:cNvSpPr/>
          <p:nvPr/>
        </p:nvSpPr>
        <p:spPr>
          <a:xfrm rot="16200000">
            <a:off x="6971997" y="3379460"/>
            <a:ext cx="624840" cy="2494915"/>
          </a:xfrm>
          <a:prstGeom prst="round1Rect">
            <a:avLst>
              <a:gd name="adj" fmla="val 48993"/>
            </a:avLst>
          </a:prstGeom>
          <a:pattFill prst="wdUpDiag">
            <a:fgClr>
              <a:srgbClr val="CBCBCB"/>
            </a:fgClr>
            <a:bgClr>
              <a:schemeClr val="bg1">
                <a:lumMod val="85000"/>
              </a:schemeClr>
            </a:bgClr>
          </a:patt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819458D-01D0-40C9-B764-04911CEB9C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8222"/>
          <a:stretch/>
        </p:blipFill>
        <p:spPr>
          <a:xfrm>
            <a:off x="543256" y="2084060"/>
            <a:ext cx="2500630" cy="25298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AEA056B-1E76-4161-8BF7-6AAEDC814D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20390"/>
          <a:stretch/>
        </p:blipFill>
        <p:spPr>
          <a:xfrm>
            <a:off x="3289631" y="2084060"/>
            <a:ext cx="2498090" cy="251841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94FBCEF-7901-40E4-8D18-40CCB28112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20607"/>
          <a:stretch/>
        </p:blipFill>
        <p:spPr>
          <a:xfrm>
            <a:off x="6018863" y="2080249"/>
            <a:ext cx="2512695" cy="252222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712D07D5-417A-4D51-B29A-7AECD1CAE3D2}"/>
              </a:ext>
            </a:extLst>
          </p:cNvPr>
          <p:cNvSpPr/>
          <p:nvPr/>
        </p:nvSpPr>
        <p:spPr>
          <a:xfrm>
            <a:off x="539449" y="4622730"/>
            <a:ext cx="2497455" cy="307777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779145" eaLnBrk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b="1" cap="none" dirty="0">
                <a:solidFill>
                  <a:schemeClr val="tx1"/>
                </a:solidFill>
                <a:ea typeface="나눔바른고딕" charset="0"/>
                <a:cs typeface="Arial" panose="020B0604020202020204" pitchFamily="34" charset="0"/>
              </a:rPr>
              <a:t>Resolution (Pan/MS: 1/4m)</a:t>
            </a:r>
            <a:endParaRPr lang="ko-KR" altLang="en-US" sz="1400" b="1" cap="none" dirty="0">
              <a:solidFill>
                <a:schemeClr val="tx1"/>
              </a:solidFill>
              <a:ea typeface="나눔바른고딕" charset="0"/>
              <a:cs typeface="Arial" panose="020B060402020202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08F8ECF-C46F-490D-A9E4-9506AA493A4F}"/>
              </a:ext>
            </a:extLst>
          </p:cNvPr>
          <p:cNvSpPr>
            <a:spLocks/>
          </p:cNvSpPr>
          <p:nvPr/>
        </p:nvSpPr>
        <p:spPr>
          <a:xfrm>
            <a:off x="3282650" y="4622730"/>
            <a:ext cx="2501580" cy="307777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779145" eaLnBrk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b="1" cap="none" dirty="0">
                <a:solidFill>
                  <a:schemeClr val="tx1"/>
                </a:solidFill>
                <a:ea typeface="나눔바른고딕" charset="0"/>
                <a:cs typeface="Arial" panose="020B0604020202020204" pitchFamily="34" charset="0"/>
              </a:rPr>
              <a:t>Resolution (Pan/MS: 0.7/2.8m)</a:t>
            </a:r>
            <a:endParaRPr lang="ko-KR" altLang="en-US" sz="1400" b="1" cap="none" dirty="0">
              <a:solidFill>
                <a:schemeClr val="tx1"/>
              </a:solidFill>
              <a:ea typeface="나눔바른고딕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46D5038-B02C-49D8-BBF4-263C50810806}"/>
              </a:ext>
            </a:extLst>
          </p:cNvPr>
          <p:cNvSpPr/>
          <p:nvPr/>
        </p:nvSpPr>
        <p:spPr>
          <a:xfrm>
            <a:off x="6018861" y="4631877"/>
            <a:ext cx="2567593" cy="307777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779145" eaLnBrk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b="1" cap="none" dirty="0">
                <a:ea typeface="나눔바른고딕" charset="0"/>
                <a:cs typeface="Arial" panose="020B0604020202020204" pitchFamily="34" charset="0"/>
              </a:rPr>
              <a:t>Resolution (Pan/MS  0.55/2.2m)</a:t>
            </a:r>
            <a:endParaRPr lang="ko-KR" altLang="en-US" sz="1400" b="1" cap="none" dirty="0">
              <a:ea typeface="나눔바른고딕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3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F6CA748-9E82-4B85-8B77-3DD7E51D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</p:spPr>
        <p:txBody>
          <a:bodyPr>
            <a:normAutofit/>
          </a:bodyPr>
          <a:lstStyle/>
          <a:p>
            <a:r>
              <a:rPr lang="en-US" altLang="ko-KR" b="1" dirty="0"/>
              <a:t>KOMPSAT Images:</a:t>
            </a:r>
            <a:br>
              <a:rPr lang="en-US" altLang="ko-KR" b="1" dirty="0"/>
            </a:br>
            <a:r>
              <a:rPr lang="en-US" altLang="ko-KR" b="1" dirty="0"/>
              <a:t>Integrated Operations</a:t>
            </a:r>
            <a:endParaRPr lang="ko-KR" altLang="en-US" b="1" dirty="0"/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32960237-D753-42B2-8BDA-AFA7B27EFF16}"/>
              </a:ext>
            </a:extLst>
          </p:cNvPr>
          <p:cNvSpPr txBox="1"/>
          <p:nvPr/>
        </p:nvSpPr>
        <p:spPr>
          <a:xfrm>
            <a:off x="4711395" y="1306325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1200" b="1" dirty="0">
                <a:solidFill>
                  <a:schemeClr val="bg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KOMPSAT-5</a:t>
            </a:r>
          </a:p>
          <a:p>
            <a:pPr algn="just"/>
            <a:r>
              <a:rPr lang="en-US" altLang="ko-KR" sz="1200" b="1" dirty="0">
                <a:solidFill>
                  <a:schemeClr val="bg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2015/05/11</a:t>
            </a:r>
            <a:endParaRPr lang="ko-KR" altLang="en-US" sz="1200" b="1" dirty="0">
              <a:solidFill>
                <a:schemeClr val="bg1"/>
              </a:solidFill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E1127210-05DF-46BE-9631-8E33F11DC59A}"/>
              </a:ext>
            </a:extLst>
          </p:cNvPr>
          <p:cNvSpPr txBox="1"/>
          <p:nvPr/>
        </p:nvSpPr>
        <p:spPr>
          <a:xfrm>
            <a:off x="833782" y="1324333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1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1200" b="1" dirty="0">
                <a:solidFill>
                  <a:schemeClr val="bg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KOMPSAT-3</a:t>
            </a:r>
          </a:p>
          <a:p>
            <a:pPr algn="just"/>
            <a:r>
              <a:rPr lang="en-US" altLang="ko-KR" sz="1200" b="1" dirty="0">
                <a:solidFill>
                  <a:schemeClr val="bg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2014/02/07</a:t>
            </a:r>
            <a:endParaRPr lang="ko-KR" altLang="en-US" sz="1200" b="1" dirty="0">
              <a:solidFill>
                <a:schemeClr val="bg1"/>
              </a:solidFill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45E66F6-E7C9-4139-B7D6-3FBB6B7F9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8547" r="13667" b="14216"/>
          <a:stretch/>
        </p:blipFill>
        <p:spPr bwMode="auto">
          <a:xfrm>
            <a:off x="957913" y="1264614"/>
            <a:ext cx="3536014" cy="37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8D0F0C3-80B0-409F-A189-B6E966B87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3857"/>
          <a:stretch/>
        </p:blipFill>
        <p:spPr bwMode="auto">
          <a:xfrm>
            <a:off x="4662093" y="1260028"/>
            <a:ext cx="3708246" cy="37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1ECE070-0EDA-4270-8C00-C14758639613}"/>
              </a:ext>
            </a:extLst>
          </p:cNvPr>
          <p:cNvSpPr/>
          <p:nvPr/>
        </p:nvSpPr>
        <p:spPr>
          <a:xfrm>
            <a:off x="957912" y="1282332"/>
            <a:ext cx="180088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바른고딕" panose="020B0600000101010101" charset="-127"/>
                <a:cs typeface="Arial" panose="020B0604020202020204" pitchFamily="34" charset="0"/>
              </a:rPr>
              <a:t>KOMPSAT-3, EO</a:t>
            </a:r>
          </a:p>
          <a:p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바른고딕" panose="020B0600000101010101" charset="-127"/>
                <a:cs typeface="Arial" panose="020B0604020202020204" pitchFamily="34" charset="0"/>
              </a:rPr>
              <a:t>March, 2013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93EAE39-41A2-42A5-B873-1A7EE2A0213D}"/>
              </a:ext>
            </a:extLst>
          </p:cNvPr>
          <p:cNvSpPr/>
          <p:nvPr/>
        </p:nvSpPr>
        <p:spPr>
          <a:xfrm>
            <a:off x="4664202" y="1265556"/>
            <a:ext cx="1911014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바른고딕" panose="020B0600000101010101" charset="-127"/>
                <a:cs typeface="Arial" panose="020B0604020202020204" pitchFamily="34" charset="0"/>
              </a:rPr>
              <a:t>KOMPSAT-5, SAR</a:t>
            </a:r>
          </a:p>
          <a:p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바른고딕" panose="020B0600000101010101" charset="-127"/>
                <a:cs typeface="Arial" panose="020B0604020202020204" pitchFamily="34" charset="0"/>
              </a:rPr>
              <a:t>May, 2015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9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1" descr="C:/Users/Hwanny/AppData/Roaming/PolarisOffice/ETemp/6484_2628448/image72.jpeg">
            <a:extLst>
              <a:ext uri="{FF2B5EF4-FFF2-40B4-BE49-F238E27FC236}">
                <a16:creationId xmlns:a16="http://schemas.microsoft.com/office/drawing/2014/main" id="{631D5889-B6BF-40E1-9E1E-6B9C0F1347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80" y="1285050"/>
            <a:ext cx="4077406" cy="3658108"/>
          </a:xfrm>
          <a:prstGeom prst="rect">
            <a:avLst/>
          </a:prstGeom>
          <a:noFill/>
          <a:ln w="0">
            <a:noFill/>
            <a:prstDash/>
          </a:ln>
        </p:spPr>
      </p:pic>
      <p:pic>
        <p:nvPicPr>
          <p:cNvPr id="5" name="그림 12" descr="C:/Users/Hwanny/AppData/Roaming/PolarisOffice/ETemp/6484_2628448/image73.jpeg">
            <a:extLst>
              <a:ext uri="{FF2B5EF4-FFF2-40B4-BE49-F238E27FC236}">
                <a16:creationId xmlns:a16="http://schemas.microsoft.com/office/drawing/2014/main" id="{8A1578B8-7E17-4C12-977B-A89328B8FE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7" y="1285050"/>
            <a:ext cx="4077406" cy="3658108"/>
          </a:xfrm>
          <a:prstGeom prst="rect">
            <a:avLst/>
          </a:prstGeom>
          <a:noFill/>
          <a:ln w="0">
            <a:noFill/>
            <a:prstDash/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75B9F7D-EC2E-4952-96C9-6BD5A8A87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886" y="1964119"/>
            <a:ext cx="405130" cy="391160"/>
          </a:xfrm>
          <a:prstGeom prst="rect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endParaRPr lang="ko-KR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0222CBC6-F2A2-484F-9C79-F4E8CC44C8EB}"/>
              </a:ext>
            </a:extLst>
          </p:cNvPr>
          <p:cNvSpPr txBox="1">
            <a:spLocks/>
          </p:cNvSpPr>
          <p:nvPr/>
        </p:nvSpPr>
        <p:spPr bwMode="auto">
          <a:xfrm>
            <a:off x="466557" y="1285049"/>
            <a:ext cx="1247457" cy="492443"/>
          </a:xfrm>
          <a:prstGeom prst="rect">
            <a:avLst/>
          </a:prstGeom>
          <a:solidFill>
            <a:srgbClr val="92D050"/>
          </a:solidFill>
          <a:ln w="0">
            <a:noFill/>
            <a:prstDash/>
          </a:ln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just" defTabSz="779145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b="1" cap="none" dirty="0">
                <a:ln w="9525" cap="flat" cmpd="sng">
                  <a:solidFill>
                    <a:srgbClr val="EEECE1">
                      <a:lumMod val="25000"/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charset="0"/>
                <a:cs typeface="Arial" panose="020B0604020202020204" pitchFamily="34" charset="0"/>
              </a:rPr>
              <a:t>KOMPSAT-3</a:t>
            </a:r>
            <a:endParaRPr lang="ko-KR" altLang="en-US" sz="1300" b="1" cap="none" dirty="0">
              <a:ln w="9525" cap="flat" cmpd="sng">
                <a:solidFill>
                  <a:srgbClr val="EEECE1">
                    <a:lumMod val="25000"/>
                    <a:alpha val="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Y견고딕" charset="0"/>
              <a:cs typeface="Arial" panose="020B0604020202020204" pitchFamily="34" charset="0"/>
            </a:endParaRPr>
          </a:p>
          <a:p>
            <a:pPr marL="0" indent="0" algn="just" defTabSz="779145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b="1" cap="none" dirty="0">
                <a:ln w="9525" cap="flat" cmpd="sng">
                  <a:solidFill>
                    <a:srgbClr val="EEECE1">
                      <a:lumMod val="25000"/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charset="0"/>
                <a:cs typeface="Arial" panose="020B0604020202020204" pitchFamily="34" charset="0"/>
              </a:rPr>
              <a:t>Oct. 16th, 2013</a:t>
            </a:r>
            <a:endParaRPr lang="ko-KR" altLang="en-US" sz="1300" b="1" cap="none" dirty="0">
              <a:ln w="9525" cap="flat" cmpd="sng">
                <a:solidFill>
                  <a:srgbClr val="EEECE1">
                    <a:lumMod val="25000"/>
                    <a:alpha val="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Y견고딕" charset="0"/>
              <a:cs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BB7793D5-77ED-4E88-815D-17EF3C376C7E}"/>
              </a:ext>
            </a:extLst>
          </p:cNvPr>
          <p:cNvSpPr txBox="1">
            <a:spLocks/>
          </p:cNvSpPr>
          <p:nvPr/>
        </p:nvSpPr>
        <p:spPr bwMode="auto">
          <a:xfrm>
            <a:off x="7515929" y="1285050"/>
            <a:ext cx="1247457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/>
          </a:ln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r" defTabSz="779145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b="1" cap="none" dirty="0">
                <a:ln w="9525" cap="flat" cmpd="sng">
                  <a:solidFill>
                    <a:srgbClr val="EEECE1">
                      <a:lumMod val="25000"/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charset="0"/>
                <a:cs typeface="Arial" panose="020B0604020202020204" pitchFamily="34" charset="0"/>
              </a:rPr>
              <a:t>KOMPSAT-5</a:t>
            </a:r>
            <a:endParaRPr lang="ko-KR" altLang="en-US" sz="1300" b="1" cap="none" dirty="0">
              <a:ln w="9525" cap="flat" cmpd="sng">
                <a:solidFill>
                  <a:srgbClr val="EEECE1">
                    <a:lumMod val="25000"/>
                    <a:alpha val="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Y견고딕" charset="0"/>
              <a:cs typeface="Arial" panose="020B0604020202020204" pitchFamily="34" charset="0"/>
            </a:endParaRPr>
          </a:p>
          <a:p>
            <a:pPr algn="r" defTabSz="779145" eaLnBrk="0"/>
            <a:r>
              <a:rPr lang="en-US" altLang="ko-KR" sz="1300" b="1" dirty="0">
                <a:ln w="9525" cap="flat" cmpd="sng">
                  <a:solidFill>
                    <a:srgbClr val="EEECE1">
                      <a:lumMod val="25000"/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charset="0"/>
                <a:cs typeface="Arial" panose="020B0604020202020204" pitchFamily="34" charset="0"/>
              </a:rPr>
              <a:t>Oct. 16th, </a:t>
            </a:r>
            <a:r>
              <a:rPr lang="en-US" altLang="ko-KR" sz="1300" b="1" cap="none" dirty="0">
                <a:ln w="9525" cap="flat" cmpd="sng">
                  <a:solidFill>
                    <a:srgbClr val="EEECE1">
                      <a:lumMod val="25000"/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charset="0"/>
                <a:cs typeface="Arial" panose="020B0604020202020204" pitchFamily="34" charset="0"/>
              </a:rPr>
              <a:t>2013</a:t>
            </a:r>
            <a:endParaRPr lang="ko-KR" altLang="en-US" sz="1300" b="1" cap="none" dirty="0">
              <a:ln w="9525" cap="flat" cmpd="sng">
                <a:solidFill>
                  <a:srgbClr val="EEECE1">
                    <a:lumMod val="25000"/>
                    <a:alpha val="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Y견고딕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26AF7-DA7A-4BB3-8AA2-B666242D0653}"/>
              </a:ext>
            </a:extLst>
          </p:cNvPr>
          <p:cNvSpPr txBox="1">
            <a:spLocks/>
          </p:cNvSpPr>
          <p:nvPr/>
        </p:nvSpPr>
        <p:spPr>
          <a:xfrm>
            <a:off x="3346878" y="4660219"/>
            <a:ext cx="1197086" cy="2769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r" defTabSz="779145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charset="0"/>
                <a:cs typeface="Arial" panose="020B0604020202020204" pitchFamily="34" charset="0"/>
              </a:rPr>
              <a:t>Paris, France</a:t>
            </a:r>
            <a:endParaRPr lang="ko-KR" altLang="en-US" sz="12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Y견고딕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A8AB2-2756-435A-B63A-64FE16ECAEC3}"/>
              </a:ext>
            </a:extLst>
          </p:cNvPr>
          <p:cNvSpPr txBox="1">
            <a:spLocks/>
          </p:cNvSpPr>
          <p:nvPr/>
        </p:nvSpPr>
        <p:spPr>
          <a:xfrm>
            <a:off x="4685979" y="4666817"/>
            <a:ext cx="1415415" cy="276999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779145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charset="0"/>
                <a:cs typeface="Arial" panose="020B0604020202020204" pitchFamily="34" charset="0"/>
              </a:rPr>
              <a:t>Paris, France</a:t>
            </a:r>
            <a:endParaRPr lang="ko-KR" altLang="en-US" sz="12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Y견고딕" charset="0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BA1C6E1-E1F6-4DFF-B5DD-D9ABACCD5CC3}"/>
              </a:ext>
            </a:extLst>
          </p:cNvPr>
          <p:cNvSpPr/>
          <p:nvPr/>
        </p:nvSpPr>
        <p:spPr>
          <a:xfrm>
            <a:off x="7376666" y="1986942"/>
            <a:ext cx="897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spc="-100" dirty="0">
                <a:ln w="9525" cap="flat" cmpd="sng">
                  <a:solidFill>
                    <a:srgbClr val="EEECE1">
                      <a:lumMod val="25000"/>
                      <a:alpha val="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charset="0"/>
                <a:cs typeface="Arial" panose="020B0604020202020204" pitchFamily="34" charset="0"/>
              </a:rPr>
              <a:t>Tour Eiffel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F90020EA-626C-4039-91F2-69B0BB20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</p:spPr>
        <p:txBody>
          <a:bodyPr>
            <a:normAutofit/>
          </a:bodyPr>
          <a:lstStyle/>
          <a:p>
            <a:r>
              <a:rPr lang="en-US" altLang="ko-KR" b="1" dirty="0"/>
              <a:t>KOMPSAT Images:</a:t>
            </a:r>
            <a:br>
              <a:rPr lang="en-US" altLang="ko-KR" b="1" dirty="0"/>
            </a:br>
            <a:r>
              <a:rPr lang="en-US" altLang="ko-KR" b="1" dirty="0"/>
              <a:t>Optical &amp; SAR Sensors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1156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1013</Words>
  <Application>Microsoft Office PowerPoint</Application>
  <PresentationFormat>화면 슬라이드 쇼(16:9)</PresentationFormat>
  <Paragraphs>397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Helvetica</vt:lpstr>
      <vt:lpstr>Wingdings</vt:lpstr>
      <vt:lpstr>Office Theme</vt:lpstr>
      <vt:lpstr>KARI’s Satellites &amp; ARD</vt:lpstr>
      <vt:lpstr>KARI’s LEO Missions</vt:lpstr>
      <vt:lpstr>Characteristics &amp; Advantages of KOMPSAT: Fast Revisit</vt:lpstr>
      <vt:lpstr>KARI Ground Stations  with Global Networks</vt:lpstr>
      <vt:lpstr>KARI Ground Station &amp;  Antenna Systems</vt:lpstr>
      <vt:lpstr>Scene Acquisitions</vt:lpstr>
      <vt:lpstr>KOMPSAT Images: Spatial Resolution</vt:lpstr>
      <vt:lpstr>KOMPSAT Images: Integrated Operations</vt:lpstr>
      <vt:lpstr>KOMPSAT Images: Optical &amp; SAR Sensors</vt:lpstr>
      <vt:lpstr>KOMPSAT Images: Change Detections</vt:lpstr>
      <vt:lpstr>ARD-Related Activities in KARI</vt:lpstr>
      <vt:lpstr>Analysis on Works for ARD</vt:lpstr>
      <vt:lpstr>Classification of Works to Be Done (As of Aug. 2019)</vt:lpstr>
      <vt:lpstr>Initial Self-Assessment (As of Aug. 2019, 1/3)</vt:lpstr>
      <vt:lpstr>Initial Self-Assessment (As of Aug. 2019, 2/3)</vt:lpstr>
      <vt:lpstr>Initial Self-Assessment (As of Aug. 2019, 3/3)</vt:lpstr>
      <vt:lpstr>Considerations &amp; Questions</vt:lpstr>
      <vt:lpstr>PowerPoint 프레젠테이션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Lecomte</dc:creator>
  <cp:lastModifiedBy>치호 강</cp:lastModifiedBy>
  <cp:revision>56</cp:revision>
  <cp:lastPrinted>2016-11-11T04:37:28Z</cp:lastPrinted>
  <dcterms:created xsi:type="dcterms:W3CDTF">2016-11-10T19:18:14Z</dcterms:created>
  <dcterms:modified xsi:type="dcterms:W3CDTF">2019-09-06T00:26:01Z</dcterms:modified>
</cp:coreProperties>
</file>