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30" r:id="rId11"/>
    <p:sldId id="331" r:id="rId12"/>
    <p:sldId id="332" r:id="rId13"/>
    <p:sldId id="304" r:id="rId14"/>
    <p:sldId id="321" r:id="rId15"/>
    <p:sldId id="318" r:id="rId16"/>
    <p:sldId id="319" r:id="rId17"/>
    <p:sldId id="316" r:id="rId18"/>
    <p:sldId id="317" r:id="rId19"/>
    <p:sldId id="314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39" autoAdjust="0"/>
  </p:normalViewPr>
  <p:slideViewPr>
    <p:cSldViewPr snapToGrid="0">
      <p:cViewPr varScale="1">
        <p:scale>
          <a:sx n="78" d="100"/>
          <a:sy n="78" d="100"/>
        </p:scale>
        <p:origin x="1024" y="40"/>
      </p:cViewPr>
      <p:guideLst>
        <p:guide orient="horz" pos="216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fld id="{30AB6365-29AF-42BC-A2A2-52FEE04D3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1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fld id="{69C72FF6-AEDB-4DCC-ACA0-288ECFC7B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53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5471-4C32-A541-AEDA-4966F5CDB3E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7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5471-4C32-A541-AEDA-4966F5CDB3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6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75443" y="8670927"/>
            <a:ext cx="2965326" cy="455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6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1355" indent="-269752" defTabSz="91116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79008" indent="-215801" defTabSz="91116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0611" indent="-215801" defTabSz="91116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2214" indent="-215801" defTabSz="91116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3818" indent="-215801" defTabSz="911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5421" indent="-215801" defTabSz="911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37024" indent="-215801" defTabSz="911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68627" indent="-215801" defTabSz="911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60888" cy="3421062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04" y="4337746"/>
            <a:ext cx="5015930" cy="41053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15" tIns="43157" rIns="86315" bIns="43157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726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Sentinel-2 is establishing their own global geometric framework by triangulating large blocks of MSI data. The result will be a set of global reference images (GRI) to which all MSI data will be registered to ensure consistency.</a:t>
            </a:r>
          </a:p>
          <a:p>
            <a:r>
              <a:rPr lang="en-US" dirty="0" smtClean="0"/>
              <a:t>The discrepancies between this GRI framework and the GLS are likely to be larger than the science community will find acceptable.</a:t>
            </a:r>
          </a:p>
          <a:p>
            <a:r>
              <a:rPr lang="en-US" dirty="0" smtClean="0"/>
              <a:t>This gives us “permission” to update the entire GLS to enhance accuracy globally while improving consistency with MSI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72FF6-AEDB-4DCC-ACA0-288ECFC7BE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98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first step, we have identified 13 triangulation blocks (really 12 plus islands) covering all GLS path/rows. These are shown on the next chart.</a:t>
            </a:r>
          </a:p>
          <a:p>
            <a:r>
              <a:rPr lang="en-US" dirty="0" smtClean="0"/>
              <a:t>Australia is one of these blocks. We do not plan to readjust Australia since it is already registered to the Geoscience Australia AGRI framework.</a:t>
            </a:r>
          </a:p>
          <a:p>
            <a:r>
              <a:rPr lang="en-US" dirty="0" smtClean="0"/>
              <a:t>Scene selection and initial unconstrained (with no ties to MSI data) block adjustments have been performed for 3 blocks:  South America, Europe, and NW Africa.</a:t>
            </a:r>
          </a:p>
          <a:p>
            <a:r>
              <a:rPr lang="en-US" dirty="0" smtClean="0"/>
              <a:t>As the GRI framework becomes operational we will extract MSI GCPs and use them to constrain a second adjustment of each block.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72FF6-AEDB-4DCC-ACA0-288ECFC7BEF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25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Continental areas are covered by 12 blocks, 11 of which will be readjusted.</a:t>
            </a:r>
          </a:p>
          <a:p>
            <a:r>
              <a:rPr lang="en-US" dirty="0" smtClean="0"/>
              <a:t>The “13</a:t>
            </a:r>
            <a:r>
              <a:rPr lang="en-US" baseline="30000" dirty="0" smtClean="0"/>
              <a:t>th</a:t>
            </a:r>
            <a:r>
              <a:rPr lang="en-US" dirty="0" smtClean="0"/>
              <a:t>” block consists of island areas that will be worked as necessary.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72FF6-AEDB-4DCC-ACA0-288ECFC7BEF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1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6764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55600" y="6156325"/>
            <a:ext cx="2590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/>
              <a:t>U.S. Department of the Interior</a:t>
            </a:r>
          </a:p>
          <a:p>
            <a:pPr eaLnBrk="0" hangingPunct="0">
              <a:spcBef>
                <a:spcPct val="50000"/>
              </a:spcBef>
            </a:pPr>
            <a:r>
              <a:rPr lang="en-US" sz="1000" b="1"/>
              <a:t>U.S. Geological Survey</a:t>
            </a:r>
          </a:p>
        </p:txBody>
      </p:sp>
      <p:pic>
        <p:nvPicPr>
          <p:cNvPr id="6" name="Picture 23" descr="banner cop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>
            <a:fillRect/>
          </a:stretch>
        </p:blipFill>
        <p:spPr bwMode="auto">
          <a:xfrm>
            <a:off x="0" y="0"/>
            <a:ext cx="9144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56000"/>
            <a:ext cx="8534400" cy="617538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133600"/>
            <a:ext cx="8534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Box 24"/>
          <p:cNvSpPr txBox="1">
            <a:spLocks noChangeArrowheads="1"/>
          </p:cNvSpPr>
          <p:nvPr userDrawn="1"/>
        </p:nvSpPr>
        <p:spPr bwMode="auto">
          <a:xfrm>
            <a:off x="6002867" y="6583363"/>
            <a:ext cx="31411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baseline="0" dirty="0" smtClean="0">
                <a:solidFill>
                  <a:srgbClr val="006600"/>
                </a:solidFill>
              </a:rPr>
              <a:t>Landsat Science Team – January 2017</a:t>
            </a:r>
            <a:endParaRPr lang="en-US" sz="1200" b="1" dirty="0" smtClean="0">
              <a:solidFill>
                <a:srgbClr val="006600"/>
              </a:solidFill>
            </a:endParaRPr>
          </a:p>
        </p:txBody>
      </p:sp>
      <p:pic>
        <p:nvPicPr>
          <p:cNvPr id="8" name="Picture 7" descr="nasa-logo-lg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78" y="346582"/>
            <a:ext cx="996722" cy="8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30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76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6" descr="vert mont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7800"/>
            <a:ext cx="8382000" cy="6635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6576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4384675" y="66373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fld id="{793C37E8-B2E5-4BB0-A010-68E85D9E44D8}" type="slidenum">
              <a:rPr lang="en-US" sz="1000">
                <a:solidFill>
                  <a:schemeClr val="tx2"/>
                </a:solidFill>
              </a:rPr>
              <a:pPr eaLnBrk="0" hangingPunct="0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1030" name="Picture 24" descr="ident348fromlendalK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5"/>
          <a:stretch>
            <a:fillRect/>
          </a:stretch>
        </p:blipFill>
        <p:spPr bwMode="auto">
          <a:xfrm>
            <a:off x="457200" y="6324600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457200" y="9906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22"/>
          <p:cNvSpPr>
            <a:spLocks noChangeShapeType="1"/>
          </p:cNvSpPr>
          <p:nvPr userDrawn="1"/>
        </p:nvSpPr>
        <p:spPr bwMode="auto">
          <a:xfrm>
            <a:off x="457200" y="60198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24"/>
          <p:cNvSpPr txBox="1">
            <a:spLocks noChangeArrowheads="1"/>
          </p:cNvSpPr>
          <p:nvPr userDrawn="1"/>
        </p:nvSpPr>
        <p:spPr bwMode="auto">
          <a:xfrm>
            <a:off x="6062133" y="6583363"/>
            <a:ext cx="30818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baseline="0" dirty="0" smtClean="0">
                <a:solidFill>
                  <a:srgbClr val="006600"/>
                </a:solidFill>
              </a:rPr>
              <a:t>CEOS WGCV </a:t>
            </a:r>
            <a:r>
              <a:rPr lang="en-US" sz="1200" b="1" baseline="0" dirty="0" smtClean="0">
                <a:solidFill>
                  <a:srgbClr val="006600"/>
                </a:solidFill>
              </a:rPr>
              <a:t>– </a:t>
            </a:r>
            <a:r>
              <a:rPr lang="en-US" sz="1200" b="1" baseline="0" dirty="0" smtClean="0">
                <a:solidFill>
                  <a:srgbClr val="006600"/>
                </a:solidFill>
              </a:rPr>
              <a:t>May 2017</a:t>
            </a:r>
            <a:endParaRPr lang="en-US" sz="1200" b="1" dirty="0" smtClean="0">
              <a:solidFill>
                <a:srgbClr val="006600"/>
              </a:solidFill>
            </a:endParaRPr>
          </a:p>
        </p:txBody>
      </p:sp>
      <p:pic>
        <p:nvPicPr>
          <p:cNvPr id="11" name="Picture 10" descr="nasa-logo-lg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98" y="6140524"/>
            <a:ext cx="803446" cy="676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678090"/>
        </a:buClr>
        <a:buSzPct val="70000"/>
        <a:buFont typeface="Wingdings" pitchFamily="2" charset="2"/>
        <a:buChar char="u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678090"/>
        </a:buClr>
        <a:buSzPct val="7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1828800"/>
            <a:ext cx="7772400" cy="1470025"/>
          </a:xfrm>
        </p:spPr>
        <p:txBody>
          <a:bodyPr/>
          <a:lstStyle/>
          <a:p>
            <a:r>
              <a:rPr lang="en-US" altLang="en-US" sz="3600" dirty="0" smtClean="0"/>
              <a:t>Landsat / Sentinel 2a Radiometric and Geometric Comparison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200" dirty="0" smtClean="0"/>
              <a:t>January 10, 2017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77056"/>
            <a:ext cx="83058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Presented by Ron </a:t>
            </a:r>
            <a:r>
              <a:rPr lang="en-US" altLang="en-US" sz="2000" dirty="0" smtClean="0"/>
              <a:t>Morfitt</a:t>
            </a:r>
            <a:r>
              <a:rPr lang="en-US" altLang="en-US" sz="2000" dirty="0"/>
              <a:t>, U.S. Geological Survey (USGS</a:t>
            </a:r>
            <a:r>
              <a:rPr lang="en-US" altLang="en-US" sz="2000" dirty="0" smtClean="0"/>
              <a:t>)</a:t>
            </a: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989370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PICS Lifetime Trending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354286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each site, accumulate all cloud-free region-of-interest </a:t>
            </a:r>
            <a:r>
              <a:rPr lang="en-US" dirty="0" smtClean="0"/>
              <a:t>averages</a:t>
            </a:r>
            <a:endParaRPr lang="en-US" dirty="0" smtClean="0"/>
          </a:p>
          <a:p>
            <a:r>
              <a:rPr lang="en-US" dirty="0" smtClean="0"/>
              <a:t>Correct TOA reflectance for solar zenith angle</a:t>
            </a:r>
          </a:p>
          <a:p>
            <a:pPr lvl="1"/>
            <a:r>
              <a:rPr lang="en-US" dirty="0" smtClean="0"/>
              <a:t>Empirical adjustment to normalize to a standard reference angle. Accounts for some of the seasonal differences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Normalize all site reflectance data to </a:t>
            </a:r>
            <a:r>
              <a:rPr lang="en-US" dirty="0" smtClean="0"/>
              <a:t>1</a:t>
            </a:r>
            <a:endParaRPr lang="en-US" dirty="0" smtClean="0"/>
          </a:p>
          <a:p>
            <a:r>
              <a:rPr lang="en-US" dirty="0" smtClean="0"/>
              <a:t>Calculate slope over time, determine 2-sigma uncertainty of </a:t>
            </a:r>
            <a:r>
              <a:rPr lang="en-US" dirty="0" smtClean="0"/>
              <a:t>slope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113" y="1600201"/>
            <a:ext cx="4572000" cy="2059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13" y="3659513"/>
            <a:ext cx="4572000" cy="2059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03777" y="1600302"/>
            <a:ext cx="4346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mbria"/>
                <a:cs typeface="Cambria"/>
              </a:rPr>
              <a:t>(CA)</a:t>
            </a:r>
            <a:endParaRPr lang="en-US" sz="10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3844" y="3659513"/>
            <a:ext cx="656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mbria"/>
                <a:cs typeface="Cambria"/>
              </a:rPr>
              <a:t>(SWIR1)</a:t>
            </a:r>
            <a:endParaRPr lang="en-US" sz="10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5677" y="61355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SDSU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6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PICS Lifetime Trending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Trending over almost 2 years indicates very good agreement between the 3 sites, suggests little to no change over time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More data needed </a:t>
            </a:r>
            <a:r>
              <a:rPr lang="en-US" dirty="0" smtClean="0"/>
              <a:t>before results conclusive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1" y="2589045"/>
            <a:ext cx="9144000" cy="3582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5677" y="61355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SDSU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13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PICS Lifetime Trending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GSFC results for Libya-4</a:t>
            </a:r>
          </a:p>
          <a:p>
            <a:pPr lvl="1"/>
            <a:r>
              <a:rPr lang="en-US" dirty="0" smtClean="0"/>
              <a:t>OLI, ETM+, MSI. Slopes only since MSI launch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556"/>
            <a:ext cx="9144000" cy="3582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5670" y="5719171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ETM+ updated Nov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76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– Sentinel-2 Harmonization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Sentinel-2 will use a set of global reference images (GRI) to ensure multi-temporal registration</a:t>
            </a:r>
          </a:p>
          <a:p>
            <a:pPr lvl="1"/>
            <a:r>
              <a:rPr lang="en-US" dirty="0" smtClean="0"/>
              <a:t>This reference is being established through a series of continental-scale triangulation blocks of MSI data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 resolution Pleiades imagery is being used as control</a:t>
            </a:r>
          </a:p>
          <a:p>
            <a:pPr lvl="2"/>
            <a:r>
              <a:rPr lang="en-US" dirty="0" smtClean="0"/>
              <a:t>There is no explicit tie to the GLS</a:t>
            </a:r>
          </a:p>
          <a:p>
            <a:pPr lvl="1"/>
            <a:r>
              <a:rPr lang="en-US" dirty="0" smtClean="0"/>
              <a:t>These blocks will be completed during 2016-2017 with operational implementation (and reprocessing) to follow</a:t>
            </a:r>
          </a:p>
          <a:p>
            <a:r>
              <a:rPr lang="en-US" dirty="0" smtClean="0"/>
              <a:t>Given the respective accuracies of the GLS (17 m </a:t>
            </a:r>
            <a:r>
              <a:rPr lang="en-US" dirty="0" err="1" smtClean="0"/>
              <a:t>RMSEr</a:t>
            </a:r>
            <a:r>
              <a:rPr lang="en-US" dirty="0" smtClean="0"/>
              <a:t>) and GRI (10 m 2-sigma), Landsat / Sentinel </a:t>
            </a:r>
            <a:r>
              <a:rPr lang="en-US" dirty="0" err="1" smtClean="0"/>
              <a:t>misregistration</a:t>
            </a:r>
            <a:r>
              <a:rPr lang="en-US" dirty="0" smtClean="0"/>
              <a:t> of up </a:t>
            </a:r>
            <a:r>
              <a:rPr lang="en-US" dirty="0"/>
              <a:t>to ~</a:t>
            </a:r>
            <a:r>
              <a:rPr lang="en-US" dirty="0" smtClean="0"/>
              <a:t>26 m 2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can be expected</a:t>
            </a:r>
          </a:p>
          <a:p>
            <a:pPr lvl="1"/>
            <a:r>
              <a:rPr lang="en-US" dirty="0" smtClean="0"/>
              <a:t>Better registration is required by the science community</a:t>
            </a:r>
          </a:p>
          <a:p>
            <a:pPr lvl="1"/>
            <a:r>
              <a:rPr lang="en-US" dirty="0" smtClean="0"/>
              <a:t>Provides motivation to improve the GLS while making it consistent with the Sentinel-2 GRI framework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4552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of GLS Horizontal Error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6" b="7941"/>
          <a:stretch/>
        </p:blipFill>
        <p:spPr>
          <a:xfrm>
            <a:off x="110218" y="1015566"/>
            <a:ext cx="8923564" cy="4990154"/>
          </a:xfrm>
        </p:spPr>
      </p:pic>
    </p:spTree>
    <p:extLst>
      <p:ext uri="{BB962C8B-B14F-4D97-AF65-F5344CB8AC3E}">
        <p14:creationId xmlns:p14="http://schemas.microsoft.com/office/powerpoint/2010/main" val="34087675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4 – Approach and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a global readjustment of the GLS using L8 data with sparse ties to Sentinel-2 GRI</a:t>
            </a:r>
          </a:p>
          <a:p>
            <a:r>
              <a:rPr lang="en-US" dirty="0" smtClean="0"/>
              <a:t>Thirteen triangulation blocks have been defined</a:t>
            </a:r>
          </a:p>
          <a:p>
            <a:pPr lvl="1"/>
            <a:r>
              <a:rPr lang="en-US" dirty="0" smtClean="0"/>
              <a:t>Islands will be updated where MSI data are available</a:t>
            </a:r>
          </a:p>
          <a:p>
            <a:r>
              <a:rPr lang="en-US" dirty="0" smtClean="0"/>
              <a:t>Initial (L8 only) triangulations have been performed for </a:t>
            </a:r>
            <a:r>
              <a:rPr lang="en-US" dirty="0" smtClean="0"/>
              <a:t>all blocks except islands and South America</a:t>
            </a:r>
            <a:endParaRPr lang="en-US" dirty="0" smtClean="0"/>
          </a:p>
          <a:p>
            <a:pPr lvl="1"/>
            <a:r>
              <a:rPr lang="en-US" dirty="0" smtClean="0"/>
              <a:t>New OLI GCPs have been extracted for these blocks</a:t>
            </a:r>
          </a:p>
          <a:p>
            <a:pPr lvl="1"/>
            <a:r>
              <a:rPr lang="en-US" dirty="0" smtClean="0"/>
              <a:t>Solar calibration maneuvers causing minor issue for three paths in South America block</a:t>
            </a:r>
            <a:endParaRPr lang="en-US" dirty="0" smtClean="0"/>
          </a:p>
          <a:p>
            <a:pPr lvl="1"/>
            <a:r>
              <a:rPr lang="en-US" dirty="0" smtClean="0"/>
              <a:t>Islands block in work</a:t>
            </a:r>
            <a:endParaRPr lang="en-US" dirty="0" smtClean="0"/>
          </a:p>
          <a:p>
            <a:r>
              <a:rPr lang="en-US" dirty="0" smtClean="0"/>
              <a:t>Once the GRI is operational, MSI control will be added to support a second, constrained triangulation</a:t>
            </a:r>
          </a:p>
          <a:p>
            <a:r>
              <a:rPr lang="en-US" dirty="0" smtClean="0"/>
              <a:t>Readjusted control will be implemented in Collection 2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3473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t="5727" r="2942" b="1202"/>
          <a:stretch/>
        </p:blipFill>
        <p:spPr>
          <a:xfrm>
            <a:off x="454152" y="704088"/>
            <a:ext cx="8321040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Triangulation Blocks &amp; S2 Tie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01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2" y="1065125"/>
            <a:ext cx="8915153" cy="5043577"/>
          </a:xfrm>
        </p:spPr>
        <p:txBody>
          <a:bodyPr/>
          <a:lstStyle/>
          <a:p>
            <a:r>
              <a:rPr lang="en-US" dirty="0" smtClean="0"/>
              <a:t>L8/S2 registration accuracy was measured at 255 sites.</a:t>
            </a:r>
          </a:p>
          <a:p>
            <a:r>
              <a:rPr lang="en-US" dirty="0" smtClean="0"/>
              <a:t>Actual results before and after L8-only triangulation: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Landsat 8 / Sentinel 2 Misregistration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4397" y="6163588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26m 2</a:t>
            </a:r>
            <a:r>
              <a:rPr lang="en-US" sz="2000" dirty="0" smtClean="0">
                <a:latin typeface="Symbol" panose="05050102010706020507" pitchFamily="18" charset="2"/>
              </a:rPr>
              <a:t>s</a:t>
            </a:r>
            <a:r>
              <a:rPr lang="en-US" sz="2000" dirty="0" smtClean="0"/>
              <a:t> predicted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36592" y="5962675"/>
            <a:ext cx="340109" cy="4009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47" y="1858680"/>
            <a:ext cx="8530202" cy="41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8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13344" r="2689" b="6526"/>
          <a:stretch/>
        </p:blipFill>
        <p:spPr>
          <a:xfrm>
            <a:off x="324813" y="1033272"/>
            <a:ext cx="8412480" cy="5120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S2 / L8 Comparison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06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Coincident </a:t>
            </a:r>
            <a:r>
              <a:rPr lang="en-US" dirty="0" smtClean="0"/>
              <a:t>PICS indicates Calibration </a:t>
            </a:r>
            <a:r>
              <a:rPr lang="en-US" dirty="0"/>
              <a:t>is within 1.5% for most </a:t>
            </a:r>
            <a:r>
              <a:rPr lang="en-US" dirty="0" smtClean="0"/>
              <a:t>bands, within 4% for CA </a:t>
            </a:r>
            <a:r>
              <a:rPr lang="en-US" dirty="0"/>
              <a:t>and </a:t>
            </a:r>
            <a:r>
              <a:rPr lang="en-US" dirty="0" smtClean="0"/>
              <a:t>Blue</a:t>
            </a:r>
          </a:p>
          <a:p>
            <a:endParaRPr lang="en-US" sz="800" dirty="0"/>
          </a:p>
          <a:p>
            <a:r>
              <a:rPr lang="en-US" dirty="0"/>
              <a:t>PICS lifetime trending </a:t>
            </a:r>
            <a:r>
              <a:rPr lang="en-US" dirty="0" smtClean="0"/>
              <a:t>for MSI does </a:t>
            </a:r>
            <a:r>
              <a:rPr lang="en-US" dirty="0"/>
              <a:t>not show </a:t>
            </a:r>
            <a:r>
              <a:rPr lang="en-US" dirty="0" smtClean="0"/>
              <a:t>degradation</a:t>
            </a:r>
            <a:endParaRPr lang="en-US" dirty="0"/>
          </a:p>
          <a:p>
            <a:endParaRPr lang="en-US" altLang="en-US" sz="800" dirty="0" smtClean="0"/>
          </a:p>
          <a:p>
            <a:r>
              <a:rPr lang="en-US" altLang="en-US" dirty="0" smtClean="0"/>
              <a:t>Fourth </a:t>
            </a:r>
            <a:r>
              <a:rPr lang="en-US" altLang="en-US" dirty="0" smtClean="0"/>
              <a:t>phase of Landsat GCP improvement is underway to improve L8/S2 registration</a:t>
            </a:r>
          </a:p>
          <a:p>
            <a:pPr lvl="1"/>
            <a:r>
              <a:rPr lang="en-US" altLang="en-US" dirty="0" smtClean="0"/>
              <a:t>Completed L8-only triangulation for </a:t>
            </a:r>
            <a:r>
              <a:rPr lang="en-US" altLang="en-US" dirty="0" smtClean="0"/>
              <a:t>11 </a:t>
            </a:r>
            <a:r>
              <a:rPr lang="en-US" altLang="en-US" dirty="0" smtClean="0"/>
              <a:t>of 13 blocks and OLI GCP extraction for </a:t>
            </a:r>
            <a:r>
              <a:rPr lang="en-US" altLang="en-US" dirty="0" smtClean="0"/>
              <a:t>12 </a:t>
            </a:r>
            <a:r>
              <a:rPr lang="en-US" altLang="en-US" dirty="0" smtClean="0"/>
              <a:t>of 13 blocks</a:t>
            </a:r>
          </a:p>
          <a:p>
            <a:pPr lvl="1"/>
            <a:r>
              <a:rPr lang="en-US" altLang="en-US" dirty="0" smtClean="0"/>
              <a:t>Final block adjustment will include GRI tie points to link to Sentinel-2 MSI geometric framework</a:t>
            </a:r>
          </a:p>
          <a:p>
            <a:pPr lvl="1"/>
            <a:r>
              <a:rPr lang="en-US" altLang="en-US" dirty="0" smtClean="0"/>
              <a:t>Measured OLI to (pre-GRI) MSI registration is slightly better than predicted =&gt; 22.3 meters 2</a:t>
            </a:r>
            <a:r>
              <a:rPr lang="en-US" altLang="en-US" dirty="0" smtClean="0">
                <a:latin typeface="Symbol" panose="05050102010706020507" pitchFamily="18" charset="2"/>
              </a:rPr>
              <a:t>s</a:t>
            </a:r>
            <a:r>
              <a:rPr lang="en-US" altLang="en-US" dirty="0" smtClean="0"/>
              <a:t> based upon 255 test sites</a:t>
            </a:r>
          </a:p>
        </p:txBody>
      </p:sp>
    </p:spTree>
    <p:extLst>
      <p:ext uri="{BB962C8B-B14F-4D97-AF65-F5344CB8AC3E}">
        <p14:creationId xmlns:p14="http://schemas.microsoft.com/office/powerpoint/2010/main" val="13406464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Topics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Landsat Calibration Team (who really did the work)</a:t>
            </a:r>
            <a:endParaRPr lang="en-US" altLang="en-US" sz="1800" dirty="0" smtClean="0"/>
          </a:p>
          <a:p>
            <a:r>
              <a:rPr lang="en-US" altLang="en-US" sz="2000" dirty="0" smtClean="0"/>
              <a:t>Landsat / Sentinel-2a Radiometry</a:t>
            </a:r>
          </a:p>
          <a:p>
            <a:pPr lvl="1"/>
            <a:r>
              <a:rPr lang="en-US" altLang="en-US" sz="1800" dirty="0" smtClean="0"/>
              <a:t>OLI stability</a:t>
            </a:r>
          </a:p>
          <a:p>
            <a:pPr lvl="1"/>
            <a:r>
              <a:rPr lang="en-US" altLang="en-US" sz="1800" dirty="0" smtClean="0"/>
              <a:t>Coincident acquisition comparison</a:t>
            </a:r>
          </a:p>
          <a:p>
            <a:pPr lvl="1"/>
            <a:r>
              <a:rPr lang="en-US" altLang="en-US" sz="1800" dirty="0" smtClean="0"/>
              <a:t>PICS lifetime trending</a:t>
            </a:r>
            <a:endParaRPr lang="en-US" altLang="en-US" sz="1800" dirty="0" smtClean="0"/>
          </a:p>
          <a:p>
            <a:r>
              <a:rPr lang="en-US" altLang="en-US" sz="2000" dirty="0" smtClean="0"/>
              <a:t>Landsat </a:t>
            </a:r>
            <a:r>
              <a:rPr lang="en-US" altLang="en-US" sz="2000" dirty="0" smtClean="0"/>
              <a:t>/ </a:t>
            </a:r>
            <a:r>
              <a:rPr lang="en-US" altLang="en-US" sz="2000" dirty="0" smtClean="0"/>
              <a:t>Sentinel-2a Geometry</a:t>
            </a:r>
            <a:endParaRPr lang="en-US" altLang="en-US" sz="2000" dirty="0" smtClean="0"/>
          </a:p>
          <a:p>
            <a:pPr lvl="1"/>
            <a:r>
              <a:rPr lang="en-US" altLang="en-US" sz="1800" dirty="0" smtClean="0"/>
              <a:t>Estimated GLS accuracy (post-GCP improvement)</a:t>
            </a:r>
          </a:p>
          <a:p>
            <a:pPr lvl="1"/>
            <a:r>
              <a:rPr lang="en-US" altLang="en-US" sz="1800" dirty="0" smtClean="0"/>
              <a:t>Predicted and measured L8 OLI – S2A MSI registration accuracy</a:t>
            </a:r>
          </a:p>
          <a:p>
            <a:pPr lvl="1"/>
            <a:r>
              <a:rPr lang="en-US" altLang="en-US" sz="1800" dirty="0" smtClean="0"/>
              <a:t>GLS global re-triangulation plan and status</a:t>
            </a:r>
          </a:p>
        </p:txBody>
      </p:sp>
    </p:spTree>
    <p:extLst>
      <p:ext uri="{BB962C8B-B14F-4D97-AF65-F5344CB8AC3E}">
        <p14:creationId xmlns:p14="http://schemas.microsoft.com/office/powerpoint/2010/main" val="10266747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Calibration Team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Comprised of members from </a:t>
            </a:r>
            <a:r>
              <a:rPr lang="en-US" dirty="0" smtClean="0"/>
              <a:t>USGS/EROS, NASA/GSFC, </a:t>
            </a:r>
            <a:r>
              <a:rPr lang="en-US" dirty="0" smtClean="0"/>
              <a:t>University of Arizona, South Dakota State University, Rochester Institute of Technology and </a:t>
            </a:r>
            <a:r>
              <a:rPr lang="en-US" dirty="0" smtClean="0"/>
              <a:t>NASA/JPL</a:t>
            </a:r>
          </a:p>
          <a:p>
            <a:endParaRPr lang="en-US" dirty="0"/>
          </a:p>
          <a:p>
            <a:r>
              <a:rPr lang="en-US" dirty="0" smtClean="0"/>
              <a:t>Work performed by:</a:t>
            </a:r>
          </a:p>
          <a:p>
            <a:pPr lvl="1"/>
            <a:r>
              <a:rPr lang="en-US" dirty="0" smtClean="0"/>
              <a:t>Radiometry</a:t>
            </a:r>
          </a:p>
          <a:p>
            <a:pPr lvl="2"/>
            <a:r>
              <a:rPr lang="en-US" dirty="0" smtClean="0"/>
              <a:t>Julia </a:t>
            </a:r>
            <a:r>
              <a:rPr lang="en-US" dirty="0" err="1" smtClean="0"/>
              <a:t>Barsi</a:t>
            </a:r>
            <a:r>
              <a:rPr lang="en-US" dirty="0"/>
              <a:t> </a:t>
            </a:r>
            <a:r>
              <a:rPr lang="en-US" dirty="0" smtClean="0"/>
              <a:t>(NASA/GSFC/SSAI), </a:t>
            </a:r>
            <a:r>
              <a:rPr lang="en-US" dirty="0" err="1" smtClean="0"/>
              <a:t>Obaidul</a:t>
            </a:r>
            <a:r>
              <a:rPr lang="en-US" dirty="0" smtClean="0"/>
              <a:t> </a:t>
            </a:r>
            <a:r>
              <a:rPr lang="en-US" dirty="0" err="1" smtClean="0"/>
              <a:t>Haque</a:t>
            </a:r>
            <a:r>
              <a:rPr lang="en-US" dirty="0" smtClean="0"/>
              <a:t> (USGS/EROS/SGT), </a:t>
            </a:r>
            <a:r>
              <a:rPr lang="en-US" dirty="0" err="1" smtClean="0"/>
              <a:t>Morakot</a:t>
            </a:r>
            <a:r>
              <a:rPr lang="en-US" dirty="0" smtClean="0"/>
              <a:t> </a:t>
            </a:r>
            <a:r>
              <a:rPr lang="en-US" dirty="0" err="1" smtClean="0"/>
              <a:t>Kaewmanee</a:t>
            </a:r>
            <a:r>
              <a:rPr lang="en-US" dirty="0" smtClean="0"/>
              <a:t> (SDSU)</a:t>
            </a:r>
          </a:p>
          <a:p>
            <a:pPr lvl="1"/>
            <a:r>
              <a:rPr lang="en-US" dirty="0" smtClean="0"/>
              <a:t>Geometry</a:t>
            </a:r>
          </a:p>
          <a:p>
            <a:pPr lvl="2"/>
            <a:r>
              <a:rPr lang="en-US" dirty="0" smtClean="0"/>
              <a:t>Jim </a:t>
            </a:r>
            <a:r>
              <a:rPr lang="en-US" dirty="0" err="1" smtClean="0"/>
              <a:t>Storey</a:t>
            </a:r>
            <a:r>
              <a:rPr lang="en-US" dirty="0" smtClean="0"/>
              <a:t>, Mike Choate, Raj </a:t>
            </a:r>
            <a:r>
              <a:rPr lang="en-US" dirty="0" err="1" smtClean="0"/>
              <a:t>Rengarajan</a:t>
            </a:r>
            <a:r>
              <a:rPr lang="en-US" dirty="0" smtClean="0"/>
              <a:t>, Mark Lubke (USGS/EROS/SGT)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8814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</a:t>
            </a:r>
            <a:r>
              <a:rPr lang="en-US" dirty="0" smtClean="0"/>
              <a:t>OLI Stability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441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OLI has been stable to within 1.5% since launch</a:t>
            </a:r>
          </a:p>
          <a:p>
            <a:pPr lvl="1"/>
            <a:r>
              <a:rPr lang="en-US" dirty="0" smtClean="0"/>
              <a:t>Calibration update for CA band (lifetime) and other VNIR bands (short time period) in “Collections” release </a:t>
            </a:r>
          </a:p>
          <a:p>
            <a:pPr lvl="2"/>
            <a:r>
              <a:rPr lang="en-US" dirty="0" smtClean="0"/>
              <a:t>Reprocessed data beginning </a:t>
            </a:r>
            <a:r>
              <a:rPr lang="en-US" dirty="0" smtClean="0"/>
              <a:t>February 2017</a:t>
            </a:r>
          </a:p>
          <a:p>
            <a:pPr lvl="2"/>
            <a:r>
              <a:rPr lang="en-US" dirty="0" smtClean="0"/>
              <a:t>Completed May 5, 2017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All OLI data included here have been updated for Collections processing.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13" y="1956176"/>
            <a:ext cx="4572000" cy="31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14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MSI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Desert sites</a:t>
            </a:r>
          </a:p>
          <a:p>
            <a:pPr lvl="1"/>
            <a:r>
              <a:rPr lang="en-US" dirty="0" smtClean="0"/>
              <a:t>Cross Calibration with near-coincident OLI acquisitions</a:t>
            </a:r>
            <a:endParaRPr lang="en-US" dirty="0"/>
          </a:p>
          <a:p>
            <a:pPr lvl="2"/>
            <a:r>
              <a:rPr lang="en-US" dirty="0" smtClean="0"/>
              <a:t>Libya-4, Algeria-3</a:t>
            </a:r>
          </a:p>
          <a:p>
            <a:pPr lvl="1"/>
            <a:r>
              <a:rPr lang="en-US" dirty="0" smtClean="0"/>
              <a:t>Lifetime trending</a:t>
            </a:r>
          </a:p>
          <a:p>
            <a:pPr lvl="2"/>
            <a:r>
              <a:rPr lang="en-US" dirty="0"/>
              <a:t>Libya-4, Sudan-1, Algeria-</a:t>
            </a:r>
            <a:r>
              <a:rPr lang="en-US" dirty="0" smtClean="0"/>
              <a:t>3</a:t>
            </a:r>
          </a:p>
          <a:p>
            <a:pPr lvl="1"/>
            <a:endParaRPr lang="en-US" dirty="0"/>
          </a:p>
          <a:p>
            <a:r>
              <a:rPr lang="en-US" dirty="0" smtClean="0"/>
              <a:t>Note: </a:t>
            </a:r>
            <a:r>
              <a:rPr lang="en-US" dirty="0" smtClean="0"/>
              <a:t>only bands common between MSI </a:t>
            </a:r>
            <a:r>
              <a:rPr lang="en-US" dirty="0" smtClean="0"/>
              <a:t>and </a:t>
            </a:r>
            <a:r>
              <a:rPr lang="en-US" dirty="0" smtClean="0"/>
              <a:t>OLI included: </a:t>
            </a:r>
            <a:r>
              <a:rPr lang="en-US" sz="3100" dirty="0" smtClean="0"/>
              <a:t>1, 2, 3, 4, 8A, 11, 12</a:t>
            </a:r>
          </a:p>
        </p:txBody>
      </p:sp>
    </p:spTree>
    <p:extLst>
      <p:ext uri="{BB962C8B-B14F-4D97-AF65-F5344CB8AC3E}">
        <p14:creationId xmlns:p14="http://schemas.microsoft.com/office/powerpoint/2010/main" val="4157739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MSI Bands have significant spectral overlap with OLI bands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MSI Spectral Overlap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675" y="1759000"/>
            <a:ext cx="2887579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111" y="1759000"/>
            <a:ext cx="2606843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2" y="1759000"/>
            <a:ext cx="2887579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323" y="1759000"/>
            <a:ext cx="2600158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722" y="3981001"/>
            <a:ext cx="2606842" cy="228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6422" y="3981001"/>
            <a:ext cx="2606842" cy="228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843" y="3981001"/>
            <a:ext cx="288757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256" y="3357224"/>
            <a:ext cx="3096091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491325" cy="4953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Use MSI and OLI data over Pseudo Invariant Calibration Sites (PICS)</a:t>
            </a:r>
          </a:p>
          <a:p>
            <a:pPr lvl="1"/>
            <a:r>
              <a:rPr lang="en-US" sz="1600" dirty="0" smtClean="0"/>
              <a:t>Libya-4 (GSFC and SDSU)</a:t>
            </a:r>
          </a:p>
          <a:p>
            <a:pPr lvl="1"/>
            <a:r>
              <a:rPr lang="en-US" sz="1600" dirty="0" smtClean="0"/>
              <a:t>Algeria-3 (GSFC only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r>
              <a:rPr lang="en-US" sz="1800" dirty="0" smtClean="0"/>
              <a:t>Extract Region of Interest from images</a:t>
            </a:r>
          </a:p>
          <a:p>
            <a:pPr lvl="1"/>
            <a:r>
              <a:rPr lang="en-US" sz="1600" dirty="0" smtClean="0"/>
              <a:t>SDSU: ~65x64 km region</a:t>
            </a:r>
          </a:p>
          <a:p>
            <a:pPr lvl="1"/>
            <a:r>
              <a:rPr lang="en-US" sz="1600" dirty="0" smtClean="0"/>
              <a:t>GSFC: CNES defined region, ~</a:t>
            </a:r>
            <a:r>
              <a:rPr lang="en-US" sz="1600" dirty="0" smtClean="0"/>
              <a:t>20x20km</a:t>
            </a:r>
            <a:endParaRPr lang="en-US" sz="1600" dirty="0" smtClean="0"/>
          </a:p>
          <a:p>
            <a:r>
              <a:rPr lang="en-US" sz="1800" dirty="0" smtClean="0"/>
              <a:t>Compute TOA reflectances for both </a:t>
            </a:r>
          </a:p>
          <a:p>
            <a:r>
              <a:rPr lang="en-US" sz="1800" dirty="0" smtClean="0"/>
              <a:t>Apply Spectral Band Adjustment Factor (SBAF) to make MSI reflectances “OLI-like</a:t>
            </a:r>
            <a:r>
              <a:rPr lang="en-US" sz="1800" dirty="0" smtClean="0"/>
              <a:t>”</a:t>
            </a:r>
            <a:endParaRPr lang="en-US" sz="1800" dirty="0"/>
          </a:p>
          <a:p>
            <a:r>
              <a:rPr lang="en-US" sz="1800" dirty="0" smtClean="0"/>
              <a:t>Compare reflectances directly</a:t>
            </a:r>
          </a:p>
          <a:p>
            <a:pPr lvl="1"/>
            <a:r>
              <a:rPr lang="en-US" sz="1600" dirty="0" smtClean="0"/>
              <a:t>Every 80 days, </a:t>
            </a:r>
            <a:r>
              <a:rPr lang="en-US" sz="1600" dirty="0"/>
              <a:t>b</a:t>
            </a:r>
            <a:r>
              <a:rPr lang="en-US" sz="1600" dirty="0" smtClean="0"/>
              <a:t>oth sites have coincident overpass (NSO) opportunities within 20 minutes with similar viewing geometries</a:t>
            </a:r>
          </a:p>
          <a:p>
            <a:pPr lvl="1"/>
            <a:r>
              <a:rPr lang="en-US" sz="1600" i="1" dirty="0" smtClean="0"/>
              <a:t>SDSU also directly compares image pairs acquired within six </a:t>
            </a:r>
            <a:r>
              <a:rPr lang="en-US" sz="1600" i="1" dirty="0" smtClean="0"/>
              <a:t>days</a:t>
            </a:r>
            <a:endParaRPr lang="en-US" sz="1600" i="1" dirty="0" smtClean="0"/>
          </a:p>
        </p:txBody>
      </p:sp>
      <p:pic>
        <p:nvPicPr>
          <p:cNvPr id="4" name="Picture 3" descr="MSI_region_compariso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9535" y="101600"/>
            <a:ext cx="3489644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90895" y="959406"/>
            <a:ext cx="49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60018" y="959406"/>
            <a:ext cx="10455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Hyperion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7205572" y="1144072"/>
            <a:ext cx="173128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05572" y="2661206"/>
            <a:ext cx="54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64103" y="2223572"/>
            <a:ext cx="107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SDSU ROI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20482" y="1696046"/>
            <a:ext cx="1064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CNES ROI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6484520" y="1880712"/>
            <a:ext cx="241774" cy="158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</p:cNvCxnSpPr>
          <p:nvPr/>
        </p:nvCxnSpPr>
        <p:spPr>
          <a:xfrm flipH="1" flipV="1">
            <a:off x="7535153" y="2142626"/>
            <a:ext cx="328950" cy="265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34703" y="3980109"/>
            <a:ext cx="49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OLI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50179" y="3817731"/>
            <a:ext cx="10455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Hyperion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7695733" y="4002397"/>
            <a:ext cx="173128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32457" y="5150199"/>
            <a:ext cx="54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MSI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94275" y="4369705"/>
            <a:ext cx="1064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CNES ROI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7258313" y="4554371"/>
            <a:ext cx="437420" cy="305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6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Reflectance Calculation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OLI </a:t>
            </a:r>
            <a:r>
              <a:rPr lang="en-US" dirty="0" smtClean="0"/>
              <a:t>TOA reflectance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Where: </a:t>
            </a:r>
          </a:p>
          <a:p>
            <a:pPr lvl="2"/>
            <a:r>
              <a:rPr lang="en-US" dirty="0" smtClean="0">
                <a:latin typeface="Symbol" charset="2"/>
                <a:cs typeface="Symbol" charset="2"/>
              </a:rPr>
              <a:t>r</a:t>
            </a:r>
            <a:r>
              <a:rPr lang="en-US" baseline="-25000" dirty="0" smtClean="0"/>
              <a:t>OLI</a:t>
            </a:r>
            <a:r>
              <a:rPr lang="en-US" dirty="0" smtClean="0"/>
              <a:t> is </a:t>
            </a:r>
            <a:r>
              <a:rPr lang="en-US" dirty="0"/>
              <a:t>top-of-atmosphere </a:t>
            </a:r>
            <a:r>
              <a:rPr lang="en-US" dirty="0" smtClean="0"/>
              <a:t>reflectance 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M and A </a:t>
            </a:r>
            <a:r>
              <a:rPr lang="en-US" dirty="0" smtClean="0"/>
              <a:t>are reflectance scaling factors in metadata</a:t>
            </a:r>
          </a:p>
          <a:p>
            <a:pPr lvl="2"/>
            <a:r>
              <a:rPr lang="en-US" dirty="0" smtClean="0"/>
              <a:t>Q</a:t>
            </a:r>
            <a:r>
              <a:rPr lang="en-US" baseline="-25000" dirty="0" smtClean="0"/>
              <a:t>cal</a:t>
            </a:r>
            <a:r>
              <a:rPr lang="en-US" dirty="0" smtClean="0"/>
              <a:t> is image digital count</a:t>
            </a:r>
          </a:p>
          <a:p>
            <a:pPr lvl="2"/>
            <a:r>
              <a:rPr lang="en-US" dirty="0" smtClean="0">
                <a:latin typeface="Symbol" charset="2"/>
                <a:cs typeface="Symbol" charset="2"/>
              </a:rPr>
              <a:t>q </a:t>
            </a:r>
            <a:r>
              <a:rPr lang="en-US" dirty="0" smtClean="0"/>
              <a:t>is solar zenith angle (90-solar elevation angle from metadata or for ROI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MSI TOA reflectance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Where:</a:t>
            </a:r>
          </a:p>
          <a:p>
            <a:pPr lvl="2"/>
            <a:r>
              <a:rPr lang="en-US" dirty="0" smtClean="0">
                <a:latin typeface="Symbol" charset="2"/>
                <a:cs typeface="Symbol" charset="2"/>
              </a:rPr>
              <a:t>r</a:t>
            </a:r>
            <a:r>
              <a:rPr lang="en-US" baseline="-25000" dirty="0" smtClean="0"/>
              <a:t>MSI</a:t>
            </a:r>
            <a:r>
              <a:rPr lang="en-US" dirty="0" smtClean="0"/>
              <a:t> is </a:t>
            </a:r>
            <a:r>
              <a:rPr lang="en-US" dirty="0"/>
              <a:t>top-of-atmosphere </a:t>
            </a:r>
            <a:r>
              <a:rPr lang="en-US" dirty="0" smtClean="0"/>
              <a:t>reflectance </a:t>
            </a:r>
          </a:p>
          <a:p>
            <a:pPr lvl="2"/>
            <a:r>
              <a:rPr lang="en-US" dirty="0" smtClean="0"/>
              <a:t>Q</a:t>
            </a:r>
            <a:r>
              <a:rPr lang="en-US" baseline="-25000" dirty="0" smtClean="0"/>
              <a:t>cal</a:t>
            </a:r>
            <a:r>
              <a:rPr lang="en-US" dirty="0" smtClean="0"/>
              <a:t> </a:t>
            </a:r>
            <a:r>
              <a:rPr lang="en-US" dirty="0"/>
              <a:t>is image digital </a:t>
            </a:r>
            <a:r>
              <a:rPr lang="en-US" dirty="0" smtClean="0"/>
              <a:t>count</a:t>
            </a:r>
          </a:p>
          <a:p>
            <a:pPr lvl="2"/>
            <a:r>
              <a:rPr lang="en-US" dirty="0" smtClean="0"/>
              <a:t>QUANTIFICATION_VALUE is provided in the </a:t>
            </a:r>
            <a:r>
              <a:rPr lang="en-US" dirty="0" smtClean="0"/>
              <a:t>metadata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Convert </a:t>
            </a:r>
            <a:r>
              <a:rPr lang="en-US" dirty="0" smtClean="0"/>
              <a:t>MSI TOA reflectance to OLI equivalent reflectance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57" r="34516"/>
          <a:stretch/>
        </p:blipFill>
        <p:spPr>
          <a:xfrm>
            <a:off x="2597777" y="1143000"/>
            <a:ext cx="3645722" cy="748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85" r="26003"/>
          <a:stretch/>
        </p:blipFill>
        <p:spPr>
          <a:xfrm>
            <a:off x="2083770" y="3406137"/>
            <a:ext cx="4976459" cy="694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61" r="37008"/>
          <a:stretch/>
        </p:blipFill>
        <p:spPr>
          <a:xfrm>
            <a:off x="3187956" y="5614782"/>
            <a:ext cx="3055543" cy="3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6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OLI-MSI Cross </a:t>
            </a:r>
            <a:r>
              <a:rPr lang="en-US" sz="3200" dirty="0" smtClean="0"/>
              <a:t>Calibration Coincident Overpass Results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Agree </a:t>
            </a:r>
            <a:r>
              <a:rPr lang="en-US" dirty="0" smtClean="0"/>
              <a:t>within 1.5% in </a:t>
            </a:r>
            <a:r>
              <a:rPr lang="en-US" dirty="0" smtClean="0"/>
              <a:t>most bands, w</a:t>
            </a:r>
            <a:r>
              <a:rPr lang="en-US" dirty="0" smtClean="0"/>
              <a:t>ithin 4% for coastal aerosol and blue bands</a:t>
            </a:r>
          </a:p>
          <a:p>
            <a:pPr lvl="2"/>
            <a:r>
              <a:rPr lang="en-US" dirty="0" smtClean="0"/>
              <a:t>Within single site, results </a:t>
            </a:r>
            <a:r>
              <a:rPr lang="en-US" dirty="0" smtClean="0"/>
              <a:t>are </a:t>
            </a:r>
            <a:r>
              <a:rPr lang="en-US" dirty="0" smtClean="0"/>
              <a:t>agreement within </a:t>
            </a:r>
            <a:r>
              <a:rPr lang="en-US" dirty="0" smtClean="0"/>
              <a:t>0.75% (</a:t>
            </a:r>
            <a:r>
              <a:rPr lang="en-US" dirty="0" smtClean="0"/>
              <a:t>1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>
                <a:cs typeface="Symbol" charset="2"/>
              </a:rPr>
              <a:t>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75677" y="6135508"/>
            <a:ext cx="134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GSFC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65" y="2173532"/>
            <a:ext cx="6516295" cy="39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43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13620</TotalTime>
  <Words>1181</Words>
  <Application>Microsoft Office PowerPoint</Application>
  <PresentationFormat>On-screen Show (4:3)</PresentationFormat>
  <Paragraphs>148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Symbol</vt:lpstr>
      <vt:lpstr>Wingdings</vt:lpstr>
      <vt:lpstr>Microsoft Office 98</vt:lpstr>
      <vt:lpstr>Landsat / Sentinel 2a Radiometric and Geometric Comparison  January 10, 2017</vt:lpstr>
      <vt:lpstr>Topics</vt:lpstr>
      <vt:lpstr>Landsat Calibration Team</vt:lpstr>
      <vt:lpstr>Landsat OLI Stability</vt:lpstr>
      <vt:lpstr>Monitoring MSI</vt:lpstr>
      <vt:lpstr>OLI and MSI Spectral Overlap</vt:lpstr>
      <vt:lpstr>Cross Calibration</vt:lpstr>
      <vt:lpstr>Reflectance Calculation</vt:lpstr>
      <vt:lpstr>OLI-MSI Cross Calibration Coincident Overpass Results</vt:lpstr>
      <vt:lpstr>PICS Lifetime Trending</vt:lpstr>
      <vt:lpstr>PICS Lifetime Trending</vt:lpstr>
      <vt:lpstr>PICS Lifetime Trending</vt:lpstr>
      <vt:lpstr>Landsat – Sentinel-2 Harmonization</vt:lpstr>
      <vt:lpstr>Estimate of GLS Horizontal Error</vt:lpstr>
      <vt:lpstr>Phase 4 – Approach and Status</vt:lpstr>
      <vt:lpstr>Triangulation Blocks &amp; S2 Tie Sites</vt:lpstr>
      <vt:lpstr>Measured Landsat 8 / Sentinel 2 Misregistration</vt:lpstr>
      <vt:lpstr>S2 / L8 Comparison Sites</vt:lpstr>
      <vt:lpstr>Summary</vt:lpstr>
    </vt:vector>
  </TitlesOfParts>
  <Company>USGS/EROS Data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DocuShare</dc:title>
  <dc:creator>Autumn Olson</dc:creator>
  <cp:lastModifiedBy>Morfitt, Ron</cp:lastModifiedBy>
  <cp:revision>1203</cp:revision>
  <dcterms:created xsi:type="dcterms:W3CDTF">2005-05-17T19:07:47Z</dcterms:created>
  <dcterms:modified xsi:type="dcterms:W3CDTF">2017-05-18T14:23:39Z</dcterms:modified>
</cp:coreProperties>
</file>