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14" r:id="rId3"/>
    <p:sldId id="521" r:id="rId4"/>
    <p:sldId id="464" r:id="rId5"/>
    <p:sldId id="522" r:id="rId6"/>
    <p:sldId id="518" r:id="rId7"/>
    <p:sldId id="495" r:id="rId8"/>
    <p:sldId id="467" r:id="rId9"/>
    <p:sldId id="514" r:id="rId10"/>
    <p:sldId id="471" r:id="rId11"/>
    <p:sldId id="505" r:id="rId12"/>
    <p:sldId id="519" r:id="rId13"/>
    <p:sldId id="520" r:id="rId14"/>
    <p:sldId id="523" r:id="rId15"/>
    <p:sldId id="532" r:id="rId16"/>
    <p:sldId id="524" r:id="rId17"/>
    <p:sldId id="525" r:id="rId18"/>
    <p:sldId id="526" r:id="rId19"/>
    <p:sldId id="527" r:id="rId20"/>
    <p:sldId id="528" r:id="rId21"/>
    <p:sldId id="529" r:id="rId22"/>
    <p:sldId id="530" r:id="rId23"/>
  </p:sldIdLst>
  <p:sldSz cx="9144000" cy="6858000" type="screen4x3"/>
  <p:notesSz cx="6834188" cy="99790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2" autoAdjust="0"/>
    <p:restoredTop sz="81091" autoAdjust="0"/>
  </p:normalViewPr>
  <p:slideViewPr>
    <p:cSldViewPr>
      <p:cViewPr>
        <p:scale>
          <a:sx n="100" d="100"/>
          <a:sy n="100" d="100"/>
        </p:scale>
        <p:origin x="1480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ECE28-E7B6-4527-B2D1-902AACFE067A}" type="datetimeFigureOut">
              <a:rPr lang="zh-CN" altLang="en-US" smtClean="0"/>
              <a:pPr/>
              <a:t>2017/5/18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AA9DF-646D-4469-8B70-7073A5AAC0C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01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C3317-CA76-4265-A6BF-54ABBC892E85}" type="datetimeFigureOut">
              <a:rPr lang="zh-CN" altLang="en-US" smtClean="0"/>
              <a:pPr/>
              <a:t>2017/5/18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D5F6E-7CC6-4636-AA59-23887DA866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03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797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17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巴西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秘鲁和哥伦比交界的亚马逊热带雨林地区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图像大小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 79.3km x 33.6km,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图像中心经纬度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西经 </a:t>
            </a:r>
            <a:r>
              <a:rPr lang="en-US" altLang="zh-CN" sz="1200" dirty="0" smtClean="0"/>
              <a:t>70.0533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南纬 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4.2122,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获取时间</a:t>
            </a:r>
            <a:r>
              <a:rPr lang="en-US" altLang="zh-CN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 2016.09.23,10:56</a:t>
            </a:r>
          </a:p>
          <a:p>
            <a:endParaRPr lang="en-US" altLang="zh-CN" dirty="0" smtClean="0"/>
          </a:p>
          <a:p>
            <a:r>
              <a:rPr lang="nn-NO" altLang="zh-CN" dirty="0" smtClean="0"/>
              <a:t>20160923105609_000_0MC_ROM_1</a:t>
            </a:r>
            <a:r>
              <a:rPr lang="zh-CN" altLang="nn-NO" dirty="0" smtClean="0"/>
              <a:t>南美</a:t>
            </a:r>
            <a:r>
              <a:rPr lang="nn-NO" altLang="zh-CN" dirty="0" smtClean="0"/>
              <a:t>tg1_ampHR</a:t>
            </a:r>
            <a:r>
              <a:rPr lang="en-US" altLang="zh-CN" dirty="0" smtClean="0"/>
              <a:t>(</a:t>
            </a:r>
            <a:r>
              <a:rPr lang="nn-NO" altLang="zh-CN" dirty="0" smtClean="0"/>
              <a:t>-70.0533   -4.2122)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84543-F307-47EC-8C32-B42AF096281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986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2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2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64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99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021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D5F6E-7CC6-4636-AA59-23887DA8668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930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3312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r"/>
            <a:fld id="{EDF3986E-396F-6F42-8D9B-846DEDC7DDFA}" type="slidenum">
              <a:rPr lang="en-US" altLang="zh-CN" sz="1200"/>
              <a:pPr algn="r"/>
              <a:t>11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814134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1"/>
          <p:cNvSpPr txBox="1">
            <a:spLocks noGrp="1"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r">
              <a:buSzPct val="100000"/>
            </a:pPr>
            <a:fld id="{7F21AF54-F604-CF46-ACC5-88ECE65A8CE1}" type="slidenum">
              <a:rPr lang="en-US" altLang="zh-CN" sz="1200">
                <a:solidFill>
                  <a:srgbClr val="000000"/>
                </a:solidFill>
              </a:rPr>
              <a:pPr algn="r">
                <a:buSzPct val="100000"/>
              </a:pPr>
              <a:t>12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12902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r">
              <a:buSzPct val="100000"/>
            </a:pPr>
            <a:fld id="{95CB6238-7761-4046-9359-2147D688CB52}" type="slidenum">
              <a:rPr lang="en-US" altLang="zh-CN" sz="1200">
                <a:solidFill>
                  <a:srgbClr val="000000"/>
                </a:solidFill>
              </a:rPr>
              <a:pPr algn="r">
                <a:buSzPct val="100000"/>
              </a:pPr>
              <a:t>12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129028" name="Text Box 2"/>
          <p:cNvSpPr txBox="1">
            <a:spLocks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r">
              <a:buSzPct val="100000"/>
            </a:pPr>
            <a:fld id="{986FA796-657E-0248-8C08-885ED6885D17}" type="slidenum">
              <a:rPr lang="en-US" altLang="zh-CN" sz="1200">
                <a:solidFill>
                  <a:srgbClr val="000000"/>
                </a:solidFill>
                <a:latin typeface="Arial" charset="0"/>
              </a:rPr>
              <a:pPr algn="r">
                <a:buSzPct val="100000"/>
              </a:pPr>
              <a:t>12</a:t>
            </a:fld>
            <a:endParaRPr lang="en-US" altLang="zh-CN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70412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0" tIns="0" rIns="0" bIns="0" anchor="ctr"/>
          <a:lstStyle/>
          <a:p>
            <a:pPr defTabSz="449263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zh-CN"/>
          </a:p>
        </p:txBody>
      </p:sp>
      <p:sp>
        <p:nvSpPr>
          <p:cNvPr id="129031" name="Text Box 5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400" tIns="47880" rIns="95400" bIns="47880" anchor="b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r">
              <a:buSzPct val="100000"/>
            </a:pPr>
            <a:fld id="{215711E2-B5F3-5243-8160-3263B8ED34FA}" type="slidenum">
              <a:rPr lang="en-US" altLang="zh-CN" sz="1300">
                <a:solidFill>
                  <a:srgbClr val="000000"/>
                </a:solidFill>
                <a:latin typeface="Arial" charset="0"/>
              </a:rPr>
              <a:pPr algn="r">
                <a:buSzPct val="100000"/>
              </a:pPr>
              <a:t>12</a:t>
            </a:fld>
            <a:endParaRPr lang="en-US" altLang="zh-CN" sz="1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7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1A4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098934" y="133472"/>
            <a:ext cx="3672408" cy="5232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iti SC Light"/>
                <a:ea typeface="Heiti SC Light"/>
                <a:cs typeface="Heiti SC Light"/>
              </a:rPr>
              <a:t>National Space Science</a:t>
            </a:r>
            <a:r>
              <a:rPr kumimoji="1" lang="en-US" altLang="zh-CN" sz="1400" b="1" baseline="0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iti SC Light"/>
                <a:ea typeface="Heiti SC Light"/>
                <a:cs typeface="Heiti SC Light"/>
              </a:rPr>
              <a:t> Center</a:t>
            </a:r>
          </a:p>
          <a:p>
            <a:pPr algn="r"/>
            <a:r>
              <a:rPr kumimoji="1" lang="en-US" altLang="zh-CN" sz="1400" b="1" baseline="0" dirty="0" smtClean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iti SC Light"/>
                <a:ea typeface="Heiti SC Light"/>
                <a:cs typeface="Heiti SC Light"/>
              </a:rPr>
              <a:t>Chinese Academy of Sciences</a:t>
            </a:r>
            <a:endParaRPr kumimoji="1" lang="zh-CN" altLang="en-US" sz="1400" b="1" dirty="0">
              <a:solidFill>
                <a:schemeClr val="bg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923928" y="6351711"/>
            <a:ext cx="4248472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kumimoji="1" sz="1400" b="1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en-US" altLang="zh-CN" sz="1200" dirty="0" smtClean="0"/>
              <a:t>Key Laboratory of Microwave Remote Sensing</a:t>
            </a:r>
          </a:p>
          <a:p>
            <a:pPr lvl="0"/>
            <a:r>
              <a:rPr lang="en-US" altLang="zh-CN" sz="1200" dirty="0" smtClean="0"/>
              <a:t>Chinese Academy of Sciences</a:t>
            </a:r>
            <a:endParaRPr lang="zh-CN" altLang="en-US" sz="12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1028175"/>
          </a:xfrm>
          <a:prstGeom prst="rect">
            <a:avLst/>
          </a:prstGeom>
        </p:spPr>
        <p:txBody>
          <a:bodyPr/>
          <a:lstStyle>
            <a:lvl1pPr>
              <a:defRPr lang="zh-CN" altLang="en-US" sz="4000" dirty="0">
                <a:solidFill>
                  <a:srgbClr val="001A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903433"/>
            <a:ext cx="8229600" cy="44058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84368" y="577871"/>
            <a:ext cx="802432" cy="5731449"/>
          </a:xfrm>
          <a:prstGeom prst="rect">
            <a:avLst/>
          </a:prstGeom>
        </p:spPr>
        <p:txBody>
          <a:bodyPr vert="eaVert"/>
          <a:lstStyle>
            <a:lvl1pPr algn="ctr">
              <a:defRPr sz="3600">
                <a:solidFill>
                  <a:schemeClr val="accent6">
                    <a:lumMod val="50000"/>
                  </a:schemeClr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77871"/>
            <a:ext cx="7283152" cy="573144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988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79024"/>
            <a:ext cx="8229600" cy="1093792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rgbClr val="001A4F"/>
                </a:solidFill>
                <a:latin typeface="Times New Roman"/>
                <a:ea typeface="Heiti SC Light"/>
                <a:cs typeface="Times New Roman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897043"/>
            <a:ext cx="8229600" cy="4412277"/>
          </a:xfr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n"/>
              <a:defRPr b="1" i="0">
                <a:latin typeface="Times New Roman"/>
                <a:cs typeface="Times New Roman"/>
              </a:defRPr>
            </a:lvl1pPr>
            <a:lvl2pPr>
              <a:defRPr b="1" i="0">
                <a:latin typeface="Times New Roman"/>
                <a:cs typeface="Times New Roman"/>
              </a:defRPr>
            </a:lvl2pPr>
            <a:lvl3pPr>
              <a:defRPr b="1" i="0">
                <a:latin typeface="Times New Roman"/>
                <a:cs typeface="Times New Roman"/>
              </a:defRPr>
            </a:lvl3pPr>
            <a:lvl4pPr>
              <a:defRPr b="1" i="0">
                <a:latin typeface="Times New Roman"/>
                <a:cs typeface="Times New Roman"/>
              </a:defRPr>
            </a:lvl4pPr>
            <a:lvl5pPr>
              <a:defRPr b="1" i="0">
                <a:latin typeface="Times New Roman"/>
                <a:cs typeface="Times New Roman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>
              <a:defRPr lang="zh-CN" altLang="en-US" sz="4000" smtClean="0">
                <a:solidFill>
                  <a:srgbClr val="001A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 algn="ctr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7787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zh-CN" altLang="en-US" sz="4000">
                <a:solidFill>
                  <a:srgbClr val="001A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903433"/>
            <a:ext cx="4038600" cy="4405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03433"/>
            <a:ext cx="4038600" cy="4405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1028175"/>
          </a:xfrm>
          <a:prstGeom prst="rect">
            <a:avLst/>
          </a:prstGeom>
        </p:spPr>
        <p:txBody>
          <a:bodyPr/>
          <a:lstStyle>
            <a:lvl1pPr>
              <a:defRPr lang="zh-CN" altLang="en-US" sz="4000" dirty="0">
                <a:solidFill>
                  <a:srgbClr val="001A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83834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478108"/>
            <a:ext cx="4040188" cy="3831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83834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478108"/>
            <a:ext cx="4041775" cy="3831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21792"/>
          </a:xfrm>
          <a:prstGeom prst="rect">
            <a:avLst/>
          </a:prstGeom>
        </p:spPr>
        <p:txBody>
          <a:bodyPr/>
          <a:lstStyle>
            <a:lvl1pPr>
              <a:defRPr lang="zh-CN" altLang="en-US" sz="4000" dirty="0">
                <a:solidFill>
                  <a:srgbClr val="001A4F"/>
                </a:solidFill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7628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576283"/>
            <a:ext cx="5111750" cy="5733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738333"/>
            <a:ext cx="3008313" cy="4570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536" y="0"/>
            <a:ext cx="9144000" cy="69269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0762" y="6309320"/>
            <a:ext cx="9144000" cy="5555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5" name="图片 4" descr="MiRSLab白红logo[简]用于深色背景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t="21419" r="18569" b="20542"/>
          <a:stretch/>
        </p:blipFill>
        <p:spPr>
          <a:xfrm>
            <a:off x="8286457" y="6309321"/>
            <a:ext cx="606023" cy="559768"/>
          </a:xfrm>
          <a:prstGeom prst="rect">
            <a:avLst/>
          </a:prstGeom>
        </p:spPr>
      </p:pic>
      <p:pic>
        <p:nvPicPr>
          <p:cNvPr id="20" name="图片 19" descr="reverse11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3332"/>
            <a:ext cx="1406799" cy="5173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charset="2"/>
        <a:buChar char="²"/>
        <a:defRPr sz="3200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charset="2"/>
        <a:buChar char="Ø"/>
        <a:defRPr sz="2800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7" Type="http://schemas.openxmlformats.org/officeDocument/2006/relationships/image" Target="../media/image7.jpeg"/><Relationship Id="rId8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4.wmf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JP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gif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6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6" Type="http://schemas.openxmlformats.org/officeDocument/2006/relationships/image" Target="../media/image24.tiff"/><Relationship Id="rId7" Type="http://schemas.openxmlformats.org/officeDocument/2006/relationships/image" Target="../media/image25.png"/><Relationship Id="rId8" Type="http://schemas.openxmlformats.org/officeDocument/2006/relationships/image" Target="../media/image26.emf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9.jpeg"/><Relationship Id="rId5" Type="http://schemas.openxmlformats.org/officeDocument/2006/relationships/image" Target="../media/image30.emf"/><Relationship Id="rId6" Type="http://schemas.openxmlformats.org/officeDocument/2006/relationships/image" Target="../media/image5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48060" y="692695"/>
            <a:ext cx="5616624" cy="17364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457200"/>
            <a:r>
              <a:rPr kumimoji="1" lang="en-US" altLang="zh-CN" sz="3200" b="1" dirty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NSSC Update of EO Missions and </a:t>
            </a:r>
            <a:r>
              <a:rPr kumimoji="1" lang="en-US" altLang="zh-CN" sz="32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CAL/VAL</a:t>
            </a:r>
            <a:endParaRPr kumimoji="1" lang="zh-CN" altLang="en-US" sz="3200" b="1" dirty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48060" y="2805820"/>
            <a:ext cx="5112568" cy="3348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2000" b="1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Xiaolong</a:t>
            </a:r>
            <a:r>
              <a:rPr kumimoji="1" lang="en-US" altLang="zh-CN" sz="20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 DONG</a:t>
            </a:r>
          </a:p>
          <a:p>
            <a:pPr algn="l"/>
            <a:r>
              <a:rPr kumimoji="1" lang="en-US" altLang="zh-CN" sz="20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National Space Science Center</a:t>
            </a:r>
          </a:p>
          <a:p>
            <a:pPr algn="l"/>
            <a:r>
              <a:rPr kumimoji="1" lang="en-US" altLang="zh-CN" sz="20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Chinese Academy of Sciences</a:t>
            </a:r>
          </a:p>
          <a:p>
            <a:pPr algn="l"/>
            <a:r>
              <a:rPr kumimoji="1" lang="en-US" altLang="zh-CN" sz="20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(NSSC,CAS)</a:t>
            </a:r>
          </a:p>
          <a:p>
            <a:pPr algn="l"/>
            <a:endParaRPr kumimoji="1" lang="en-US" altLang="zh-CN" sz="2000" b="1" dirty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  <a:p>
            <a:pPr algn="l"/>
            <a:r>
              <a:rPr kumimoji="1"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Contributors:</a:t>
            </a:r>
          </a:p>
          <a:p>
            <a:pPr algn="l"/>
            <a:r>
              <a:rPr kumimoji="1" lang="en-US" altLang="zh-CN" sz="160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Qifeng</a:t>
            </a:r>
            <a:r>
              <a:rPr kumimoji="1"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 LU, </a:t>
            </a:r>
            <a:r>
              <a:rPr kumimoji="1"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NSMC/CMA</a:t>
            </a:r>
            <a:endParaRPr kumimoji="1" lang="en-US" altLang="zh-CN" sz="1600" dirty="0" smtClean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  <a:p>
            <a:pPr algn="l"/>
            <a:r>
              <a:rPr kumimoji="1" lang="en-US" altLang="zh-CN" sz="160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Qitao</a:t>
            </a:r>
            <a:r>
              <a:rPr kumimoji="1"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 SONG, Wu ZHOU, </a:t>
            </a:r>
            <a:r>
              <a:rPr kumimoji="1"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NSOAS/SOA</a:t>
            </a:r>
          </a:p>
          <a:p>
            <a:pPr algn="l"/>
            <a:r>
              <a:rPr kumimoji="1" lang="en-US" altLang="zh-CN" sz="160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Yunhua</a:t>
            </a:r>
            <a:r>
              <a:rPr kumimoji="1"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 Zhang, </a:t>
            </a:r>
            <a:r>
              <a:rPr kumimoji="1" lang="en-US" altLang="zh-CN" sz="1600" dirty="0" err="1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MiRS</a:t>
            </a:r>
            <a:r>
              <a:rPr kumimoji="1" lang="en-US" altLang="zh-CN" sz="1600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/NSSC/CAS</a:t>
            </a:r>
            <a:endParaRPr kumimoji="1" lang="en-US" altLang="zh-CN" sz="1600" dirty="0" smtClean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  <a:p>
            <a:pPr algn="l"/>
            <a:endParaRPr kumimoji="1" lang="en-US" altLang="zh-CN" sz="2000" b="1" dirty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  <a:p>
            <a:pPr algn="l"/>
            <a:r>
              <a:rPr kumimoji="1"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CEOS </a:t>
            </a:r>
            <a:r>
              <a:rPr kumimoji="1"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WGCV-42</a:t>
            </a:r>
            <a:endParaRPr kumimoji="1" lang="en-US" altLang="zh-CN" sz="1600" b="1" dirty="0" smtClean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  <a:p>
            <a:pPr algn="l"/>
            <a:r>
              <a:rPr kumimoji="1"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Sioux Falls, SD, USA</a:t>
            </a:r>
            <a:endParaRPr kumimoji="1" lang="en-US" altLang="zh-CN" sz="1600" b="1" dirty="0" smtClean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  <a:p>
            <a:pPr algn="l"/>
            <a:r>
              <a:rPr kumimoji="1" lang="en-US" altLang="zh-CN" sz="16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ea typeface="黑体"/>
                <a:cs typeface="Arial"/>
              </a:rPr>
              <a:t>May 16-19, 2017</a:t>
            </a:r>
            <a:endParaRPr kumimoji="1" lang="en-US" altLang="zh-CN" sz="1600" b="1" dirty="0" smtClean="0">
              <a:solidFill>
                <a:schemeClr val="accent5">
                  <a:lumMod val="75000"/>
                </a:schemeClr>
              </a:solidFill>
              <a:latin typeface="Arial"/>
              <a:ea typeface="黑体"/>
              <a:cs typeface="Arial"/>
            </a:endParaRPr>
          </a:p>
        </p:txBody>
      </p:sp>
      <p:pic>
        <p:nvPicPr>
          <p:cNvPr id="5" name="Picture 4" descr="7019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8898" r="29931" b="46300"/>
          <a:stretch/>
        </p:blipFill>
        <p:spPr bwMode="auto">
          <a:xfrm>
            <a:off x="6876256" y="836712"/>
            <a:ext cx="1917524" cy="12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b="9437"/>
          <a:stretch/>
        </p:blipFill>
        <p:spPr>
          <a:xfrm>
            <a:off x="6876256" y="2133249"/>
            <a:ext cx="1917524" cy="13118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01008"/>
            <a:ext cx="1917524" cy="12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3567" y="3678955"/>
            <a:ext cx="1829805" cy="15177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5" descr="cangduanzhuangpe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3568" y="2236965"/>
            <a:ext cx="1829805" cy="138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D:\在研课题\1. 十二五863双模式探测仪\外协\1. 卫星平台\GIMSONSAST5000.ti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2178" b="9239"/>
          <a:stretch/>
        </p:blipFill>
        <p:spPr bwMode="auto">
          <a:xfrm>
            <a:off x="4860243" y="5255530"/>
            <a:ext cx="1833129" cy="981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457200" y="873125"/>
            <a:ext cx="8219256" cy="5847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COSM update</a:t>
            </a:r>
          </a:p>
        </p:txBody>
      </p:sp>
      <p:sp>
        <p:nvSpPr>
          <p:cNvPr id="211" name="Shape 211"/>
          <p:cNvSpPr/>
          <p:nvPr/>
        </p:nvSpPr>
        <p:spPr>
          <a:xfrm>
            <a:off x="10044608" y="3429000"/>
            <a:ext cx="2339013" cy="39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800" tIns="10800" rIns="10800" bIns="10800">
            <a:spAutoFit/>
          </a:bodyPr>
          <a:lstStyle/>
          <a:p>
            <a:pPr lvl="0" algn="ctr"/>
            <a:endParaRPr sz="2400" b="1" dirty="0">
              <a:solidFill>
                <a:srgbClr val="00006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456" y="1614428"/>
            <a:ext cx="5381534" cy="46688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6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Chinese Ocean Salinity Mission </a:t>
            </a:r>
            <a:r>
              <a:rPr lang="en-US" altLang="zh-CN" sz="26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26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  </a:t>
            </a:r>
          </a:p>
          <a:p>
            <a:pPr marL="0" indent="0">
              <a:buNone/>
            </a:pPr>
            <a:endParaRPr lang="en-US" altLang="zh-CN" sz="22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Mission requirements: </a:t>
            </a:r>
          </a:p>
          <a:p>
            <a:pPr marL="0" indent="0">
              <a:buNone/>
            </a:pP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–  0.1psu, 200km, monthly </a:t>
            </a:r>
          </a:p>
          <a:p>
            <a:pPr marL="0" indent="0">
              <a:buNone/>
            </a:pP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–  With Simultaneous observation </a:t>
            </a:r>
            <a:r>
              <a:rPr lang="en-US" altLang="zh-CN" sz="21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of ocean </a:t>
            </a: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surface roughness and SST </a:t>
            </a:r>
          </a:p>
          <a:p>
            <a:r>
              <a:rPr lang="en-US" altLang="zh-CN" sz="21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Schedule </a:t>
            </a:r>
            <a:endParaRPr lang="en-US" altLang="zh-CN" sz="21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indent="0">
              <a:buNone/>
            </a:pP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–  2011~2014:grounddemonstration </a:t>
            </a:r>
          </a:p>
          <a:p>
            <a:pPr marL="0" indent="0">
              <a:buNone/>
            </a:pP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on different payload technology </a:t>
            </a:r>
          </a:p>
          <a:p>
            <a:pPr marL="0" indent="0">
              <a:buNone/>
            </a:pP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–  2015: mission definition, preliminary design, risk mitigation </a:t>
            </a:r>
            <a:endParaRPr lang="en-US" altLang="zh-CN" sz="2100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indent="0">
              <a:buNone/>
            </a:pPr>
            <a:r>
              <a:rPr lang="en-US" altLang="zh-CN" sz="21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–  2016: preparation and submission of mission proposal for approval</a:t>
            </a:r>
            <a:endParaRPr lang="en-US" altLang="zh-CN" sz="21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indent="0">
              <a:buNone/>
            </a:pPr>
            <a:r>
              <a:rPr lang="en-US" altLang="zh-CN" sz="21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–  Estimated launching: </a:t>
            </a:r>
            <a:r>
              <a:rPr lang="en-US" altLang="zh-CN" sz="21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2019~2020</a:t>
            </a:r>
            <a:endParaRPr lang="en-US" altLang="zh-CN" sz="21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endParaRPr kumimoji="1" lang="en-US" altLang="zh-CN" sz="2800" dirty="0" smtClean="0"/>
          </a:p>
          <a:p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861" y="716597"/>
            <a:ext cx="3018408" cy="27321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50668" y="3816075"/>
            <a:ext cx="3493332" cy="2653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ct val="20000"/>
              </a:spcBef>
              <a:buClr>
                <a:srgbClr val="FF6600"/>
              </a:buClr>
            </a:pPr>
            <a:r>
              <a:rPr lang="en-US" altLang="zh-CN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 </a:t>
            </a:r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payloads: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MICAP: microwave imager combined active passive </a:t>
            </a: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(L, C, X, K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band) (NSSC)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endParaRPr lang="en-US" altLang="zh-CN" b="1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Arial" charset="0"/>
              <a:buChar char="•"/>
            </a:pPr>
            <a:r>
              <a:rPr lang="en-US" altLang="zh-CN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MiR2D: microwave </a:t>
            </a:r>
            <a:r>
              <a:rPr lang="en-US" altLang="zh-CN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2-D </a:t>
            </a:r>
            <a:r>
              <a:rPr lang="en-US" altLang="zh-CN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 interferometric imager (CAST-Xian)</a:t>
            </a:r>
            <a:endParaRPr lang="en-US" altLang="zh-CN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0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Oval 2"/>
          <p:cNvSpPr>
            <a:spLocks noChangeArrowheads="1"/>
          </p:cNvSpPr>
          <p:nvPr/>
        </p:nvSpPr>
        <p:spPr bwMode="auto">
          <a:xfrm>
            <a:off x="1430789" y="3614889"/>
            <a:ext cx="1787023" cy="1575814"/>
          </a:xfrm>
          <a:prstGeom prst="ellipse">
            <a:avLst/>
          </a:prstGeom>
          <a:gradFill rotWithShape="0">
            <a:gsLst>
              <a:gs pos="0">
                <a:srgbClr val="00279F"/>
              </a:gs>
              <a:gs pos="100000">
                <a:srgbClr val="4C67B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endParaRPr lang="zh-CN" altLang="zh-CN" sz="14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32099" name="Rectangle 6"/>
          <p:cNvSpPr>
            <a:spLocks noChangeArrowheads="1"/>
          </p:cNvSpPr>
          <p:nvPr/>
        </p:nvSpPr>
        <p:spPr bwMode="auto">
          <a:xfrm>
            <a:off x="288467" y="734816"/>
            <a:ext cx="885553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Meteorological </a:t>
            </a:r>
            <a:r>
              <a:rPr lang="en-US" altLang="zh-CN" sz="32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Satellite of </a:t>
            </a:r>
            <a:r>
              <a:rPr lang="en-US" altLang="zh-CN" sz="3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China 2016~</a:t>
            </a:r>
          </a:p>
          <a:p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(by </a:t>
            </a:r>
            <a:r>
              <a:rPr lang="en-US" altLang="zh-CN" sz="20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Q. Lu, NSMC/CMA)</a:t>
            </a:r>
          </a:p>
        </p:txBody>
      </p:sp>
      <p:sp>
        <p:nvSpPr>
          <p:cNvPr id="132101" name="TextBox 28"/>
          <p:cNvSpPr>
            <a:spLocks noChangeArrowheads="1"/>
          </p:cNvSpPr>
          <p:nvPr/>
        </p:nvSpPr>
        <p:spPr bwMode="auto">
          <a:xfrm>
            <a:off x="297299" y="1473454"/>
            <a:ext cx="8561059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C00000"/>
                </a:solidFill>
                <a:sym typeface="Arial" charset="0"/>
              </a:rPr>
              <a:t>National Program for </a:t>
            </a:r>
            <a:r>
              <a:rPr lang="en-US" altLang="zh-CN" dirty="0" err="1">
                <a:solidFill>
                  <a:srgbClr val="C00000"/>
                </a:solidFill>
                <a:sym typeface="Arial" charset="0"/>
              </a:rPr>
              <a:t>Fengyun</a:t>
            </a:r>
            <a:r>
              <a:rPr lang="en-US" altLang="zh-CN" dirty="0">
                <a:solidFill>
                  <a:srgbClr val="C00000"/>
                </a:solidFill>
                <a:sym typeface="Arial" charset="0"/>
              </a:rPr>
              <a:t> Meteorological Satellite from </a:t>
            </a:r>
            <a:r>
              <a:rPr lang="en-US" altLang="zh-CN" dirty="0" smtClean="0">
                <a:solidFill>
                  <a:srgbClr val="C00000"/>
                </a:solidFill>
                <a:sym typeface="Arial" charset="0"/>
              </a:rPr>
              <a:t>2016-2021</a:t>
            </a:r>
          </a:p>
          <a:p>
            <a:r>
              <a:rPr lang="en-US" altLang="zh-CN" dirty="0" smtClean="0">
                <a:solidFill>
                  <a:srgbClr val="0000FF"/>
                </a:solidFill>
                <a:sym typeface="Arial" charset="0"/>
              </a:rPr>
              <a:t>LEO</a:t>
            </a:r>
            <a:r>
              <a:rPr lang="en-US" altLang="zh-CN" dirty="0" smtClean="0">
                <a:solidFill>
                  <a:srgbClr val="C00000"/>
                </a:solidFill>
                <a:sym typeface="Arial" charset="0"/>
              </a:rPr>
              <a:t>: </a:t>
            </a:r>
            <a:r>
              <a:rPr lang="en-US" altLang="zh-CN" dirty="0" err="1" smtClean="0">
                <a:solidFill>
                  <a:srgbClr val="C00000"/>
                </a:solidFill>
                <a:sym typeface="Arial" charset="0"/>
              </a:rPr>
              <a:t>AM+PM+Dawn</a:t>
            </a:r>
            <a:r>
              <a:rPr lang="en-US" altLang="zh-CN" dirty="0" smtClean="0">
                <a:solidFill>
                  <a:srgbClr val="C00000"/>
                </a:solidFill>
                <a:sym typeface="Arial" charset="0"/>
              </a:rPr>
              <a:t> Dusk;               </a:t>
            </a:r>
            <a:r>
              <a:rPr lang="en-US" altLang="zh-CN" dirty="0" smtClean="0">
                <a:solidFill>
                  <a:srgbClr val="0000FF"/>
                </a:solidFill>
                <a:sym typeface="Arial" charset="0"/>
              </a:rPr>
              <a:t>GEO</a:t>
            </a:r>
            <a:r>
              <a:rPr lang="en-US" altLang="zh-CN" dirty="0" smtClean="0">
                <a:solidFill>
                  <a:srgbClr val="C00000"/>
                </a:solidFill>
                <a:sym typeface="Arial" charset="0"/>
              </a:rPr>
              <a:t>: </a:t>
            </a:r>
            <a:r>
              <a:rPr lang="en-US" altLang="zh-CN" dirty="0" err="1" smtClean="0">
                <a:solidFill>
                  <a:srgbClr val="C00000"/>
                </a:solidFill>
                <a:sym typeface="Arial" charset="0"/>
              </a:rPr>
              <a:t>optical+microwave</a:t>
            </a:r>
            <a:r>
              <a:rPr lang="en-US" altLang="zh-CN" dirty="0" smtClean="0">
                <a:solidFill>
                  <a:srgbClr val="C00000"/>
                </a:solidFill>
                <a:sym typeface="Arial" charset="0"/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  <a:sym typeface="Arial" charset="0"/>
              </a:rPr>
              <a:t>(under development)</a:t>
            </a:r>
            <a:endParaRPr lang="zh-CN" altLang="en-US" dirty="0">
              <a:solidFill>
                <a:srgbClr val="0070C0"/>
              </a:solidFill>
              <a:sym typeface="Arial" charset="0"/>
            </a:endParaRPr>
          </a:p>
        </p:txBody>
      </p:sp>
      <p:sp>
        <p:nvSpPr>
          <p:cNvPr id="132102" name="Straight Connector 95"/>
          <p:cNvSpPr>
            <a:spLocks noChangeShapeType="1"/>
          </p:cNvSpPr>
          <p:nvPr/>
        </p:nvSpPr>
        <p:spPr bwMode="auto">
          <a:xfrm rot="10800000" flipV="1">
            <a:off x="-36512" y="5619328"/>
            <a:ext cx="228600" cy="1492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2103" name="Group 25"/>
          <p:cNvGrpSpPr>
            <a:grpSpLocks/>
          </p:cNvGrpSpPr>
          <p:nvPr/>
        </p:nvGrpSpPr>
        <p:grpSpPr bwMode="auto">
          <a:xfrm>
            <a:off x="1078161" y="2924398"/>
            <a:ext cx="7316490" cy="2974330"/>
            <a:chOff x="0" y="0"/>
            <a:chExt cx="4287" cy="2335"/>
          </a:xfrm>
        </p:grpSpPr>
        <p:sp>
          <p:nvSpPr>
            <p:cNvPr id="132104" name="Arc 26"/>
            <p:cNvSpPr>
              <a:spLocks/>
            </p:cNvSpPr>
            <p:nvPr/>
          </p:nvSpPr>
          <p:spPr bwMode="auto">
            <a:xfrm>
              <a:off x="0" y="873"/>
              <a:ext cx="408" cy="34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32105" name="Arc 27"/>
            <p:cNvSpPr>
              <a:spLocks/>
            </p:cNvSpPr>
            <p:nvPr/>
          </p:nvSpPr>
          <p:spPr bwMode="auto">
            <a:xfrm>
              <a:off x="2" y="532"/>
              <a:ext cx="427" cy="334"/>
            </a:xfrm>
            <a:custGeom>
              <a:avLst/>
              <a:gdLst>
                <a:gd name="T0" fmla="*/ 0 w 21600"/>
                <a:gd name="T1" fmla="*/ 0 h 17031"/>
                <a:gd name="T2" fmla="*/ 0 w 21600"/>
                <a:gd name="T3" fmla="*/ 0 h 17031"/>
                <a:gd name="T4" fmla="*/ 0 w 21600"/>
                <a:gd name="T5" fmla="*/ 0 h 170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031"/>
                <a:gd name="T11" fmla="*/ 21600 w 21600"/>
                <a:gd name="T12" fmla="*/ 17031 h 170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031">
                  <a:moveTo>
                    <a:pt x="0" y="17031"/>
                  </a:moveTo>
                  <a:cubicBezTo>
                    <a:pt x="0" y="10376"/>
                    <a:pt x="3067" y="4092"/>
                    <a:pt x="8314" y="-1"/>
                  </a:cubicBezTo>
                </a:path>
                <a:path w="21600" h="17031">
                  <a:moveTo>
                    <a:pt x="0" y="17031"/>
                  </a:moveTo>
                  <a:cubicBezTo>
                    <a:pt x="0" y="10376"/>
                    <a:pt x="3067" y="4092"/>
                    <a:pt x="8314" y="-1"/>
                  </a:cubicBezTo>
                  <a:lnTo>
                    <a:pt x="21600" y="17031"/>
                  </a:lnTo>
                  <a:lnTo>
                    <a:pt x="0" y="1703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32106" name="Arc 28"/>
            <p:cNvSpPr>
              <a:spLocks/>
            </p:cNvSpPr>
            <p:nvPr/>
          </p:nvSpPr>
          <p:spPr bwMode="auto">
            <a:xfrm>
              <a:off x="168" y="0"/>
              <a:ext cx="2583" cy="789"/>
            </a:xfrm>
            <a:custGeom>
              <a:avLst/>
              <a:gdLst>
                <a:gd name="T0" fmla="*/ 0 w 20423"/>
                <a:gd name="T1" fmla="*/ 0 h 21517"/>
                <a:gd name="T2" fmla="*/ 0 w 20423"/>
                <a:gd name="T3" fmla="*/ 0 h 21517"/>
                <a:gd name="T4" fmla="*/ 0 w 20423"/>
                <a:gd name="T5" fmla="*/ 0 h 21517"/>
                <a:gd name="T6" fmla="*/ 0 60000 65536"/>
                <a:gd name="T7" fmla="*/ 0 60000 65536"/>
                <a:gd name="T8" fmla="*/ 0 60000 65536"/>
                <a:gd name="T9" fmla="*/ 0 w 20423"/>
                <a:gd name="T10" fmla="*/ 0 h 21517"/>
                <a:gd name="T11" fmla="*/ 20423 w 20423"/>
                <a:gd name="T12" fmla="*/ 21517 h 215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23" h="21517">
                  <a:moveTo>
                    <a:pt x="0" y="14484"/>
                  </a:moveTo>
                  <a:cubicBezTo>
                    <a:pt x="2776" y="6420"/>
                    <a:pt x="10037" y="746"/>
                    <a:pt x="18532" y="-1"/>
                  </a:cubicBezTo>
                </a:path>
                <a:path w="20423" h="21517">
                  <a:moveTo>
                    <a:pt x="0" y="14484"/>
                  </a:moveTo>
                  <a:cubicBezTo>
                    <a:pt x="2776" y="6420"/>
                    <a:pt x="10037" y="746"/>
                    <a:pt x="18532" y="-1"/>
                  </a:cubicBezTo>
                  <a:lnTo>
                    <a:pt x="20423" y="21517"/>
                  </a:lnTo>
                  <a:lnTo>
                    <a:pt x="0" y="14484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32107" name="Arc 29"/>
            <p:cNvSpPr>
              <a:spLocks/>
            </p:cNvSpPr>
            <p:nvPr/>
          </p:nvSpPr>
          <p:spPr bwMode="auto">
            <a:xfrm>
              <a:off x="2505" y="2"/>
              <a:ext cx="1782" cy="841"/>
            </a:xfrm>
            <a:custGeom>
              <a:avLst/>
              <a:gdLst>
                <a:gd name="T0" fmla="*/ 0 w 21609"/>
                <a:gd name="T1" fmla="*/ 0 h 21600"/>
                <a:gd name="T2" fmla="*/ 0 w 21609"/>
                <a:gd name="T3" fmla="*/ 0 h 21600"/>
                <a:gd name="T4" fmla="*/ 0 w 2160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9"/>
                <a:gd name="T10" fmla="*/ 0 h 21600"/>
                <a:gd name="T11" fmla="*/ 21609 w 2160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9" h="2160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11791" y="0"/>
                    <a:pt x="21398" y="9437"/>
                    <a:pt x="21608" y="21215"/>
                  </a:cubicBezTo>
                </a:path>
                <a:path w="21609" h="21600">
                  <a:moveTo>
                    <a:pt x="0" y="0"/>
                  </a:moveTo>
                  <a:cubicBezTo>
                    <a:pt x="4" y="0"/>
                    <a:pt x="8" y="-1"/>
                    <a:pt x="12" y="0"/>
                  </a:cubicBezTo>
                  <a:cubicBezTo>
                    <a:pt x="11791" y="0"/>
                    <a:pt x="21398" y="9437"/>
                    <a:pt x="21608" y="21215"/>
                  </a:cubicBezTo>
                  <a:lnTo>
                    <a:pt x="12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32108" name="Arc 30"/>
            <p:cNvSpPr>
              <a:spLocks/>
            </p:cNvSpPr>
            <p:nvPr/>
          </p:nvSpPr>
          <p:spPr bwMode="auto">
            <a:xfrm>
              <a:off x="1357" y="1052"/>
              <a:ext cx="2160" cy="1144"/>
            </a:xfrm>
            <a:custGeom>
              <a:avLst/>
              <a:gdLst>
                <a:gd name="T0" fmla="*/ 0 w 15801"/>
                <a:gd name="T1" fmla="*/ 0 h 20656"/>
                <a:gd name="T2" fmla="*/ 0 w 15801"/>
                <a:gd name="T3" fmla="*/ 0 h 20656"/>
                <a:gd name="T4" fmla="*/ 0 w 15801"/>
                <a:gd name="T5" fmla="*/ 0 h 20656"/>
                <a:gd name="T6" fmla="*/ 0 60000 65536"/>
                <a:gd name="T7" fmla="*/ 0 60000 65536"/>
                <a:gd name="T8" fmla="*/ 0 60000 65536"/>
                <a:gd name="T9" fmla="*/ 0 w 15801"/>
                <a:gd name="T10" fmla="*/ 0 h 20656"/>
                <a:gd name="T11" fmla="*/ 15801 w 15801"/>
                <a:gd name="T12" fmla="*/ 20656 h 206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01" h="20656">
                  <a:moveTo>
                    <a:pt x="15801" y="14727"/>
                  </a:moveTo>
                  <a:cubicBezTo>
                    <a:pt x="13214" y="17501"/>
                    <a:pt x="9943" y="19546"/>
                    <a:pt x="6315" y="20655"/>
                  </a:cubicBezTo>
                </a:path>
                <a:path w="15801" h="20656">
                  <a:moveTo>
                    <a:pt x="15801" y="14727"/>
                  </a:moveTo>
                  <a:cubicBezTo>
                    <a:pt x="13214" y="17501"/>
                    <a:pt x="9943" y="19546"/>
                    <a:pt x="6315" y="20655"/>
                  </a:cubicBezTo>
                  <a:lnTo>
                    <a:pt x="0" y="0"/>
                  </a:lnTo>
                  <a:lnTo>
                    <a:pt x="15801" y="14727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32109" name="Arc 31"/>
            <p:cNvSpPr>
              <a:spLocks/>
            </p:cNvSpPr>
            <p:nvPr/>
          </p:nvSpPr>
          <p:spPr bwMode="auto">
            <a:xfrm>
              <a:off x="2498" y="824"/>
              <a:ext cx="1788" cy="1043"/>
            </a:xfrm>
            <a:custGeom>
              <a:avLst/>
              <a:gdLst>
                <a:gd name="T0" fmla="*/ 0 w 21600"/>
                <a:gd name="T1" fmla="*/ 0 h 18089"/>
                <a:gd name="T2" fmla="*/ 0 w 21600"/>
                <a:gd name="T3" fmla="*/ 0 h 18089"/>
                <a:gd name="T4" fmla="*/ 0 w 21600"/>
                <a:gd name="T5" fmla="*/ 0 h 180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8089"/>
                <a:gd name="T11" fmla="*/ 21600 w 21600"/>
                <a:gd name="T12" fmla="*/ 18089 h 180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8089">
                  <a:moveTo>
                    <a:pt x="21596" y="-1"/>
                  </a:moveTo>
                  <a:cubicBezTo>
                    <a:pt x="21598" y="132"/>
                    <a:pt x="21600" y="265"/>
                    <a:pt x="21600" y="399"/>
                  </a:cubicBezTo>
                  <a:cubicBezTo>
                    <a:pt x="21600" y="7443"/>
                    <a:pt x="18164" y="14046"/>
                    <a:pt x="12394" y="18088"/>
                  </a:cubicBezTo>
                </a:path>
                <a:path w="21600" h="18089">
                  <a:moveTo>
                    <a:pt x="21596" y="-1"/>
                  </a:moveTo>
                  <a:cubicBezTo>
                    <a:pt x="21598" y="132"/>
                    <a:pt x="21600" y="265"/>
                    <a:pt x="21600" y="399"/>
                  </a:cubicBezTo>
                  <a:cubicBezTo>
                    <a:pt x="21600" y="7443"/>
                    <a:pt x="18164" y="14046"/>
                    <a:pt x="12394" y="18088"/>
                  </a:cubicBezTo>
                  <a:lnTo>
                    <a:pt x="0" y="399"/>
                  </a:lnTo>
                  <a:lnTo>
                    <a:pt x="21596" y="-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32110" name="Arc 32"/>
            <p:cNvSpPr>
              <a:spLocks/>
            </p:cNvSpPr>
            <p:nvPr/>
          </p:nvSpPr>
          <p:spPr bwMode="auto">
            <a:xfrm>
              <a:off x="450" y="1624"/>
              <a:ext cx="1793" cy="711"/>
            </a:xfrm>
            <a:custGeom>
              <a:avLst/>
              <a:gdLst>
                <a:gd name="T0" fmla="*/ 0 w 13011"/>
                <a:gd name="T1" fmla="*/ 0 h 21600"/>
                <a:gd name="T2" fmla="*/ 0 w 13011"/>
                <a:gd name="T3" fmla="*/ 0 h 21600"/>
                <a:gd name="T4" fmla="*/ 0 w 13011"/>
                <a:gd name="T5" fmla="*/ 0 h 21600"/>
                <a:gd name="T6" fmla="*/ 0 60000 65536"/>
                <a:gd name="T7" fmla="*/ 0 60000 65536"/>
                <a:gd name="T8" fmla="*/ 0 60000 65536"/>
                <a:gd name="T9" fmla="*/ 0 w 13011"/>
                <a:gd name="T10" fmla="*/ 0 h 21600"/>
                <a:gd name="T11" fmla="*/ 13011 w 1301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011" h="21600">
                  <a:moveTo>
                    <a:pt x="13011" y="17241"/>
                  </a:moveTo>
                  <a:cubicBezTo>
                    <a:pt x="9263" y="20069"/>
                    <a:pt x="4695" y="21599"/>
                    <a:pt x="0" y="21600"/>
                  </a:cubicBezTo>
                </a:path>
                <a:path w="13011" h="21600">
                  <a:moveTo>
                    <a:pt x="13011" y="17241"/>
                  </a:moveTo>
                  <a:cubicBezTo>
                    <a:pt x="9263" y="20069"/>
                    <a:pt x="4695" y="21599"/>
                    <a:pt x="0" y="21600"/>
                  </a:cubicBezTo>
                  <a:lnTo>
                    <a:pt x="0" y="0"/>
                  </a:lnTo>
                  <a:lnTo>
                    <a:pt x="13011" y="17241"/>
                  </a:lnTo>
                  <a:close/>
                </a:path>
              </a:pathLst>
            </a:custGeom>
            <a:noFill/>
            <a:ln w="25400" cap="rnd">
              <a:solidFill>
                <a:srgbClr val="7679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 sz="1400"/>
            </a:p>
          </p:txBody>
        </p:sp>
      </p:grpSp>
      <p:sp>
        <p:nvSpPr>
          <p:cNvPr id="132111" name="Arc 33"/>
          <p:cNvSpPr>
            <a:spLocks/>
          </p:cNvSpPr>
          <p:nvPr/>
        </p:nvSpPr>
        <p:spPr bwMode="auto">
          <a:xfrm>
            <a:off x="1682243" y="4172672"/>
            <a:ext cx="792620" cy="152843"/>
          </a:xfrm>
          <a:custGeom>
            <a:avLst/>
            <a:gdLst>
              <a:gd name="T0" fmla="*/ 2147483647 w 19307"/>
              <a:gd name="T1" fmla="*/ 2147483647 h 21600"/>
              <a:gd name="T2" fmla="*/ 0 w 19307"/>
              <a:gd name="T3" fmla="*/ 2147483647 h 21600"/>
              <a:gd name="T4" fmla="*/ 0 w 19307"/>
              <a:gd name="T5" fmla="*/ 0 h 21600"/>
              <a:gd name="T6" fmla="*/ 0 60000 65536"/>
              <a:gd name="T7" fmla="*/ 0 60000 65536"/>
              <a:gd name="T8" fmla="*/ 0 60000 65536"/>
              <a:gd name="T9" fmla="*/ 0 w 19307"/>
              <a:gd name="T10" fmla="*/ 0 h 21600"/>
              <a:gd name="T11" fmla="*/ 19307 w 1930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07" h="21600">
                <a:moveTo>
                  <a:pt x="19307" y="9685"/>
                </a:moveTo>
                <a:cubicBezTo>
                  <a:pt x="15643" y="16988"/>
                  <a:pt x="8171" y="21599"/>
                  <a:pt x="0" y="21600"/>
                </a:cubicBezTo>
              </a:path>
              <a:path w="19307" h="21600">
                <a:moveTo>
                  <a:pt x="19307" y="9685"/>
                </a:moveTo>
                <a:cubicBezTo>
                  <a:pt x="15643" y="16988"/>
                  <a:pt x="8171" y="21599"/>
                  <a:pt x="0" y="21600"/>
                </a:cubicBezTo>
                <a:lnTo>
                  <a:pt x="0" y="0"/>
                </a:lnTo>
                <a:lnTo>
                  <a:pt x="19307" y="9685"/>
                </a:lnTo>
                <a:close/>
              </a:path>
            </a:pathLst>
          </a:custGeom>
          <a:noFill/>
          <a:ln w="25400" cap="rnd">
            <a:solidFill>
              <a:srgbClr val="7679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 sz="1400"/>
          </a:p>
        </p:txBody>
      </p:sp>
      <p:graphicFrame>
        <p:nvGraphicFramePr>
          <p:cNvPr id="132112" name="Objec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671246"/>
              </p:ext>
            </p:extLst>
          </p:nvPr>
        </p:nvGraphicFramePr>
        <p:xfrm>
          <a:off x="4304083" y="5561771"/>
          <a:ext cx="445668" cy="359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r:id="rId4" imgW="6702552" imgH="5474513" progId="">
                  <p:embed/>
                </p:oleObj>
              </mc:Choice>
              <mc:Fallback>
                <p:oleObj r:id="rId4" imgW="6702552" imgH="5474513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4083" y="5561771"/>
                        <a:ext cx="445668" cy="359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3" name="Rectangle 38"/>
          <p:cNvSpPr>
            <a:spLocks noChangeArrowheads="1"/>
          </p:cNvSpPr>
          <p:nvPr/>
        </p:nvSpPr>
        <p:spPr bwMode="auto">
          <a:xfrm>
            <a:off x="938646" y="2504105"/>
            <a:ext cx="1454388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0033CC"/>
                </a:solidFill>
                <a:ea typeface="Gulim" charset="-127"/>
              </a:rPr>
              <a:t>2012FY-2F(Op)</a:t>
            </a:r>
            <a:endParaRPr lang="en-US" altLang="zh-CN" sz="1400" b="1">
              <a:solidFill>
                <a:srgbClr val="0033CC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pic>
        <p:nvPicPr>
          <p:cNvPr id="132114" name="Picture 4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439" y="2764456"/>
            <a:ext cx="528837" cy="5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5" name="Rectangle 43"/>
          <p:cNvSpPr>
            <a:spLocks noChangeArrowheads="1"/>
          </p:cNvSpPr>
          <p:nvPr/>
        </p:nvSpPr>
        <p:spPr bwMode="auto">
          <a:xfrm>
            <a:off x="288467" y="2922402"/>
            <a:ext cx="1666149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0033CC"/>
                </a:solidFill>
                <a:ea typeface="Gulim" charset="-127"/>
              </a:rPr>
              <a:t>2010FY-3B (R&amp;D)</a:t>
            </a:r>
          </a:p>
        </p:txBody>
      </p:sp>
      <p:sp>
        <p:nvSpPr>
          <p:cNvPr id="132116" name="Rectangle 44"/>
          <p:cNvSpPr>
            <a:spLocks noChangeArrowheads="1"/>
          </p:cNvSpPr>
          <p:nvPr/>
        </p:nvSpPr>
        <p:spPr bwMode="auto">
          <a:xfrm>
            <a:off x="1954616" y="2276514"/>
            <a:ext cx="167642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0033CC"/>
                </a:solidFill>
                <a:ea typeface="Gulim" charset="-127"/>
              </a:rPr>
              <a:t>2013FY-3C(Op)</a:t>
            </a:r>
            <a:endParaRPr lang="zh-CN" altLang="en-US" sz="1400" dirty="0"/>
          </a:p>
        </p:txBody>
      </p:sp>
      <p:sp>
        <p:nvSpPr>
          <p:cNvPr id="132117" name="Rectangle 45"/>
          <p:cNvSpPr>
            <a:spLocks noChangeArrowheads="1"/>
          </p:cNvSpPr>
          <p:nvPr/>
        </p:nvSpPr>
        <p:spPr bwMode="auto">
          <a:xfrm>
            <a:off x="5118586" y="2206630"/>
            <a:ext cx="1293660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2016FY-3</a:t>
            </a:r>
            <a:r>
              <a:rPr lang="en-US" altLang="zh-CN" sz="1400" b="1">
                <a:solidFill>
                  <a:srgbClr val="FF0000"/>
                </a:solidFill>
                <a:sym typeface="Arial" charset="0"/>
              </a:rPr>
              <a:t>D(Op)</a:t>
            </a:r>
            <a:endParaRPr lang="en-US" altLang="zh-CN" sz="1400" b="1">
              <a:solidFill>
                <a:srgbClr val="FF0000"/>
              </a:solidFill>
              <a:latin typeface="GulimChe" charset="-127"/>
              <a:sym typeface="GulimChe" charset="-127"/>
            </a:endParaRPr>
          </a:p>
        </p:txBody>
      </p:sp>
      <p:sp>
        <p:nvSpPr>
          <p:cNvPr id="132118" name="Rectangle 46"/>
          <p:cNvSpPr>
            <a:spLocks noChangeArrowheads="1"/>
          </p:cNvSpPr>
          <p:nvPr/>
        </p:nvSpPr>
        <p:spPr bwMode="auto">
          <a:xfrm>
            <a:off x="3491881" y="2189579"/>
            <a:ext cx="1626704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0000FF"/>
                </a:solidFill>
                <a:ea typeface="Gulim" charset="-127"/>
              </a:rPr>
              <a:t>2014FY-2G(Op)</a:t>
            </a:r>
            <a:endParaRPr lang="en-US" altLang="zh-CN" sz="1400" b="1">
              <a:solidFill>
                <a:srgbClr val="0000FF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sp>
        <p:nvSpPr>
          <p:cNvPr id="132119" name="Rectangle 47"/>
          <p:cNvSpPr>
            <a:spLocks noChangeArrowheads="1"/>
          </p:cNvSpPr>
          <p:nvPr/>
        </p:nvSpPr>
        <p:spPr bwMode="auto">
          <a:xfrm>
            <a:off x="7332614" y="2895212"/>
            <a:ext cx="1254124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2017FY-2H(Op)</a:t>
            </a:r>
          </a:p>
        </p:txBody>
      </p:sp>
      <p:sp>
        <p:nvSpPr>
          <p:cNvPr id="132120" name="Rectangle 50"/>
          <p:cNvSpPr>
            <a:spLocks noChangeArrowheads="1"/>
          </p:cNvSpPr>
          <p:nvPr/>
        </p:nvSpPr>
        <p:spPr bwMode="auto">
          <a:xfrm>
            <a:off x="7002700" y="4276105"/>
            <a:ext cx="1621285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2018 FY-3E(Op)</a:t>
            </a:r>
            <a:endParaRPr lang="en-US" altLang="zh-CN" sz="1400" b="1">
              <a:solidFill>
                <a:srgbClr val="FF0000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sp>
        <p:nvSpPr>
          <p:cNvPr id="132121" name="Rectangle 53"/>
          <p:cNvSpPr>
            <a:spLocks noChangeArrowheads="1"/>
          </p:cNvSpPr>
          <p:nvPr/>
        </p:nvSpPr>
        <p:spPr bwMode="auto">
          <a:xfrm>
            <a:off x="3774146" y="5242971"/>
            <a:ext cx="147966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 dirty="0" smtClean="0">
                <a:solidFill>
                  <a:srgbClr val="FF0000"/>
                </a:solidFill>
                <a:ea typeface="Gulim" charset="-127"/>
              </a:rPr>
              <a:t>2020FY-Rain(Op</a:t>
            </a:r>
            <a:r>
              <a:rPr lang="en-US" altLang="zh-CN" sz="1400" b="1" dirty="0">
                <a:solidFill>
                  <a:srgbClr val="FF0000"/>
                </a:solidFill>
                <a:ea typeface="Gulim" charset="-127"/>
              </a:rPr>
              <a:t>)</a:t>
            </a:r>
            <a:endParaRPr lang="en-US" altLang="zh-CN" sz="1400" b="1" dirty="0">
              <a:solidFill>
                <a:srgbClr val="FF0000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pic>
        <p:nvPicPr>
          <p:cNvPr id="132122" name="Picture 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34" y="3137770"/>
            <a:ext cx="1516204" cy="64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3" name="Picture 5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0" y="3135215"/>
            <a:ext cx="1355586" cy="82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4" name="Picture 5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59" y="2558892"/>
            <a:ext cx="1415329" cy="82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5" name="Picture 5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326" y="2475589"/>
            <a:ext cx="528837" cy="5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26" name="Picture 6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97" y="4370171"/>
            <a:ext cx="1415329" cy="82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28" name="Rectangle 67"/>
          <p:cNvSpPr>
            <a:spLocks noChangeArrowheads="1"/>
          </p:cNvSpPr>
          <p:nvPr/>
        </p:nvSpPr>
        <p:spPr bwMode="auto">
          <a:xfrm>
            <a:off x="6796506" y="5472922"/>
            <a:ext cx="1596438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2018FY-4B (Op)</a:t>
            </a:r>
            <a:endParaRPr lang="en-US" altLang="zh-CN" sz="1400" b="1">
              <a:solidFill>
                <a:srgbClr val="FF0000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pic>
        <p:nvPicPr>
          <p:cNvPr id="132129" name="Picture 6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01" y="5187910"/>
            <a:ext cx="1413800" cy="8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30" name="Rectangle 69"/>
          <p:cNvSpPr>
            <a:spLocks noChangeArrowheads="1"/>
          </p:cNvSpPr>
          <p:nvPr/>
        </p:nvSpPr>
        <p:spPr bwMode="auto">
          <a:xfrm>
            <a:off x="4879338" y="5045775"/>
            <a:ext cx="1493702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 dirty="0">
                <a:solidFill>
                  <a:srgbClr val="FF0000"/>
                </a:solidFill>
                <a:ea typeface="Gulim" charset="-127"/>
              </a:rPr>
              <a:t>2019FY-3F(Op)</a:t>
            </a:r>
            <a:endParaRPr lang="en-US" altLang="zh-CN" sz="1400" b="1" dirty="0">
              <a:solidFill>
                <a:srgbClr val="FF0000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sp>
        <p:nvSpPr>
          <p:cNvPr id="132131" name="Rectangle 75"/>
          <p:cNvSpPr>
            <a:spLocks noChangeArrowheads="1"/>
          </p:cNvSpPr>
          <p:nvPr/>
        </p:nvSpPr>
        <p:spPr bwMode="auto">
          <a:xfrm>
            <a:off x="2252658" y="5335864"/>
            <a:ext cx="156081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2020FY-4C(Op)</a:t>
            </a:r>
          </a:p>
        </p:txBody>
      </p:sp>
      <p:sp>
        <p:nvSpPr>
          <p:cNvPr id="132134" name="Rectangle 46"/>
          <p:cNvSpPr>
            <a:spLocks noChangeArrowheads="1"/>
          </p:cNvSpPr>
          <p:nvPr/>
        </p:nvSpPr>
        <p:spPr bwMode="auto">
          <a:xfrm>
            <a:off x="6677161" y="2411052"/>
            <a:ext cx="1351223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2016FY-4A (R&amp;D)</a:t>
            </a:r>
          </a:p>
        </p:txBody>
      </p:sp>
      <p:pic>
        <p:nvPicPr>
          <p:cNvPr id="132135" name="Picture 6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09" y="2489042"/>
            <a:ext cx="1415329" cy="82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36" name="Rectangle 69"/>
          <p:cNvSpPr>
            <a:spLocks noChangeArrowheads="1"/>
          </p:cNvSpPr>
          <p:nvPr/>
        </p:nvSpPr>
        <p:spPr bwMode="auto">
          <a:xfrm>
            <a:off x="517425" y="5413535"/>
            <a:ext cx="1509983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latinLnBrk="1"/>
            <a:r>
              <a:rPr lang="en-US" altLang="zh-CN" sz="1400" b="1">
                <a:solidFill>
                  <a:srgbClr val="FF0000"/>
                </a:solidFill>
                <a:ea typeface="Gulim" charset="-127"/>
              </a:rPr>
              <a:t>2021 FY-3G(Op)</a:t>
            </a:r>
            <a:endParaRPr lang="en-US" altLang="zh-CN" sz="1400" b="1">
              <a:solidFill>
                <a:srgbClr val="FF0000"/>
              </a:solidFill>
              <a:latin typeface="GulimChe" charset="-127"/>
              <a:ea typeface="GulimChe" charset="-127"/>
              <a:sym typeface="GulimChe" charset="-127"/>
            </a:endParaRPr>
          </a:p>
        </p:txBody>
      </p:sp>
      <p:pic>
        <p:nvPicPr>
          <p:cNvPr id="132137" name="Picture 6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5520903"/>
            <a:ext cx="14684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2138" name="Group 3"/>
          <p:cNvGrpSpPr>
            <a:grpSpLocks/>
          </p:cNvGrpSpPr>
          <p:nvPr/>
        </p:nvGrpSpPr>
        <p:grpSpPr bwMode="auto">
          <a:xfrm>
            <a:off x="1363478" y="3808845"/>
            <a:ext cx="1797185" cy="1172307"/>
            <a:chOff x="0" y="0"/>
            <a:chExt cx="1134" cy="917"/>
          </a:xfrm>
        </p:grpSpPr>
        <p:sp>
          <p:nvSpPr>
            <p:cNvPr id="132139" name="Freeform 4"/>
            <p:cNvSpPr>
              <a:spLocks noChangeArrowheads="1"/>
            </p:cNvSpPr>
            <p:nvPr/>
          </p:nvSpPr>
          <p:spPr bwMode="auto">
            <a:xfrm>
              <a:off x="0" y="356"/>
              <a:ext cx="373" cy="486"/>
            </a:xfrm>
            <a:custGeom>
              <a:avLst/>
              <a:gdLst>
                <a:gd name="T0" fmla="*/ 46 w 373"/>
                <a:gd name="T1" fmla="*/ 61 h 486"/>
                <a:gd name="T2" fmla="*/ 26 w 373"/>
                <a:gd name="T3" fmla="*/ 76 h 486"/>
                <a:gd name="T4" fmla="*/ 10 w 373"/>
                <a:gd name="T5" fmla="*/ 109 h 486"/>
                <a:gd name="T6" fmla="*/ 6 w 373"/>
                <a:gd name="T7" fmla="*/ 140 h 486"/>
                <a:gd name="T8" fmla="*/ 15 w 373"/>
                <a:gd name="T9" fmla="*/ 186 h 486"/>
                <a:gd name="T10" fmla="*/ 47 w 373"/>
                <a:gd name="T11" fmla="*/ 229 h 486"/>
                <a:gd name="T12" fmla="*/ 79 w 373"/>
                <a:gd name="T13" fmla="*/ 217 h 486"/>
                <a:gd name="T14" fmla="*/ 142 w 373"/>
                <a:gd name="T15" fmla="*/ 231 h 486"/>
                <a:gd name="T16" fmla="*/ 158 w 373"/>
                <a:gd name="T17" fmla="*/ 305 h 486"/>
                <a:gd name="T18" fmla="*/ 159 w 373"/>
                <a:gd name="T19" fmla="*/ 324 h 486"/>
                <a:gd name="T20" fmla="*/ 153 w 373"/>
                <a:gd name="T21" fmla="*/ 366 h 486"/>
                <a:gd name="T22" fmla="*/ 171 w 373"/>
                <a:gd name="T23" fmla="*/ 414 h 486"/>
                <a:gd name="T24" fmla="*/ 189 w 373"/>
                <a:gd name="T25" fmla="*/ 464 h 486"/>
                <a:gd name="T26" fmla="*/ 216 w 373"/>
                <a:gd name="T27" fmla="*/ 481 h 486"/>
                <a:gd name="T28" fmla="*/ 265 w 373"/>
                <a:gd name="T29" fmla="*/ 442 h 486"/>
                <a:gd name="T30" fmla="*/ 276 w 373"/>
                <a:gd name="T31" fmla="*/ 418 h 486"/>
                <a:gd name="T32" fmla="*/ 282 w 373"/>
                <a:gd name="T33" fmla="*/ 401 h 486"/>
                <a:gd name="T34" fmla="*/ 307 w 373"/>
                <a:gd name="T35" fmla="*/ 357 h 486"/>
                <a:gd name="T36" fmla="*/ 307 w 373"/>
                <a:gd name="T37" fmla="*/ 318 h 486"/>
                <a:gd name="T38" fmla="*/ 303 w 373"/>
                <a:gd name="T39" fmla="*/ 297 h 486"/>
                <a:gd name="T40" fmla="*/ 322 w 373"/>
                <a:gd name="T41" fmla="*/ 256 h 486"/>
                <a:gd name="T42" fmla="*/ 372 w 373"/>
                <a:gd name="T43" fmla="*/ 172 h 486"/>
                <a:gd name="T44" fmla="*/ 321 w 373"/>
                <a:gd name="T45" fmla="*/ 177 h 486"/>
                <a:gd name="T46" fmla="*/ 299 w 373"/>
                <a:gd name="T47" fmla="*/ 146 h 486"/>
                <a:gd name="T48" fmla="*/ 264 w 373"/>
                <a:gd name="T49" fmla="*/ 75 h 486"/>
                <a:gd name="T50" fmla="*/ 265 w 373"/>
                <a:gd name="T51" fmla="*/ 52 h 486"/>
                <a:gd name="T52" fmla="*/ 243 w 373"/>
                <a:gd name="T53" fmla="*/ 56 h 486"/>
                <a:gd name="T54" fmla="*/ 193 w 373"/>
                <a:gd name="T55" fmla="*/ 65 h 486"/>
                <a:gd name="T56" fmla="*/ 174 w 373"/>
                <a:gd name="T57" fmla="*/ 41 h 486"/>
                <a:gd name="T58" fmla="*/ 155 w 373"/>
                <a:gd name="T59" fmla="*/ 12 h 486"/>
                <a:gd name="T60" fmla="*/ 90 w 373"/>
                <a:gd name="T61" fmla="*/ 0 h 486"/>
                <a:gd name="T62" fmla="*/ 68 w 373"/>
                <a:gd name="T63" fmla="*/ 26 h 4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3"/>
                <a:gd name="T97" fmla="*/ 0 h 486"/>
                <a:gd name="T98" fmla="*/ 373 w 373"/>
                <a:gd name="T99" fmla="*/ 486 h 4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3" h="486">
                  <a:moveTo>
                    <a:pt x="53" y="38"/>
                  </a:moveTo>
                  <a:lnTo>
                    <a:pt x="46" y="61"/>
                  </a:lnTo>
                  <a:lnTo>
                    <a:pt x="38" y="69"/>
                  </a:lnTo>
                  <a:lnTo>
                    <a:pt x="26" y="76"/>
                  </a:lnTo>
                  <a:lnTo>
                    <a:pt x="20" y="89"/>
                  </a:lnTo>
                  <a:lnTo>
                    <a:pt x="10" y="109"/>
                  </a:lnTo>
                  <a:lnTo>
                    <a:pt x="10" y="122"/>
                  </a:lnTo>
                  <a:lnTo>
                    <a:pt x="6" y="140"/>
                  </a:lnTo>
                  <a:lnTo>
                    <a:pt x="0" y="164"/>
                  </a:lnTo>
                  <a:lnTo>
                    <a:pt x="15" y="186"/>
                  </a:lnTo>
                  <a:lnTo>
                    <a:pt x="31" y="207"/>
                  </a:lnTo>
                  <a:lnTo>
                    <a:pt x="47" y="229"/>
                  </a:lnTo>
                  <a:lnTo>
                    <a:pt x="56" y="217"/>
                  </a:lnTo>
                  <a:lnTo>
                    <a:pt x="79" y="217"/>
                  </a:lnTo>
                  <a:lnTo>
                    <a:pt x="113" y="217"/>
                  </a:lnTo>
                  <a:lnTo>
                    <a:pt x="142" y="231"/>
                  </a:lnTo>
                  <a:lnTo>
                    <a:pt x="140" y="261"/>
                  </a:lnTo>
                  <a:lnTo>
                    <a:pt x="158" y="305"/>
                  </a:lnTo>
                  <a:lnTo>
                    <a:pt x="161" y="312"/>
                  </a:lnTo>
                  <a:lnTo>
                    <a:pt x="159" y="324"/>
                  </a:lnTo>
                  <a:lnTo>
                    <a:pt x="165" y="336"/>
                  </a:lnTo>
                  <a:lnTo>
                    <a:pt x="153" y="366"/>
                  </a:lnTo>
                  <a:lnTo>
                    <a:pt x="163" y="391"/>
                  </a:lnTo>
                  <a:lnTo>
                    <a:pt x="171" y="414"/>
                  </a:lnTo>
                  <a:lnTo>
                    <a:pt x="178" y="439"/>
                  </a:lnTo>
                  <a:lnTo>
                    <a:pt x="189" y="464"/>
                  </a:lnTo>
                  <a:lnTo>
                    <a:pt x="197" y="485"/>
                  </a:lnTo>
                  <a:lnTo>
                    <a:pt x="216" y="481"/>
                  </a:lnTo>
                  <a:lnTo>
                    <a:pt x="250" y="463"/>
                  </a:lnTo>
                  <a:lnTo>
                    <a:pt x="265" y="442"/>
                  </a:lnTo>
                  <a:lnTo>
                    <a:pt x="265" y="427"/>
                  </a:lnTo>
                  <a:lnTo>
                    <a:pt x="276" y="418"/>
                  </a:lnTo>
                  <a:lnTo>
                    <a:pt x="284" y="412"/>
                  </a:lnTo>
                  <a:lnTo>
                    <a:pt x="282" y="401"/>
                  </a:lnTo>
                  <a:lnTo>
                    <a:pt x="280" y="391"/>
                  </a:lnTo>
                  <a:lnTo>
                    <a:pt x="307" y="357"/>
                  </a:lnTo>
                  <a:lnTo>
                    <a:pt x="313" y="327"/>
                  </a:lnTo>
                  <a:lnTo>
                    <a:pt x="307" y="318"/>
                  </a:lnTo>
                  <a:lnTo>
                    <a:pt x="308" y="310"/>
                  </a:lnTo>
                  <a:lnTo>
                    <a:pt x="303" y="297"/>
                  </a:lnTo>
                  <a:lnTo>
                    <a:pt x="323" y="270"/>
                  </a:lnTo>
                  <a:lnTo>
                    <a:pt x="322" y="256"/>
                  </a:lnTo>
                  <a:lnTo>
                    <a:pt x="355" y="234"/>
                  </a:lnTo>
                  <a:lnTo>
                    <a:pt x="372" y="172"/>
                  </a:lnTo>
                  <a:lnTo>
                    <a:pt x="343" y="186"/>
                  </a:lnTo>
                  <a:lnTo>
                    <a:pt x="321" y="177"/>
                  </a:lnTo>
                  <a:lnTo>
                    <a:pt x="323" y="163"/>
                  </a:lnTo>
                  <a:lnTo>
                    <a:pt x="299" y="146"/>
                  </a:lnTo>
                  <a:lnTo>
                    <a:pt x="289" y="110"/>
                  </a:lnTo>
                  <a:lnTo>
                    <a:pt x="264" y="75"/>
                  </a:lnTo>
                  <a:lnTo>
                    <a:pt x="265" y="56"/>
                  </a:lnTo>
                  <a:lnTo>
                    <a:pt x="265" y="52"/>
                  </a:lnTo>
                  <a:lnTo>
                    <a:pt x="253" y="53"/>
                  </a:lnTo>
                  <a:lnTo>
                    <a:pt x="243" y="56"/>
                  </a:lnTo>
                  <a:lnTo>
                    <a:pt x="210" y="43"/>
                  </a:lnTo>
                  <a:lnTo>
                    <a:pt x="193" y="65"/>
                  </a:lnTo>
                  <a:lnTo>
                    <a:pt x="180" y="48"/>
                  </a:lnTo>
                  <a:lnTo>
                    <a:pt x="174" y="41"/>
                  </a:lnTo>
                  <a:lnTo>
                    <a:pt x="157" y="38"/>
                  </a:lnTo>
                  <a:lnTo>
                    <a:pt x="155" y="12"/>
                  </a:lnTo>
                  <a:lnTo>
                    <a:pt x="129" y="16"/>
                  </a:lnTo>
                  <a:lnTo>
                    <a:pt x="90" y="0"/>
                  </a:lnTo>
                  <a:lnTo>
                    <a:pt x="82" y="14"/>
                  </a:lnTo>
                  <a:lnTo>
                    <a:pt x="68" y="26"/>
                  </a:lnTo>
                  <a:lnTo>
                    <a:pt x="53" y="38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0" name="Freeform 5"/>
            <p:cNvSpPr>
              <a:spLocks noChangeArrowheads="1"/>
            </p:cNvSpPr>
            <p:nvPr/>
          </p:nvSpPr>
          <p:spPr bwMode="auto">
            <a:xfrm>
              <a:off x="1070" y="765"/>
              <a:ext cx="64" cy="89"/>
            </a:xfrm>
            <a:custGeom>
              <a:avLst/>
              <a:gdLst>
                <a:gd name="T0" fmla="*/ 41 w 64"/>
                <a:gd name="T1" fmla="*/ 0 h 89"/>
                <a:gd name="T2" fmla="*/ 40 w 64"/>
                <a:gd name="T3" fmla="*/ 30 h 89"/>
                <a:gd name="T4" fmla="*/ 18 w 64"/>
                <a:gd name="T5" fmla="*/ 51 h 89"/>
                <a:gd name="T6" fmla="*/ 5 w 64"/>
                <a:gd name="T7" fmla="*/ 67 h 89"/>
                <a:gd name="T8" fmla="*/ 0 w 64"/>
                <a:gd name="T9" fmla="*/ 74 h 89"/>
                <a:gd name="T10" fmla="*/ 5 w 64"/>
                <a:gd name="T11" fmla="*/ 80 h 89"/>
                <a:gd name="T12" fmla="*/ 18 w 64"/>
                <a:gd name="T13" fmla="*/ 88 h 89"/>
                <a:gd name="T14" fmla="*/ 30 w 64"/>
                <a:gd name="T15" fmla="*/ 69 h 89"/>
                <a:gd name="T16" fmla="*/ 48 w 64"/>
                <a:gd name="T17" fmla="*/ 51 h 89"/>
                <a:gd name="T18" fmla="*/ 57 w 64"/>
                <a:gd name="T19" fmla="*/ 35 h 89"/>
                <a:gd name="T20" fmla="*/ 63 w 64"/>
                <a:gd name="T21" fmla="*/ 22 h 89"/>
                <a:gd name="T22" fmla="*/ 59 w 64"/>
                <a:gd name="T23" fmla="*/ 14 h 89"/>
                <a:gd name="T24" fmla="*/ 41 w 64"/>
                <a:gd name="T25" fmla="*/ 0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9"/>
                <a:gd name="T41" fmla="*/ 64 w 64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9">
                  <a:moveTo>
                    <a:pt x="41" y="0"/>
                  </a:moveTo>
                  <a:lnTo>
                    <a:pt x="40" y="30"/>
                  </a:lnTo>
                  <a:lnTo>
                    <a:pt x="18" y="51"/>
                  </a:lnTo>
                  <a:lnTo>
                    <a:pt x="5" y="67"/>
                  </a:lnTo>
                  <a:lnTo>
                    <a:pt x="0" y="74"/>
                  </a:lnTo>
                  <a:lnTo>
                    <a:pt x="5" y="80"/>
                  </a:lnTo>
                  <a:lnTo>
                    <a:pt x="18" y="88"/>
                  </a:lnTo>
                  <a:lnTo>
                    <a:pt x="30" y="69"/>
                  </a:lnTo>
                  <a:lnTo>
                    <a:pt x="48" y="51"/>
                  </a:lnTo>
                  <a:lnTo>
                    <a:pt x="57" y="35"/>
                  </a:lnTo>
                  <a:lnTo>
                    <a:pt x="63" y="22"/>
                  </a:lnTo>
                  <a:lnTo>
                    <a:pt x="59" y="14"/>
                  </a:lnTo>
                  <a:lnTo>
                    <a:pt x="41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1" name="Freeform 6"/>
            <p:cNvSpPr>
              <a:spLocks noChangeArrowheads="1"/>
            </p:cNvSpPr>
            <p:nvPr/>
          </p:nvSpPr>
          <p:spPr bwMode="auto">
            <a:xfrm>
              <a:off x="836" y="697"/>
              <a:ext cx="199" cy="186"/>
            </a:xfrm>
            <a:custGeom>
              <a:avLst/>
              <a:gdLst>
                <a:gd name="T0" fmla="*/ 137 w 199"/>
                <a:gd name="T1" fmla="*/ 11 h 186"/>
                <a:gd name="T2" fmla="*/ 138 w 199"/>
                <a:gd name="T3" fmla="*/ 18 h 186"/>
                <a:gd name="T4" fmla="*/ 136 w 199"/>
                <a:gd name="T5" fmla="*/ 32 h 186"/>
                <a:gd name="T6" fmla="*/ 123 w 199"/>
                <a:gd name="T7" fmla="*/ 30 h 186"/>
                <a:gd name="T8" fmla="*/ 115 w 199"/>
                <a:gd name="T9" fmla="*/ 3 h 186"/>
                <a:gd name="T10" fmla="*/ 92 w 199"/>
                <a:gd name="T11" fmla="*/ 0 h 186"/>
                <a:gd name="T12" fmla="*/ 87 w 199"/>
                <a:gd name="T13" fmla="*/ 8 h 186"/>
                <a:gd name="T14" fmla="*/ 74 w 199"/>
                <a:gd name="T15" fmla="*/ 20 h 186"/>
                <a:gd name="T16" fmla="*/ 62 w 199"/>
                <a:gd name="T17" fmla="*/ 18 h 186"/>
                <a:gd name="T18" fmla="*/ 48 w 199"/>
                <a:gd name="T19" fmla="*/ 34 h 186"/>
                <a:gd name="T20" fmla="*/ 43 w 199"/>
                <a:gd name="T21" fmla="*/ 36 h 186"/>
                <a:gd name="T22" fmla="*/ 37 w 199"/>
                <a:gd name="T23" fmla="*/ 49 h 186"/>
                <a:gd name="T24" fmla="*/ 13 w 199"/>
                <a:gd name="T25" fmla="*/ 56 h 186"/>
                <a:gd name="T26" fmla="*/ 0 w 199"/>
                <a:gd name="T27" fmla="*/ 79 h 186"/>
                <a:gd name="T28" fmla="*/ 7 w 199"/>
                <a:gd name="T29" fmla="*/ 101 h 186"/>
                <a:gd name="T30" fmla="*/ 4 w 199"/>
                <a:gd name="T31" fmla="*/ 107 h 186"/>
                <a:gd name="T32" fmla="*/ 11 w 199"/>
                <a:gd name="T33" fmla="*/ 132 h 186"/>
                <a:gd name="T34" fmla="*/ 24 w 199"/>
                <a:gd name="T35" fmla="*/ 149 h 186"/>
                <a:gd name="T36" fmla="*/ 54 w 199"/>
                <a:gd name="T37" fmla="*/ 142 h 186"/>
                <a:gd name="T38" fmla="*/ 69 w 199"/>
                <a:gd name="T39" fmla="*/ 132 h 186"/>
                <a:gd name="T40" fmla="*/ 74 w 199"/>
                <a:gd name="T41" fmla="*/ 130 h 186"/>
                <a:gd name="T42" fmla="*/ 95 w 199"/>
                <a:gd name="T43" fmla="*/ 132 h 186"/>
                <a:gd name="T44" fmla="*/ 104 w 199"/>
                <a:gd name="T45" fmla="*/ 144 h 186"/>
                <a:gd name="T46" fmla="*/ 110 w 199"/>
                <a:gd name="T47" fmla="*/ 153 h 186"/>
                <a:gd name="T48" fmla="*/ 130 w 199"/>
                <a:gd name="T49" fmla="*/ 160 h 186"/>
                <a:gd name="T50" fmla="*/ 149 w 199"/>
                <a:gd name="T51" fmla="*/ 178 h 186"/>
                <a:gd name="T52" fmla="*/ 158 w 199"/>
                <a:gd name="T53" fmla="*/ 184 h 186"/>
                <a:gd name="T54" fmla="*/ 174 w 199"/>
                <a:gd name="T55" fmla="*/ 172 h 186"/>
                <a:gd name="T56" fmla="*/ 183 w 199"/>
                <a:gd name="T57" fmla="*/ 154 h 186"/>
                <a:gd name="T58" fmla="*/ 194 w 199"/>
                <a:gd name="T59" fmla="*/ 131 h 186"/>
                <a:gd name="T60" fmla="*/ 196 w 199"/>
                <a:gd name="T61" fmla="*/ 97 h 186"/>
                <a:gd name="T62" fmla="*/ 183 w 199"/>
                <a:gd name="T63" fmla="*/ 75 h 186"/>
                <a:gd name="T64" fmla="*/ 178 w 199"/>
                <a:gd name="T65" fmla="*/ 61 h 186"/>
                <a:gd name="T66" fmla="*/ 164 w 199"/>
                <a:gd name="T67" fmla="*/ 50 h 186"/>
                <a:gd name="T68" fmla="*/ 157 w 199"/>
                <a:gd name="T69" fmla="*/ 25 h 186"/>
                <a:gd name="T70" fmla="*/ 143 w 199"/>
                <a:gd name="T71" fmla="*/ 0 h 1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9"/>
                <a:gd name="T109" fmla="*/ 0 h 186"/>
                <a:gd name="T110" fmla="*/ 199 w 199"/>
                <a:gd name="T111" fmla="*/ 186 h 1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9" h="186">
                  <a:moveTo>
                    <a:pt x="139" y="2"/>
                  </a:moveTo>
                  <a:lnTo>
                    <a:pt x="137" y="11"/>
                  </a:lnTo>
                  <a:lnTo>
                    <a:pt x="136" y="14"/>
                  </a:lnTo>
                  <a:lnTo>
                    <a:pt x="138" y="18"/>
                  </a:lnTo>
                  <a:lnTo>
                    <a:pt x="138" y="28"/>
                  </a:lnTo>
                  <a:lnTo>
                    <a:pt x="136" y="32"/>
                  </a:lnTo>
                  <a:lnTo>
                    <a:pt x="130" y="34"/>
                  </a:lnTo>
                  <a:lnTo>
                    <a:pt x="123" y="30"/>
                  </a:lnTo>
                  <a:lnTo>
                    <a:pt x="122" y="19"/>
                  </a:lnTo>
                  <a:lnTo>
                    <a:pt x="115" y="3"/>
                  </a:lnTo>
                  <a:lnTo>
                    <a:pt x="104" y="4"/>
                  </a:lnTo>
                  <a:lnTo>
                    <a:pt x="92" y="0"/>
                  </a:lnTo>
                  <a:lnTo>
                    <a:pt x="92" y="8"/>
                  </a:lnTo>
                  <a:lnTo>
                    <a:pt x="87" y="8"/>
                  </a:lnTo>
                  <a:lnTo>
                    <a:pt x="82" y="19"/>
                  </a:lnTo>
                  <a:lnTo>
                    <a:pt x="74" y="20"/>
                  </a:lnTo>
                  <a:lnTo>
                    <a:pt x="69" y="21"/>
                  </a:lnTo>
                  <a:lnTo>
                    <a:pt x="62" y="18"/>
                  </a:lnTo>
                  <a:lnTo>
                    <a:pt x="49" y="30"/>
                  </a:lnTo>
                  <a:lnTo>
                    <a:pt x="48" y="34"/>
                  </a:lnTo>
                  <a:lnTo>
                    <a:pt x="44" y="31"/>
                  </a:lnTo>
                  <a:lnTo>
                    <a:pt x="43" y="36"/>
                  </a:lnTo>
                  <a:lnTo>
                    <a:pt x="43" y="40"/>
                  </a:lnTo>
                  <a:lnTo>
                    <a:pt x="37" y="49"/>
                  </a:lnTo>
                  <a:lnTo>
                    <a:pt x="26" y="53"/>
                  </a:lnTo>
                  <a:lnTo>
                    <a:pt x="13" y="56"/>
                  </a:lnTo>
                  <a:lnTo>
                    <a:pt x="4" y="63"/>
                  </a:lnTo>
                  <a:lnTo>
                    <a:pt x="0" y="79"/>
                  </a:lnTo>
                  <a:lnTo>
                    <a:pt x="3" y="100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4" y="107"/>
                  </a:lnTo>
                  <a:lnTo>
                    <a:pt x="10" y="124"/>
                  </a:lnTo>
                  <a:lnTo>
                    <a:pt x="11" y="132"/>
                  </a:lnTo>
                  <a:lnTo>
                    <a:pt x="10" y="142"/>
                  </a:lnTo>
                  <a:lnTo>
                    <a:pt x="24" y="149"/>
                  </a:lnTo>
                  <a:lnTo>
                    <a:pt x="34" y="142"/>
                  </a:lnTo>
                  <a:lnTo>
                    <a:pt x="54" y="142"/>
                  </a:lnTo>
                  <a:lnTo>
                    <a:pt x="52" y="139"/>
                  </a:lnTo>
                  <a:lnTo>
                    <a:pt x="69" y="132"/>
                  </a:lnTo>
                  <a:lnTo>
                    <a:pt x="74" y="132"/>
                  </a:lnTo>
                  <a:lnTo>
                    <a:pt x="74" y="130"/>
                  </a:lnTo>
                  <a:lnTo>
                    <a:pt x="82" y="128"/>
                  </a:lnTo>
                  <a:lnTo>
                    <a:pt x="95" y="132"/>
                  </a:lnTo>
                  <a:lnTo>
                    <a:pt x="102" y="132"/>
                  </a:lnTo>
                  <a:lnTo>
                    <a:pt x="104" y="144"/>
                  </a:lnTo>
                  <a:lnTo>
                    <a:pt x="110" y="144"/>
                  </a:lnTo>
                  <a:lnTo>
                    <a:pt x="110" y="153"/>
                  </a:lnTo>
                  <a:lnTo>
                    <a:pt x="124" y="155"/>
                  </a:lnTo>
                  <a:lnTo>
                    <a:pt x="130" y="160"/>
                  </a:lnTo>
                  <a:lnTo>
                    <a:pt x="131" y="171"/>
                  </a:lnTo>
                  <a:lnTo>
                    <a:pt x="149" y="178"/>
                  </a:lnTo>
                  <a:lnTo>
                    <a:pt x="153" y="185"/>
                  </a:lnTo>
                  <a:lnTo>
                    <a:pt x="158" y="184"/>
                  </a:lnTo>
                  <a:lnTo>
                    <a:pt x="168" y="177"/>
                  </a:lnTo>
                  <a:lnTo>
                    <a:pt x="174" y="172"/>
                  </a:lnTo>
                  <a:lnTo>
                    <a:pt x="181" y="172"/>
                  </a:lnTo>
                  <a:lnTo>
                    <a:pt x="183" y="154"/>
                  </a:lnTo>
                  <a:lnTo>
                    <a:pt x="186" y="140"/>
                  </a:lnTo>
                  <a:lnTo>
                    <a:pt x="194" y="131"/>
                  </a:lnTo>
                  <a:lnTo>
                    <a:pt x="198" y="118"/>
                  </a:lnTo>
                  <a:lnTo>
                    <a:pt x="196" y="97"/>
                  </a:lnTo>
                  <a:lnTo>
                    <a:pt x="194" y="84"/>
                  </a:lnTo>
                  <a:lnTo>
                    <a:pt x="183" y="75"/>
                  </a:lnTo>
                  <a:lnTo>
                    <a:pt x="182" y="68"/>
                  </a:lnTo>
                  <a:lnTo>
                    <a:pt x="178" y="61"/>
                  </a:lnTo>
                  <a:lnTo>
                    <a:pt x="174" y="56"/>
                  </a:lnTo>
                  <a:lnTo>
                    <a:pt x="164" y="50"/>
                  </a:lnTo>
                  <a:lnTo>
                    <a:pt x="161" y="40"/>
                  </a:lnTo>
                  <a:lnTo>
                    <a:pt x="157" y="25"/>
                  </a:lnTo>
                  <a:lnTo>
                    <a:pt x="151" y="14"/>
                  </a:lnTo>
                  <a:lnTo>
                    <a:pt x="143" y="0"/>
                  </a:lnTo>
                  <a:lnTo>
                    <a:pt x="139" y="2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2" name="Freeform 7"/>
            <p:cNvSpPr>
              <a:spLocks noChangeArrowheads="1"/>
            </p:cNvSpPr>
            <p:nvPr/>
          </p:nvSpPr>
          <p:spPr bwMode="auto">
            <a:xfrm>
              <a:off x="887" y="605"/>
              <a:ext cx="105" cy="87"/>
            </a:xfrm>
            <a:custGeom>
              <a:avLst/>
              <a:gdLst>
                <a:gd name="T0" fmla="*/ 0 w 105"/>
                <a:gd name="T1" fmla="*/ 0 h 87"/>
                <a:gd name="T2" fmla="*/ 7 w 105"/>
                <a:gd name="T3" fmla="*/ 22 h 87"/>
                <a:gd name="T4" fmla="*/ 42 w 105"/>
                <a:gd name="T5" fmla="*/ 51 h 87"/>
                <a:gd name="T6" fmla="*/ 62 w 105"/>
                <a:gd name="T7" fmla="*/ 46 h 87"/>
                <a:gd name="T8" fmla="*/ 104 w 105"/>
                <a:gd name="T9" fmla="*/ 86 h 87"/>
                <a:gd name="T10" fmla="*/ 81 w 105"/>
                <a:gd name="T11" fmla="*/ 45 h 87"/>
                <a:gd name="T12" fmla="*/ 81 w 105"/>
                <a:gd name="T13" fmla="*/ 36 h 87"/>
                <a:gd name="T14" fmla="*/ 85 w 105"/>
                <a:gd name="T15" fmla="*/ 27 h 87"/>
                <a:gd name="T16" fmla="*/ 40 w 105"/>
                <a:gd name="T17" fmla="*/ 9 h 87"/>
                <a:gd name="T18" fmla="*/ 0 w 105"/>
                <a:gd name="T19" fmla="*/ 0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87"/>
                <a:gd name="T32" fmla="*/ 105 w 105"/>
                <a:gd name="T33" fmla="*/ 87 h 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87">
                  <a:moveTo>
                    <a:pt x="0" y="0"/>
                  </a:moveTo>
                  <a:lnTo>
                    <a:pt x="7" y="22"/>
                  </a:lnTo>
                  <a:lnTo>
                    <a:pt x="42" y="51"/>
                  </a:lnTo>
                  <a:lnTo>
                    <a:pt x="62" y="46"/>
                  </a:lnTo>
                  <a:lnTo>
                    <a:pt x="104" y="86"/>
                  </a:lnTo>
                  <a:lnTo>
                    <a:pt x="81" y="45"/>
                  </a:lnTo>
                  <a:lnTo>
                    <a:pt x="81" y="36"/>
                  </a:lnTo>
                  <a:lnTo>
                    <a:pt x="85" y="27"/>
                  </a:lnTo>
                  <a:lnTo>
                    <a:pt x="40" y="9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3" name="Freeform 8"/>
            <p:cNvSpPr>
              <a:spLocks noChangeArrowheads="1"/>
            </p:cNvSpPr>
            <p:nvPr/>
          </p:nvSpPr>
          <p:spPr bwMode="auto">
            <a:xfrm>
              <a:off x="777" y="575"/>
              <a:ext cx="64" cy="84"/>
            </a:xfrm>
            <a:custGeom>
              <a:avLst/>
              <a:gdLst>
                <a:gd name="T0" fmla="*/ 47 w 64"/>
                <a:gd name="T1" fmla="*/ 0 h 84"/>
                <a:gd name="T2" fmla="*/ 22 w 64"/>
                <a:gd name="T3" fmla="*/ 43 h 84"/>
                <a:gd name="T4" fmla="*/ 0 w 64"/>
                <a:gd name="T5" fmla="*/ 44 h 84"/>
                <a:gd name="T6" fmla="*/ 7 w 64"/>
                <a:gd name="T7" fmla="*/ 74 h 84"/>
                <a:gd name="T8" fmla="*/ 52 w 64"/>
                <a:gd name="T9" fmla="*/ 83 h 84"/>
                <a:gd name="T10" fmla="*/ 63 w 64"/>
                <a:gd name="T11" fmla="*/ 24 h 84"/>
                <a:gd name="T12" fmla="*/ 47 w 64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84"/>
                <a:gd name="T23" fmla="*/ 64 w 64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84">
                  <a:moveTo>
                    <a:pt x="47" y="0"/>
                  </a:moveTo>
                  <a:lnTo>
                    <a:pt x="22" y="43"/>
                  </a:lnTo>
                  <a:lnTo>
                    <a:pt x="0" y="44"/>
                  </a:lnTo>
                  <a:lnTo>
                    <a:pt x="7" y="74"/>
                  </a:lnTo>
                  <a:lnTo>
                    <a:pt x="52" y="83"/>
                  </a:lnTo>
                  <a:lnTo>
                    <a:pt x="63" y="24"/>
                  </a:lnTo>
                  <a:lnTo>
                    <a:pt x="47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4" name="Freeform 9"/>
            <p:cNvSpPr>
              <a:spLocks noChangeArrowheads="1"/>
            </p:cNvSpPr>
            <p:nvPr/>
          </p:nvSpPr>
          <p:spPr bwMode="auto">
            <a:xfrm>
              <a:off x="694" y="631"/>
              <a:ext cx="68" cy="52"/>
            </a:xfrm>
            <a:custGeom>
              <a:avLst/>
              <a:gdLst>
                <a:gd name="T0" fmla="*/ 0 w 68"/>
                <a:gd name="T1" fmla="*/ 0 h 52"/>
                <a:gd name="T2" fmla="*/ 39 w 68"/>
                <a:gd name="T3" fmla="*/ 50 h 52"/>
                <a:gd name="T4" fmla="*/ 60 w 68"/>
                <a:gd name="T5" fmla="*/ 51 h 52"/>
                <a:gd name="T6" fmla="*/ 67 w 68"/>
                <a:gd name="T7" fmla="*/ 35 h 52"/>
                <a:gd name="T8" fmla="*/ 28 w 68"/>
                <a:gd name="T9" fmla="*/ 7 h 52"/>
                <a:gd name="T10" fmla="*/ 0 w 68"/>
                <a:gd name="T11" fmla="*/ 0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52"/>
                <a:gd name="T20" fmla="*/ 68 w 68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52">
                  <a:moveTo>
                    <a:pt x="0" y="0"/>
                  </a:moveTo>
                  <a:lnTo>
                    <a:pt x="39" y="50"/>
                  </a:lnTo>
                  <a:lnTo>
                    <a:pt x="60" y="51"/>
                  </a:lnTo>
                  <a:lnTo>
                    <a:pt x="67" y="35"/>
                  </a:lnTo>
                  <a:lnTo>
                    <a:pt x="28" y="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5" name="Freeform 10"/>
            <p:cNvSpPr>
              <a:spLocks noChangeArrowheads="1"/>
            </p:cNvSpPr>
            <p:nvPr/>
          </p:nvSpPr>
          <p:spPr bwMode="auto">
            <a:xfrm>
              <a:off x="757" y="684"/>
              <a:ext cx="118" cy="34"/>
            </a:xfrm>
            <a:custGeom>
              <a:avLst/>
              <a:gdLst>
                <a:gd name="T0" fmla="*/ 0 w 118"/>
                <a:gd name="T1" fmla="*/ 0 h 34"/>
                <a:gd name="T2" fmla="*/ 25 w 118"/>
                <a:gd name="T3" fmla="*/ 33 h 34"/>
                <a:gd name="T4" fmla="*/ 117 w 118"/>
                <a:gd name="T5" fmla="*/ 13 h 34"/>
                <a:gd name="T6" fmla="*/ 28 w 118"/>
                <a:gd name="T7" fmla="*/ 17 h 34"/>
                <a:gd name="T8" fmla="*/ 0 w 118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"/>
                <a:gd name="T16" fmla="*/ 0 h 34"/>
                <a:gd name="T17" fmla="*/ 118 w 11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" h="34">
                  <a:moveTo>
                    <a:pt x="0" y="0"/>
                  </a:moveTo>
                  <a:lnTo>
                    <a:pt x="25" y="33"/>
                  </a:lnTo>
                  <a:lnTo>
                    <a:pt x="117" y="13"/>
                  </a:lnTo>
                  <a:lnTo>
                    <a:pt x="28" y="1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6" name="Freeform 11"/>
            <p:cNvSpPr>
              <a:spLocks noChangeArrowheads="1"/>
            </p:cNvSpPr>
            <p:nvPr/>
          </p:nvSpPr>
          <p:spPr bwMode="auto">
            <a:xfrm>
              <a:off x="989" y="886"/>
              <a:ext cx="21" cy="31"/>
            </a:xfrm>
            <a:custGeom>
              <a:avLst/>
              <a:gdLst>
                <a:gd name="T0" fmla="*/ 6 w 21"/>
                <a:gd name="T1" fmla="*/ 0 h 31"/>
                <a:gd name="T2" fmla="*/ 0 w 21"/>
                <a:gd name="T3" fmla="*/ 0 h 31"/>
                <a:gd name="T4" fmla="*/ 1 w 21"/>
                <a:gd name="T5" fmla="*/ 7 h 31"/>
                <a:gd name="T6" fmla="*/ 6 w 21"/>
                <a:gd name="T7" fmla="*/ 12 h 31"/>
                <a:gd name="T8" fmla="*/ 6 w 21"/>
                <a:gd name="T9" fmla="*/ 23 h 31"/>
                <a:gd name="T10" fmla="*/ 14 w 21"/>
                <a:gd name="T11" fmla="*/ 30 h 31"/>
                <a:gd name="T12" fmla="*/ 17 w 21"/>
                <a:gd name="T13" fmla="*/ 24 h 31"/>
                <a:gd name="T14" fmla="*/ 17 w 21"/>
                <a:gd name="T15" fmla="*/ 19 h 31"/>
                <a:gd name="T16" fmla="*/ 19 w 21"/>
                <a:gd name="T17" fmla="*/ 15 h 31"/>
                <a:gd name="T18" fmla="*/ 20 w 21"/>
                <a:gd name="T19" fmla="*/ 2 h 31"/>
                <a:gd name="T20" fmla="*/ 11 w 21"/>
                <a:gd name="T21" fmla="*/ 5 h 31"/>
                <a:gd name="T22" fmla="*/ 6 w 21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31"/>
                <a:gd name="T38" fmla="*/ 21 w 21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31">
                  <a:moveTo>
                    <a:pt x="6" y="0"/>
                  </a:moveTo>
                  <a:lnTo>
                    <a:pt x="0" y="0"/>
                  </a:lnTo>
                  <a:lnTo>
                    <a:pt x="1" y="7"/>
                  </a:lnTo>
                  <a:lnTo>
                    <a:pt x="6" y="12"/>
                  </a:lnTo>
                  <a:lnTo>
                    <a:pt x="6" y="23"/>
                  </a:lnTo>
                  <a:lnTo>
                    <a:pt x="14" y="30"/>
                  </a:lnTo>
                  <a:lnTo>
                    <a:pt x="17" y="24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2"/>
                  </a:lnTo>
                  <a:lnTo>
                    <a:pt x="11" y="5"/>
                  </a:lnTo>
                  <a:lnTo>
                    <a:pt x="6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7" name="Freeform 12"/>
            <p:cNvSpPr>
              <a:spLocks noChangeArrowheads="1"/>
            </p:cNvSpPr>
            <p:nvPr/>
          </p:nvSpPr>
          <p:spPr bwMode="auto">
            <a:xfrm>
              <a:off x="865" y="257"/>
              <a:ext cx="83" cy="135"/>
            </a:xfrm>
            <a:custGeom>
              <a:avLst/>
              <a:gdLst>
                <a:gd name="T0" fmla="*/ 54 w 83"/>
                <a:gd name="T1" fmla="*/ 0 h 135"/>
                <a:gd name="T2" fmla="*/ 54 w 83"/>
                <a:gd name="T3" fmla="*/ 18 h 135"/>
                <a:gd name="T4" fmla="*/ 47 w 83"/>
                <a:gd name="T5" fmla="*/ 28 h 135"/>
                <a:gd name="T6" fmla="*/ 49 w 83"/>
                <a:gd name="T7" fmla="*/ 47 h 135"/>
                <a:gd name="T8" fmla="*/ 41 w 83"/>
                <a:gd name="T9" fmla="*/ 70 h 135"/>
                <a:gd name="T10" fmla="*/ 28 w 83"/>
                <a:gd name="T11" fmla="*/ 90 h 135"/>
                <a:gd name="T12" fmla="*/ 4 w 83"/>
                <a:gd name="T13" fmla="*/ 109 h 135"/>
                <a:gd name="T14" fmla="*/ 0 w 83"/>
                <a:gd name="T15" fmla="*/ 134 h 135"/>
                <a:gd name="T16" fmla="*/ 9 w 83"/>
                <a:gd name="T17" fmla="*/ 134 h 135"/>
                <a:gd name="T18" fmla="*/ 11 w 83"/>
                <a:gd name="T19" fmla="*/ 111 h 135"/>
                <a:gd name="T20" fmla="*/ 39 w 83"/>
                <a:gd name="T21" fmla="*/ 109 h 135"/>
                <a:gd name="T22" fmla="*/ 62 w 83"/>
                <a:gd name="T23" fmla="*/ 93 h 135"/>
                <a:gd name="T24" fmla="*/ 61 w 83"/>
                <a:gd name="T25" fmla="*/ 60 h 135"/>
                <a:gd name="T26" fmla="*/ 67 w 83"/>
                <a:gd name="T27" fmla="*/ 48 h 135"/>
                <a:gd name="T28" fmla="*/ 57 w 83"/>
                <a:gd name="T29" fmla="*/ 31 h 135"/>
                <a:gd name="T30" fmla="*/ 72 w 83"/>
                <a:gd name="T31" fmla="*/ 23 h 135"/>
                <a:gd name="T32" fmla="*/ 82 w 83"/>
                <a:gd name="T33" fmla="*/ 5 h 135"/>
                <a:gd name="T34" fmla="*/ 61 w 83"/>
                <a:gd name="T35" fmla="*/ 9 h 135"/>
                <a:gd name="T36" fmla="*/ 54 w 83"/>
                <a:gd name="T37" fmla="*/ 0 h 1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3"/>
                <a:gd name="T58" fmla="*/ 0 h 135"/>
                <a:gd name="T59" fmla="*/ 83 w 83"/>
                <a:gd name="T60" fmla="*/ 135 h 1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3" h="135">
                  <a:moveTo>
                    <a:pt x="54" y="0"/>
                  </a:moveTo>
                  <a:lnTo>
                    <a:pt x="54" y="18"/>
                  </a:lnTo>
                  <a:lnTo>
                    <a:pt x="47" y="28"/>
                  </a:lnTo>
                  <a:lnTo>
                    <a:pt x="49" y="47"/>
                  </a:lnTo>
                  <a:lnTo>
                    <a:pt x="41" y="70"/>
                  </a:lnTo>
                  <a:lnTo>
                    <a:pt x="28" y="90"/>
                  </a:lnTo>
                  <a:lnTo>
                    <a:pt x="4" y="109"/>
                  </a:lnTo>
                  <a:lnTo>
                    <a:pt x="0" y="134"/>
                  </a:lnTo>
                  <a:lnTo>
                    <a:pt x="9" y="134"/>
                  </a:lnTo>
                  <a:lnTo>
                    <a:pt x="11" y="111"/>
                  </a:lnTo>
                  <a:lnTo>
                    <a:pt x="39" y="109"/>
                  </a:lnTo>
                  <a:lnTo>
                    <a:pt x="62" y="93"/>
                  </a:lnTo>
                  <a:lnTo>
                    <a:pt x="61" y="60"/>
                  </a:lnTo>
                  <a:lnTo>
                    <a:pt x="67" y="48"/>
                  </a:lnTo>
                  <a:lnTo>
                    <a:pt x="57" y="31"/>
                  </a:lnTo>
                  <a:lnTo>
                    <a:pt x="72" y="23"/>
                  </a:lnTo>
                  <a:lnTo>
                    <a:pt x="82" y="5"/>
                  </a:lnTo>
                  <a:lnTo>
                    <a:pt x="61" y="9"/>
                  </a:lnTo>
                  <a:lnTo>
                    <a:pt x="54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8" name="Freeform 13"/>
            <p:cNvSpPr>
              <a:spLocks noChangeArrowheads="1"/>
            </p:cNvSpPr>
            <p:nvPr/>
          </p:nvSpPr>
          <p:spPr bwMode="auto">
            <a:xfrm>
              <a:off x="833" y="448"/>
              <a:ext cx="17" cy="20"/>
            </a:xfrm>
            <a:custGeom>
              <a:avLst/>
              <a:gdLst>
                <a:gd name="T0" fmla="*/ 9 w 17"/>
                <a:gd name="T1" fmla="*/ 0 h 20"/>
                <a:gd name="T2" fmla="*/ 16 w 17"/>
                <a:gd name="T3" fmla="*/ 8 h 20"/>
                <a:gd name="T4" fmla="*/ 6 w 17"/>
                <a:gd name="T5" fmla="*/ 18 h 20"/>
                <a:gd name="T6" fmla="*/ 0 w 17"/>
                <a:gd name="T7" fmla="*/ 19 h 20"/>
                <a:gd name="T8" fmla="*/ 2 w 17"/>
                <a:gd name="T9" fmla="*/ 9 h 20"/>
                <a:gd name="T10" fmla="*/ 9 w 17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0"/>
                <a:gd name="T20" fmla="*/ 17 w 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0">
                  <a:moveTo>
                    <a:pt x="9" y="0"/>
                  </a:moveTo>
                  <a:lnTo>
                    <a:pt x="16" y="8"/>
                  </a:lnTo>
                  <a:lnTo>
                    <a:pt x="6" y="18"/>
                  </a:lnTo>
                  <a:lnTo>
                    <a:pt x="0" y="19"/>
                  </a:lnTo>
                  <a:lnTo>
                    <a:pt x="2" y="9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49" name="Freeform 14"/>
            <p:cNvSpPr>
              <a:spLocks noChangeArrowheads="1"/>
            </p:cNvSpPr>
            <p:nvPr/>
          </p:nvSpPr>
          <p:spPr bwMode="auto">
            <a:xfrm>
              <a:off x="846" y="476"/>
              <a:ext cx="20" cy="30"/>
            </a:xfrm>
            <a:custGeom>
              <a:avLst/>
              <a:gdLst>
                <a:gd name="T0" fmla="*/ 8 w 20"/>
                <a:gd name="T1" fmla="*/ 0 h 30"/>
                <a:gd name="T2" fmla="*/ 12 w 20"/>
                <a:gd name="T3" fmla="*/ 9 h 30"/>
                <a:gd name="T4" fmla="*/ 7 w 20"/>
                <a:gd name="T5" fmla="*/ 15 h 30"/>
                <a:gd name="T6" fmla="*/ 8 w 20"/>
                <a:gd name="T7" fmla="*/ 18 h 30"/>
                <a:gd name="T8" fmla="*/ 19 w 20"/>
                <a:gd name="T9" fmla="*/ 23 h 30"/>
                <a:gd name="T10" fmla="*/ 18 w 20"/>
                <a:gd name="T11" fmla="*/ 28 h 30"/>
                <a:gd name="T12" fmla="*/ 11 w 20"/>
                <a:gd name="T13" fmla="*/ 24 h 30"/>
                <a:gd name="T14" fmla="*/ 3 w 20"/>
                <a:gd name="T15" fmla="*/ 29 h 30"/>
                <a:gd name="T16" fmla="*/ 0 w 20"/>
                <a:gd name="T17" fmla="*/ 22 h 30"/>
                <a:gd name="T18" fmla="*/ 4 w 20"/>
                <a:gd name="T19" fmla="*/ 19 h 30"/>
                <a:gd name="T20" fmla="*/ 1 w 20"/>
                <a:gd name="T21" fmla="*/ 14 h 30"/>
                <a:gd name="T22" fmla="*/ 8 w 20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30"/>
                <a:gd name="T38" fmla="*/ 20 w 20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30">
                  <a:moveTo>
                    <a:pt x="8" y="0"/>
                  </a:moveTo>
                  <a:lnTo>
                    <a:pt x="12" y="9"/>
                  </a:lnTo>
                  <a:lnTo>
                    <a:pt x="7" y="15"/>
                  </a:lnTo>
                  <a:lnTo>
                    <a:pt x="8" y="18"/>
                  </a:lnTo>
                  <a:lnTo>
                    <a:pt x="19" y="23"/>
                  </a:lnTo>
                  <a:lnTo>
                    <a:pt x="18" y="28"/>
                  </a:lnTo>
                  <a:lnTo>
                    <a:pt x="11" y="24"/>
                  </a:lnTo>
                  <a:lnTo>
                    <a:pt x="3" y="2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1" y="14"/>
                  </a:lnTo>
                  <a:lnTo>
                    <a:pt x="8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0" name="Freeform 15"/>
            <p:cNvSpPr>
              <a:spLocks noChangeArrowheads="1"/>
            </p:cNvSpPr>
            <p:nvPr/>
          </p:nvSpPr>
          <p:spPr bwMode="auto">
            <a:xfrm>
              <a:off x="864" y="508"/>
              <a:ext cx="17" cy="17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6 h 17"/>
                <a:gd name="T4" fmla="*/ 12 w 17"/>
                <a:gd name="T5" fmla="*/ 16 h 17"/>
                <a:gd name="T6" fmla="*/ 16 w 17"/>
                <a:gd name="T7" fmla="*/ 13 h 17"/>
                <a:gd name="T8" fmla="*/ 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0"/>
                  </a:moveTo>
                  <a:lnTo>
                    <a:pt x="0" y="6"/>
                  </a:lnTo>
                  <a:lnTo>
                    <a:pt x="12" y="16"/>
                  </a:lnTo>
                  <a:lnTo>
                    <a:pt x="16" y="13"/>
                  </a:lnTo>
                  <a:lnTo>
                    <a:pt x="7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1" name="Freeform 16"/>
            <p:cNvSpPr>
              <a:spLocks noChangeArrowheads="1"/>
            </p:cNvSpPr>
            <p:nvPr/>
          </p:nvSpPr>
          <p:spPr bwMode="auto">
            <a:xfrm>
              <a:off x="850" y="508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2 w 17"/>
                <a:gd name="T3" fmla="*/ 16 h 17"/>
                <a:gd name="T4" fmla="*/ 0 w 17"/>
                <a:gd name="T5" fmla="*/ 10 h 17"/>
                <a:gd name="T6" fmla="*/ 16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0"/>
                  </a:moveTo>
                  <a:lnTo>
                    <a:pt x="12" y="16"/>
                  </a:lnTo>
                  <a:lnTo>
                    <a:pt x="0" y="10"/>
                  </a:lnTo>
                  <a:lnTo>
                    <a:pt x="16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2" name="Freeform 17"/>
            <p:cNvSpPr>
              <a:spLocks noChangeArrowheads="1"/>
            </p:cNvSpPr>
            <p:nvPr/>
          </p:nvSpPr>
          <p:spPr bwMode="auto">
            <a:xfrm>
              <a:off x="576" y="598"/>
              <a:ext cx="21" cy="38"/>
            </a:xfrm>
            <a:custGeom>
              <a:avLst/>
              <a:gdLst>
                <a:gd name="T0" fmla="*/ 9 w 21"/>
                <a:gd name="T1" fmla="*/ 0 h 38"/>
                <a:gd name="T2" fmla="*/ 0 w 21"/>
                <a:gd name="T3" fmla="*/ 18 h 38"/>
                <a:gd name="T4" fmla="*/ 8 w 21"/>
                <a:gd name="T5" fmla="*/ 37 h 38"/>
                <a:gd name="T6" fmla="*/ 20 w 21"/>
                <a:gd name="T7" fmla="*/ 22 h 38"/>
                <a:gd name="T8" fmla="*/ 9 w 21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8"/>
                <a:gd name="T17" fmla="*/ 21 w 2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8">
                  <a:moveTo>
                    <a:pt x="9" y="0"/>
                  </a:moveTo>
                  <a:lnTo>
                    <a:pt x="0" y="18"/>
                  </a:lnTo>
                  <a:lnTo>
                    <a:pt x="8" y="37"/>
                  </a:lnTo>
                  <a:lnTo>
                    <a:pt x="20" y="22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3" name="Freeform 18"/>
            <p:cNvSpPr>
              <a:spLocks noChangeArrowheads="1"/>
            </p:cNvSpPr>
            <p:nvPr/>
          </p:nvSpPr>
          <p:spPr bwMode="auto">
            <a:xfrm>
              <a:off x="115" y="202"/>
              <a:ext cx="37" cy="57"/>
            </a:xfrm>
            <a:custGeom>
              <a:avLst/>
              <a:gdLst>
                <a:gd name="T0" fmla="*/ 29 w 37"/>
                <a:gd name="T1" fmla="*/ 0 h 57"/>
                <a:gd name="T2" fmla="*/ 21 w 37"/>
                <a:gd name="T3" fmla="*/ 0 h 57"/>
                <a:gd name="T4" fmla="*/ 17 w 37"/>
                <a:gd name="T5" fmla="*/ 4 h 57"/>
                <a:gd name="T6" fmla="*/ 13 w 37"/>
                <a:gd name="T7" fmla="*/ 8 h 57"/>
                <a:gd name="T8" fmla="*/ 13 w 37"/>
                <a:gd name="T9" fmla="*/ 24 h 57"/>
                <a:gd name="T10" fmla="*/ 18 w 37"/>
                <a:gd name="T11" fmla="*/ 27 h 57"/>
                <a:gd name="T12" fmla="*/ 18 w 37"/>
                <a:gd name="T13" fmla="*/ 34 h 57"/>
                <a:gd name="T14" fmla="*/ 14 w 37"/>
                <a:gd name="T15" fmla="*/ 34 h 57"/>
                <a:gd name="T16" fmla="*/ 9 w 37"/>
                <a:gd name="T17" fmla="*/ 40 h 57"/>
                <a:gd name="T18" fmla="*/ 9 w 37"/>
                <a:gd name="T19" fmla="*/ 47 h 57"/>
                <a:gd name="T20" fmla="*/ 0 w 37"/>
                <a:gd name="T21" fmla="*/ 56 h 57"/>
                <a:gd name="T22" fmla="*/ 27 w 37"/>
                <a:gd name="T23" fmla="*/ 56 h 57"/>
                <a:gd name="T24" fmla="*/ 36 w 37"/>
                <a:gd name="T25" fmla="*/ 45 h 57"/>
                <a:gd name="T26" fmla="*/ 27 w 37"/>
                <a:gd name="T27" fmla="*/ 37 h 57"/>
                <a:gd name="T28" fmla="*/ 27 w 37"/>
                <a:gd name="T29" fmla="*/ 12 h 57"/>
                <a:gd name="T30" fmla="*/ 32 w 37"/>
                <a:gd name="T31" fmla="*/ 7 h 57"/>
                <a:gd name="T32" fmla="*/ 23 w 37"/>
                <a:gd name="T33" fmla="*/ 7 h 57"/>
                <a:gd name="T34" fmla="*/ 29 w 37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7"/>
                <a:gd name="T55" fmla="*/ 0 h 57"/>
                <a:gd name="T56" fmla="*/ 37 w 37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7" h="57">
                  <a:moveTo>
                    <a:pt x="29" y="0"/>
                  </a:moveTo>
                  <a:lnTo>
                    <a:pt x="21" y="0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13" y="24"/>
                  </a:lnTo>
                  <a:lnTo>
                    <a:pt x="18" y="27"/>
                  </a:lnTo>
                  <a:lnTo>
                    <a:pt x="18" y="34"/>
                  </a:lnTo>
                  <a:lnTo>
                    <a:pt x="14" y="34"/>
                  </a:lnTo>
                  <a:lnTo>
                    <a:pt x="9" y="40"/>
                  </a:lnTo>
                  <a:lnTo>
                    <a:pt x="9" y="47"/>
                  </a:lnTo>
                  <a:lnTo>
                    <a:pt x="0" y="56"/>
                  </a:lnTo>
                  <a:lnTo>
                    <a:pt x="27" y="56"/>
                  </a:lnTo>
                  <a:lnTo>
                    <a:pt x="36" y="45"/>
                  </a:lnTo>
                  <a:lnTo>
                    <a:pt x="27" y="37"/>
                  </a:lnTo>
                  <a:lnTo>
                    <a:pt x="27" y="12"/>
                  </a:lnTo>
                  <a:lnTo>
                    <a:pt x="32" y="7"/>
                  </a:lnTo>
                  <a:lnTo>
                    <a:pt x="23" y="7"/>
                  </a:lnTo>
                  <a:lnTo>
                    <a:pt x="2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4" name="Freeform 19"/>
            <p:cNvSpPr>
              <a:spLocks noChangeArrowheads="1"/>
            </p:cNvSpPr>
            <p:nvPr/>
          </p:nvSpPr>
          <p:spPr bwMode="auto">
            <a:xfrm>
              <a:off x="104" y="219"/>
              <a:ext cx="20" cy="23"/>
            </a:xfrm>
            <a:custGeom>
              <a:avLst/>
              <a:gdLst>
                <a:gd name="T0" fmla="*/ 19 w 20"/>
                <a:gd name="T1" fmla="*/ 1 h 23"/>
                <a:gd name="T2" fmla="*/ 14 w 20"/>
                <a:gd name="T3" fmla="*/ 0 h 23"/>
                <a:gd name="T4" fmla="*/ 8 w 20"/>
                <a:gd name="T5" fmla="*/ 7 h 23"/>
                <a:gd name="T6" fmla="*/ 0 w 20"/>
                <a:gd name="T7" fmla="*/ 16 h 23"/>
                <a:gd name="T8" fmla="*/ 0 w 20"/>
                <a:gd name="T9" fmla="*/ 22 h 23"/>
                <a:gd name="T10" fmla="*/ 11 w 20"/>
                <a:gd name="T11" fmla="*/ 22 h 23"/>
                <a:gd name="T12" fmla="*/ 17 w 20"/>
                <a:gd name="T13" fmla="*/ 17 h 23"/>
                <a:gd name="T14" fmla="*/ 16 w 20"/>
                <a:gd name="T15" fmla="*/ 8 h 23"/>
                <a:gd name="T16" fmla="*/ 19 w 20"/>
                <a:gd name="T17" fmla="*/ 7 h 23"/>
                <a:gd name="T18" fmla="*/ 19 w 20"/>
                <a:gd name="T19" fmla="*/ 1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23"/>
                <a:gd name="T32" fmla="*/ 20 w 2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23">
                  <a:moveTo>
                    <a:pt x="19" y="1"/>
                  </a:moveTo>
                  <a:lnTo>
                    <a:pt x="14" y="0"/>
                  </a:lnTo>
                  <a:lnTo>
                    <a:pt x="8" y="7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1" y="22"/>
                  </a:lnTo>
                  <a:lnTo>
                    <a:pt x="17" y="17"/>
                  </a:lnTo>
                  <a:lnTo>
                    <a:pt x="16" y="8"/>
                  </a:lnTo>
                  <a:lnTo>
                    <a:pt x="19" y="7"/>
                  </a:lnTo>
                  <a:lnTo>
                    <a:pt x="19" y="1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5" name="Freeform 20"/>
            <p:cNvSpPr>
              <a:spLocks noChangeArrowheads="1"/>
            </p:cNvSpPr>
            <p:nvPr/>
          </p:nvSpPr>
          <p:spPr bwMode="auto">
            <a:xfrm>
              <a:off x="320" y="681"/>
              <a:ext cx="26" cy="89"/>
            </a:xfrm>
            <a:custGeom>
              <a:avLst/>
              <a:gdLst>
                <a:gd name="T0" fmla="*/ 19 w 26"/>
                <a:gd name="T1" fmla="*/ 0 h 89"/>
                <a:gd name="T2" fmla="*/ 13 w 26"/>
                <a:gd name="T3" fmla="*/ 22 h 89"/>
                <a:gd name="T4" fmla="*/ 0 w 26"/>
                <a:gd name="T5" fmla="*/ 30 h 89"/>
                <a:gd name="T6" fmla="*/ 4 w 26"/>
                <a:gd name="T7" fmla="*/ 42 h 89"/>
                <a:gd name="T8" fmla="*/ 5 w 26"/>
                <a:gd name="T9" fmla="*/ 52 h 89"/>
                <a:gd name="T10" fmla="*/ 0 w 26"/>
                <a:gd name="T11" fmla="*/ 65 h 89"/>
                <a:gd name="T12" fmla="*/ 1 w 26"/>
                <a:gd name="T13" fmla="*/ 88 h 89"/>
                <a:gd name="T14" fmla="*/ 18 w 26"/>
                <a:gd name="T15" fmla="*/ 78 h 89"/>
                <a:gd name="T16" fmla="*/ 22 w 26"/>
                <a:gd name="T17" fmla="*/ 50 h 89"/>
                <a:gd name="T18" fmla="*/ 25 w 26"/>
                <a:gd name="T19" fmla="*/ 34 h 89"/>
                <a:gd name="T20" fmla="*/ 19 w 26"/>
                <a:gd name="T21" fmla="*/ 0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9"/>
                <a:gd name="T35" fmla="*/ 26 w 26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9">
                  <a:moveTo>
                    <a:pt x="19" y="0"/>
                  </a:moveTo>
                  <a:lnTo>
                    <a:pt x="13" y="22"/>
                  </a:lnTo>
                  <a:lnTo>
                    <a:pt x="0" y="30"/>
                  </a:lnTo>
                  <a:lnTo>
                    <a:pt x="4" y="42"/>
                  </a:lnTo>
                  <a:lnTo>
                    <a:pt x="5" y="52"/>
                  </a:lnTo>
                  <a:lnTo>
                    <a:pt x="0" y="65"/>
                  </a:lnTo>
                  <a:lnTo>
                    <a:pt x="1" y="88"/>
                  </a:lnTo>
                  <a:lnTo>
                    <a:pt x="18" y="78"/>
                  </a:lnTo>
                  <a:lnTo>
                    <a:pt x="22" y="50"/>
                  </a:lnTo>
                  <a:lnTo>
                    <a:pt x="25" y="34"/>
                  </a:lnTo>
                  <a:lnTo>
                    <a:pt x="19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6" name="Freeform 21"/>
            <p:cNvSpPr>
              <a:spLocks noChangeArrowheads="1"/>
            </p:cNvSpPr>
            <p:nvPr/>
          </p:nvSpPr>
          <p:spPr bwMode="auto">
            <a:xfrm>
              <a:off x="160" y="322"/>
              <a:ext cx="17" cy="17"/>
            </a:xfrm>
            <a:custGeom>
              <a:avLst/>
              <a:gdLst>
                <a:gd name="T0" fmla="*/ 0 w 17"/>
                <a:gd name="T1" fmla="*/ 2 h 17"/>
                <a:gd name="T2" fmla="*/ 0 w 17"/>
                <a:gd name="T3" fmla="*/ 16 h 17"/>
                <a:gd name="T4" fmla="*/ 16 w 17"/>
                <a:gd name="T5" fmla="*/ 8 h 17"/>
                <a:gd name="T6" fmla="*/ 16 w 17"/>
                <a:gd name="T7" fmla="*/ 0 h 17"/>
                <a:gd name="T8" fmla="*/ 0 w 17"/>
                <a:gd name="T9" fmla="*/ 2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2"/>
                  </a:moveTo>
                  <a:lnTo>
                    <a:pt x="0" y="16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2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7" name="Freeform 22"/>
            <p:cNvSpPr>
              <a:spLocks noChangeArrowheads="1"/>
            </p:cNvSpPr>
            <p:nvPr/>
          </p:nvSpPr>
          <p:spPr bwMode="auto">
            <a:xfrm>
              <a:off x="160" y="332"/>
              <a:ext cx="17" cy="18"/>
            </a:xfrm>
            <a:custGeom>
              <a:avLst/>
              <a:gdLst>
                <a:gd name="T0" fmla="*/ 12 w 17"/>
                <a:gd name="T1" fmla="*/ 0 h 18"/>
                <a:gd name="T2" fmla="*/ 0 w 17"/>
                <a:gd name="T3" fmla="*/ 7 h 18"/>
                <a:gd name="T4" fmla="*/ 0 w 17"/>
                <a:gd name="T5" fmla="*/ 17 h 18"/>
                <a:gd name="T6" fmla="*/ 16 w 17"/>
                <a:gd name="T7" fmla="*/ 16 h 18"/>
                <a:gd name="T8" fmla="*/ 12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6" y="16"/>
                  </a:lnTo>
                  <a:lnTo>
                    <a:pt x="12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8" name="Freeform 23"/>
            <p:cNvSpPr>
              <a:spLocks noChangeArrowheads="1"/>
            </p:cNvSpPr>
            <p:nvPr/>
          </p:nvSpPr>
          <p:spPr bwMode="auto">
            <a:xfrm>
              <a:off x="180" y="357"/>
              <a:ext cx="17" cy="17"/>
            </a:xfrm>
            <a:custGeom>
              <a:avLst/>
              <a:gdLst>
                <a:gd name="T0" fmla="*/ 0 w 17"/>
                <a:gd name="T1" fmla="*/ 0 h 17"/>
                <a:gd name="T2" fmla="*/ 14 w 17"/>
                <a:gd name="T3" fmla="*/ 0 h 17"/>
                <a:gd name="T4" fmla="*/ 16 w 17"/>
                <a:gd name="T5" fmla="*/ 16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14" y="0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  <p:sp>
          <p:nvSpPr>
            <p:cNvPr id="132159" name="Freeform 24"/>
            <p:cNvSpPr>
              <a:spLocks noChangeArrowheads="1"/>
            </p:cNvSpPr>
            <p:nvPr/>
          </p:nvSpPr>
          <p:spPr bwMode="auto">
            <a:xfrm>
              <a:off x="79" y="0"/>
              <a:ext cx="978" cy="636"/>
            </a:xfrm>
            <a:custGeom>
              <a:avLst/>
              <a:gdLst>
                <a:gd name="T0" fmla="*/ 464 w 978"/>
                <a:gd name="T1" fmla="*/ 14 h 636"/>
                <a:gd name="T2" fmla="*/ 650 w 978"/>
                <a:gd name="T3" fmla="*/ 6 h 636"/>
                <a:gd name="T4" fmla="*/ 768 w 978"/>
                <a:gd name="T5" fmla="*/ 61 h 636"/>
                <a:gd name="T6" fmla="*/ 910 w 978"/>
                <a:gd name="T7" fmla="*/ 76 h 636"/>
                <a:gd name="T8" fmla="*/ 973 w 978"/>
                <a:gd name="T9" fmla="*/ 129 h 636"/>
                <a:gd name="T10" fmla="*/ 896 w 978"/>
                <a:gd name="T11" fmla="*/ 182 h 636"/>
                <a:gd name="T12" fmla="*/ 863 w 978"/>
                <a:gd name="T13" fmla="*/ 232 h 636"/>
                <a:gd name="T14" fmla="*/ 848 w 978"/>
                <a:gd name="T15" fmla="*/ 182 h 636"/>
                <a:gd name="T16" fmla="*/ 799 w 978"/>
                <a:gd name="T17" fmla="*/ 226 h 636"/>
                <a:gd name="T18" fmla="*/ 791 w 978"/>
                <a:gd name="T19" fmla="*/ 302 h 636"/>
                <a:gd name="T20" fmla="*/ 789 w 978"/>
                <a:gd name="T21" fmla="*/ 343 h 636"/>
                <a:gd name="T22" fmla="*/ 774 w 978"/>
                <a:gd name="T23" fmla="*/ 342 h 636"/>
                <a:gd name="T24" fmla="*/ 764 w 978"/>
                <a:gd name="T25" fmla="*/ 405 h 636"/>
                <a:gd name="T26" fmla="*/ 698 w 978"/>
                <a:gd name="T27" fmla="*/ 486 h 636"/>
                <a:gd name="T28" fmla="*/ 664 w 978"/>
                <a:gd name="T29" fmla="*/ 585 h 636"/>
                <a:gd name="T30" fmla="*/ 670 w 978"/>
                <a:gd name="T31" fmla="*/ 635 h 636"/>
                <a:gd name="T32" fmla="*/ 536 w 978"/>
                <a:gd name="T33" fmla="*/ 492 h 636"/>
                <a:gd name="T34" fmla="*/ 474 w 978"/>
                <a:gd name="T35" fmla="*/ 611 h 636"/>
                <a:gd name="T36" fmla="*/ 390 w 978"/>
                <a:gd name="T37" fmla="*/ 503 h 636"/>
                <a:gd name="T38" fmla="*/ 271 w 978"/>
                <a:gd name="T39" fmla="*/ 424 h 636"/>
                <a:gd name="T40" fmla="*/ 318 w 978"/>
                <a:gd name="T41" fmla="*/ 477 h 636"/>
                <a:gd name="T42" fmla="*/ 245 w 978"/>
                <a:gd name="T43" fmla="*/ 500 h 636"/>
                <a:gd name="T44" fmla="*/ 186 w 978"/>
                <a:gd name="T45" fmla="*/ 415 h 636"/>
                <a:gd name="T46" fmla="*/ 211 w 978"/>
                <a:gd name="T47" fmla="*/ 357 h 636"/>
                <a:gd name="T48" fmla="*/ 167 w 978"/>
                <a:gd name="T49" fmla="*/ 343 h 636"/>
                <a:gd name="T50" fmla="*/ 195 w 978"/>
                <a:gd name="T51" fmla="*/ 326 h 636"/>
                <a:gd name="T52" fmla="*/ 208 w 978"/>
                <a:gd name="T53" fmla="*/ 304 h 636"/>
                <a:gd name="T54" fmla="*/ 205 w 978"/>
                <a:gd name="T55" fmla="*/ 300 h 636"/>
                <a:gd name="T56" fmla="*/ 189 w 978"/>
                <a:gd name="T57" fmla="*/ 302 h 636"/>
                <a:gd name="T58" fmla="*/ 173 w 978"/>
                <a:gd name="T59" fmla="*/ 304 h 636"/>
                <a:gd name="T60" fmla="*/ 171 w 978"/>
                <a:gd name="T61" fmla="*/ 337 h 636"/>
                <a:gd name="T62" fmla="*/ 158 w 978"/>
                <a:gd name="T63" fmla="*/ 357 h 636"/>
                <a:gd name="T64" fmla="*/ 134 w 978"/>
                <a:gd name="T65" fmla="*/ 347 h 636"/>
                <a:gd name="T66" fmla="*/ 109 w 978"/>
                <a:gd name="T67" fmla="*/ 305 h 636"/>
                <a:gd name="T68" fmla="*/ 126 w 978"/>
                <a:gd name="T69" fmla="*/ 346 h 636"/>
                <a:gd name="T70" fmla="*/ 121 w 978"/>
                <a:gd name="T71" fmla="*/ 352 h 636"/>
                <a:gd name="T72" fmla="*/ 92 w 978"/>
                <a:gd name="T73" fmla="*/ 323 h 636"/>
                <a:gd name="T74" fmla="*/ 59 w 978"/>
                <a:gd name="T75" fmla="*/ 315 h 636"/>
                <a:gd name="T76" fmla="*/ 0 w 978"/>
                <a:gd name="T77" fmla="*/ 319 h 636"/>
                <a:gd name="T78" fmla="*/ 35 w 978"/>
                <a:gd name="T79" fmla="*/ 308 h 636"/>
                <a:gd name="T80" fmla="*/ 61 w 978"/>
                <a:gd name="T81" fmla="*/ 266 h 636"/>
                <a:gd name="T82" fmla="*/ 94 w 978"/>
                <a:gd name="T83" fmla="*/ 245 h 636"/>
                <a:gd name="T84" fmla="*/ 109 w 978"/>
                <a:gd name="T85" fmla="*/ 234 h 636"/>
                <a:gd name="T86" fmla="*/ 116 w 978"/>
                <a:gd name="T87" fmla="*/ 248 h 636"/>
                <a:gd name="T88" fmla="*/ 142 w 978"/>
                <a:gd name="T89" fmla="*/ 236 h 636"/>
                <a:gd name="T90" fmla="*/ 165 w 978"/>
                <a:gd name="T91" fmla="*/ 211 h 636"/>
                <a:gd name="T92" fmla="*/ 139 w 978"/>
                <a:gd name="T93" fmla="*/ 187 h 636"/>
                <a:gd name="T94" fmla="*/ 144 w 978"/>
                <a:gd name="T95" fmla="*/ 163 h 636"/>
                <a:gd name="T96" fmla="*/ 131 w 978"/>
                <a:gd name="T97" fmla="*/ 207 h 636"/>
                <a:gd name="T98" fmla="*/ 110 w 978"/>
                <a:gd name="T99" fmla="*/ 237 h 636"/>
                <a:gd name="T100" fmla="*/ 89 w 978"/>
                <a:gd name="T101" fmla="*/ 214 h 636"/>
                <a:gd name="T102" fmla="*/ 127 w 978"/>
                <a:gd name="T103" fmla="*/ 143 h 636"/>
                <a:gd name="T104" fmla="*/ 205 w 978"/>
                <a:gd name="T105" fmla="*/ 148 h 636"/>
                <a:gd name="T106" fmla="*/ 237 w 978"/>
                <a:gd name="T107" fmla="*/ 153 h 636"/>
                <a:gd name="T108" fmla="*/ 303 w 978"/>
                <a:gd name="T109" fmla="*/ 91 h 636"/>
                <a:gd name="T110" fmla="*/ 270 w 978"/>
                <a:gd name="T111" fmla="*/ 142 h 6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78"/>
                <a:gd name="T169" fmla="*/ 0 h 636"/>
                <a:gd name="T170" fmla="*/ 978 w 978"/>
                <a:gd name="T171" fmla="*/ 636 h 6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78" h="636">
                  <a:moveTo>
                    <a:pt x="336" y="111"/>
                  </a:moveTo>
                  <a:lnTo>
                    <a:pt x="388" y="86"/>
                  </a:lnTo>
                  <a:lnTo>
                    <a:pt x="465" y="52"/>
                  </a:lnTo>
                  <a:lnTo>
                    <a:pt x="464" y="14"/>
                  </a:lnTo>
                  <a:lnTo>
                    <a:pt x="526" y="6"/>
                  </a:lnTo>
                  <a:lnTo>
                    <a:pt x="561" y="24"/>
                  </a:lnTo>
                  <a:lnTo>
                    <a:pt x="632" y="0"/>
                  </a:lnTo>
                  <a:lnTo>
                    <a:pt x="650" y="6"/>
                  </a:lnTo>
                  <a:lnTo>
                    <a:pt x="663" y="14"/>
                  </a:lnTo>
                  <a:lnTo>
                    <a:pt x="695" y="47"/>
                  </a:lnTo>
                  <a:lnTo>
                    <a:pt x="712" y="68"/>
                  </a:lnTo>
                  <a:lnTo>
                    <a:pt x="768" y="61"/>
                  </a:lnTo>
                  <a:lnTo>
                    <a:pt x="781" y="60"/>
                  </a:lnTo>
                  <a:lnTo>
                    <a:pt x="815" y="78"/>
                  </a:lnTo>
                  <a:lnTo>
                    <a:pt x="854" y="77"/>
                  </a:lnTo>
                  <a:lnTo>
                    <a:pt x="910" y="76"/>
                  </a:lnTo>
                  <a:lnTo>
                    <a:pt x="967" y="91"/>
                  </a:lnTo>
                  <a:lnTo>
                    <a:pt x="977" y="98"/>
                  </a:lnTo>
                  <a:lnTo>
                    <a:pt x="977" y="111"/>
                  </a:lnTo>
                  <a:lnTo>
                    <a:pt x="973" y="129"/>
                  </a:lnTo>
                  <a:lnTo>
                    <a:pt x="937" y="142"/>
                  </a:lnTo>
                  <a:lnTo>
                    <a:pt x="914" y="152"/>
                  </a:lnTo>
                  <a:lnTo>
                    <a:pt x="921" y="170"/>
                  </a:lnTo>
                  <a:lnTo>
                    <a:pt x="896" y="182"/>
                  </a:lnTo>
                  <a:lnTo>
                    <a:pt x="894" y="207"/>
                  </a:lnTo>
                  <a:lnTo>
                    <a:pt x="896" y="221"/>
                  </a:lnTo>
                  <a:lnTo>
                    <a:pt x="871" y="253"/>
                  </a:lnTo>
                  <a:lnTo>
                    <a:pt x="863" y="232"/>
                  </a:lnTo>
                  <a:lnTo>
                    <a:pt x="863" y="222"/>
                  </a:lnTo>
                  <a:lnTo>
                    <a:pt x="875" y="202"/>
                  </a:lnTo>
                  <a:lnTo>
                    <a:pt x="873" y="154"/>
                  </a:lnTo>
                  <a:lnTo>
                    <a:pt x="848" y="182"/>
                  </a:lnTo>
                  <a:lnTo>
                    <a:pt x="828" y="195"/>
                  </a:lnTo>
                  <a:lnTo>
                    <a:pt x="815" y="174"/>
                  </a:lnTo>
                  <a:lnTo>
                    <a:pt x="802" y="202"/>
                  </a:lnTo>
                  <a:lnTo>
                    <a:pt x="799" y="226"/>
                  </a:lnTo>
                  <a:lnTo>
                    <a:pt x="813" y="226"/>
                  </a:lnTo>
                  <a:lnTo>
                    <a:pt x="810" y="253"/>
                  </a:lnTo>
                  <a:lnTo>
                    <a:pt x="799" y="291"/>
                  </a:lnTo>
                  <a:lnTo>
                    <a:pt x="791" y="302"/>
                  </a:lnTo>
                  <a:lnTo>
                    <a:pt x="780" y="314"/>
                  </a:lnTo>
                  <a:lnTo>
                    <a:pt x="774" y="322"/>
                  </a:lnTo>
                  <a:lnTo>
                    <a:pt x="785" y="335"/>
                  </a:lnTo>
                  <a:lnTo>
                    <a:pt x="789" y="343"/>
                  </a:lnTo>
                  <a:lnTo>
                    <a:pt x="783" y="358"/>
                  </a:lnTo>
                  <a:lnTo>
                    <a:pt x="777" y="364"/>
                  </a:lnTo>
                  <a:lnTo>
                    <a:pt x="776" y="353"/>
                  </a:lnTo>
                  <a:lnTo>
                    <a:pt x="774" y="342"/>
                  </a:lnTo>
                  <a:lnTo>
                    <a:pt x="762" y="332"/>
                  </a:lnTo>
                  <a:lnTo>
                    <a:pt x="740" y="343"/>
                  </a:lnTo>
                  <a:lnTo>
                    <a:pt x="760" y="388"/>
                  </a:lnTo>
                  <a:lnTo>
                    <a:pt x="764" y="405"/>
                  </a:lnTo>
                  <a:lnTo>
                    <a:pt x="760" y="430"/>
                  </a:lnTo>
                  <a:lnTo>
                    <a:pt x="741" y="471"/>
                  </a:lnTo>
                  <a:lnTo>
                    <a:pt x="707" y="484"/>
                  </a:lnTo>
                  <a:lnTo>
                    <a:pt x="698" y="486"/>
                  </a:lnTo>
                  <a:lnTo>
                    <a:pt x="671" y="484"/>
                  </a:lnTo>
                  <a:lnTo>
                    <a:pt x="685" y="508"/>
                  </a:lnTo>
                  <a:lnTo>
                    <a:pt x="688" y="544"/>
                  </a:lnTo>
                  <a:lnTo>
                    <a:pt x="664" y="585"/>
                  </a:lnTo>
                  <a:lnTo>
                    <a:pt x="637" y="561"/>
                  </a:lnTo>
                  <a:lnTo>
                    <a:pt x="632" y="585"/>
                  </a:lnTo>
                  <a:lnTo>
                    <a:pt x="653" y="606"/>
                  </a:lnTo>
                  <a:lnTo>
                    <a:pt x="670" y="635"/>
                  </a:lnTo>
                  <a:lnTo>
                    <a:pt x="641" y="618"/>
                  </a:lnTo>
                  <a:lnTo>
                    <a:pt x="608" y="516"/>
                  </a:lnTo>
                  <a:lnTo>
                    <a:pt x="563" y="490"/>
                  </a:lnTo>
                  <a:lnTo>
                    <a:pt x="536" y="492"/>
                  </a:lnTo>
                  <a:lnTo>
                    <a:pt x="496" y="550"/>
                  </a:lnTo>
                  <a:lnTo>
                    <a:pt x="501" y="572"/>
                  </a:lnTo>
                  <a:lnTo>
                    <a:pt x="488" y="611"/>
                  </a:lnTo>
                  <a:lnTo>
                    <a:pt x="474" y="611"/>
                  </a:lnTo>
                  <a:lnTo>
                    <a:pt x="429" y="527"/>
                  </a:lnTo>
                  <a:lnTo>
                    <a:pt x="428" y="491"/>
                  </a:lnTo>
                  <a:lnTo>
                    <a:pt x="419" y="503"/>
                  </a:lnTo>
                  <a:lnTo>
                    <a:pt x="390" y="503"/>
                  </a:lnTo>
                  <a:lnTo>
                    <a:pt x="404" y="480"/>
                  </a:lnTo>
                  <a:lnTo>
                    <a:pt x="361" y="454"/>
                  </a:lnTo>
                  <a:lnTo>
                    <a:pt x="315" y="452"/>
                  </a:lnTo>
                  <a:lnTo>
                    <a:pt x="271" y="424"/>
                  </a:lnTo>
                  <a:lnTo>
                    <a:pt x="269" y="452"/>
                  </a:lnTo>
                  <a:lnTo>
                    <a:pt x="287" y="465"/>
                  </a:lnTo>
                  <a:lnTo>
                    <a:pt x="305" y="478"/>
                  </a:lnTo>
                  <a:lnTo>
                    <a:pt x="318" y="477"/>
                  </a:lnTo>
                  <a:lnTo>
                    <a:pt x="281" y="511"/>
                  </a:lnTo>
                  <a:lnTo>
                    <a:pt x="261" y="517"/>
                  </a:lnTo>
                  <a:lnTo>
                    <a:pt x="245" y="521"/>
                  </a:lnTo>
                  <a:lnTo>
                    <a:pt x="245" y="500"/>
                  </a:lnTo>
                  <a:lnTo>
                    <a:pt x="219" y="463"/>
                  </a:lnTo>
                  <a:lnTo>
                    <a:pt x="198" y="436"/>
                  </a:lnTo>
                  <a:lnTo>
                    <a:pt x="189" y="421"/>
                  </a:lnTo>
                  <a:lnTo>
                    <a:pt x="186" y="415"/>
                  </a:lnTo>
                  <a:lnTo>
                    <a:pt x="185" y="409"/>
                  </a:lnTo>
                  <a:lnTo>
                    <a:pt x="201" y="397"/>
                  </a:lnTo>
                  <a:lnTo>
                    <a:pt x="215" y="387"/>
                  </a:lnTo>
                  <a:lnTo>
                    <a:pt x="211" y="357"/>
                  </a:lnTo>
                  <a:lnTo>
                    <a:pt x="202" y="368"/>
                  </a:lnTo>
                  <a:lnTo>
                    <a:pt x="178" y="368"/>
                  </a:lnTo>
                  <a:lnTo>
                    <a:pt x="167" y="356"/>
                  </a:lnTo>
                  <a:lnTo>
                    <a:pt x="167" y="343"/>
                  </a:lnTo>
                  <a:lnTo>
                    <a:pt x="173" y="343"/>
                  </a:lnTo>
                  <a:lnTo>
                    <a:pt x="179" y="336"/>
                  </a:lnTo>
                  <a:lnTo>
                    <a:pt x="185" y="336"/>
                  </a:lnTo>
                  <a:lnTo>
                    <a:pt x="195" y="326"/>
                  </a:lnTo>
                  <a:lnTo>
                    <a:pt x="210" y="326"/>
                  </a:lnTo>
                  <a:lnTo>
                    <a:pt x="224" y="318"/>
                  </a:lnTo>
                  <a:lnTo>
                    <a:pt x="210" y="304"/>
                  </a:lnTo>
                  <a:lnTo>
                    <a:pt x="208" y="304"/>
                  </a:lnTo>
                  <a:lnTo>
                    <a:pt x="208" y="283"/>
                  </a:lnTo>
                  <a:lnTo>
                    <a:pt x="198" y="296"/>
                  </a:lnTo>
                  <a:lnTo>
                    <a:pt x="201" y="300"/>
                  </a:lnTo>
                  <a:lnTo>
                    <a:pt x="205" y="300"/>
                  </a:lnTo>
                  <a:lnTo>
                    <a:pt x="204" y="303"/>
                  </a:lnTo>
                  <a:lnTo>
                    <a:pt x="200" y="303"/>
                  </a:lnTo>
                  <a:lnTo>
                    <a:pt x="194" y="309"/>
                  </a:lnTo>
                  <a:lnTo>
                    <a:pt x="189" y="302"/>
                  </a:lnTo>
                  <a:lnTo>
                    <a:pt x="192" y="298"/>
                  </a:lnTo>
                  <a:lnTo>
                    <a:pt x="185" y="297"/>
                  </a:lnTo>
                  <a:lnTo>
                    <a:pt x="181" y="295"/>
                  </a:lnTo>
                  <a:lnTo>
                    <a:pt x="173" y="304"/>
                  </a:lnTo>
                  <a:lnTo>
                    <a:pt x="173" y="321"/>
                  </a:lnTo>
                  <a:lnTo>
                    <a:pt x="169" y="326"/>
                  </a:lnTo>
                  <a:lnTo>
                    <a:pt x="177" y="337"/>
                  </a:lnTo>
                  <a:lnTo>
                    <a:pt x="171" y="337"/>
                  </a:lnTo>
                  <a:lnTo>
                    <a:pt x="167" y="340"/>
                  </a:lnTo>
                  <a:lnTo>
                    <a:pt x="158" y="340"/>
                  </a:lnTo>
                  <a:lnTo>
                    <a:pt x="151" y="349"/>
                  </a:lnTo>
                  <a:lnTo>
                    <a:pt x="158" y="357"/>
                  </a:lnTo>
                  <a:lnTo>
                    <a:pt x="148" y="369"/>
                  </a:lnTo>
                  <a:lnTo>
                    <a:pt x="139" y="361"/>
                  </a:lnTo>
                  <a:lnTo>
                    <a:pt x="142" y="358"/>
                  </a:lnTo>
                  <a:lnTo>
                    <a:pt x="134" y="347"/>
                  </a:lnTo>
                  <a:lnTo>
                    <a:pt x="134" y="338"/>
                  </a:lnTo>
                  <a:lnTo>
                    <a:pt x="125" y="327"/>
                  </a:lnTo>
                  <a:lnTo>
                    <a:pt x="109" y="310"/>
                  </a:lnTo>
                  <a:lnTo>
                    <a:pt x="109" y="305"/>
                  </a:lnTo>
                  <a:lnTo>
                    <a:pt x="102" y="305"/>
                  </a:lnTo>
                  <a:lnTo>
                    <a:pt x="102" y="314"/>
                  </a:lnTo>
                  <a:lnTo>
                    <a:pt x="114" y="331"/>
                  </a:lnTo>
                  <a:lnTo>
                    <a:pt x="126" y="346"/>
                  </a:lnTo>
                  <a:lnTo>
                    <a:pt x="124" y="348"/>
                  </a:lnTo>
                  <a:lnTo>
                    <a:pt x="121" y="344"/>
                  </a:lnTo>
                  <a:lnTo>
                    <a:pt x="117" y="347"/>
                  </a:lnTo>
                  <a:lnTo>
                    <a:pt x="121" y="352"/>
                  </a:lnTo>
                  <a:lnTo>
                    <a:pt x="116" y="358"/>
                  </a:lnTo>
                  <a:lnTo>
                    <a:pt x="116" y="348"/>
                  </a:lnTo>
                  <a:lnTo>
                    <a:pt x="103" y="335"/>
                  </a:lnTo>
                  <a:lnTo>
                    <a:pt x="92" y="323"/>
                  </a:lnTo>
                  <a:lnTo>
                    <a:pt x="93" y="317"/>
                  </a:lnTo>
                  <a:lnTo>
                    <a:pt x="87" y="310"/>
                  </a:lnTo>
                  <a:lnTo>
                    <a:pt x="83" y="315"/>
                  </a:lnTo>
                  <a:lnTo>
                    <a:pt x="59" y="315"/>
                  </a:lnTo>
                  <a:lnTo>
                    <a:pt x="31" y="350"/>
                  </a:lnTo>
                  <a:lnTo>
                    <a:pt x="12" y="351"/>
                  </a:lnTo>
                  <a:lnTo>
                    <a:pt x="1" y="338"/>
                  </a:lnTo>
                  <a:lnTo>
                    <a:pt x="0" y="319"/>
                  </a:lnTo>
                  <a:lnTo>
                    <a:pt x="6" y="310"/>
                  </a:lnTo>
                  <a:lnTo>
                    <a:pt x="6" y="296"/>
                  </a:lnTo>
                  <a:lnTo>
                    <a:pt x="25" y="296"/>
                  </a:lnTo>
                  <a:lnTo>
                    <a:pt x="35" y="308"/>
                  </a:lnTo>
                  <a:lnTo>
                    <a:pt x="44" y="297"/>
                  </a:lnTo>
                  <a:lnTo>
                    <a:pt x="44" y="278"/>
                  </a:lnTo>
                  <a:lnTo>
                    <a:pt x="35" y="266"/>
                  </a:lnTo>
                  <a:lnTo>
                    <a:pt x="61" y="266"/>
                  </a:lnTo>
                  <a:lnTo>
                    <a:pt x="67" y="258"/>
                  </a:lnTo>
                  <a:lnTo>
                    <a:pt x="72" y="257"/>
                  </a:lnTo>
                  <a:lnTo>
                    <a:pt x="84" y="245"/>
                  </a:lnTo>
                  <a:lnTo>
                    <a:pt x="94" y="245"/>
                  </a:lnTo>
                  <a:lnTo>
                    <a:pt x="95" y="226"/>
                  </a:lnTo>
                  <a:lnTo>
                    <a:pt x="102" y="218"/>
                  </a:lnTo>
                  <a:lnTo>
                    <a:pt x="102" y="226"/>
                  </a:lnTo>
                  <a:lnTo>
                    <a:pt x="109" y="234"/>
                  </a:lnTo>
                  <a:lnTo>
                    <a:pt x="109" y="238"/>
                  </a:lnTo>
                  <a:lnTo>
                    <a:pt x="102" y="245"/>
                  </a:lnTo>
                  <a:lnTo>
                    <a:pt x="114" y="245"/>
                  </a:lnTo>
                  <a:lnTo>
                    <a:pt x="116" y="248"/>
                  </a:lnTo>
                  <a:lnTo>
                    <a:pt x="126" y="239"/>
                  </a:lnTo>
                  <a:lnTo>
                    <a:pt x="133" y="246"/>
                  </a:lnTo>
                  <a:lnTo>
                    <a:pt x="137" y="240"/>
                  </a:lnTo>
                  <a:lnTo>
                    <a:pt x="142" y="236"/>
                  </a:lnTo>
                  <a:lnTo>
                    <a:pt x="142" y="221"/>
                  </a:lnTo>
                  <a:lnTo>
                    <a:pt x="150" y="230"/>
                  </a:lnTo>
                  <a:lnTo>
                    <a:pt x="150" y="211"/>
                  </a:lnTo>
                  <a:lnTo>
                    <a:pt x="165" y="211"/>
                  </a:lnTo>
                  <a:lnTo>
                    <a:pt x="166" y="205"/>
                  </a:lnTo>
                  <a:lnTo>
                    <a:pt x="143" y="205"/>
                  </a:lnTo>
                  <a:lnTo>
                    <a:pt x="139" y="199"/>
                  </a:lnTo>
                  <a:lnTo>
                    <a:pt x="139" y="187"/>
                  </a:lnTo>
                  <a:lnTo>
                    <a:pt x="149" y="173"/>
                  </a:lnTo>
                  <a:lnTo>
                    <a:pt x="159" y="160"/>
                  </a:lnTo>
                  <a:lnTo>
                    <a:pt x="157" y="151"/>
                  </a:lnTo>
                  <a:lnTo>
                    <a:pt x="144" y="163"/>
                  </a:lnTo>
                  <a:lnTo>
                    <a:pt x="134" y="174"/>
                  </a:lnTo>
                  <a:lnTo>
                    <a:pt x="125" y="186"/>
                  </a:lnTo>
                  <a:lnTo>
                    <a:pt x="126" y="201"/>
                  </a:lnTo>
                  <a:lnTo>
                    <a:pt x="131" y="207"/>
                  </a:lnTo>
                  <a:lnTo>
                    <a:pt x="124" y="216"/>
                  </a:lnTo>
                  <a:lnTo>
                    <a:pt x="123" y="227"/>
                  </a:lnTo>
                  <a:lnTo>
                    <a:pt x="116" y="236"/>
                  </a:lnTo>
                  <a:lnTo>
                    <a:pt x="110" y="237"/>
                  </a:lnTo>
                  <a:lnTo>
                    <a:pt x="110" y="214"/>
                  </a:lnTo>
                  <a:lnTo>
                    <a:pt x="103" y="209"/>
                  </a:lnTo>
                  <a:lnTo>
                    <a:pt x="97" y="214"/>
                  </a:lnTo>
                  <a:lnTo>
                    <a:pt x="89" y="214"/>
                  </a:lnTo>
                  <a:lnTo>
                    <a:pt x="90" y="186"/>
                  </a:lnTo>
                  <a:lnTo>
                    <a:pt x="95" y="179"/>
                  </a:lnTo>
                  <a:lnTo>
                    <a:pt x="109" y="163"/>
                  </a:lnTo>
                  <a:lnTo>
                    <a:pt x="127" y="143"/>
                  </a:lnTo>
                  <a:lnTo>
                    <a:pt x="139" y="129"/>
                  </a:lnTo>
                  <a:lnTo>
                    <a:pt x="171" y="110"/>
                  </a:lnTo>
                  <a:lnTo>
                    <a:pt x="201" y="132"/>
                  </a:lnTo>
                  <a:lnTo>
                    <a:pt x="205" y="148"/>
                  </a:lnTo>
                  <a:lnTo>
                    <a:pt x="199" y="150"/>
                  </a:lnTo>
                  <a:lnTo>
                    <a:pt x="186" y="147"/>
                  </a:lnTo>
                  <a:lnTo>
                    <a:pt x="201" y="167"/>
                  </a:lnTo>
                  <a:lnTo>
                    <a:pt x="237" y="153"/>
                  </a:lnTo>
                  <a:lnTo>
                    <a:pt x="267" y="142"/>
                  </a:lnTo>
                  <a:lnTo>
                    <a:pt x="258" y="122"/>
                  </a:lnTo>
                  <a:lnTo>
                    <a:pt x="285" y="91"/>
                  </a:lnTo>
                  <a:lnTo>
                    <a:pt x="303" y="91"/>
                  </a:lnTo>
                  <a:lnTo>
                    <a:pt x="286" y="102"/>
                  </a:lnTo>
                  <a:lnTo>
                    <a:pt x="274" y="121"/>
                  </a:lnTo>
                  <a:lnTo>
                    <a:pt x="270" y="131"/>
                  </a:lnTo>
                  <a:lnTo>
                    <a:pt x="270" y="142"/>
                  </a:lnTo>
                  <a:lnTo>
                    <a:pt x="282" y="149"/>
                  </a:lnTo>
                  <a:lnTo>
                    <a:pt x="298" y="160"/>
                  </a:lnTo>
                  <a:lnTo>
                    <a:pt x="336" y="111"/>
                  </a:lnTo>
                </a:path>
              </a:pathLst>
            </a:custGeom>
            <a:gradFill rotWithShape="0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400"/>
            </a:p>
          </p:txBody>
        </p:sp>
      </p:grpSp>
      <p:sp>
        <p:nvSpPr>
          <p:cNvPr id="132160" name="矩形 1"/>
          <p:cNvSpPr>
            <a:spLocks noChangeArrowheads="1"/>
          </p:cNvSpPr>
          <p:nvPr/>
        </p:nvSpPr>
        <p:spPr bwMode="auto">
          <a:xfrm>
            <a:off x="863868" y="6020357"/>
            <a:ext cx="77041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r>
              <a:rPr lang="en-US" altLang="zh-CN"/>
              <a:t>Up to 2021 there are 9 satellites planned to be launched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3258" y="2550388"/>
            <a:ext cx="1100176" cy="1049477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3347" y="4709167"/>
            <a:ext cx="1100176" cy="1049477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92" y="5331720"/>
            <a:ext cx="1100176" cy="10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1"/>
          <p:cNvSpPr txBox="1">
            <a:spLocks noChangeArrowheads="1"/>
          </p:cNvSpPr>
          <p:nvPr/>
        </p:nvSpPr>
        <p:spPr bwMode="auto">
          <a:xfrm>
            <a:off x="6553200" y="62436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r">
              <a:buSzPct val="100000"/>
            </a:pPr>
            <a:fld id="{88462ED3-96E0-D149-8E62-93A886EED4E5}" type="slidenum">
              <a:rPr lang="en-US" altLang="zh-CN" sz="1400">
                <a:solidFill>
                  <a:srgbClr val="000000"/>
                </a:solidFill>
                <a:latin typeface="Arial" charset="0"/>
                <a:ea typeface="MS PGothic" charset="-128"/>
                <a:cs typeface="Arial" charset="0"/>
              </a:rPr>
              <a:pPr algn="r">
                <a:buSzPct val="100000"/>
              </a:pPr>
              <a:t>12</a:t>
            </a:fld>
            <a:endParaRPr lang="en-US" altLang="zh-CN" sz="1400">
              <a:solidFill>
                <a:srgbClr val="000000"/>
              </a:solidFill>
              <a:latin typeface="Arial" charset="0"/>
              <a:ea typeface="MS PGothic" charset="-128"/>
              <a:cs typeface="Arial" charset="0"/>
            </a:endParaRPr>
          </a:p>
        </p:txBody>
      </p:sp>
      <p:grpSp>
        <p:nvGrpSpPr>
          <p:cNvPr id="128003" name="Group 2"/>
          <p:cNvGrpSpPr>
            <a:grpSpLocks/>
          </p:cNvGrpSpPr>
          <p:nvPr/>
        </p:nvGrpSpPr>
        <p:grpSpPr bwMode="auto">
          <a:xfrm>
            <a:off x="2195513" y="1266825"/>
            <a:ext cx="4456112" cy="4814888"/>
            <a:chOff x="1383" y="599"/>
            <a:chExt cx="2807" cy="2275"/>
          </a:xfrm>
        </p:grpSpPr>
        <p:pic>
          <p:nvPicPr>
            <p:cNvPr id="1280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599"/>
              <a:ext cx="2807" cy="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8005" name="Text Box 4"/>
            <p:cNvSpPr txBox="1">
              <a:spLocks noChangeArrowheads="1"/>
            </p:cNvSpPr>
            <p:nvPr/>
          </p:nvSpPr>
          <p:spPr bwMode="auto">
            <a:xfrm>
              <a:off x="3550" y="599"/>
              <a:ext cx="597" cy="17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altLang="zh-CN">
                  <a:solidFill>
                    <a:srgbClr val="000000"/>
                  </a:solidFill>
                  <a:latin typeface="Arial" charset="0"/>
                  <a:ea typeface="MS PGothic" charset="-128"/>
                  <a:cs typeface="Arial" charset="0"/>
                </a:rPr>
                <a:t>ok</a:t>
              </a:r>
            </a:p>
          </p:txBody>
        </p:sp>
      </p:grpSp>
      <p:sp>
        <p:nvSpPr>
          <p:cNvPr id="128006" name="Text Box 5"/>
          <p:cNvSpPr txBox="1">
            <a:spLocks noChangeArrowheads="1"/>
          </p:cNvSpPr>
          <p:nvPr/>
        </p:nvSpPr>
        <p:spPr bwMode="auto">
          <a:xfrm>
            <a:off x="179388" y="2947988"/>
            <a:ext cx="1871662" cy="115570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GB" altLang="zh-CN" sz="1400" b="1">
                <a:solidFill>
                  <a:srgbClr val="000000"/>
                </a:solidFill>
                <a:latin typeface="Arial" charset="0"/>
              </a:rPr>
              <a:t>Microwave </a:t>
            </a:r>
          </a:p>
          <a:p>
            <a:pPr>
              <a:buSzPct val="100000"/>
            </a:pPr>
            <a:r>
              <a:rPr lang="en-GB" altLang="zh-CN" sz="1400" b="1">
                <a:solidFill>
                  <a:srgbClr val="000000"/>
                </a:solidFill>
                <a:latin typeface="Arial" charset="0"/>
              </a:rPr>
              <a:t>Temperature</a:t>
            </a:r>
          </a:p>
          <a:p>
            <a:pPr>
              <a:buSzPct val="100000"/>
            </a:pPr>
            <a:r>
              <a:rPr lang="en-GB" altLang="zh-CN" sz="1400" b="1">
                <a:solidFill>
                  <a:srgbClr val="000000"/>
                </a:solidFill>
                <a:latin typeface="Arial" charset="0"/>
              </a:rPr>
              <a:t>Sounder (MWTS)</a:t>
            </a:r>
          </a:p>
          <a:p>
            <a:pPr>
              <a:buSzPct val="100000"/>
            </a:pPr>
            <a:r>
              <a:rPr lang="en-GB" altLang="zh-CN" sz="1400" b="1">
                <a:solidFill>
                  <a:srgbClr val="000000"/>
                </a:solidFill>
                <a:latin typeface="Arial" charset="0"/>
              </a:rPr>
              <a:t>4 channel (~MSU)</a:t>
            </a:r>
          </a:p>
          <a:p>
            <a:pPr>
              <a:buSzPct val="100000"/>
            </a:pPr>
            <a:r>
              <a:rPr lang="en-GB" altLang="zh-CN" sz="1400" b="1">
                <a:solidFill>
                  <a:srgbClr val="FF0000"/>
                </a:solidFill>
                <a:latin typeface="Arial" charset="0"/>
              </a:rPr>
              <a:t>13 channels </a:t>
            </a:r>
          </a:p>
        </p:txBody>
      </p:sp>
      <p:sp>
        <p:nvSpPr>
          <p:cNvPr id="128007" name="Text Box 6"/>
          <p:cNvSpPr txBox="1">
            <a:spLocks noChangeArrowheads="1"/>
          </p:cNvSpPr>
          <p:nvPr/>
        </p:nvSpPr>
        <p:spPr bwMode="auto">
          <a:xfrm>
            <a:off x="184150" y="4581525"/>
            <a:ext cx="1904206" cy="1602619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GB" altLang="zh-CN" sz="1400" dirty="0">
                <a:solidFill>
                  <a:srgbClr val="000000"/>
                </a:solidFill>
                <a:latin typeface="Arial" charset="0"/>
              </a:rPr>
              <a:t>Microwave 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000000"/>
                </a:solidFill>
                <a:latin typeface="Arial" charset="0"/>
              </a:rPr>
              <a:t>Humidity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000000"/>
                </a:solidFill>
                <a:latin typeface="Arial" charset="0"/>
              </a:rPr>
              <a:t>Sounder (MWHS)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000000"/>
                </a:solidFill>
                <a:latin typeface="Arial" charset="0"/>
              </a:rPr>
              <a:t>5 channel (~MHS)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FF0000"/>
                </a:solidFill>
                <a:latin typeface="Arial" charset="0"/>
              </a:rPr>
              <a:t>15channels  with channels at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FF0000"/>
                </a:solidFill>
                <a:latin typeface="Arial" charset="0"/>
              </a:rPr>
              <a:t>118 GHz</a:t>
            </a:r>
          </a:p>
        </p:txBody>
      </p:sp>
      <p:sp>
        <p:nvSpPr>
          <p:cNvPr id="128008" name="Text Box 7"/>
          <p:cNvSpPr txBox="1">
            <a:spLocks noChangeArrowheads="1"/>
          </p:cNvSpPr>
          <p:nvPr/>
        </p:nvSpPr>
        <p:spPr bwMode="auto">
          <a:xfrm>
            <a:off x="174625" y="1119188"/>
            <a:ext cx="1885950" cy="115570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Infrared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Atmospheric Sounder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(IRAS)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 20 channels  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(~HIRS/3)</a:t>
            </a:r>
          </a:p>
        </p:txBody>
      </p:sp>
      <p:sp>
        <p:nvSpPr>
          <p:cNvPr id="128009" name="Text Box 8"/>
          <p:cNvSpPr txBox="1">
            <a:spLocks noChangeArrowheads="1"/>
          </p:cNvSpPr>
          <p:nvPr/>
        </p:nvSpPr>
        <p:spPr bwMode="auto">
          <a:xfrm>
            <a:off x="6805315" y="2307208"/>
            <a:ext cx="1530350" cy="942975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Microwave 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Radiation Imager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10 channels </a:t>
            </a:r>
          </a:p>
          <a:p>
            <a:pPr>
              <a:buSzPct val="100000"/>
            </a:pPr>
            <a:r>
              <a:rPr lang="en-GB" altLang="zh-CN" sz="1400">
                <a:solidFill>
                  <a:srgbClr val="000000"/>
                </a:solidFill>
                <a:latin typeface="Arial" charset="0"/>
              </a:rPr>
              <a:t>(~AMSR-E)</a:t>
            </a:r>
          </a:p>
        </p:txBody>
      </p:sp>
      <p:sp>
        <p:nvSpPr>
          <p:cNvPr id="128010" name="Text Box 9"/>
          <p:cNvSpPr txBox="1">
            <a:spLocks noChangeArrowheads="1"/>
          </p:cNvSpPr>
          <p:nvPr/>
        </p:nvSpPr>
        <p:spPr bwMode="auto">
          <a:xfrm>
            <a:off x="2088356" y="745556"/>
            <a:ext cx="4447797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GB" altLang="zh-CN" sz="2400" dirty="0">
                <a:solidFill>
                  <a:srgbClr val="0F3692"/>
                </a:solidFill>
              </a:rPr>
              <a:t>The </a:t>
            </a:r>
            <a:r>
              <a:rPr lang="en-GB" altLang="zh-CN" sz="2400" dirty="0" smtClean="0">
                <a:solidFill>
                  <a:srgbClr val="0F3692"/>
                </a:solidFill>
              </a:rPr>
              <a:t>FY-3A/B/</a:t>
            </a:r>
            <a:r>
              <a:rPr lang="en-GB" altLang="zh-CN" sz="2400" dirty="0" smtClean="0">
                <a:solidFill>
                  <a:srgbClr val="FF0000"/>
                </a:solidFill>
              </a:rPr>
              <a:t>C/D</a:t>
            </a:r>
            <a:r>
              <a:rPr lang="en-GB" altLang="zh-CN" sz="2400" dirty="0" smtClean="0">
                <a:solidFill>
                  <a:srgbClr val="0F3692"/>
                </a:solidFill>
              </a:rPr>
              <a:t> </a:t>
            </a:r>
            <a:r>
              <a:rPr lang="en-GB" altLang="zh-CN" sz="2400" dirty="0">
                <a:solidFill>
                  <a:srgbClr val="0F3692"/>
                </a:solidFill>
              </a:rPr>
              <a:t>Instrument Suite</a:t>
            </a:r>
          </a:p>
        </p:txBody>
      </p:sp>
      <p:cxnSp>
        <p:nvCxnSpPr>
          <p:cNvPr id="128011" name="AutoShape 10"/>
          <p:cNvCxnSpPr>
            <a:cxnSpLocks noChangeShapeType="1"/>
            <a:stCxn id="128008" idx="3"/>
          </p:cNvCxnSpPr>
          <p:nvPr/>
        </p:nvCxnSpPr>
        <p:spPr bwMode="auto">
          <a:xfrm>
            <a:off x="2060575" y="1697038"/>
            <a:ext cx="252413" cy="206375"/>
          </a:xfrm>
          <a:prstGeom prst="straightConnector1">
            <a:avLst/>
          </a:prstGeom>
          <a:noFill/>
          <a:ln w="38160">
            <a:solidFill>
              <a:srgbClr val="BFBFB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12" name="AutoShape 11"/>
          <p:cNvCxnSpPr>
            <a:cxnSpLocks noChangeShapeType="1"/>
          </p:cNvCxnSpPr>
          <p:nvPr/>
        </p:nvCxnSpPr>
        <p:spPr bwMode="auto">
          <a:xfrm flipV="1">
            <a:off x="1908175" y="4005263"/>
            <a:ext cx="360363" cy="71437"/>
          </a:xfrm>
          <a:prstGeom prst="straightConnector1">
            <a:avLst/>
          </a:prstGeom>
          <a:noFill/>
          <a:ln w="38160">
            <a:solidFill>
              <a:srgbClr val="BFBFB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13" name="AutoShape 12"/>
          <p:cNvCxnSpPr>
            <a:cxnSpLocks noChangeShapeType="1"/>
          </p:cNvCxnSpPr>
          <p:nvPr/>
        </p:nvCxnSpPr>
        <p:spPr bwMode="auto">
          <a:xfrm>
            <a:off x="1835150" y="5084763"/>
            <a:ext cx="433388" cy="3175"/>
          </a:xfrm>
          <a:prstGeom prst="straightConnector1">
            <a:avLst/>
          </a:prstGeom>
          <a:noFill/>
          <a:ln w="38160">
            <a:solidFill>
              <a:srgbClr val="BFBFB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14" name="AutoShape 13"/>
          <p:cNvCxnSpPr>
            <a:cxnSpLocks noChangeShapeType="1"/>
          </p:cNvCxnSpPr>
          <p:nvPr/>
        </p:nvCxnSpPr>
        <p:spPr bwMode="auto">
          <a:xfrm flipH="1" flipV="1">
            <a:off x="5219700" y="1700213"/>
            <a:ext cx="1873250" cy="504825"/>
          </a:xfrm>
          <a:prstGeom prst="straightConnector1">
            <a:avLst/>
          </a:prstGeom>
          <a:noFill/>
          <a:ln w="38160">
            <a:solidFill>
              <a:srgbClr val="BFBFB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015" name="Text Box 14"/>
          <p:cNvSpPr txBox="1">
            <a:spLocks noChangeArrowheads="1"/>
          </p:cNvSpPr>
          <p:nvPr/>
        </p:nvSpPr>
        <p:spPr bwMode="auto">
          <a:xfrm>
            <a:off x="6775475" y="4313163"/>
            <a:ext cx="1639888" cy="944562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GB" altLang="zh-CN" sz="1400">
                <a:solidFill>
                  <a:srgbClr val="FF0000"/>
                </a:solidFill>
                <a:latin typeface="Arial" charset="0"/>
              </a:rPr>
              <a:t>GNSS 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FF0000"/>
                </a:solidFill>
                <a:latin typeface="Arial" charset="0"/>
              </a:rPr>
              <a:t> Radio-Occultation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FF0000"/>
                </a:solidFill>
                <a:latin typeface="Arial" charset="0"/>
              </a:rPr>
              <a:t>Sounder (GNOS)</a:t>
            </a:r>
          </a:p>
          <a:p>
            <a:pPr>
              <a:buSzPct val="100000"/>
            </a:pPr>
            <a:r>
              <a:rPr lang="en-GB" altLang="zh-CN" sz="1400" dirty="0">
                <a:solidFill>
                  <a:srgbClr val="FF0000"/>
                </a:solidFill>
                <a:latin typeface="Arial" charset="0"/>
              </a:rPr>
              <a:t>(~GPS)</a:t>
            </a:r>
          </a:p>
        </p:txBody>
      </p:sp>
    </p:spTree>
    <p:extLst>
      <p:ext uri="{BB962C8B-B14F-4D97-AF65-F5344CB8AC3E}">
        <p14:creationId xmlns:p14="http://schemas.microsoft.com/office/powerpoint/2010/main" val="701099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467544" y="726506"/>
            <a:ext cx="8219256" cy="5847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FY-3 update</a:t>
            </a:r>
          </a:p>
        </p:txBody>
      </p:sp>
      <p:sp>
        <p:nvSpPr>
          <p:cNvPr id="211" name="Shape 211"/>
          <p:cNvSpPr/>
          <p:nvPr/>
        </p:nvSpPr>
        <p:spPr>
          <a:xfrm>
            <a:off x="10044608" y="3429000"/>
            <a:ext cx="2339013" cy="39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800" tIns="10800" rIns="10800" bIns="10800">
            <a:spAutoFit/>
          </a:bodyPr>
          <a:lstStyle/>
          <a:p>
            <a:pPr lvl="0" algn="ctr"/>
            <a:endParaRPr sz="2400" b="1" dirty="0">
              <a:solidFill>
                <a:srgbClr val="00006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504" y="1311281"/>
            <a:ext cx="6702935" cy="4776688"/>
          </a:xfrm>
        </p:spPr>
        <p:txBody>
          <a:bodyPr>
            <a:noAutofit/>
          </a:bodyPr>
          <a:lstStyle/>
          <a:p>
            <a:r>
              <a:rPr lang="en-US" altLang="zh-CN" sz="2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FY-3A/B</a:t>
            </a:r>
          </a:p>
          <a:p>
            <a:pPr lvl="1"/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MWHS: Microwave humidity Sounder</a:t>
            </a:r>
          </a:p>
          <a:p>
            <a:pPr marL="457200" lvl="1" indent="0">
              <a:buNone/>
            </a:pPr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5 Channels: 150GHz: H, V-pol; 183GHz: 3channels for vapor  </a:t>
            </a:r>
          </a:p>
          <a:p>
            <a:pPr lvl="1"/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FY-3A ended (launched 2008) </a:t>
            </a:r>
          </a:p>
          <a:p>
            <a:pPr lvl="1"/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FY-3B in good status (from 2010)</a:t>
            </a:r>
          </a:p>
          <a:p>
            <a:r>
              <a:rPr lang="en-US" altLang="zh-CN" sz="2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FY-3C/D</a:t>
            </a:r>
          </a:p>
          <a:p>
            <a:pPr lvl="1"/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MWHTS: Microwave Humidity and Temperature Sounders</a:t>
            </a:r>
          </a:p>
          <a:p>
            <a:pPr marL="457200" lvl="1" indent="0">
              <a:buNone/>
            </a:pPr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15Channels: 90GHz, 150GHz, 118GHz, 183GHz</a:t>
            </a:r>
          </a:p>
          <a:p>
            <a:pPr lvl="1"/>
            <a:r>
              <a:rPr lang="en-US" altLang="zh-CN" sz="2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FY-3C: MWHTS in good status since 2013</a:t>
            </a:r>
          </a:p>
          <a:p>
            <a:pPr lvl="1"/>
            <a:r>
              <a:rPr lang="en-US" altLang="zh-CN" sz="2000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FY-3D: to be launched </a:t>
            </a:r>
            <a:r>
              <a:rPr lang="en-US" altLang="zh-CN" sz="2000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in September, 2017</a:t>
            </a:r>
            <a:endParaRPr lang="en-US" altLang="zh-CN" sz="2400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endParaRPr lang="en-US" altLang="zh-CN" sz="2400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66998"/>
            <a:ext cx="3536696" cy="13169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40" y="4437112"/>
            <a:ext cx="2367560" cy="18609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r="30519"/>
          <a:stretch/>
        </p:blipFill>
        <p:spPr>
          <a:xfrm>
            <a:off x="5868145" y="2032184"/>
            <a:ext cx="3176656" cy="255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7152" y="1412776"/>
            <a:ext cx="7880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Tiangong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Interferometric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Imaging Radar Altimeter (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InIRA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Activities (by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Yunhua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Zhang)</a:t>
            </a:r>
            <a:endParaRPr lang="en-US" altLang="zh-CN" sz="2400" dirty="0"/>
          </a:p>
          <a:p>
            <a:pPr algn="ctr"/>
            <a:endParaRPr lang="en-US" altLang="zh-CN" sz="2400" dirty="0"/>
          </a:p>
          <a:p>
            <a:pPr marL="457200" indent="-457200" algn="just">
              <a:buAutoNum type="arabicPeriod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of 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400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by Amazon Tropical Rain Forest.</a:t>
            </a:r>
          </a:p>
          <a:p>
            <a:pPr marL="457200" indent="-457200" algn="just">
              <a:buAutoNum type="arabicPeriod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Calibration of Antenna Pattern by Amazon Tropical Rain Forest.</a:t>
            </a:r>
          </a:p>
          <a:p>
            <a:pPr marL="457200" indent="-457200" algn="just"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Resolution and Height accuracy verified by Conner Reflectors.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indent="-457200" algn="just">
              <a:buAutoNum type="arabicPeriod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Buoy calibration of sea surface height (SSH) measurement.</a:t>
            </a:r>
          </a:p>
        </p:txBody>
      </p:sp>
    </p:spTree>
    <p:extLst>
      <p:ext uri="{BB962C8B-B14F-4D97-AF65-F5344CB8AC3E}">
        <p14:creationId xmlns:p14="http://schemas.microsoft.com/office/powerpoint/2010/main" val="3785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Tiangong-2 WSRA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Wide-Swath Radar Altimeter</a:t>
            </a:r>
            <a:b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2016.10</a:t>
            </a:r>
            <a:endParaRPr lang="en-US" altLang="zh-CN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8543925" y="6343650"/>
            <a:ext cx="600075" cy="419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A541D8-853A-4FB0-AF02-A7EAF45C09FB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-184666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32" y="1772816"/>
            <a:ext cx="5586848" cy="4190136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 rot="16200000">
            <a:off x="5648207" y="4587096"/>
            <a:ext cx="558899" cy="1267042"/>
          </a:xfrm>
          <a:prstGeom prst="ellipse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0" y="1772817"/>
            <a:ext cx="2497521" cy="2160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94" y="4077072"/>
            <a:ext cx="2323961" cy="20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59" y="1885034"/>
            <a:ext cx="4649436" cy="34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17715" y="5645412"/>
            <a:ext cx="8786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Observation of </a:t>
            </a:r>
            <a:r>
              <a:rPr lang="en-US" altLang="zh-CN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Amzazon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Tropical Rain Forest: Mean 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-6.4500dB, </a:t>
            </a:r>
            <a:r>
              <a:rPr lang="en-US" altLang="zh-CN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Std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0.2221dB,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Based on </a:t>
            </a:r>
            <a:r>
              <a:rPr lang="en-US" altLang="zh-CN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TRMM data.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" y="1853586"/>
            <a:ext cx="4577596" cy="35652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60399" y="1055537"/>
            <a:ext cx="788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AutoNum type="arabicPeriod"/>
            </a:pP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400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by Amazon Tropical Rain Forest.</a:t>
            </a:r>
          </a:p>
        </p:txBody>
      </p:sp>
    </p:spTree>
    <p:extLst>
      <p:ext uri="{BB962C8B-B14F-4D97-AF65-F5344CB8AC3E}">
        <p14:creationId xmlns:p14="http://schemas.microsoft.com/office/powerpoint/2010/main" val="12895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8756" y="1124744"/>
            <a:ext cx="78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+mj-lt"/>
              <a:buAutoNum type="arabicPeriod" startAt="2"/>
            </a:pPr>
            <a:r>
              <a:rPr lang="en-US" altLang="zh-CN" sz="200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Calibration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of Antenna Pattern by Amazon Tropical Rain Forest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7" name="图片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0" y="2026800"/>
            <a:ext cx="4545652" cy="32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9" y="2026800"/>
            <a:ext cx="4546800" cy="32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317715" y="5645412"/>
            <a:ext cx="8786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Data 1:  The measured </a:t>
            </a:r>
            <a:r>
              <a:rPr lang="en-US" altLang="zh-CN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boresight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deviates 0.5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º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from the supposed </a:t>
            </a:r>
            <a:r>
              <a:rPr lang="en-US" altLang="zh-CN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boresight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of installation.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9305" y="1052736"/>
            <a:ext cx="78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+mj-lt"/>
              <a:buAutoNum type="arabicPeriod" startAt="2"/>
            </a:pPr>
            <a:r>
              <a:rPr lang="en-US" altLang="zh-CN" sz="200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Calibration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of Antenna Pattern by Amazon Tropical Rain Forest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图片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49" y="2025374"/>
            <a:ext cx="4546800" cy="329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7" y="2025374"/>
            <a:ext cx="4546800" cy="32963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317715" y="5645412"/>
            <a:ext cx="8786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Data 2:  The measured </a:t>
            </a:r>
            <a:r>
              <a:rPr lang="en-US" altLang="zh-CN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boresight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deviates 0.5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º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from the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supposed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boresight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of 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installation.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3" y="3452078"/>
            <a:ext cx="7296855" cy="31213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2" y="264170"/>
            <a:ext cx="7296855" cy="312131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332" y="291391"/>
            <a:ext cx="386323" cy="628083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19444007">
            <a:off x="6337399" y="2140029"/>
            <a:ext cx="954107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索利蒙伊斯</a:t>
            </a:r>
          </a:p>
        </p:txBody>
      </p:sp>
      <p:sp>
        <p:nvSpPr>
          <p:cNvPr id="7" name="矩形 6"/>
          <p:cNvSpPr/>
          <p:nvPr/>
        </p:nvSpPr>
        <p:spPr>
          <a:xfrm rot="1162816">
            <a:off x="3012030" y="1210449"/>
            <a:ext cx="800219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亚马逊河</a:t>
            </a:r>
          </a:p>
        </p:txBody>
      </p:sp>
      <p:sp>
        <p:nvSpPr>
          <p:cNvPr id="8" name="矩形 7"/>
          <p:cNvSpPr/>
          <p:nvPr/>
        </p:nvSpPr>
        <p:spPr>
          <a:xfrm rot="16200000">
            <a:off x="5013324" y="2068916"/>
            <a:ext cx="800219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亚马逊河</a:t>
            </a:r>
          </a:p>
        </p:txBody>
      </p:sp>
      <p:sp>
        <p:nvSpPr>
          <p:cNvPr id="9" name="矩形 8"/>
          <p:cNvSpPr/>
          <p:nvPr/>
        </p:nvSpPr>
        <p:spPr>
          <a:xfrm>
            <a:off x="4671679" y="2739756"/>
            <a:ext cx="800219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雅瓦里河</a:t>
            </a:r>
          </a:p>
        </p:txBody>
      </p:sp>
      <p:sp>
        <p:nvSpPr>
          <p:cNvPr id="10" name="矩形 9"/>
          <p:cNvSpPr/>
          <p:nvPr/>
        </p:nvSpPr>
        <p:spPr>
          <a:xfrm>
            <a:off x="3173985" y="2476535"/>
            <a:ext cx="492443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秘鲁</a:t>
            </a:r>
          </a:p>
        </p:txBody>
      </p:sp>
      <p:sp>
        <p:nvSpPr>
          <p:cNvPr id="11" name="矩形 10"/>
          <p:cNvSpPr/>
          <p:nvPr/>
        </p:nvSpPr>
        <p:spPr>
          <a:xfrm>
            <a:off x="4875200" y="3042347"/>
            <a:ext cx="492443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巴西</a:t>
            </a:r>
          </a:p>
        </p:txBody>
      </p:sp>
      <p:sp>
        <p:nvSpPr>
          <p:cNvPr id="12" name="矩形 11"/>
          <p:cNvSpPr/>
          <p:nvPr/>
        </p:nvSpPr>
        <p:spPr>
          <a:xfrm>
            <a:off x="5180922" y="924652"/>
            <a:ext cx="492443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巴西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4692664" y="381095"/>
            <a:ext cx="365072" cy="79609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3126333" y="647534"/>
            <a:ext cx="800219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哥伦比亚</a:t>
            </a:r>
          </a:p>
        </p:txBody>
      </p:sp>
      <p:sp>
        <p:nvSpPr>
          <p:cNvPr id="15" name="矩形 14"/>
          <p:cNvSpPr/>
          <p:nvPr/>
        </p:nvSpPr>
        <p:spPr>
          <a:xfrm rot="20844644">
            <a:off x="5990702" y="931114"/>
            <a:ext cx="954107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索利蒙伊斯</a:t>
            </a:r>
          </a:p>
        </p:txBody>
      </p:sp>
      <p:sp>
        <p:nvSpPr>
          <p:cNvPr id="17" name="矩形 16"/>
          <p:cNvSpPr/>
          <p:nvPr/>
        </p:nvSpPr>
        <p:spPr>
          <a:xfrm rot="1162816">
            <a:off x="1378293" y="640869"/>
            <a:ext cx="800219" cy="276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97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亚马逊河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254762" y="382029"/>
            <a:ext cx="605679" cy="6212080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>
              <a:defRPr/>
            </a:pP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巴西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秘鲁和哥伦比交界的亚马逊热带雨林地区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图像大小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: 79.3km x 33.6km, </a:t>
            </a: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图像中心经纬度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西经 </a:t>
            </a:r>
            <a:r>
              <a:rPr lang="en-US" altLang="zh-CN" sz="1368" dirty="0"/>
              <a:t>70.0533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南纬 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4.2122,</a:t>
            </a:r>
            <a:r>
              <a:rPr lang="zh-CN" altLang="en-US" sz="1368" dirty="0">
                <a:latin typeface="黑体" panose="02010609060101010101" pitchFamily="49" charset="-122"/>
                <a:ea typeface="黑体" panose="02010609060101010101" pitchFamily="49" charset="-122"/>
              </a:rPr>
              <a:t>获取时间</a:t>
            </a:r>
            <a:r>
              <a:rPr lang="en-US" altLang="zh-CN" sz="1368" dirty="0">
                <a:latin typeface="黑体" panose="02010609060101010101" pitchFamily="49" charset="-122"/>
                <a:ea typeface="黑体" panose="02010609060101010101" pitchFamily="49" charset="-122"/>
              </a:rPr>
              <a:t>: 2016.09.23,10:56</a:t>
            </a:r>
          </a:p>
        </p:txBody>
      </p:sp>
    </p:spTree>
    <p:extLst>
      <p:ext uri="{BB962C8B-B14F-4D97-AF65-F5344CB8AC3E}">
        <p14:creationId xmlns:p14="http://schemas.microsoft.com/office/powerpoint/2010/main" val="5359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AutoShape 4"/>
          <p:cNvSpPr>
            <a:spLocks noChangeArrowheads="1"/>
          </p:cNvSpPr>
          <p:nvPr/>
        </p:nvSpPr>
        <p:spPr bwMode="gray">
          <a:xfrm>
            <a:off x="281520" y="2698878"/>
            <a:ext cx="4002448" cy="1584176"/>
          </a:xfrm>
          <a:prstGeom prst="roundRect">
            <a:avLst>
              <a:gd name="adj" fmla="val 8856"/>
            </a:avLst>
          </a:pr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2700000" scaled="1"/>
          </a:gradFill>
          <a:ln w="381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 sz="1400">
              <a:solidFill>
                <a:schemeClr val="accent5"/>
              </a:solidFill>
            </a:endParaRPr>
          </a:p>
        </p:txBody>
      </p:sp>
      <p:sp>
        <p:nvSpPr>
          <p:cNvPr id="77854" name="Text Box 30"/>
          <p:cNvSpPr txBox="1">
            <a:spLocks noChangeArrowheads="1"/>
          </p:cNvSpPr>
          <p:nvPr/>
        </p:nvSpPr>
        <p:spPr bwMode="auto">
          <a:xfrm>
            <a:off x="309044" y="2753633"/>
            <a:ext cx="39029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Planning, Development, Management</a:t>
            </a:r>
            <a:r>
              <a:rPr lang="en-US" altLang="zh-CN" sz="2000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&amp; Operation </a:t>
            </a:r>
          </a:p>
          <a:p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of Space Science Missions</a:t>
            </a:r>
          </a:p>
          <a:p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(2011~) </a:t>
            </a:r>
            <a:endParaRPr lang="en-US" altLang="zh-CN" sz="20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5720" y="692696"/>
            <a:ext cx="25090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NSSC,CAS</a:t>
            </a:r>
            <a:endParaRPr lang="zh-CN" altLang="en-US" sz="36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1520" y="1440224"/>
            <a:ext cx="8762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National Space </a:t>
            </a:r>
            <a:r>
              <a:rPr lang="en-US" altLang="zh-CN" sz="2400" b="1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Science Center</a:t>
            </a:r>
            <a:endParaRPr lang="en-US" altLang="zh-CN" sz="24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Chinese Academy of Sciences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gray">
          <a:xfrm>
            <a:off x="273662" y="4588257"/>
            <a:ext cx="4010306" cy="1577047"/>
          </a:xfrm>
          <a:prstGeom prst="roundRect">
            <a:avLst>
              <a:gd name="adj" fmla="val 8856"/>
            </a:avLst>
          </a:pr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2700000" scaled="1"/>
          </a:gradFill>
          <a:ln w="381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395562" y="4689454"/>
            <a:ext cx="38884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Research &amp; Development of </a:t>
            </a:r>
            <a:endParaRPr lang="zh-CN" altLang="en-US" sz="2000" b="1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Space Science and Applications </a:t>
            </a:r>
            <a:r>
              <a:rPr lang="zh-CN" altLang="en-US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1958~)</a:t>
            </a:r>
            <a:endParaRPr lang="en-US" altLang="zh-CN" sz="2000" b="1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Picture 2" descr="http://www.nssc.ac.cn/hryq/yqfg/201206/W020120606351630163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698878"/>
            <a:ext cx="1944216" cy="126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40.jpeg" descr="http://www.nssc.cas.cn/gkjj/zxfm/200909/W020111213578171127545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72000" y="2753632"/>
            <a:ext cx="1944216" cy="121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a2.att.hudong.com/60/76/01300000098168131954766994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8256"/>
            <a:ext cx="2034031" cy="1361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东方红卫星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58335"/>
            <a:ext cx="1941640" cy="1390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2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7150" y="833602"/>
            <a:ext cx="788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+mj-lt"/>
              <a:buAutoNum type="arabicPeriod" startAt="3"/>
            </a:pPr>
            <a:r>
              <a:rPr lang="en-US" altLang="zh-CN" sz="200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Resolution 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and Height accuracy verified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by Conner 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Reflectors —2 Square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trihedrals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of 2m and 5 Triangular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trihedrals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of 1.5m 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12" y="1628800"/>
            <a:ext cx="3140127" cy="23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11" y="4036272"/>
            <a:ext cx="3140127" cy="23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50383" y="5099540"/>
            <a:ext cx="379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Range resolution: 31.85m @ </a:t>
            </a:r>
            <a:r>
              <a:rPr lang="en-US" altLang="zh-CN" i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= 6.7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º,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Azimuthal resolution: 32.98m.</a:t>
            </a:r>
            <a:endParaRPr lang="zh-CN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08" y="2107751"/>
            <a:ext cx="3234035" cy="24255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3" y="2107751"/>
            <a:ext cx="1364359" cy="24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8464" y="787415"/>
            <a:ext cx="788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+mj-lt"/>
              <a:buAutoNum type="arabicPeriod" startAt="3"/>
            </a:pPr>
            <a:r>
              <a:rPr lang="en-US" altLang="zh-CN" sz="200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Resolution 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and Height accuracy verified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by Conner 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Reflectors — 2 Square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trihedrals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of 2m and 5 Triangular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trihedrals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 of 1.5m </a:t>
            </a:r>
            <a:endParaRPr lang="en-US" altLang="zh-CN" sz="2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40814" t="13541" r="1999" b="11081"/>
          <a:stretch/>
        </p:blipFill>
        <p:spPr bwMode="auto">
          <a:xfrm>
            <a:off x="159790" y="1478349"/>
            <a:ext cx="3594851" cy="2527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3816186" y="1460765"/>
            <a:ext cx="5327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P11  Measured: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= 109.56967593,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40.88254630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Height =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1282.58596373m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Ground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truth: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109.56971520,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40.88229469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Height =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1284.31870000m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Error:  Position =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28.31303714m, Height = -1.73273627m</a:t>
            </a:r>
            <a:endParaRPr lang="zh-CN" altLang="zh-CN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P10 Measured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109.56875000,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40.87976852, Height =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1281.12053632m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Ground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truth: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109.56888970,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40.87965754, Height =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1280.61470000m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Error: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 = 19.83679609m, Height = 0.50583632m            </a:t>
            </a:r>
            <a:endParaRPr lang="zh-CN" altLang="zh-CN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0295" y="4133979"/>
            <a:ext cx="80172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P6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109.56791667,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40.87643519, Height =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1277.25688838m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truth: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109.56810350,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40.87627489, Height =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1276.68870000m  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Error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Position =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27.37019857m,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= 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0.56818838m</a:t>
            </a:r>
            <a:endParaRPr lang="zh-CN" altLang="zh-CN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P7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109.56652778,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40.87365741, Height = 1272.83573639m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truth: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109.56672650,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40.87346279, Height =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1272.89070000m  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Error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Position = </a:t>
            </a:r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30.92525972m,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 = -0.05496361m</a:t>
            </a:r>
            <a:endParaRPr lang="zh-CN" altLang="zh-CN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P6  Measured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109.56652778,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40.86995370, Height = 1269.87419245m  </a:t>
            </a:r>
            <a:endParaRPr lang="zh-CN" altLang="zh-CN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truth: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109.56660090,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Latv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40.86971393, Height = 1269.64370000m  </a:t>
            </a:r>
            <a:endParaRPr lang="zh-CN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Error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Position =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27.87077518m, Height = 0.23049245m</a:t>
            </a:r>
            <a:endParaRPr lang="zh-CN" altLang="zh-CN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35432" y="801456"/>
            <a:ext cx="7880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+mj-lt"/>
              <a:buAutoNum type="arabicPeriod" startAt="4"/>
            </a:pPr>
            <a:r>
              <a:rPr lang="en-US" altLang="zh-CN" sz="200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Buoy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calibration of sea level measurement</a:t>
            </a:r>
            <a:r>
              <a:rPr lang="en-US" altLang="zh-CN" sz="2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59" y="1268760"/>
            <a:ext cx="5094626" cy="38282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83172" y="296782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47436" y="32394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24570" y="206064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32" y="1310080"/>
            <a:ext cx="5092736" cy="38268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81379" y="5164028"/>
            <a:ext cx="298638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(109.348,18.1356): -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10.4m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(109.2056,18.2484): -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11.21m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(109.2345,18.1012): -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10.92m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910810" y="5287138"/>
            <a:ext cx="2802399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Absolut error: about 0.3m.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error: about 0.05m.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4347276" y="5495579"/>
            <a:ext cx="457200" cy="20922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3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421490" y="964304"/>
            <a:ext cx="8041532" cy="5458685"/>
            <a:chOff x="346892" y="260649"/>
            <a:chExt cx="8041532" cy="5458685"/>
          </a:xfrm>
        </p:grpSpPr>
        <p:sp>
          <p:nvSpPr>
            <p:cNvPr id="2" name="Rectangle 14"/>
            <p:cNvSpPr>
              <a:spLocks noChangeArrowheads="1"/>
            </p:cNvSpPr>
            <p:nvPr/>
          </p:nvSpPr>
          <p:spPr bwMode="gray">
            <a:xfrm>
              <a:off x="346892" y="2640326"/>
              <a:ext cx="1584176" cy="1574884"/>
            </a:xfrm>
            <a:prstGeom prst="rect">
              <a:avLst/>
            </a:prstGeom>
            <a:gradFill rotWithShape="1">
              <a:gsLst>
                <a:gs pos="0">
                  <a:srgbClr val="D8755A"/>
                </a:gs>
                <a:gs pos="50000">
                  <a:srgbClr val="D8755A">
                    <a:gamma/>
                    <a:tint val="39216"/>
                    <a:invGamma/>
                  </a:srgbClr>
                </a:gs>
                <a:gs pos="100000">
                  <a:srgbClr val="D8755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/>
            <a:lstStyle/>
            <a:p>
              <a:pPr eaLnBrk="0" hangingPunct="0"/>
              <a:r>
                <a:rPr lang="en-US" altLang="zh-CN" sz="2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SPP </a:t>
              </a:r>
              <a:r>
                <a:rPr lang="en-US" altLang="zh-CN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on Space </a:t>
              </a:r>
              <a:r>
                <a:rPr lang="en-US" altLang="zh-CN" sz="2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Science (I)</a:t>
              </a:r>
            </a:p>
            <a:p>
              <a:pPr eaLnBrk="0" hangingPunct="0"/>
              <a:r>
                <a:rPr lang="en-US" altLang="zh-CN" sz="2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2011-2016</a:t>
              </a: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 rot="16200000">
              <a:off x="4553035" y="2426434"/>
              <a:ext cx="806450" cy="3935868"/>
              <a:chOff x="2610" y="2991"/>
              <a:chExt cx="679" cy="1215"/>
            </a:xfrm>
          </p:grpSpPr>
          <p:sp>
            <p:nvSpPr>
              <p:cNvPr id="4" name="Freeform 34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Rectangle 35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99D549">
                      <a:gamma/>
                      <a:tint val="36471"/>
                      <a:invGamma/>
                    </a:srgbClr>
                  </a:gs>
                  <a:gs pos="50000">
                    <a:srgbClr val="99D549"/>
                  </a:gs>
                  <a:gs pos="100000">
                    <a:srgbClr val="99D549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45"/>
            <p:cNvGrpSpPr>
              <a:grpSpLocks/>
            </p:cNvGrpSpPr>
            <p:nvPr/>
          </p:nvGrpSpPr>
          <p:grpSpPr bwMode="auto">
            <a:xfrm rot="16200000">
              <a:off x="4541705" y="-1292025"/>
              <a:ext cx="806450" cy="3911798"/>
              <a:chOff x="2610" y="2991"/>
              <a:chExt cx="679" cy="1215"/>
            </a:xfrm>
          </p:grpSpPr>
          <p:sp>
            <p:nvSpPr>
              <p:cNvPr id="7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dirty="0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45"/>
            <p:cNvGrpSpPr>
              <a:grpSpLocks/>
            </p:cNvGrpSpPr>
            <p:nvPr/>
          </p:nvGrpSpPr>
          <p:grpSpPr bwMode="auto">
            <a:xfrm rot="16200000">
              <a:off x="4541704" y="-355920"/>
              <a:ext cx="806450" cy="3911798"/>
              <a:chOff x="2610" y="2991"/>
              <a:chExt cx="679" cy="1215"/>
            </a:xfrm>
          </p:grpSpPr>
          <p:sp>
            <p:nvSpPr>
              <p:cNvPr id="10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 rot="16200000">
              <a:off x="4565070" y="580184"/>
              <a:ext cx="806450" cy="3911798"/>
              <a:chOff x="2610" y="2991"/>
              <a:chExt cx="679" cy="1215"/>
            </a:xfrm>
          </p:grpSpPr>
          <p:sp>
            <p:nvSpPr>
              <p:cNvPr id="13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 rot="16200000">
              <a:off x="4565070" y="1516287"/>
              <a:ext cx="806450" cy="3911798"/>
              <a:chOff x="2610" y="2991"/>
              <a:chExt cx="679" cy="1215"/>
            </a:xfrm>
          </p:grpSpPr>
          <p:sp>
            <p:nvSpPr>
              <p:cNvPr id="16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33"/>
            <p:cNvGrpSpPr>
              <a:grpSpLocks/>
            </p:cNvGrpSpPr>
            <p:nvPr/>
          </p:nvGrpSpPr>
          <p:grpSpPr bwMode="auto">
            <a:xfrm rot="16200000">
              <a:off x="4577105" y="3348175"/>
              <a:ext cx="806450" cy="3935868"/>
              <a:chOff x="2610" y="2991"/>
              <a:chExt cx="679" cy="1215"/>
            </a:xfrm>
          </p:grpSpPr>
          <p:sp>
            <p:nvSpPr>
              <p:cNvPr id="22" name="Freeform 34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5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99D549">
                      <a:gamma/>
                      <a:tint val="36471"/>
                      <a:invGamma/>
                    </a:srgbClr>
                  </a:gs>
                  <a:gs pos="50000">
                    <a:srgbClr val="99D549"/>
                  </a:gs>
                  <a:gs pos="100000">
                    <a:srgbClr val="99D549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016367" y="334397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Hard X-ray Modulation Telescope (HXMT)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8410" y="1268760"/>
              <a:ext cx="3766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QUantum 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Experiments at Space Scale (QUESS)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59832" y="2204864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err="1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DArk</a:t>
              </a:r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 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Matter Particle Explorer </a:t>
              </a:r>
              <a:endParaRPr lang="en-US" altLang="zh-CN" sz="2000" b="1" dirty="0" smtClean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(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DAMPE)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87824" y="3275692"/>
              <a:ext cx="4032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ShiJian-10 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(SJ-10)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87824" y="4050527"/>
              <a:ext cx="3936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Intensive 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Study of Future Space Science Missions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87824" y="4986631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Advanced 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Research of Space Science Missions and Payloads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cxnSp>
          <p:nvCxnSpPr>
            <p:cNvPr id="31" name="直接箭头连接符 30"/>
            <p:cNvCxnSpPr>
              <a:endCxn id="8" idx="0"/>
            </p:cNvCxnSpPr>
            <p:nvPr/>
          </p:nvCxnSpPr>
          <p:spPr bwMode="auto">
            <a:xfrm>
              <a:off x="2411760" y="663873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直接箭头连接符 31"/>
            <p:cNvCxnSpPr/>
            <p:nvPr/>
          </p:nvCxnSpPr>
          <p:spPr bwMode="auto">
            <a:xfrm>
              <a:off x="2411760" y="1556792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直接箭头连接符 32"/>
            <p:cNvCxnSpPr/>
            <p:nvPr/>
          </p:nvCxnSpPr>
          <p:spPr bwMode="auto">
            <a:xfrm>
              <a:off x="2411760" y="2492896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直接箭头连接符 33"/>
            <p:cNvCxnSpPr>
              <a:stCxn id="2" idx="3"/>
            </p:cNvCxnSpPr>
            <p:nvPr/>
          </p:nvCxnSpPr>
          <p:spPr bwMode="auto">
            <a:xfrm>
              <a:off x="1931068" y="3427768"/>
              <a:ext cx="1081327" cy="46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直接箭头连接符 34"/>
            <p:cNvCxnSpPr/>
            <p:nvPr/>
          </p:nvCxnSpPr>
          <p:spPr bwMode="auto">
            <a:xfrm>
              <a:off x="2411760" y="4365102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接箭头连接符 35"/>
            <p:cNvCxnSpPr/>
            <p:nvPr/>
          </p:nvCxnSpPr>
          <p:spPr bwMode="auto">
            <a:xfrm>
              <a:off x="2411760" y="5301206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接连接符 37"/>
            <p:cNvCxnSpPr/>
            <p:nvPr/>
          </p:nvCxnSpPr>
          <p:spPr bwMode="auto">
            <a:xfrm rot="5400000">
              <a:off x="94966" y="2979601"/>
              <a:ext cx="4632520" cy="106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9" name="Picture 76" descr="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1" b="19656"/>
            <a:stretch>
              <a:fillRect/>
            </a:stretch>
          </p:blipFill>
          <p:spPr bwMode="auto">
            <a:xfrm>
              <a:off x="7195193" y="272318"/>
              <a:ext cx="1193231" cy="817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" descr="qu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48"/>
            <a:stretch>
              <a:fillRect/>
            </a:stretch>
          </p:blipFill>
          <p:spPr bwMode="auto">
            <a:xfrm>
              <a:off x="7164288" y="1196752"/>
              <a:ext cx="1071197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7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7" y="2132859"/>
              <a:ext cx="1071197" cy="80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3" descr="返回式卫星再入大气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22" b="4427"/>
            <a:stretch>
              <a:fillRect/>
            </a:stretch>
          </p:blipFill>
          <p:spPr bwMode="auto">
            <a:xfrm>
              <a:off x="7165754" y="3050543"/>
              <a:ext cx="1069731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78" descr="CME-July26-30,2002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25" y="3884817"/>
              <a:ext cx="1050681" cy="108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5" descr="图片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240" y="4911279"/>
              <a:ext cx="995995" cy="78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421490" y="110431"/>
            <a:ext cx="8041532" cy="80163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1" lang="en-US" altLang="zh-CN" sz="2400" b="1" dirty="0" smtClean="0">
                <a:solidFill>
                  <a:srgbClr val="000090"/>
                </a:solidFill>
              </a:rPr>
              <a:t>Strategic Priority Program on Space Science</a:t>
            </a:r>
            <a:endParaRPr lang="en-US" altLang="zh-CN" sz="2400" b="1" dirty="0">
              <a:solidFill>
                <a:srgbClr val="000099"/>
              </a:solidFill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79024"/>
            <a:ext cx="8964488" cy="1077218"/>
          </a:xfrm>
        </p:spPr>
        <p:txBody>
          <a:bodyPr wrap="square">
            <a:spAutoFit/>
          </a:bodyPr>
          <a:lstStyle/>
          <a:p>
            <a:pPr marL="457200" lvl="1" algn="l" rtl="0"/>
            <a:r>
              <a:rPr lang="en-US" altLang="zh-CN" sz="3200" b="1" kern="12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Update of NSSC: Space Science Missions</a:t>
            </a:r>
            <a:br>
              <a:rPr lang="en-US" altLang="zh-CN" sz="3200" b="1" kern="12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</a:br>
            <a:endParaRPr lang="zh-CN" altLang="en-US" sz="3200" b="1" kern="12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310482" y="5436195"/>
            <a:ext cx="1724025" cy="873125"/>
            <a:chOff x="816" y="2364"/>
            <a:chExt cx="1440" cy="388"/>
          </a:xfrm>
        </p:grpSpPr>
        <p:sp>
          <p:nvSpPr>
            <p:cNvPr id="5" name="Freeform 5"/>
            <p:cNvSpPr>
              <a:spLocks/>
            </p:cNvSpPr>
            <p:nvPr/>
          </p:nvSpPr>
          <p:spPr bwMode="gray">
            <a:xfrm>
              <a:off x="901" y="2562"/>
              <a:ext cx="1270" cy="190"/>
            </a:xfrm>
            <a:custGeom>
              <a:avLst/>
              <a:gdLst/>
              <a:ahLst/>
              <a:cxnLst>
                <a:cxn ang="0">
                  <a:pos x="1120" y="252"/>
                </a:cxn>
                <a:cxn ang="0">
                  <a:pos x="1116" y="250"/>
                </a:cxn>
                <a:cxn ang="0">
                  <a:pos x="1100" y="246"/>
                </a:cxn>
                <a:cxn ang="0">
                  <a:pos x="1074" y="240"/>
                </a:cxn>
                <a:cxn ang="0">
                  <a:pos x="1038" y="232"/>
                </a:cxn>
                <a:cxn ang="0">
                  <a:pos x="992" y="222"/>
                </a:cxn>
                <a:cxn ang="0">
                  <a:pos x="938" y="212"/>
                </a:cxn>
                <a:cxn ang="0">
                  <a:pos x="876" y="204"/>
                </a:cxn>
                <a:cxn ang="0">
                  <a:pos x="806" y="196"/>
                </a:cxn>
                <a:cxn ang="0">
                  <a:pos x="730" y="190"/>
                </a:cxn>
                <a:cxn ang="0">
                  <a:pos x="646" y="184"/>
                </a:cxn>
                <a:cxn ang="0">
                  <a:pos x="556" y="184"/>
                </a:cxn>
                <a:cxn ang="0">
                  <a:pos x="466" y="184"/>
                </a:cxn>
                <a:cxn ang="0">
                  <a:pos x="384" y="190"/>
                </a:cxn>
                <a:cxn ang="0">
                  <a:pos x="308" y="196"/>
                </a:cxn>
                <a:cxn ang="0">
                  <a:pos x="238" y="204"/>
                </a:cxn>
                <a:cxn ang="0">
                  <a:pos x="178" y="212"/>
                </a:cxn>
                <a:cxn ang="0">
                  <a:pos x="126" y="222"/>
                </a:cxn>
                <a:cxn ang="0">
                  <a:pos x="82" y="232"/>
                </a:cxn>
                <a:cxn ang="0">
                  <a:pos x="46" y="240"/>
                </a:cxn>
                <a:cxn ang="0">
                  <a:pos x="20" y="246"/>
                </a:cxn>
                <a:cxn ang="0">
                  <a:pos x="6" y="250"/>
                </a:cxn>
                <a:cxn ang="0">
                  <a:pos x="0" y="252"/>
                </a:cxn>
                <a:cxn ang="0">
                  <a:pos x="0" y="62"/>
                </a:cxn>
                <a:cxn ang="0">
                  <a:pos x="560" y="0"/>
                </a:cxn>
                <a:cxn ang="0">
                  <a:pos x="1120" y="62"/>
                </a:cxn>
                <a:cxn ang="0">
                  <a:pos x="1120" y="252"/>
                </a:cxn>
                <a:cxn ang="0">
                  <a:pos x="1120" y="252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C0C0C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ct val="20000"/>
                </a:spcBef>
                <a:buFont typeface="Wingdings" pitchFamily="2" charset="2"/>
                <a:buChar char=""/>
                <a:defRPr/>
              </a:pPr>
              <a:endParaRPr lang="zh-CN" altLang="en-US" sz="1600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n-cs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gray">
            <a:xfrm>
              <a:off x="816" y="2364"/>
              <a:ext cx="1440" cy="333"/>
            </a:xfrm>
            <a:prstGeom prst="rect">
              <a:avLst/>
            </a:prstGeom>
            <a:gradFill rotWithShape="1">
              <a:gsLst>
                <a:gs pos="0">
                  <a:srgbClr val="0099CC">
                    <a:gamma/>
                    <a:tint val="36471"/>
                    <a:invGamma/>
                  </a:srgbClr>
                </a:gs>
                <a:gs pos="100000">
                  <a:srgbClr val="0099CC"/>
                </a:gs>
              </a:gsLst>
              <a:lin ang="27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 algn="ctr" eaLnBrk="0" hangingPunct="0">
                <a:defRPr/>
              </a:pPr>
              <a:r>
                <a:rPr lang="en-US" altLang="zh-CN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华文中宋" charset="0"/>
                  <a:ea typeface="华文中宋" charset="0"/>
                  <a:cs typeface="华文中宋" charset="0"/>
                </a:rPr>
                <a:t>DAMPE</a:t>
              </a:r>
            </a:p>
            <a:p>
              <a:pPr algn="ctr" eaLnBrk="0" hangingPunct="0">
                <a:defRPr/>
              </a:pPr>
              <a:r>
                <a:rPr lang="en-US" altLang="zh-CN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华文中宋" charset="0"/>
                  <a:ea typeface="华文中宋" charset="0"/>
                  <a:cs typeface="华文中宋" charset="0"/>
                </a:rPr>
                <a:t>(2015.12)</a:t>
              </a:r>
              <a:endPara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中宋" charset="0"/>
                <a:ea typeface="华文中宋" charset="0"/>
                <a:cs typeface="华文中宋" charset="0"/>
              </a:endParaRPr>
            </a:p>
          </p:txBody>
        </p:sp>
      </p:grpSp>
      <p:sp>
        <p:nvSpPr>
          <p:cNvPr id="12" name="Freeform 18"/>
          <p:cNvSpPr>
            <a:spLocks/>
          </p:cNvSpPr>
          <p:nvPr/>
        </p:nvSpPr>
        <p:spPr bwMode="gray">
          <a:xfrm>
            <a:off x="2360687" y="4705818"/>
            <a:ext cx="1522412" cy="419100"/>
          </a:xfrm>
          <a:custGeom>
            <a:avLst/>
            <a:gdLst/>
            <a:ahLst/>
            <a:cxnLst>
              <a:cxn ang="0">
                <a:pos x="1120" y="252"/>
              </a:cxn>
              <a:cxn ang="0">
                <a:pos x="1116" y="250"/>
              </a:cxn>
              <a:cxn ang="0">
                <a:pos x="1100" y="246"/>
              </a:cxn>
              <a:cxn ang="0">
                <a:pos x="1074" y="240"/>
              </a:cxn>
              <a:cxn ang="0">
                <a:pos x="1038" y="232"/>
              </a:cxn>
              <a:cxn ang="0">
                <a:pos x="992" y="222"/>
              </a:cxn>
              <a:cxn ang="0">
                <a:pos x="938" y="212"/>
              </a:cxn>
              <a:cxn ang="0">
                <a:pos x="876" y="204"/>
              </a:cxn>
              <a:cxn ang="0">
                <a:pos x="806" y="196"/>
              </a:cxn>
              <a:cxn ang="0">
                <a:pos x="730" y="190"/>
              </a:cxn>
              <a:cxn ang="0">
                <a:pos x="646" y="184"/>
              </a:cxn>
              <a:cxn ang="0">
                <a:pos x="556" y="184"/>
              </a:cxn>
              <a:cxn ang="0">
                <a:pos x="466" y="184"/>
              </a:cxn>
              <a:cxn ang="0">
                <a:pos x="384" y="190"/>
              </a:cxn>
              <a:cxn ang="0">
                <a:pos x="308" y="196"/>
              </a:cxn>
              <a:cxn ang="0">
                <a:pos x="238" y="204"/>
              </a:cxn>
              <a:cxn ang="0">
                <a:pos x="178" y="212"/>
              </a:cxn>
              <a:cxn ang="0">
                <a:pos x="126" y="222"/>
              </a:cxn>
              <a:cxn ang="0">
                <a:pos x="82" y="232"/>
              </a:cxn>
              <a:cxn ang="0">
                <a:pos x="46" y="240"/>
              </a:cxn>
              <a:cxn ang="0">
                <a:pos x="20" y="246"/>
              </a:cxn>
              <a:cxn ang="0">
                <a:pos x="6" y="250"/>
              </a:cxn>
              <a:cxn ang="0">
                <a:pos x="0" y="252"/>
              </a:cxn>
              <a:cxn ang="0">
                <a:pos x="0" y="62"/>
              </a:cxn>
              <a:cxn ang="0">
                <a:pos x="560" y="0"/>
              </a:cxn>
              <a:cxn ang="0">
                <a:pos x="1120" y="62"/>
              </a:cxn>
              <a:cxn ang="0">
                <a:pos x="1120" y="252"/>
              </a:cxn>
              <a:cxn ang="0">
                <a:pos x="1120" y="252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969696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"/>
              <a:defRPr/>
            </a:pPr>
            <a:endParaRPr lang="zh-CN" altLang="en-US" sz="1600" b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2" charset="-122"/>
              <a:ea typeface="黑体" pitchFamily="2" charset="-122"/>
              <a:cs typeface="+mn-cs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gray">
          <a:xfrm>
            <a:off x="2259087" y="4289893"/>
            <a:ext cx="1725612" cy="69532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tint val="48627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QUESS</a:t>
            </a:r>
          </a:p>
          <a:p>
            <a:pPr algn="ctr" eaLnBrk="0" hangingPunct="0"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(2016.8)</a:t>
            </a:r>
            <a:endParaRPr lang="en-U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中宋" charset="0"/>
              <a:ea typeface="华文中宋" charset="0"/>
              <a:cs typeface="华文中宋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51521" y="2061043"/>
            <a:ext cx="1815478" cy="903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0"/>
          <a:lstStyle/>
          <a:p>
            <a:pPr eaLnBrk="0" hangingPunct="0">
              <a:buFont typeface="Wingdings" charset="0"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Black Hole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51521" y="4424830"/>
            <a:ext cx="2058961" cy="628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0"/>
          <a:lstStyle/>
          <a:p>
            <a:pPr eaLnBrk="0" hangingPunct="0">
              <a:spcBef>
                <a:spcPct val="20000"/>
              </a:spcBef>
              <a:buFont typeface="Wingdings" charset="0"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Quantum </a:t>
            </a:r>
          </a:p>
          <a:p>
            <a:pPr eaLnBrk="0" hangingPunct="0">
              <a:spcBef>
                <a:spcPct val="20000"/>
              </a:spcBef>
              <a:buFont typeface="Wingdings" charset="0"/>
              <a:buNone/>
            </a:pPr>
            <a:r>
              <a:rPr lang="en-US" altLang="zh-CN" sz="1600" b="1" dirty="0" smtClean="0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Experiment</a:t>
            </a:r>
            <a:endParaRPr lang="en-US" altLang="zh-CN" sz="1600" b="1" dirty="0">
              <a:solidFill>
                <a:srgbClr val="FF0000"/>
              </a:solidFill>
              <a:latin typeface="华文中宋" charset="0"/>
              <a:ea typeface="华文中宋" charset="0"/>
              <a:cs typeface="华文中宋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251521" y="5566048"/>
            <a:ext cx="2109166" cy="704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0"/>
          <a:lstStyle/>
          <a:p>
            <a:pPr eaLnBrk="0" hangingPunct="0">
              <a:spcBef>
                <a:spcPct val="20000"/>
              </a:spcBef>
              <a:buFont typeface="Wingdings" charset="0"/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Dark 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Matter</a:t>
            </a:r>
          </a:p>
          <a:p>
            <a:pPr eaLnBrk="0" hangingPunct="0">
              <a:spcBef>
                <a:spcPct val="20000"/>
              </a:spcBef>
              <a:buFont typeface="Wingdings" charset="0"/>
              <a:buNone/>
            </a:pPr>
            <a:r>
              <a:rPr lang="en-US" altLang="zh-CN" sz="1600" b="1" dirty="0" smtClean="0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Particle Exploration</a:t>
            </a:r>
            <a:endParaRPr lang="en-US" altLang="zh-CN" sz="1600" b="1" dirty="0">
              <a:solidFill>
                <a:srgbClr val="FF0000"/>
              </a:solidFill>
              <a:latin typeface="华文中宋" charset="0"/>
              <a:ea typeface="华文中宋" charset="0"/>
              <a:cs typeface="华文中宋" charset="0"/>
            </a:endParaRPr>
          </a:p>
        </p:txBody>
      </p:sp>
      <p:sp>
        <p:nvSpPr>
          <p:cNvPr id="19" name="Rectangle 41"/>
          <p:cNvSpPr>
            <a:spLocks noChangeArrowheads="1"/>
          </p:cNvSpPr>
          <p:nvPr/>
        </p:nvSpPr>
        <p:spPr bwMode="auto">
          <a:xfrm>
            <a:off x="2274168" y="1433649"/>
            <a:ext cx="1728787" cy="362155"/>
          </a:xfrm>
          <a:prstGeom prst="rect">
            <a:avLst/>
          </a:prstGeom>
          <a:solidFill>
            <a:srgbClr val="282878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="1" dirty="0" smtClean="0">
                <a:solidFill>
                  <a:schemeClr val="bg1"/>
                </a:solidFill>
                <a:latin typeface="华文中宋" charset="0"/>
                <a:ea typeface="华文中宋" charset="0"/>
                <a:cs typeface="华文中宋" charset="0"/>
              </a:rPr>
              <a:t>Mission</a:t>
            </a:r>
            <a:endParaRPr lang="en-US" altLang="zh-CN" sz="2800" b="1" dirty="0">
              <a:solidFill>
                <a:schemeClr val="bg1"/>
              </a:solidFill>
              <a:latin typeface="华文中宋" charset="0"/>
              <a:ea typeface="华文中宋" charset="0"/>
              <a:cs typeface="华文中宋" charset="0"/>
            </a:endParaRPr>
          </a:p>
        </p:txBody>
      </p:sp>
      <p:sp>
        <p:nvSpPr>
          <p:cNvPr id="20" name="Rectangle 42"/>
          <p:cNvSpPr>
            <a:spLocks noChangeArrowheads="1"/>
          </p:cNvSpPr>
          <p:nvPr/>
        </p:nvSpPr>
        <p:spPr bwMode="auto">
          <a:xfrm>
            <a:off x="523949" y="1449855"/>
            <a:ext cx="1598612" cy="345949"/>
          </a:xfrm>
          <a:prstGeom prst="rect">
            <a:avLst/>
          </a:prstGeom>
          <a:solidFill>
            <a:srgbClr val="282878"/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zh-CN" sz="2800" b="1" dirty="0" smtClean="0">
                <a:solidFill>
                  <a:schemeClr val="bg1"/>
                </a:solidFill>
                <a:latin typeface="华文中宋" charset="0"/>
                <a:ea typeface="华文中宋" charset="0"/>
                <a:cs typeface="华文中宋" charset="0"/>
              </a:rPr>
              <a:t>Objective</a:t>
            </a:r>
            <a:endParaRPr lang="en-US" altLang="zh-CN" sz="2800" b="1" dirty="0">
              <a:solidFill>
                <a:schemeClr val="bg1"/>
              </a:solidFill>
              <a:latin typeface="华文中宋" charset="0"/>
              <a:ea typeface="华文中宋" charset="0"/>
              <a:cs typeface="华文中宋" charset="0"/>
            </a:endParaRPr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251521" y="3226268"/>
            <a:ext cx="1842466" cy="890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0"/>
          <a:lstStyle/>
          <a:p>
            <a:pPr eaLnBrk="0" hangingPunct="0">
              <a:buFont typeface="Wingdings" charset="0"/>
              <a:buNone/>
            </a:pPr>
            <a:r>
              <a:rPr lang="en-US" altLang="zh-CN" sz="1600" b="1">
                <a:solidFill>
                  <a:srgbClr val="FF0000"/>
                </a:solidFill>
                <a:latin typeface="华文中宋" charset="0"/>
                <a:ea typeface="华文中宋" charset="0"/>
                <a:cs typeface="华文中宋" charset="0"/>
              </a:rPr>
              <a:t>Microgravity / Life Science</a:t>
            </a:r>
          </a:p>
        </p:txBody>
      </p:sp>
      <p:pic>
        <p:nvPicPr>
          <p:cNvPr id="22" name="Picture 76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1" b="19656"/>
          <a:stretch>
            <a:fillRect/>
          </a:stretch>
        </p:blipFill>
        <p:spPr bwMode="auto">
          <a:xfrm>
            <a:off x="4111987" y="1457671"/>
            <a:ext cx="2619414" cy="115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qu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8"/>
          <a:stretch>
            <a:fillRect/>
          </a:stretch>
        </p:blipFill>
        <p:spPr bwMode="auto">
          <a:xfrm>
            <a:off x="4156447" y="3805748"/>
            <a:ext cx="2090702" cy="158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3" descr="返回式卫星再入大气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2" b="4427"/>
          <a:stretch>
            <a:fillRect/>
          </a:stretch>
        </p:blipFill>
        <p:spPr bwMode="auto">
          <a:xfrm>
            <a:off x="6414432" y="2451568"/>
            <a:ext cx="1938076" cy="196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32" y="4732828"/>
            <a:ext cx="1919324" cy="1477004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/>
          <p:cNvSpPr>
            <a:spLocks noChangeArrowheads="1"/>
          </p:cNvSpPr>
          <p:nvPr/>
        </p:nvSpPr>
        <p:spPr bwMode="gray">
          <a:xfrm>
            <a:off x="2259087" y="3175468"/>
            <a:ext cx="1724025" cy="741362"/>
          </a:xfrm>
          <a:prstGeom prst="rect">
            <a:avLst/>
          </a:prstGeom>
          <a:gradFill rotWithShape="1">
            <a:gsLst>
              <a:gs pos="0">
                <a:srgbClr val="D8755A">
                  <a:gamma/>
                  <a:tint val="51373"/>
                  <a:invGamma/>
                </a:srgbClr>
              </a:gs>
              <a:gs pos="100000">
                <a:srgbClr val="D8755A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>
              <a:defRPr/>
            </a:pPr>
            <a:endParaRPr lang="zh-CN" altLang="en-US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中宋" pitchFamily="2" charset="-122"/>
              <a:ea typeface="华文中宋" pitchFamily="2" charset="-122"/>
              <a:cs typeface="+mn-cs"/>
            </a:endParaRP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gray">
          <a:xfrm>
            <a:off x="2257499" y="2022943"/>
            <a:ext cx="1725613" cy="857250"/>
          </a:xfrm>
          <a:prstGeom prst="rect">
            <a:avLst/>
          </a:prstGeom>
          <a:gradFill rotWithShape="1">
            <a:gsLst>
              <a:gs pos="0">
                <a:srgbClr val="99D549">
                  <a:gamma/>
                  <a:tint val="51373"/>
                  <a:invGamma/>
                </a:srgbClr>
              </a:gs>
              <a:gs pos="100000">
                <a:srgbClr val="99D549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 eaLnBrk="0" hangingPunct="0"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HXMT</a:t>
            </a:r>
          </a:p>
          <a:p>
            <a:pPr algn="ctr" eaLnBrk="0" hangingPunct="0"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(</a:t>
            </a: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2017.6) </a:t>
            </a:r>
            <a:endParaRPr lang="en-U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中宋" charset="0"/>
              <a:ea typeface="华文中宋" charset="0"/>
              <a:cs typeface="华文中宋" charset="0"/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2362274" y="3175468"/>
            <a:ext cx="15049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20000"/>
              </a:spcBef>
              <a:buFont typeface="Wingdings 2" charset="0"/>
              <a:buNone/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SJ-10</a:t>
            </a:r>
          </a:p>
          <a:p>
            <a:pPr algn="ctr" eaLnBrk="0" hangingPunct="0">
              <a:lnSpc>
                <a:spcPct val="110000"/>
              </a:lnSpc>
              <a:spcBef>
                <a:spcPct val="20000"/>
              </a:spcBef>
              <a:buFont typeface="Wingdings 2" charset="0"/>
              <a:buNone/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华文中宋" charset="0"/>
                <a:ea typeface="华文中宋" charset="0"/>
                <a:cs typeface="华文中宋" charset="0"/>
              </a:rPr>
              <a:t>(2016.4)</a:t>
            </a:r>
            <a:endParaRPr lang="en-U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华文中宋" charset="0"/>
              <a:ea typeface="华文中宋" charset="0"/>
              <a:cs typeface="华文中宋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25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421490" y="259777"/>
            <a:ext cx="6745388" cy="6613219"/>
            <a:chOff x="346892" y="260649"/>
            <a:chExt cx="6745388" cy="6613219"/>
          </a:xfrm>
        </p:grpSpPr>
        <p:sp>
          <p:nvSpPr>
            <p:cNvPr id="2" name="Rectangle 14"/>
            <p:cNvSpPr>
              <a:spLocks noChangeArrowheads="1"/>
            </p:cNvSpPr>
            <p:nvPr/>
          </p:nvSpPr>
          <p:spPr bwMode="gray">
            <a:xfrm>
              <a:off x="346892" y="2736068"/>
              <a:ext cx="1584176" cy="1574884"/>
            </a:xfrm>
            <a:prstGeom prst="rect">
              <a:avLst/>
            </a:prstGeom>
            <a:gradFill rotWithShape="1">
              <a:gsLst>
                <a:gs pos="0">
                  <a:srgbClr val="D8755A"/>
                </a:gs>
                <a:gs pos="50000">
                  <a:srgbClr val="D8755A">
                    <a:gamma/>
                    <a:tint val="39216"/>
                    <a:invGamma/>
                  </a:srgbClr>
                </a:gs>
                <a:gs pos="100000">
                  <a:srgbClr val="D8755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/>
            <a:lstStyle/>
            <a:p>
              <a:pPr eaLnBrk="0" hangingPunct="0"/>
              <a:r>
                <a:rPr lang="en-US" altLang="zh-CN" sz="2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SPP </a:t>
              </a:r>
              <a:r>
                <a:rPr lang="en-US" altLang="zh-CN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on Space </a:t>
              </a:r>
              <a:r>
                <a:rPr lang="en-US" altLang="zh-CN" sz="2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Science (II)</a:t>
              </a:r>
            </a:p>
            <a:p>
              <a:pPr eaLnBrk="0" hangingPunct="0"/>
              <a:r>
                <a:rPr lang="en-US" altLang="zh-CN" sz="2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2016-2022</a:t>
              </a: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 rot="16200000">
              <a:off x="4553035" y="2426434"/>
              <a:ext cx="806450" cy="3935868"/>
              <a:chOff x="2610" y="2991"/>
              <a:chExt cx="679" cy="1215"/>
            </a:xfrm>
          </p:grpSpPr>
          <p:sp>
            <p:nvSpPr>
              <p:cNvPr id="4" name="Freeform 34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Rectangle 35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45"/>
            <p:cNvGrpSpPr>
              <a:grpSpLocks/>
            </p:cNvGrpSpPr>
            <p:nvPr/>
          </p:nvGrpSpPr>
          <p:grpSpPr bwMode="auto">
            <a:xfrm rot="16200000">
              <a:off x="4541705" y="-1292025"/>
              <a:ext cx="806450" cy="3911798"/>
              <a:chOff x="2610" y="2991"/>
              <a:chExt cx="679" cy="1215"/>
            </a:xfrm>
          </p:grpSpPr>
          <p:sp>
            <p:nvSpPr>
              <p:cNvPr id="7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dirty="0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45"/>
            <p:cNvGrpSpPr>
              <a:grpSpLocks/>
            </p:cNvGrpSpPr>
            <p:nvPr/>
          </p:nvGrpSpPr>
          <p:grpSpPr bwMode="auto">
            <a:xfrm rot="16200000">
              <a:off x="4541704" y="-355920"/>
              <a:ext cx="806450" cy="3911798"/>
              <a:chOff x="2610" y="2991"/>
              <a:chExt cx="679" cy="1215"/>
            </a:xfrm>
          </p:grpSpPr>
          <p:sp>
            <p:nvSpPr>
              <p:cNvPr id="10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 rot="16200000">
              <a:off x="4565070" y="580184"/>
              <a:ext cx="806450" cy="3911798"/>
              <a:chOff x="2610" y="2991"/>
              <a:chExt cx="679" cy="1215"/>
            </a:xfrm>
          </p:grpSpPr>
          <p:sp>
            <p:nvSpPr>
              <p:cNvPr id="13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" name="Group 45"/>
            <p:cNvGrpSpPr>
              <a:grpSpLocks/>
            </p:cNvGrpSpPr>
            <p:nvPr/>
          </p:nvGrpSpPr>
          <p:grpSpPr bwMode="auto">
            <a:xfrm rot="16200000">
              <a:off x="4565070" y="1516287"/>
              <a:ext cx="806450" cy="3911798"/>
              <a:chOff x="2610" y="2991"/>
              <a:chExt cx="679" cy="1215"/>
            </a:xfrm>
          </p:grpSpPr>
          <p:sp>
            <p:nvSpPr>
              <p:cNvPr id="16" name="Freeform 46"/>
              <p:cNvSpPr>
                <a:spLocks/>
              </p:cNvSpPr>
              <p:nvPr/>
            </p:nvSpPr>
            <p:spPr bwMode="gray">
              <a:xfrm>
                <a:off x="2671" y="4115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47"/>
              <p:cNvSpPr>
                <a:spLocks noChangeArrowheads="1"/>
              </p:cNvSpPr>
              <p:nvPr/>
            </p:nvSpPr>
            <p:spPr bwMode="gray">
              <a:xfrm>
                <a:off x="2610" y="2991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66CCFF">
                      <a:gamma/>
                      <a:tint val="36471"/>
                      <a:invGamma/>
                    </a:srgbClr>
                  </a:gs>
                  <a:gs pos="50000">
                    <a:srgbClr val="66CCFF"/>
                  </a:gs>
                  <a:gs pos="100000">
                    <a:srgbClr val="66CCFF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33"/>
            <p:cNvGrpSpPr>
              <a:grpSpLocks/>
            </p:cNvGrpSpPr>
            <p:nvPr/>
          </p:nvGrpSpPr>
          <p:grpSpPr bwMode="auto">
            <a:xfrm rot="16200000">
              <a:off x="4059807" y="3908771"/>
              <a:ext cx="1782741" cy="3935869"/>
              <a:chOff x="1727" y="2982"/>
              <a:chExt cx="1501" cy="1215"/>
            </a:xfrm>
          </p:grpSpPr>
          <p:sp>
            <p:nvSpPr>
              <p:cNvPr id="22" name="Freeform 34"/>
              <p:cNvSpPr>
                <a:spLocks/>
              </p:cNvSpPr>
              <p:nvPr/>
            </p:nvSpPr>
            <p:spPr bwMode="gray">
              <a:xfrm>
                <a:off x="2671" y="4106"/>
                <a:ext cx="557" cy="91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5"/>
              <p:cNvSpPr>
                <a:spLocks noChangeArrowheads="1"/>
              </p:cNvSpPr>
              <p:nvPr/>
            </p:nvSpPr>
            <p:spPr bwMode="gray">
              <a:xfrm>
                <a:off x="1727" y="2982"/>
                <a:ext cx="679" cy="1179"/>
              </a:xfrm>
              <a:prstGeom prst="rect">
                <a:avLst/>
              </a:prstGeom>
              <a:gradFill rotWithShape="1">
                <a:gsLst>
                  <a:gs pos="0">
                    <a:srgbClr val="99D549">
                      <a:gamma/>
                      <a:tint val="36471"/>
                      <a:invGamma/>
                    </a:srgbClr>
                  </a:gs>
                  <a:gs pos="50000">
                    <a:srgbClr val="99D549"/>
                  </a:gs>
                  <a:gs pos="100000">
                    <a:srgbClr val="99D549">
                      <a:gamma/>
                      <a:tint val="36471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 b="1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016367" y="334397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000" b="1" dirty="0">
                  <a:solidFill>
                    <a:srgbClr val="002060"/>
                  </a:solidFill>
                </a:rPr>
                <a:t>Solar wind Magnetosphere Ionosphere Link Explorer (SMILE)</a:t>
              </a:r>
              <a:endParaRPr lang="zh-CN" alt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8409" y="1431424"/>
              <a:ext cx="3766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Einstein </a:t>
              </a:r>
              <a:r>
                <a:rPr lang="en-US" altLang="zh-CN" sz="2000" b="1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Probe (EP)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59832" y="2204864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Advanced Solar Observatory in Space (ASO-S)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12395" y="3155624"/>
              <a:ext cx="4032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Water Cycle Observation Mission (WCOM)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87824" y="3889225"/>
              <a:ext cx="39363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Magnetosphere-Ionosphere-Thermosphere Coupling Constellation (MIT)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59833" y="5858205"/>
              <a:ext cx="35936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Advanced </a:t>
              </a:r>
              <a:r>
                <a:rPr lang="en-US" altLang="zh-CN" sz="2000" b="1" dirty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Research of Space </a:t>
              </a:r>
              <a:r>
                <a:rPr lang="en-US" altLang="zh-CN" sz="2000" b="1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Science </a:t>
              </a:r>
              <a:r>
                <a:rPr lang="en-US" altLang="zh-CN" sz="2000" b="1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Mission Concepts </a:t>
              </a:r>
              <a:r>
                <a:rPr lang="en-US" altLang="zh-CN" sz="2000" b="1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and </a:t>
              </a:r>
              <a:r>
                <a:rPr lang="en-US" altLang="zh-CN" sz="2000" b="1" smtClean="0">
                  <a:solidFill>
                    <a:srgbClr val="003399">
                      <a:lumMod val="50000"/>
                    </a:srgbClr>
                  </a:solidFill>
                  <a:cs typeface="Arial Unicode MS" pitchFamily="34" charset="-122"/>
                </a:rPr>
                <a:t>Payload Technology</a:t>
              </a:r>
              <a:endParaRPr lang="zh-CN" altLang="en-US" sz="2000" b="1" dirty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endParaRPr>
            </a:p>
          </p:txBody>
        </p:sp>
        <p:cxnSp>
          <p:nvCxnSpPr>
            <p:cNvPr id="31" name="直接箭头连接符 30"/>
            <p:cNvCxnSpPr>
              <a:endCxn id="8" idx="0"/>
            </p:cNvCxnSpPr>
            <p:nvPr/>
          </p:nvCxnSpPr>
          <p:spPr bwMode="auto">
            <a:xfrm>
              <a:off x="2411760" y="663873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直接箭头连接符 31"/>
            <p:cNvCxnSpPr/>
            <p:nvPr/>
          </p:nvCxnSpPr>
          <p:spPr bwMode="auto">
            <a:xfrm>
              <a:off x="2411760" y="1556792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直接箭头连接符 32"/>
            <p:cNvCxnSpPr/>
            <p:nvPr/>
          </p:nvCxnSpPr>
          <p:spPr bwMode="auto">
            <a:xfrm>
              <a:off x="2411760" y="2492896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直接箭头连接符 33"/>
            <p:cNvCxnSpPr>
              <a:stCxn id="2" idx="3"/>
            </p:cNvCxnSpPr>
            <p:nvPr/>
          </p:nvCxnSpPr>
          <p:spPr bwMode="auto">
            <a:xfrm>
              <a:off x="1931068" y="3523510"/>
              <a:ext cx="1081327" cy="464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直接箭头连接符 34"/>
            <p:cNvCxnSpPr/>
            <p:nvPr/>
          </p:nvCxnSpPr>
          <p:spPr bwMode="auto">
            <a:xfrm>
              <a:off x="2411760" y="4365102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接箭头连接符 35"/>
            <p:cNvCxnSpPr/>
            <p:nvPr/>
          </p:nvCxnSpPr>
          <p:spPr bwMode="auto">
            <a:xfrm>
              <a:off x="2411760" y="5301206"/>
              <a:ext cx="577271" cy="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接连接符 37"/>
            <p:cNvCxnSpPr/>
            <p:nvPr/>
          </p:nvCxnSpPr>
          <p:spPr bwMode="auto">
            <a:xfrm flipH="1">
              <a:off x="2382382" y="663876"/>
              <a:ext cx="29379" cy="57367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2" name="Rectangle 35"/>
          <p:cNvSpPr>
            <a:spLocks noChangeArrowheads="1"/>
          </p:cNvSpPr>
          <p:nvPr/>
        </p:nvSpPr>
        <p:spPr bwMode="gray">
          <a:xfrm rot="16200000">
            <a:off x="4538549" y="3429191"/>
            <a:ext cx="806450" cy="3819250"/>
          </a:xfrm>
          <a:prstGeom prst="rect">
            <a:avLst/>
          </a:prstGeom>
          <a:gradFill rotWithShape="1">
            <a:gsLst>
              <a:gs pos="0">
                <a:srgbClr val="99D549">
                  <a:gamma/>
                  <a:tint val="36471"/>
                  <a:invGamma/>
                </a:srgbClr>
              </a:gs>
              <a:gs pos="50000">
                <a:srgbClr val="99D549"/>
              </a:gs>
              <a:gs pos="100000">
                <a:srgbClr val="99D549">
                  <a:gamma/>
                  <a:tint val="36471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 smtClean="0">
              <a:solidFill>
                <a:srgbClr val="FFFFFF"/>
              </a:solidFill>
            </a:endParaRP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8885" y="259777"/>
            <a:ext cx="890389" cy="8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graphicFrame>
        <p:nvGraphicFramePr>
          <p:cNvPr id="46" name="Object 2"/>
          <p:cNvGraphicFramePr>
            <a:graphicFrameLocks noChangeAspect="1"/>
          </p:cNvGraphicFramePr>
          <p:nvPr>
            <p:extLst/>
          </p:nvPr>
        </p:nvGraphicFramePr>
        <p:xfrm>
          <a:off x="7166878" y="1304641"/>
          <a:ext cx="1120955" cy="69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sio" r:id="rId4" imgW="13668172" imgH="8830753" progId="">
                  <p:embed/>
                </p:oleObj>
              </mc:Choice>
              <mc:Fallback>
                <p:oleObj name="Visio" r:id="rId4" imgW="13668172" imgH="883075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6878" y="1304641"/>
                        <a:ext cx="1120955" cy="693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内容占位符 15" descr="sat-ASO-S-02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4315" y="2179577"/>
            <a:ext cx="1000249" cy="65079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997" y="3104482"/>
            <a:ext cx="1083567" cy="848638"/>
          </a:xfrm>
          <a:prstGeom prst="rect">
            <a:avLst/>
          </a:prstGeom>
        </p:spPr>
      </p:pic>
      <p:cxnSp>
        <p:nvCxnSpPr>
          <p:cNvPr id="50" name="直接箭头连接符 35"/>
          <p:cNvCxnSpPr/>
          <p:nvPr/>
        </p:nvCxnSpPr>
        <p:spPr bwMode="auto">
          <a:xfrm>
            <a:off x="2450140" y="6407632"/>
            <a:ext cx="577271" cy="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29"/>
          <p:cNvSpPr txBox="1"/>
          <p:nvPr/>
        </p:nvSpPr>
        <p:spPr>
          <a:xfrm>
            <a:off x="3027411" y="4923796"/>
            <a:ext cx="3593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rPr>
              <a:t>Intensive Study </a:t>
            </a:r>
            <a:r>
              <a:rPr lang="en-US" altLang="zh-CN" sz="2000" b="1" smtClean="0">
                <a:solidFill>
                  <a:srgbClr val="003399">
                    <a:lumMod val="50000"/>
                  </a:srgbClr>
                </a:solidFill>
                <a:cs typeface="Arial Unicode MS" pitchFamily="34" charset="-122"/>
              </a:rPr>
              <a:t>of Future Space Science Missions</a:t>
            </a:r>
            <a:endParaRPr lang="zh-CN" altLang="en-US" sz="2000" b="1" dirty="0">
              <a:solidFill>
                <a:srgbClr val="003399">
                  <a:lumMod val="50000"/>
                </a:srgbClr>
              </a:solidFill>
              <a:cs typeface="Arial Unicode MS" pitchFamily="34" charset="-122"/>
            </a:endParaRPr>
          </a:p>
        </p:txBody>
      </p:sp>
      <p:pic>
        <p:nvPicPr>
          <p:cNvPr id="54" name="Picture 2" descr="I:\绘图1.e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99904" y="3888353"/>
            <a:ext cx="666609" cy="124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1" r="24791"/>
          <a:stretch>
            <a:fillRect/>
          </a:stretch>
        </p:blipFill>
        <p:spPr bwMode="auto">
          <a:xfrm>
            <a:off x="7299498" y="5666177"/>
            <a:ext cx="960322" cy="115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6" descr="Cyg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816023">
            <a:off x="7756308" y="4895974"/>
            <a:ext cx="1007021" cy="8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椭圆 44"/>
          <p:cNvSpPr/>
          <p:nvPr/>
        </p:nvSpPr>
        <p:spPr>
          <a:xfrm>
            <a:off x="2854806" y="2931287"/>
            <a:ext cx="5877220" cy="1104672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38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52139" y="733618"/>
            <a:ext cx="8665367" cy="8925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NSSC: </a:t>
            </a:r>
            <a:r>
              <a:rPr lang="en-US" altLang="zh-CN" sz="24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Contributions to </a:t>
            </a:r>
            <a:r>
              <a:rPr lang="en-US" altLang="zh-CN" sz="20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Oceanographic and </a:t>
            </a:r>
            <a:r>
              <a:rPr lang="en-US" altLang="zh-CN" sz="2000" b="1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Meteorological Satellites</a:t>
            </a:r>
            <a:endParaRPr lang="en-US" altLang="zh-CN" sz="2800" b="1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10044608" y="3429000"/>
            <a:ext cx="2339013" cy="39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800" tIns="10800" rIns="10800" bIns="10800">
            <a:spAutoFit/>
          </a:bodyPr>
          <a:lstStyle/>
          <a:p>
            <a:pPr lvl="0" algn="ctr"/>
            <a:endParaRPr sz="2400" b="1" dirty="0">
              <a:solidFill>
                <a:srgbClr val="00006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970" y="1626170"/>
            <a:ext cx="6820286" cy="3387006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Oceanography and Meteorology</a:t>
            </a:r>
            <a:endParaRPr lang="en-US" altLang="zh-CN" sz="2200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lvl="1"/>
            <a:r>
              <a:rPr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HY-2 (A, B, C and Follow-on): 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ALT+ACMR</a:t>
            </a:r>
          </a:p>
          <a:p>
            <a:pPr lvl="1"/>
            <a:r>
              <a:rPr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COSM: 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MICAP</a:t>
            </a:r>
          </a:p>
          <a:p>
            <a:pPr lvl="1"/>
            <a:r>
              <a:rPr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FY-3 and follow-on: </a:t>
            </a:r>
          </a:p>
          <a:p>
            <a:pPr marL="457200" lvl="1" indent="0">
              <a:buNone/>
            </a:pP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MWHS/MWHTS(MWHS-II), GNOS</a:t>
            </a:r>
          </a:p>
          <a:p>
            <a:pPr marL="457200" lvl="1" indent="0">
              <a:buNone/>
            </a:pP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space environment package</a:t>
            </a:r>
          </a:p>
          <a:p>
            <a:pPr lvl="1"/>
            <a:r>
              <a:rPr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CFOSAT: 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radar </a:t>
            </a:r>
            <a:r>
              <a:rPr lang="en-US" altLang="zh-CN" sz="1800" dirty="0" err="1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scatterometer</a:t>
            </a:r>
            <a:endParaRPr lang="en-US" altLang="zh-CN" sz="18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lvl="1"/>
            <a:r>
              <a:rPr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FY-4 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(optical and microwave): </a:t>
            </a:r>
          </a:p>
          <a:p>
            <a:pPr marL="457200" lvl="1" indent="0">
              <a:buNone/>
            </a:pP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Microwave imager, space environment</a:t>
            </a:r>
            <a:r>
              <a:rPr lang="en-US" altLang="zh-CN" sz="18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package</a:t>
            </a:r>
            <a:endParaRPr lang="en-US" altLang="zh-CN" sz="1800" dirty="0" smtClean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Picture 4" descr="7019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8898" r="29931" b="42520"/>
          <a:stretch/>
        </p:blipFill>
        <p:spPr bwMode="auto">
          <a:xfrm>
            <a:off x="4443897" y="4882987"/>
            <a:ext cx="1917524" cy="13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216_0hy-2-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29343" r="12341" b="7396"/>
          <a:stretch/>
        </p:blipFill>
        <p:spPr bwMode="auto">
          <a:xfrm>
            <a:off x="58178" y="4882987"/>
            <a:ext cx="2164997" cy="141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70454"/>
            <a:ext cx="2285267" cy="244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719" y="4884227"/>
            <a:ext cx="1983100" cy="140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angduanzhuangpe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94971" y="4879114"/>
            <a:ext cx="1791190" cy="138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866" y="689158"/>
            <a:ext cx="8389590" cy="1077218"/>
          </a:xfrm>
        </p:spPr>
        <p:txBody>
          <a:bodyPr wrap="square">
            <a:spAutoFit/>
          </a:bodyPr>
          <a:lstStyle/>
          <a:p>
            <a:pPr algn="l"/>
            <a:r>
              <a:rPr lang="en-US" altLang="zh-CN" sz="32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Oceanographic Satellite of </a:t>
            </a:r>
            <a:r>
              <a:rPr lang="en-US" altLang="zh-CN" sz="3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China 2016~ </a:t>
            </a:r>
            <a:r>
              <a:rPr lang="en-US" altLang="zh-CN" sz="32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(by </a:t>
            </a:r>
            <a:r>
              <a:rPr lang="en-US" altLang="zh-CN" sz="3200" dirty="0" err="1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Q.Song</a:t>
            </a:r>
            <a:r>
              <a:rPr lang="en-US" altLang="zh-CN" sz="32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, NSOAS/SOA) </a:t>
            </a:r>
            <a:endParaRPr lang="zh-CN" altLang="en-US" sz="32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026" name="Picture 2" descr="C:\Users\user\Desktop\规划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825002"/>
            <a:ext cx="8496436" cy="441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-12632" y="3570156"/>
            <a:ext cx="9144000" cy="18288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8534400" y="5582039"/>
            <a:ext cx="457200" cy="323073"/>
          </a:xfrm>
          <a:prstGeom prst="rect">
            <a:avLst/>
          </a:prstGeom>
        </p:spPr>
        <p:txBody>
          <a:bodyPr/>
          <a:lstStyle/>
          <a:p>
            <a:fld id="{2F017007-BC3D-46A4-9ECE-D1B64CC4723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915816" y="2703245"/>
            <a:ext cx="3480952" cy="1733822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80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457200" y="873125"/>
            <a:ext cx="8219256" cy="5847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HY-2 update</a:t>
            </a:r>
          </a:p>
        </p:txBody>
      </p:sp>
      <p:sp>
        <p:nvSpPr>
          <p:cNvPr id="211" name="Shape 211"/>
          <p:cNvSpPr/>
          <p:nvPr/>
        </p:nvSpPr>
        <p:spPr>
          <a:xfrm>
            <a:off x="10044608" y="3429000"/>
            <a:ext cx="2339013" cy="39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800" tIns="10800" rIns="10800" bIns="10800">
            <a:spAutoFit/>
          </a:bodyPr>
          <a:lstStyle/>
          <a:p>
            <a:pPr lvl="0" algn="ctr"/>
            <a:endParaRPr sz="2400" b="1" dirty="0">
              <a:solidFill>
                <a:srgbClr val="00006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1916" y="1524258"/>
            <a:ext cx="5720244" cy="4929078"/>
          </a:xfrm>
        </p:spPr>
        <p:txBody>
          <a:bodyPr>
            <a:normAutofit/>
          </a:bodyPr>
          <a:lstStyle/>
          <a:p>
            <a:r>
              <a:rPr lang="en-US" altLang="zh-CN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HY-2A</a:t>
            </a:r>
            <a:r>
              <a:rPr lang="zh-CN" altLang="en-US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lang="en-US" altLang="zh-CN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in orbit &gt;5yrs (2011.08.16)</a:t>
            </a:r>
          </a:p>
          <a:p>
            <a:pPr lvl="1"/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New version of ALT data</a:t>
            </a:r>
          </a:p>
          <a:p>
            <a:r>
              <a:rPr kumimoji="1" lang="en-US" altLang="zh-CN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HY-2B/C</a:t>
            </a:r>
            <a:r>
              <a:rPr kumimoji="1" lang="zh-CN" altLang="en-US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kumimoji="1" lang="en-US" altLang="zh-CN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start satellite and payload</a:t>
            </a:r>
            <a:endParaRPr kumimoji="1" lang="en-US" altLang="zh-CN" sz="22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lvl="1"/>
            <a:r>
              <a:rPr kumimoji="1" lang="en-US" altLang="zh-CN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DFRA: dual frequency radar altimeter</a:t>
            </a:r>
            <a:r>
              <a:rPr kumimoji="1" lang="zh-CN" altLang="en-US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kumimoji="1" lang="en-US" altLang="zh-CN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Ku (13.58GHz) &amp; C (</a:t>
            </a:r>
            <a:r>
              <a:rPr kumimoji="1"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5.25GHz)</a:t>
            </a:r>
          </a:p>
          <a:p>
            <a:pPr lvl="1"/>
            <a:r>
              <a:rPr kumimoji="1"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ACMR</a:t>
            </a:r>
            <a:r>
              <a:rPr kumimoji="1" lang="en-US" altLang="zh-CN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: atmospheric correction microwave radiometer: 18.7</a:t>
            </a:r>
            <a:r>
              <a:rPr kumimoji="1" lang="zh-CN" altLang="en-US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  <a:r>
              <a:rPr kumimoji="1" lang="en-US" altLang="zh-CN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23.8</a:t>
            </a:r>
            <a:r>
              <a:rPr kumimoji="1" lang="zh-CN" altLang="en-US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  <a:r>
              <a:rPr kumimoji="1"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37GHz</a:t>
            </a:r>
          </a:p>
          <a:p>
            <a:pPr lvl="1"/>
            <a:r>
              <a:rPr kumimoji="1" lang="en-US" altLang="zh-CN" sz="1800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SCAT</a:t>
            </a:r>
            <a:r>
              <a:rPr kumimoji="1" lang="en-US" altLang="zh-CN" sz="180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: radar </a:t>
            </a:r>
            <a:r>
              <a:rPr kumimoji="1" lang="en-US" altLang="zh-CN" sz="1800" dirty="0" err="1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scatterometer</a:t>
            </a:r>
            <a:r>
              <a:rPr kumimoji="1" lang="en-US" altLang="zh-CN" sz="180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: Ku-band (RF switch network &amp; </a:t>
            </a:r>
            <a:r>
              <a:rPr kumimoji="1" lang="en-US" altLang="zh-CN" sz="1800" dirty="0" smtClean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receiver</a:t>
            </a:r>
          </a:p>
          <a:p>
            <a:pPr lvl="1"/>
            <a:r>
              <a:rPr kumimoji="1" lang="en-US" altLang="zh-CN" sz="18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MWRA: microwave imager (</a:t>
            </a:r>
            <a:r>
              <a:rPr kumimoji="1"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6.6-37GHz): L1 </a:t>
            </a:r>
            <a:r>
              <a:rPr kumimoji="1" lang="en-US" altLang="zh-CN" sz="18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data </a:t>
            </a:r>
            <a:r>
              <a:rPr kumimoji="1"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production</a:t>
            </a:r>
          </a:p>
          <a:p>
            <a:pPr lvl="1"/>
            <a:r>
              <a:rPr kumimoji="1"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Launch Plan: </a:t>
            </a:r>
          </a:p>
          <a:p>
            <a:pPr lvl="2"/>
            <a:r>
              <a:rPr kumimoji="1" lang="en-US" altLang="zh-CN" sz="1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HY-2B: 2</a:t>
            </a:r>
            <a:r>
              <a:rPr kumimoji="1" lang="en-US" altLang="zh-CN" sz="1400" baseline="30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nd</a:t>
            </a:r>
            <a:r>
              <a:rPr kumimoji="1" lang="en-US" altLang="zh-CN" sz="1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half of 2018</a:t>
            </a:r>
          </a:p>
          <a:p>
            <a:pPr lvl="2"/>
            <a:r>
              <a:rPr kumimoji="1" lang="en-US" altLang="zh-CN" sz="1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HY-2C: 1</a:t>
            </a:r>
            <a:r>
              <a:rPr kumimoji="1" lang="en-US" altLang="zh-CN" sz="1400" baseline="300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st</a:t>
            </a:r>
            <a:r>
              <a:rPr kumimoji="1" lang="en-US" altLang="zh-CN" sz="14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half of 2019 (inclined orbit)</a:t>
            </a:r>
            <a:endParaRPr kumimoji="1" lang="en-US" altLang="zh-CN" sz="2400" dirty="0" smtClean="0"/>
          </a:p>
          <a:p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457900"/>
            <a:ext cx="3014013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457200" y="873125"/>
            <a:ext cx="8219256" cy="5847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CFOSAT update</a:t>
            </a:r>
          </a:p>
        </p:txBody>
      </p:sp>
      <p:sp>
        <p:nvSpPr>
          <p:cNvPr id="211" name="Shape 211"/>
          <p:cNvSpPr/>
          <p:nvPr/>
        </p:nvSpPr>
        <p:spPr>
          <a:xfrm>
            <a:off x="10044608" y="3429000"/>
            <a:ext cx="2339013" cy="39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0800" tIns="10800" rIns="10800" bIns="10800">
            <a:spAutoFit/>
          </a:bodyPr>
          <a:lstStyle/>
          <a:p>
            <a:pPr lvl="0" algn="ctr"/>
            <a:endParaRPr sz="2400" b="1" dirty="0">
              <a:solidFill>
                <a:srgbClr val="00006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6121" y="1700808"/>
            <a:ext cx="5165509" cy="4776688"/>
          </a:xfrm>
        </p:spPr>
        <p:txBody>
          <a:bodyPr>
            <a:normAutofit/>
          </a:bodyPr>
          <a:lstStyle/>
          <a:p>
            <a:r>
              <a:rPr lang="en-US" altLang="zh-CN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Payloads:</a:t>
            </a:r>
          </a:p>
          <a:p>
            <a:pPr lvl="1"/>
            <a:r>
              <a:rPr lang="en-US" altLang="zh-CN" sz="18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SWIM: multiple beam radar for ocean surface wave spectrum (Ku band, by CNES)</a:t>
            </a:r>
          </a:p>
          <a:p>
            <a:pPr lvl="1"/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SCAT: rotating fan-beam </a:t>
            </a:r>
            <a:r>
              <a:rPr lang="en-US" altLang="zh-CN" sz="1800" dirty="0" err="1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scatterometer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of ocean surface wind vector (</a:t>
            </a:r>
            <a:r>
              <a:rPr lang="en-US" altLang="zh-CN" sz="1800" dirty="0" err="1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ku</a:t>
            </a:r>
            <a:r>
              <a:rPr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band, by NSSC)</a:t>
            </a:r>
          </a:p>
          <a:p>
            <a:r>
              <a:rPr lang="en-US" altLang="zh-CN" sz="22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Schedule</a:t>
            </a:r>
          </a:p>
          <a:p>
            <a:pPr lvl="1"/>
            <a:r>
              <a:rPr kumimoji="1"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delivery </a:t>
            </a:r>
            <a:r>
              <a:rPr kumimoji="1" lang="en-US" altLang="zh-CN" sz="1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of flight </a:t>
            </a:r>
            <a:r>
              <a:rPr kumimoji="1"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model: </a:t>
            </a:r>
            <a:r>
              <a:rPr kumimoji="1" lang="en-US" altLang="zh-CN" sz="1800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2017.06-07</a:t>
            </a:r>
            <a:endParaRPr kumimoji="1" lang="en-US" altLang="zh-CN" sz="18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lvl="1"/>
            <a:r>
              <a:rPr kumimoji="1" lang="en-US" altLang="zh-CN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Launch: 2018</a:t>
            </a:r>
          </a:p>
          <a:p>
            <a:endParaRPr kumimoji="1" lang="en-US" altLang="zh-CN" sz="2800" dirty="0" smtClean="0"/>
          </a:p>
          <a:p>
            <a:endParaRPr kumimoji="1" lang="en-US" altLang="zh-CN" sz="2800" dirty="0" smtClean="0"/>
          </a:p>
          <a:p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90" y="865857"/>
            <a:ext cx="3940942" cy="1344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324" y="3284984"/>
            <a:ext cx="3524808" cy="24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RS-NSSC-English">
  <a:themeElements>
    <a:clrScheme name="活力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MiRS-NSSC-English.potx</Template>
  <TotalTime>545384</TotalTime>
  <Words>1246</Words>
  <Application>Microsoft Macintosh PowerPoint</Application>
  <PresentationFormat>全屏显示(4:3)</PresentationFormat>
  <Paragraphs>235</Paragraphs>
  <Slides>22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 Unicode MS</vt:lpstr>
      <vt:lpstr>Bookman Old Style</vt:lpstr>
      <vt:lpstr>Calibri</vt:lpstr>
      <vt:lpstr>Gulim</vt:lpstr>
      <vt:lpstr>GulimChe</vt:lpstr>
      <vt:lpstr>Heiti SC Light</vt:lpstr>
      <vt:lpstr>MS PGothic</vt:lpstr>
      <vt:lpstr>Symbol</vt:lpstr>
      <vt:lpstr>Times New Roman</vt:lpstr>
      <vt:lpstr>Wingdings</vt:lpstr>
      <vt:lpstr>Wingdings 2</vt:lpstr>
      <vt:lpstr>黑体</vt:lpstr>
      <vt:lpstr>华文中宋</vt:lpstr>
      <vt:lpstr>宋体</vt:lpstr>
      <vt:lpstr>微软雅黑</vt:lpstr>
      <vt:lpstr>Arial</vt:lpstr>
      <vt:lpstr>MiRS-NSSC-English</vt:lpstr>
      <vt:lpstr>Visio</vt:lpstr>
      <vt:lpstr>NSSC Update of EO Missions and CAL/VAL</vt:lpstr>
      <vt:lpstr>PowerPoint 演示文稿</vt:lpstr>
      <vt:lpstr>PowerPoint 演示文稿</vt:lpstr>
      <vt:lpstr>Update of NSSC: Space Science Missions </vt:lpstr>
      <vt:lpstr>PowerPoint 演示文稿</vt:lpstr>
      <vt:lpstr>PowerPoint 演示文稿</vt:lpstr>
      <vt:lpstr>Oceanographic Satellite of China 2016~ (by Q.Song, NSOAS/SOA)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Tiangong-2 WSRA Wide-Swath Radar Altimeter 2016.10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Xiaolong Dong</cp:lastModifiedBy>
  <cp:revision>412</cp:revision>
  <dcterms:modified xsi:type="dcterms:W3CDTF">2017-05-18T13:37:56Z</dcterms:modified>
</cp:coreProperties>
</file>