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4" r:id="rId2"/>
  </p:sldMasterIdLst>
  <p:notesMasterIdLst>
    <p:notesMasterId r:id="rId20"/>
  </p:notesMasterIdLst>
  <p:sldIdLst>
    <p:sldId id="344" r:id="rId3"/>
    <p:sldId id="350" r:id="rId4"/>
    <p:sldId id="305" r:id="rId5"/>
    <p:sldId id="311" r:id="rId6"/>
    <p:sldId id="312" r:id="rId7"/>
    <p:sldId id="313" r:id="rId8"/>
    <p:sldId id="351" r:id="rId9"/>
    <p:sldId id="332" r:id="rId10"/>
    <p:sldId id="345" r:id="rId11"/>
    <p:sldId id="352" r:id="rId12"/>
    <p:sldId id="348" r:id="rId13"/>
    <p:sldId id="343" r:id="rId14"/>
    <p:sldId id="338" r:id="rId15"/>
    <p:sldId id="346" r:id="rId16"/>
    <p:sldId id="353" r:id="rId17"/>
    <p:sldId id="347" r:id="rId18"/>
    <p:sldId id="349" r:id="rId19"/>
  </p:sldIdLst>
  <p:sldSz cx="12192000" cy="6858000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469"/>
    <a:srgbClr val="1F355C"/>
    <a:srgbClr val="947A34"/>
    <a:srgbClr val="E3E27C"/>
    <a:srgbClr val="F2DCDB"/>
    <a:srgbClr val="DDD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6404" autoAdjust="0"/>
  </p:normalViewPr>
  <p:slideViewPr>
    <p:cSldViewPr>
      <p:cViewPr varScale="1">
        <p:scale>
          <a:sx n="77" d="100"/>
          <a:sy n="77" d="100"/>
        </p:scale>
        <p:origin x="619" y="4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929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04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59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906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1684000" y="6629403"/>
            <a:ext cx="4064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en-US" smtClean="0"/>
              <a:pPr defTabSz="91440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600" y="1600200"/>
            <a:ext cx="108712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2743200" y="304800"/>
            <a:ext cx="6604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864" y="6356352"/>
            <a:ext cx="670624" cy="27699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C8E38066-F069-41C9-B38D-47DB557F26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237312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1684000" y="6629403"/>
            <a:ext cx="4064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600" y="1600200"/>
            <a:ext cx="108712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2743200" y="304800"/>
            <a:ext cx="6604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38508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864" y="6356352"/>
            <a:ext cx="670624" cy="27699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38066-F069-41C9-B38D-47DB557F2632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502384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6864" y="6356352"/>
            <a:ext cx="2641600" cy="24622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38066-F069-41C9-B38D-47DB557F2632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venir Roman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391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2289" y="1479304"/>
            <a:ext cx="11444113" cy="44722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9652000" y="6546852"/>
            <a:ext cx="2540000" cy="24622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9652000" y="6546852"/>
            <a:ext cx="2540000" cy="24622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000" b="0" i="0" u="none" strike="noStrike" kern="0" cap="none" spc="0" normalizeH="0" baseline="0" noProof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10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fernando.camacho@eolab.es" TargetMode="External"/><Relationship Id="rId2" Type="http://schemas.openxmlformats.org/officeDocument/2006/relationships/hyperlink" Target="mailto:Miguel.O.Roman@nasa.gov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hank.a.margolis@nasa.gov" TargetMode="External"/><Relationship Id="rId4" Type="http://schemas.openxmlformats.org/officeDocument/2006/relationships/hyperlink" Target="mailto:kurtis.thome@nasa.go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landsat.usgs.gov/lpcs" TargetMode="Externa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hyperlink" Target="https://lpvs.gsfc.nasa.gov/Biomass/AGB_home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6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lobalbedo.org/docs/GlobAlbedo_FVR_V1_2_web.pdf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landsat.usgs.gov/lpcs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hyperlink" Target="http://landsaf.ipma.pt/" TargetMode="External"/><Relationship Id="rId10" Type="http://schemas.openxmlformats.org/officeDocument/2006/relationships/image" Target="../media/image18.png"/><Relationship Id="rId4" Type="http://schemas.openxmlformats.org/officeDocument/2006/relationships/hyperlink" Target="http://ilste-wg.org/" TargetMode="Externa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89583" y="1219200"/>
            <a:ext cx="10612840" cy="57246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US" sz="3200" b="1" dirty="0" smtClean="0"/>
              <a:t>Progress on the Implementation </a:t>
            </a:r>
            <a:r>
              <a:rPr lang="en-US" sz="3200" b="1" dirty="0"/>
              <a:t>of the CEOS </a:t>
            </a:r>
            <a:r>
              <a:rPr lang="en-US" sz="3200" b="1" dirty="0" smtClean="0"/>
              <a:t>Strategy</a:t>
            </a:r>
          </a:p>
          <a:p>
            <a:pPr algn="ctr" rtl="0" latinLnBrk="1" hangingPunct="0"/>
            <a:r>
              <a:rPr lang="en-US" sz="3200" b="1" dirty="0" smtClean="0"/>
              <a:t>for </a:t>
            </a:r>
            <a:r>
              <a:rPr lang="en-US" sz="3200" b="1" dirty="0"/>
              <a:t>Carbon Observations from </a:t>
            </a:r>
            <a:r>
              <a:rPr lang="en-US" sz="3200" b="1" dirty="0" smtClean="0"/>
              <a:t>Space:</a:t>
            </a:r>
            <a:endParaRPr lang="en-US" sz="3200" b="1" dirty="0"/>
          </a:p>
          <a:p>
            <a:pPr algn="ctr" rtl="0" latinLnBrk="1" hangingPunct="0"/>
            <a:r>
              <a:rPr lang="en-GB" sz="3200" b="1" dirty="0" smtClean="0"/>
              <a:t>CEOS/WGCV/LPV </a:t>
            </a:r>
            <a:r>
              <a:rPr lang="en-GB" sz="3200" b="1" dirty="0"/>
              <a:t>Subgroup </a:t>
            </a:r>
            <a:r>
              <a:rPr lang="en-GB" sz="3200" b="1" dirty="0" smtClean="0"/>
              <a:t>Supplement</a:t>
            </a:r>
            <a:endParaRPr lang="en-GB" sz="3200" b="1" dirty="0"/>
          </a:p>
          <a:p>
            <a:pPr algn="ctr" rtl="0" latinLnBrk="1" hangingPunct="0"/>
            <a:endParaRPr lang="en-GB" i="1" dirty="0"/>
          </a:p>
          <a:p>
            <a:pPr algn="ctr" rtl="0" latinLnBrk="1" hangingPunct="0"/>
            <a:r>
              <a:rPr lang="en-GB" i="1" dirty="0" smtClean="0"/>
              <a:t>Miguel </a:t>
            </a:r>
            <a:r>
              <a:rPr lang="en-GB" i="1" dirty="0"/>
              <a:t>Román (NASA)</a:t>
            </a:r>
          </a:p>
          <a:p>
            <a:pPr algn="ctr" rtl="0" latinLnBrk="1" hangingPunct="0"/>
            <a:r>
              <a:rPr lang="en-GB" i="1" dirty="0">
                <a:hlinkClick r:id="rId2"/>
              </a:rPr>
              <a:t>Miguel.O.Roman@nasa.gov</a:t>
            </a:r>
            <a:endParaRPr lang="en-GB" i="1" dirty="0"/>
          </a:p>
          <a:p>
            <a:pPr algn="ctr" rtl="0" latinLnBrk="1" hangingPunct="0"/>
            <a:endParaRPr lang="en-GB" i="1" dirty="0" smtClean="0"/>
          </a:p>
          <a:p>
            <a:pPr algn="ctr" rtl="0" latinLnBrk="1" hangingPunct="0"/>
            <a:r>
              <a:rPr lang="en-GB" i="1" dirty="0" smtClean="0"/>
              <a:t>Fernando </a:t>
            </a:r>
            <a:r>
              <a:rPr lang="en-GB" i="1" dirty="0"/>
              <a:t>Camacho (EOLAB)</a:t>
            </a:r>
          </a:p>
          <a:p>
            <a:pPr algn="ctr" rtl="0" latinLnBrk="1" hangingPunct="0"/>
            <a:r>
              <a:rPr lang="en-GB" i="1" dirty="0">
                <a:hlinkClick r:id="rId3"/>
              </a:rPr>
              <a:t>Fernando.Camacho@eolab.es</a:t>
            </a:r>
            <a:r>
              <a:rPr lang="en-GB" i="1" dirty="0"/>
              <a:t> </a:t>
            </a:r>
            <a:endParaRPr lang="en-GB" i="1" dirty="0" smtClean="0"/>
          </a:p>
          <a:p>
            <a:pPr algn="ctr" rtl="0" latinLnBrk="1" hangingPunct="0"/>
            <a:endParaRPr lang="en-GB" i="1" dirty="0" smtClean="0"/>
          </a:p>
          <a:p>
            <a:pPr algn="ctr" rtl="0" latinLnBrk="1" hangingPunct="0"/>
            <a:r>
              <a:rPr lang="en-GB" i="1" dirty="0"/>
              <a:t>Kurtis Thome (NASA)</a:t>
            </a:r>
          </a:p>
          <a:p>
            <a:pPr algn="ctr" rtl="0" latinLnBrk="1" hangingPunct="0"/>
            <a:r>
              <a:rPr lang="en-GB" i="1" dirty="0">
                <a:hlinkClick r:id="rId4"/>
              </a:rPr>
              <a:t>Kurtis.Thome@nasa.gov</a:t>
            </a:r>
            <a:endParaRPr lang="en-GB" i="1" dirty="0"/>
          </a:p>
          <a:p>
            <a:pPr algn="ctr" rtl="0" latinLnBrk="1" hangingPunct="0"/>
            <a:endParaRPr lang="en-GB" i="1" dirty="0" smtClean="0"/>
          </a:p>
          <a:p>
            <a:pPr algn="ctr" rtl="0" latinLnBrk="1" hangingPunct="0"/>
            <a:r>
              <a:rPr lang="en-GB" i="1" dirty="0"/>
              <a:t>Hank Margolis (NASA)</a:t>
            </a:r>
          </a:p>
          <a:p>
            <a:pPr algn="ctr" rtl="0" latinLnBrk="1" hangingPunct="0"/>
            <a:r>
              <a:rPr lang="en-GB" i="1" dirty="0">
                <a:hlinkClick r:id="rId5"/>
              </a:rPr>
              <a:t>Hank.A.Margolis@nasa.gov</a:t>
            </a:r>
            <a:endParaRPr lang="en-GB" i="1" dirty="0"/>
          </a:p>
          <a:p>
            <a:pPr algn="ctr" rtl="0" latinLnBrk="1" hangingPunct="0"/>
            <a:endParaRPr lang="en-GB" i="1" dirty="0" smtClean="0"/>
          </a:p>
          <a:p>
            <a:pPr algn="ctr" rtl="0" latinLnBrk="1" hangingPunct="0"/>
            <a:endParaRPr lang="en-GB" i="1" dirty="0" smtClean="0"/>
          </a:p>
          <a:p>
            <a:pPr algn="ctr" rtl="0" latinLnBrk="1" hangingPunct="0"/>
            <a:r>
              <a:rPr lang="en-GB" i="1" dirty="0" smtClean="0"/>
              <a:t>Last Updated: (Tuesday, </a:t>
            </a:r>
            <a:r>
              <a:rPr lang="en-GB" i="1" dirty="0" smtClean="0"/>
              <a:t>18 May </a:t>
            </a:r>
            <a:r>
              <a:rPr lang="en-GB" i="1" dirty="0" smtClean="0"/>
              <a:t>2017)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41490900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285020740"/>
              </p:ext>
            </p:extLst>
          </p:nvPr>
        </p:nvGraphicFramePr>
        <p:xfrm>
          <a:off x="609599" y="1989366"/>
          <a:ext cx="11074401" cy="40233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20838">
                  <a:extLst>
                    <a:ext uri="{9D8B030D-6E8A-4147-A177-3AD203B41FA5}">
                      <a16:colId xmlns:a16="http://schemas.microsoft.com/office/drawing/2014/main" val="1327998540"/>
                    </a:ext>
                  </a:extLst>
                </a:gridCol>
                <a:gridCol w="1358182">
                  <a:extLst>
                    <a:ext uri="{9D8B030D-6E8A-4147-A177-3AD203B41FA5}">
                      <a16:colId xmlns:a16="http://schemas.microsoft.com/office/drawing/2014/main" val="1992744648"/>
                    </a:ext>
                  </a:extLst>
                </a:gridCol>
                <a:gridCol w="5119297">
                  <a:extLst>
                    <a:ext uri="{9D8B030D-6E8A-4147-A177-3AD203B41FA5}">
                      <a16:colId xmlns:a16="http://schemas.microsoft.com/office/drawing/2014/main" val="168165790"/>
                    </a:ext>
                  </a:extLst>
                </a:gridCol>
                <a:gridCol w="1776084">
                  <a:extLst>
                    <a:ext uri="{9D8B030D-6E8A-4147-A177-3AD203B41FA5}">
                      <a16:colId xmlns:a16="http://schemas.microsoft.com/office/drawing/2014/main" val="1341208843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CARB-19: Land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validation listing and framework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005" marR="4000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Q4 2017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005" marR="4000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Summarize current list of validated land data products relevant to Carbon 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Strategy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Document validation framework and protocols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Provide guidance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 online platform for intercomparison of terrestrial carbon products.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005" marR="4000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WGCV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005" marR="40005" marT="0" marB="0"/>
                </a:tc>
                <a:extLst>
                  <a:ext uri="{0D108BD9-81ED-4DB2-BD59-A6C34878D82A}">
                    <a16:rowId xmlns:a16="http://schemas.microsoft.com/office/drawing/2014/main" val="397546808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590800" y="228600"/>
            <a:ext cx="46858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spcAft>
                <a:spcPts val="600"/>
              </a:spcAft>
            </a:pPr>
            <a:r>
              <a:rPr lang="en-US" sz="4000" kern="0" dirty="0">
                <a:solidFill>
                  <a:srgbClr val="92D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2017-2019 Work Plan</a:t>
            </a:r>
            <a:endParaRPr lang="en-US" sz="1400" kern="0" dirty="0">
              <a:solidFill>
                <a:srgbClr val="002569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225777"/>
            <a:ext cx="120396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300" b="1" kern="0" dirty="0">
                <a:solidFill>
                  <a:srgbClr val="00256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3.2 Progress on the implementation of the CEOS Strategy for Carbon Observations from Space</a:t>
            </a:r>
            <a:endParaRPr lang="en-US" sz="2300" kern="0" dirty="0">
              <a:solidFill>
                <a:srgbClr val="002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517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4110277" y="1295400"/>
            <a:ext cx="37338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600" b="1" dirty="0" smtClean="0">
                <a:latin typeface="+mj-lt"/>
                <a:cs typeface="Arial" panose="020B0604020202020204" pitchFamily="34" charset="0"/>
              </a:rPr>
              <a:t>In March 2017, USGS and NOAA announced the launch of the </a:t>
            </a:r>
            <a:r>
              <a:rPr lang="en-US" sz="1600" b="1" dirty="0" smtClean="0">
                <a:latin typeface="+mj-lt"/>
              </a:rPr>
              <a:t>Land Product Characterization System (LPCS). 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LPCS is a 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web-based system designed to facilitate 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intercomparison of higher-level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, satellite-derived, 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global land products. Key features include:</a:t>
            </a:r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  <a:cs typeface="Arial" panose="020B0604020202020204" pitchFamily="34" charset="0"/>
              </a:rPr>
              <a:t>Analysis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functions that 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permit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data to be 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identified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, retrieved, co-registered, and compared statistically through a single interface. </a:t>
            </a:r>
            <a:endParaRPr lang="en-US" sz="1600" dirty="0" smtClean="0">
              <a:latin typeface="+mj-lt"/>
              <a:cs typeface="Arial" panose="020B0604020202020204" pitchFamily="34" charset="0"/>
            </a:endParaRPr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  <a:cs typeface="Arial" panose="020B0604020202020204" pitchFamily="34" charset="0"/>
              </a:rPr>
              <a:t>Access to the latest data collections of Landsat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4 through 8, Terra and Aqua MODIS, 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Suomi-NPP VIIRS and GOES-16 ABI. </a:t>
            </a:r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  <a:cs typeface="Arial" panose="020B0604020202020204" pitchFamily="34" charset="0"/>
              </a:rPr>
              <a:t>Future products will include ESA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Sentinel-2 and -3 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series.</a:t>
            </a:r>
            <a:endParaRPr lang="en-US" sz="1600" i="1" dirty="0" smtClean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" t="6607" r="4970"/>
          <a:stretch/>
        </p:blipFill>
        <p:spPr bwMode="auto">
          <a:xfrm>
            <a:off x="372408" y="1749651"/>
            <a:ext cx="3165432" cy="511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7" y="1189417"/>
            <a:ext cx="3671774" cy="63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514600" y="152400"/>
            <a:ext cx="7848600" cy="676193"/>
          </a:xfrm>
        </p:spPr>
        <p:txBody>
          <a:bodyPr/>
          <a:lstStyle/>
          <a:p>
            <a:pPr algn="l"/>
            <a:r>
              <a:rPr lang="en-US" sz="2400" b="1" dirty="0"/>
              <a:t>CARB-19: Online Platform for Intercomparison </a:t>
            </a:r>
            <a:r>
              <a:rPr lang="en-US" sz="2400" dirty="0"/>
              <a:t>- </a:t>
            </a:r>
            <a:br>
              <a:rPr lang="en-US" sz="2400" dirty="0"/>
            </a:br>
            <a:r>
              <a:rPr lang="en-US" sz="2400" dirty="0" smtClean="0"/>
              <a:t>Land Product Characterization System (Q2-2017)</a:t>
            </a:r>
            <a:endParaRPr lang="en-GB" sz="2400" dirty="0"/>
          </a:p>
        </p:txBody>
      </p:sp>
      <p:pic>
        <p:nvPicPr>
          <p:cNvPr id="20" name="Picture 19" descr="File:&lt;strong&gt;USGS&lt;/strong&gt; logo green.sv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6237229"/>
            <a:ext cx="1237614" cy="49504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313696" y="6381690"/>
            <a:ext cx="3735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Univers 57 Condensed" pitchFamily="34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2000" b="1" dirty="0" smtClean="0">
                <a:solidFill>
                  <a:srgbClr val="002060"/>
                </a:solidFill>
                <a:latin typeface="Univers 57 Condensed" pitchFamily="34" charset="0"/>
                <a:cs typeface="Times New Roman" panose="02020603050405020304" pitchFamily="18" charset="0"/>
                <a:hlinkClick r:id="rId5"/>
              </a:rPr>
              <a:t>landsat.usgs.gov/lpcs</a:t>
            </a:r>
            <a:r>
              <a:rPr lang="en-US" sz="2000" b="1" dirty="0" smtClean="0">
                <a:solidFill>
                  <a:srgbClr val="002060"/>
                </a:solidFill>
                <a:latin typeface="Univers 57 Condensed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Univers 57 Condensed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21526" y="1247045"/>
            <a:ext cx="3690113" cy="5001355"/>
          </a:xfrm>
          <a:prstGeom prst="rect">
            <a:avLst/>
          </a:prstGeom>
          <a:solidFill>
            <a:srgbClr val="E5E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File:&lt;strong&gt;NOAA&lt;/strong&gt; logo.svg - Wikimedia Comm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952" y="6172200"/>
            <a:ext cx="625105" cy="6251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03946" y="5562600"/>
            <a:ext cx="33252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50" b="1" dirty="0" smtClean="0">
                <a:solidFill>
                  <a:srgbClr val="000000"/>
                </a:solidFill>
                <a:latin typeface="+mj-lt"/>
              </a:rPr>
              <a:t>LPCS </a:t>
            </a:r>
            <a:r>
              <a:rPr lang="en-US" sz="1350" b="1" dirty="0">
                <a:solidFill>
                  <a:srgbClr val="000000"/>
                </a:solidFill>
                <a:latin typeface="+mj-lt"/>
              </a:rPr>
              <a:t>User Guide provides detailed information related to </a:t>
            </a:r>
            <a:r>
              <a:rPr lang="en-US" sz="1350" b="1" dirty="0" smtClean="0">
                <a:solidFill>
                  <a:srgbClr val="000000"/>
                </a:solidFill>
                <a:latin typeface="+mj-lt"/>
              </a:rPr>
              <a:t>system features </a:t>
            </a:r>
            <a:r>
              <a:rPr lang="en-US" sz="1350" b="1" dirty="0">
                <a:solidFill>
                  <a:srgbClr val="000000"/>
                </a:solidFill>
                <a:latin typeface="+mj-lt"/>
              </a:rPr>
              <a:t>and functionality</a:t>
            </a:r>
            <a:r>
              <a:rPr lang="en-US" sz="1350" b="1" dirty="0" smtClean="0">
                <a:solidFill>
                  <a:srgbClr val="000000"/>
                </a:solidFill>
                <a:latin typeface="+mj-lt"/>
              </a:rPr>
              <a:t>.</a:t>
            </a:r>
            <a:endParaRPr lang="en-US" sz="1350" b="1" i="0" dirty="0"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6513" y="1358223"/>
            <a:ext cx="3100138" cy="420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5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52400"/>
            <a:ext cx="7848600" cy="676193"/>
          </a:xfrm>
        </p:spPr>
        <p:txBody>
          <a:bodyPr/>
          <a:lstStyle/>
          <a:p>
            <a:pPr algn="l"/>
            <a:r>
              <a:rPr lang="en-US" sz="2600" b="1" dirty="0"/>
              <a:t>CARB-19: Online Platform for Intercomparison </a:t>
            </a:r>
            <a:r>
              <a:rPr lang="en-US" sz="2600" dirty="0"/>
              <a:t>- </a:t>
            </a:r>
            <a:br>
              <a:rPr lang="en-US" sz="2600" dirty="0"/>
            </a:br>
            <a:r>
              <a:rPr lang="en-US" sz="2600" dirty="0"/>
              <a:t>OnLine Validation Exercise (OLIVE</a:t>
            </a:r>
            <a:r>
              <a:rPr lang="en-US" sz="2600" dirty="0" smtClean="0"/>
              <a:t>) (Q2-2018)</a:t>
            </a:r>
            <a:r>
              <a:rPr lang="en-US" sz="2600" dirty="0"/>
              <a:t/>
            </a:r>
            <a:br>
              <a:rPr lang="en-US" sz="2600" dirty="0"/>
            </a:br>
            <a:endParaRPr lang="en-GB" sz="2600" dirty="0"/>
          </a:p>
        </p:txBody>
      </p:sp>
      <p:sp>
        <p:nvSpPr>
          <p:cNvPr id="6" name="Rectangle 5"/>
          <p:cNvSpPr/>
          <p:nvPr/>
        </p:nvSpPr>
        <p:spPr>
          <a:xfrm>
            <a:off x="6553200" y="1219200"/>
            <a:ext cx="5550058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The OLiVE platform and source code have 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been 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transitioned from ESA to NASA. 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OLiVE will ingest data from LPCS (USGS/NOAA system) to support the following CEOS carbon strategy actions:</a:t>
            </a:r>
            <a:endParaRPr kumimoji="0" lang="en-US" sz="14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marL="114300" lvl="0">
              <a:spcAft>
                <a:spcPts val="600"/>
              </a:spcAft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CA-09</a:t>
            </a:r>
            <a:r>
              <a:rPr lang="en-US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: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Organize and coordinate product intercomparison activities in coordination with the wider carbon cycle science community.</a:t>
            </a:r>
          </a:p>
          <a:p>
            <a:pPr marL="114300" lvl="0">
              <a:spcAft>
                <a:spcPts val="600"/>
              </a:spcAft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CA-31</a:t>
            </a:r>
            <a:r>
              <a:rPr lang="en-US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: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400" i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Establish validation </a:t>
            </a:r>
            <a:r>
              <a:rPr lang="en-US" sz="1400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methodologies, protocols, and benchmark datasets</a:t>
            </a:r>
            <a:r>
              <a:rPr lang="en-US" sz="1400" i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marL="114300" lvl="0"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CA-34: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400" i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Ensure </a:t>
            </a:r>
            <a:r>
              <a:rPr lang="en-US" sz="1400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that products are intercomparable and can be used </a:t>
            </a:r>
            <a:r>
              <a:rPr lang="en-US" sz="1400" i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synergistically </a:t>
            </a:r>
            <a:r>
              <a:rPr lang="en-US" sz="1400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 quantitative analyses</a:t>
            </a:r>
            <a:r>
              <a:rPr lang="en-US" sz="1400" i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1400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99763" y="6198513"/>
            <a:ext cx="49112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Spatial 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distribution of </a:t>
            </a: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OLiVE</a:t>
            </a:r>
            <a:r>
              <a:rPr kumimoji="0" lang="en-US" sz="11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sites 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for </a:t>
            </a:r>
            <a:r>
              <a:rPr lang="en-US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validation of </a:t>
            </a:r>
            <a:r>
              <a:rPr lang="en-US" sz="11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FAPAR (Fraction </a:t>
            </a:r>
            <a:r>
              <a:rPr lang="en-US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of Absorbed Photosynthetically Active </a:t>
            </a:r>
            <a:r>
              <a:rPr lang="en-US" sz="11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Radiation)   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(Weiss et al., 2014)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764" y="3875399"/>
            <a:ext cx="4773328" cy="2323114"/>
          </a:xfrm>
          <a:prstGeom prst="rect">
            <a:avLst/>
          </a:prstGeom>
        </p:spPr>
      </p:pic>
      <p:pic>
        <p:nvPicPr>
          <p:cNvPr id="12" name="Picture 11" descr="File:&lt;strong&gt;NASA&lt;/strong&gt; Logo.svg - 維基百科，自由嘅百科全書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68" y="6142709"/>
            <a:ext cx="774993" cy="639995"/>
          </a:xfrm>
          <a:prstGeom prst="rect">
            <a:avLst/>
          </a:prstGeom>
        </p:spPr>
      </p:pic>
      <p:pic>
        <p:nvPicPr>
          <p:cNvPr id="15" name="Picture 14" descr="File:&lt;strong&gt;ESA&lt;/strong&gt; logo.png - Wikimedia Commons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/>
          <a:stretch/>
        </p:blipFill>
        <p:spPr>
          <a:xfrm>
            <a:off x="1254737" y="6246147"/>
            <a:ext cx="1297963" cy="5365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219200"/>
            <a:ext cx="6182212" cy="488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7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675304397"/>
              </p:ext>
            </p:extLst>
          </p:nvPr>
        </p:nvGraphicFramePr>
        <p:xfrm>
          <a:off x="584199" y="2590800"/>
          <a:ext cx="11074401" cy="18288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20838">
                  <a:extLst>
                    <a:ext uri="{9D8B030D-6E8A-4147-A177-3AD203B41FA5}">
                      <a16:colId xmlns:a16="http://schemas.microsoft.com/office/drawing/2014/main" val="1327998540"/>
                    </a:ext>
                  </a:extLst>
                </a:gridCol>
                <a:gridCol w="1358182">
                  <a:extLst>
                    <a:ext uri="{9D8B030D-6E8A-4147-A177-3AD203B41FA5}">
                      <a16:colId xmlns:a16="http://schemas.microsoft.com/office/drawing/2014/main" val="1992744648"/>
                    </a:ext>
                  </a:extLst>
                </a:gridCol>
                <a:gridCol w="5119297">
                  <a:extLst>
                    <a:ext uri="{9D8B030D-6E8A-4147-A177-3AD203B41FA5}">
                      <a16:colId xmlns:a16="http://schemas.microsoft.com/office/drawing/2014/main" val="168165790"/>
                    </a:ext>
                  </a:extLst>
                </a:gridCol>
                <a:gridCol w="1776084">
                  <a:extLst>
                    <a:ext uri="{9D8B030D-6E8A-4147-A177-3AD203B41FA5}">
                      <a16:colId xmlns:a16="http://schemas.microsoft.com/office/drawing/2014/main" val="1341208843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CARB-16: Cal/Val and production of biomass products from CEOS missions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005" marR="4000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Q4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005" marR="4000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Development of a coordinated Cal/Val strategy across NASA and ESA biomass missions that rationalizes protocols, data sharing, and the establishment of ground-based carbon super-sites.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005" marR="4000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NASA and ESA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005" marR="40005" marT="0" marB="0"/>
                </a:tc>
                <a:extLst>
                  <a:ext uri="{0D108BD9-81ED-4DB2-BD59-A6C34878D82A}">
                    <a16:rowId xmlns:a16="http://schemas.microsoft.com/office/drawing/2014/main" val="397546808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590800" y="228600"/>
            <a:ext cx="46858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4000" dirty="0" smtClean="0">
                <a:solidFill>
                  <a:srgbClr val="92D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2017-2019 Work Plan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225777"/>
            <a:ext cx="11277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3.2 Progress </a:t>
            </a: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implementation of the CEOS Strategy for Carbon Observations from Space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59147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794" y="228600"/>
            <a:ext cx="7696200" cy="564253"/>
          </a:xfrm>
        </p:spPr>
        <p:txBody>
          <a:bodyPr/>
          <a:lstStyle/>
          <a:p>
            <a:pPr algn="ctr" rtl="0"/>
            <a:r>
              <a:rPr lang="en-GB" sz="2800" b="1" dirty="0" smtClean="0">
                <a:latin typeface="+mj-lt"/>
              </a:rPr>
              <a:t>CEOS-LPV Biomass Focus Area Activities</a:t>
            </a:r>
            <a:endParaRPr lang="en-US" sz="2800" b="1" dirty="0"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16794" y="1149306"/>
            <a:ext cx="6705599" cy="537605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 smtClean="0">
                <a:latin typeface="+mj-lt"/>
              </a:rPr>
              <a:t>In response to CARB-16, CEOS-LPV has established a new focus area dedicated to the assessment of global aboveground biomass products. 2016-2017 milestones include: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>
                <a:latin typeface="+mj-lt"/>
              </a:rPr>
              <a:t>(June, 2016)</a:t>
            </a:r>
            <a:r>
              <a:rPr lang="en-US" sz="2000" dirty="0" smtClean="0">
                <a:latin typeface="+mj-lt"/>
              </a:rPr>
              <a:t> GEDI, BIOMASS, &amp; NISAR team have agreed on cross-cutting validation activities under the auspices of CEOS/WGCV/LPV. NASA/ESA teams will identify validation sites with coincident field and airborne retrievals (Q2-2018).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>
                <a:latin typeface="+mj-lt"/>
              </a:rPr>
              <a:t>(Feb, 2017)</a:t>
            </a:r>
            <a:r>
              <a:rPr lang="en-US" sz="2000" dirty="0" smtClean="0">
                <a:latin typeface="+mj-lt"/>
              </a:rPr>
              <a:t> The Royal Society supported the international  Terrestrial laser scanning (TLS) revolution in forest ecology meeting. TLS data and sampling approaches, which help quantify errors in field and satellite-based estimates, will be used as fiducial reference for aboveground biomass. </a:t>
            </a:r>
            <a:endParaRPr lang="en-US" sz="2000" dirty="0" smtClean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396" y="3613797"/>
            <a:ext cx="3411204" cy="2558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9" y="1273539"/>
            <a:ext cx="4191001" cy="23840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72200" y="6488668"/>
            <a:ext cx="5849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lpvs.gsfc.nasa.gov/Biomass/AGB_home.html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 descr="Terrestrial laser scanner range image recorded at Alice Holt, Hampshi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393" y="3352800"/>
            <a:ext cx="2778807" cy="212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80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543" y="76200"/>
            <a:ext cx="10979857" cy="1325563"/>
          </a:xfrm>
        </p:spPr>
        <p:txBody>
          <a:bodyPr/>
          <a:lstStyle/>
          <a:p>
            <a:pPr algn="ctr"/>
            <a:r>
              <a:rPr lang="en-US" sz="2800" dirty="0" smtClean="0"/>
              <a:t>Multi-Mission Cal/Val </a:t>
            </a:r>
            <a:r>
              <a:rPr lang="en-US" sz="2800" dirty="0" smtClean="0"/>
              <a:t>Meeting</a:t>
            </a:r>
            <a:br>
              <a:rPr lang="en-US" sz="2800" dirty="0" smtClean="0"/>
            </a:br>
            <a:r>
              <a:rPr lang="en-US" sz="2800" dirty="0" smtClean="0"/>
              <a:t>Nov </a:t>
            </a:r>
            <a:r>
              <a:rPr lang="en-US" sz="2800" dirty="0" smtClean="0"/>
              <a:t>6-10, 2017, Bern Switzerland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2288" y="1888377"/>
            <a:ext cx="11444113" cy="4472234"/>
          </a:xfrm>
        </p:spPr>
        <p:txBody>
          <a:bodyPr/>
          <a:lstStyle/>
          <a:p>
            <a:r>
              <a:rPr lang="en-US" dirty="0" smtClean="0"/>
              <a:t>Follow on to Smithsonian meeting last June</a:t>
            </a:r>
          </a:p>
          <a:p>
            <a:r>
              <a:rPr lang="en-US" dirty="0" smtClean="0"/>
              <a:t>50 person max, invite only, organized by Klaus </a:t>
            </a:r>
            <a:r>
              <a:rPr lang="en-US" dirty="0" err="1" smtClean="0"/>
              <a:t>Scipal</a:t>
            </a:r>
            <a:r>
              <a:rPr lang="en-US" dirty="0" smtClean="0"/>
              <a:t> at ESA</a:t>
            </a:r>
          </a:p>
          <a:p>
            <a:r>
              <a:rPr lang="en-US" dirty="0" smtClean="0"/>
              <a:t>Several GEDI team members will be attending (list not finalized)</a:t>
            </a:r>
          </a:p>
          <a:p>
            <a:r>
              <a:rPr lang="en-US" dirty="0" smtClean="0"/>
              <a:t>Directly following the meeting (Nov 10) will be a CEOS biomass protocol writing workshop</a:t>
            </a:r>
          </a:p>
          <a:p>
            <a:r>
              <a:rPr lang="en-US" dirty="0" smtClean="0"/>
              <a:t>Goal to circulate rough draft / skeleton of protocol in advance of meeting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00" y="5284788"/>
            <a:ext cx="4902200" cy="133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9924"/>
            <a:ext cx="43688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794" y="228600"/>
            <a:ext cx="7696200" cy="564253"/>
          </a:xfrm>
        </p:spPr>
        <p:txBody>
          <a:bodyPr/>
          <a:lstStyle/>
          <a:p>
            <a:pPr algn="ctr" rtl="0"/>
            <a:r>
              <a:rPr lang="en-GB" sz="2800" b="1" dirty="0" smtClean="0">
                <a:latin typeface="+mj-lt"/>
              </a:rPr>
              <a:t>CEOS-LPV Biomass Focus Area Activities</a:t>
            </a:r>
            <a:endParaRPr lang="en-US" sz="2800" b="1" dirty="0"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0225" y="1310640"/>
            <a:ext cx="4427245" cy="539496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50" dirty="0" smtClean="0">
                <a:latin typeface="+mj-lt"/>
              </a:rPr>
              <a:t>NASA-GEDI </a:t>
            </a:r>
            <a:r>
              <a:rPr lang="en-US" sz="2050" dirty="0">
                <a:latin typeface="+mj-lt"/>
              </a:rPr>
              <a:t>science team is compiling a global dataset of coincident field and airborne </a:t>
            </a:r>
            <a:r>
              <a:rPr lang="en-US" sz="2050" dirty="0" smtClean="0">
                <a:latin typeface="+mj-lt"/>
              </a:rPr>
              <a:t>lidar.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50" dirty="0" smtClean="0">
                <a:latin typeface="+mj-lt"/>
              </a:rPr>
              <a:t>Reference archive includes 3,690 </a:t>
            </a:r>
            <a:r>
              <a:rPr lang="en-US" sz="2050" dirty="0">
                <a:latin typeface="+mj-lt"/>
              </a:rPr>
              <a:t>plots </a:t>
            </a:r>
            <a:r>
              <a:rPr lang="en-US" sz="2050" dirty="0" smtClean="0">
                <a:latin typeface="+mj-lt"/>
              </a:rPr>
              <a:t>(0.0625-0.25 ha), </a:t>
            </a:r>
            <a:r>
              <a:rPr lang="en-US" sz="2050" dirty="0">
                <a:latin typeface="+mj-lt"/>
              </a:rPr>
              <a:t>and 17,406 </a:t>
            </a:r>
            <a:r>
              <a:rPr lang="en-US" sz="2050" dirty="0" smtClean="0">
                <a:latin typeface="+mj-lt"/>
              </a:rPr>
              <a:t>simulated footprints (25m) over ~100 corresponding field sites.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50" dirty="0" smtClean="0">
                <a:latin typeface="+mj-lt"/>
              </a:rPr>
              <a:t>CEOS-LPV Biomass team (NASA/ESA) will work to determine which GEDI reference sites can fill the needs of all missions (including data access) (Q2-2018).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031048"/>
              </p:ext>
            </p:extLst>
          </p:nvPr>
        </p:nvGraphicFramePr>
        <p:xfrm>
          <a:off x="8889057" y="3894320"/>
          <a:ext cx="3154240" cy="26588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0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0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08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08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4288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Completed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F2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Progress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Future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by Region</a:t>
                      </a: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3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Australia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F2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3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Asia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F2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3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Europe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F2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7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North America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F2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13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Africa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F2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7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Central America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F2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7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South America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F2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7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by Status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F2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marL="12700" marR="12700" marT="1270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94320"/>
            <a:ext cx="4221807" cy="26588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026" name="Picture 2" descr="GEDI_SQUA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2"/>
          <a:stretch/>
        </p:blipFill>
        <p:spPr bwMode="auto">
          <a:xfrm>
            <a:off x="4571999" y="1209135"/>
            <a:ext cx="2770181" cy="260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nasa.gov/sites/default/files/lidar_3d_trees_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"/>
          <a:stretch/>
        </p:blipFill>
        <p:spPr bwMode="auto">
          <a:xfrm>
            <a:off x="7342180" y="1209135"/>
            <a:ext cx="4701117" cy="260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ile:&lt;strong&gt;NASA&lt;/strong&gt; Logo.svg - 維基百科，自由嘅百科全書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775" y="1295400"/>
            <a:ext cx="774993" cy="639995"/>
          </a:xfrm>
          <a:prstGeom prst="rect">
            <a:avLst/>
          </a:prstGeom>
        </p:spPr>
      </p:pic>
      <p:pic>
        <p:nvPicPr>
          <p:cNvPr id="1030" name="Picture 6" descr="Image result for GEDI UM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766" y="2971800"/>
            <a:ext cx="724002" cy="7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89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900238"/>
            <a:ext cx="338455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81300" y="2514600"/>
            <a:ext cx="6629400" cy="3881437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Visit </a:t>
            </a:r>
            <a:r>
              <a:rPr lang="en-US" dirty="0"/>
              <a:t>our web site, subscribe to the listserv!  </a:t>
            </a:r>
            <a:r>
              <a:rPr lang="en-US" b="1" dirty="0" smtClean="0">
                <a:solidFill>
                  <a:srgbClr val="0000FF"/>
                </a:solidFill>
              </a:rPr>
              <a:t>lpvs.gsfc.nasa.gov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09600"/>
          </a:xfrm>
        </p:spPr>
        <p:txBody>
          <a:bodyPr/>
          <a:lstStyle/>
          <a:p>
            <a:r>
              <a:rPr lang="en-US" sz="4000" dirty="0" smtClean="0"/>
              <a:t>CEOS/WGCV/LPV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0756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563441297"/>
              </p:ext>
            </p:extLst>
          </p:nvPr>
        </p:nvGraphicFramePr>
        <p:xfrm>
          <a:off x="609599" y="1989366"/>
          <a:ext cx="11074401" cy="40233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20838">
                  <a:extLst>
                    <a:ext uri="{9D8B030D-6E8A-4147-A177-3AD203B41FA5}">
                      <a16:colId xmlns:a16="http://schemas.microsoft.com/office/drawing/2014/main" val="1327998540"/>
                    </a:ext>
                  </a:extLst>
                </a:gridCol>
                <a:gridCol w="1358182">
                  <a:extLst>
                    <a:ext uri="{9D8B030D-6E8A-4147-A177-3AD203B41FA5}">
                      <a16:colId xmlns:a16="http://schemas.microsoft.com/office/drawing/2014/main" val="1992744648"/>
                    </a:ext>
                  </a:extLst>
                </a:gridCol>
                <a:gridCol w="5119297">
                  <a:extLst>
                    <a:ext uri="{9D8B030D-6E8A-4147-A177-3AD203B41FA5}">
                      <a16:colId xmlns:a16="http://schemas.microsoft.com/office/drawing/2014/main" val="168165790"/>
                    </a:ext>
                  </a:extLst>
                </a:gridCol>
                <a:gridCol w="1776084">
                  <a:extLst>
                    <a:ext uri="{9D8B030D-6E8A-4147-A177-3AD203B41FA5}">
                      <a16:colId xmlns:a16="http://schemas.microsoft.com/office/drawing/2014/main" val="1341208843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CARB-19: Land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validation listing and framework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005" marR="4000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Q4 2017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005" marR="4000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Summarize current list of validated land data products relevant to Carbon 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Strategy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Document validation framework and protocols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Provide guidance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 online platform for intercomparison of terrestrial carbon products.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005" marR="4000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WGCV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005" marR="40005" marT="0" marB="0"/>
                </a:tc>
                <a:extLst>
                  <a:ext uri="{0D108BD9-81ED-4DB2-BD59-A6C34878D82A}">
                    <a16:rowId xmlns:a16="http://schemas.microsoft.com/office/drawing/2014/main" val="397546808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590800" y="228600"/>
            <a:ext cx="46858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spcAft>
                <a:spcPts val="600"/>
              </a:spcAft>
            </a:pPr>
            <a:r>
              <a:rPr lang="en-US" sz="4000" kern="0" dirty="0">
                <a:solidFill>
                  <a:srgbClr val="92D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2017-2019 Work Plan</a:t>
            </a:r>
            <a:endParaRPr lang="en-US" sz="1400" kern="0" dirty="0">
              <a:solidFill>
                <a:srgbClr val="002569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225777"/>
            <a:ext cx="120396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300" b="1" kern="0" dirty="0">
                <a:solidFill>
                  <a:srgbClr val="00256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3.2 Progress on the implementation of the CEOS Strategy for Carbon Observations from Space</a:t>
            </a:r>
            <a:endParaRPr lang="en-US" sz="2300" kern="0" dirty="0">
              <a:solidFill>
                <a:srgbClr val="002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267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228600"/>
            <a:ext cx="7620000" cy="676193"/>
          </a:xfrm>
        </p:spPr>
        <p:txBody>
          <a:bodyPr/>
          <a:lstStyle/>
          <a:p>
            <a:pPr algn="l"/>
            <a:r>
              <a:rPr lang="en-US" sz="2800" b="1" dirty="0"/>
              <a:t>CARB-19: </a:t>
            </a:r>
            <a:r>
              <a:rPr lang="en-US" sz="2800" dirty="0"/>
              <a:t>Land </a:t>
            </a:r>
            <a:r>
              <a:rPr lang="en-US" sz="2800" dirty="0" smtClean="0"/>
              <a:t>product </a:t>
            </a:r>
            <a:r>
              <a:rPr lang="en-US" sz="2800" dirty="0"/>
              <a:t>validation </a:t>
            </a:r>
            <a:r>
              <a:rPr lang="en-US" sz="2800" dirty="0" smtClean="0"/>
              <a:t>listing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2600"/>
          <a:stretch/>
        </p:blipFill>
        <p:spPr>
          <a:xfrm>
            <a:off x="4028388" y="1219200"/>
            <a:ext cx="7998074" cy="55190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09301" y="2340428"/>
            <a:ext cx="1923854" cy="2536372"/>
          </a:xfrm>
          <a:prstGeom prst="rect">
            <a:avLst/>
          </a:prstGeom>
          <a:solidFill>
            <a:schemeClr val="bg1">
              <a:alpha val="19000"/>
            </a:schemeClr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1371600"/>
            <a:ext cx="402804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  <a:sym typeface="Avenir Roman"/>
              </a:rPr>
              <a:t>CEOS/WGCV/LPV has completed listing of 11 carbon-focused variables, </a:t>
            </a:r>
            <a:r>
              <a:rPr lang="en-US" sz="2400" dirty="0">
                <a:latin typeface="+mj-lt"/>
                <a:sym typeface="Avenir Roman"/>
              </a:rPr>
              <a:t>totaling 138 land products from </a:t>
            </a:r>
            <a:r>
              <a:rPr lang="en-US" sz="2400" dirty="0" smtClean="0">
                <a:latin typeface="+mj-lt"/>
                <a:sym typeface="Avenir Roman"/>
              </a:rPr>
              <a:t>11 </a:t>
            </a:r>
            <a:r>
              <a:rPr lang="en-US" sz="2400" dirty="0">
                <a:latin typeface="+mj-lt"/>
                <a:sym typeface="Avenir Roman"/>
              </a:rPr>
              <a:t>CEOS Agencies</a:t>
            </a:r>
            <a:r>
              <a:rPr lang="en-US" sz="2400" dirty="0" smtClean="0">
                <a:latin typeface="+mj-lt"/>
                <a:sym typeface="Avenir Roman"/>
              </a:rPr>
              <a:t>.</a:t>
            </a:r>
          </a:p>
          <a:p>
            <a:pPr algn="l">
              <a:spcAft>
                <a:spcPts val="1200"/>
              </a:spcAft>
            </a:pPr>
            <a:r>
              <a:rPr lang="en-US" sz="2400" b="1" dirty="0"/>
              <a:t>https://lpvs.gsfc.nasa.gov/</a:t>
            </a:r>
          </a:p>
          <a:p>
            <a:pPr marL="169863" indent="-169863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9 product categories </a:t>
            </a:r>
            <a:r>
              <a:rPr lang="en-US" sz="2400" dirty="0" smtClean="0"/>
              <a:t>are listed as GCOS Essential Climate Variables (</a:t>
            </a:r>
            <a:r>
              <a:rPr lang="en-US" sz="2400" dirty="0" smtClean="0">
                <a:solidFill>
                  <a:srgbClr val="FF0000"/>
                </a:solidFill>
              </a:rPr>
              <a:t>ECVs*</a:t>
            </a:r>
            <a:r>
              <a:rPr lang="en-US" sz="2400" dirty="0" smtClean="0"/>
              <a:t>)</a:t>
            </a:r>
          </a:p>
          <a:p>
            <a:pPr marL="169863" indent="-169863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2 product categories are </a:t>
            </a:r>
            <a:r>
              <a:rPr lang="en-US" sz="2400" dirty="0">
                <a:solidFill>
                  <a:srgbClr val="002060"/>
                </a:solidFill>
              </a:rPr>
              <a:t>listed as GEOBON Essential Biodiversity </a:t>
            </a:r>
            <a:r>
              <a:rPr lang="en-US" sz="2400" dirty="0"/>
              <a:t>Variables (</a:t>
            </a:r>
            <a:r>
              <a:rPr lang="en-US" sz="2400" dirty="0">
                <a:solidFill>
                  <a:srgbClr val="00B050"/>
                </a:solidFill>
              </a:rPr>
              <a:t>EBVs</a:t>
            </a:r>
            <a:r>
              <a:rPr lang="en-US" sz="2400" dirty="0" smtClean="0">
                <a:solidFill>
                  <a:srgbClr val="00B050"/>
                </a:solidFill>
              </a:rPr>
              <a:t>*</a:t>
            </a:r>
            <a:r>
              <a:rPr lang="en-US" sz="2400" dirty="0" smtClean="0"/>
              <a:t>).</a:t>
            </a:r>
            <a:endParaRPr lang="en-US" sz="2400" i="1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32955" y="2302721"/>
            <a:ext cx="21255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sym typeface="Wingdings" panose="05000000000000000000" pitchFamily="2" charset="2"/>
              </a:rPr>
              <a:t>*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49445" y="2552406"/>
            <a:ext cx="21255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sym typeface="Wingdings" panose="05000000000000000000" pitchFamily="2" charset="2"/>
              </a:rPr>
              <a:t>*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37461" y="2752699"/>
            <a:ext cx="21255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sym typeface="Wingdings" panose="05000000000000000000" pitchFamily="2" charset="2"/>
              </a:rPr>
              <a:t>*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33468" y="3450338"/>
            <a:ext cx="21255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sym typeface="Wingdings" panose="05000000000000000000" pitchFamily="2" charset="2"/>
              </a:rPr>
              <a:t>*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55423" y="3681169"/>
            <a:ext cx="21255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sym typeface="Wingdings" panose="05000000000000000000" pitchFamily="2" charset="2"/>
              </a:rPr>
              <a:t>*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31182" y="3909779"/>
            <a:ext cx="21255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sym typeface="Wingdings" panose="05000000000000000000" pitchFamily="2" charset="2"/>
              </a:rPr>
              <a:t>*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39746" y="4138389"/>
            <a:ext cx="21255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sym typeface="Wingdings" panose="05000000000000000000" pitchFamily="2" charset="2"/>
              </a:rPr>
              <a:t>*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17553" y="4340734"/>
            <a:ext cx="21412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sym typeface="Wingdings" panose="05000000000000000000" pitchFamily="2" charset="2"/>
              </a:rPr>
              <a:t>*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74499" y="4597794"/>
            <a:ext cx="21255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sym typeface="Wingdings" panose="05000000000000000000" pitchFamily="2" charset="2"/>
              </a:rPr>
              <a:t>*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18717" y="3219506"/>
            <a:ext cx="21255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sym typeface="Wingdings" panose="05000000000000000000" pitchFamily="2" charset="2"/>
              </a:rPr>
              <a:t>*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88558" y="2979040"/>
            <a:ext cx="21255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sym typeface="Wingdings" panose="05000000000000000000" pitchFamily="2" charset="2"/>
              </a:rPr>
              <a:t>*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772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341"/>
          <a:stretch/>
        </p:blipFill>
        <p:spPr>
          <a:xfrm>
            <a:off x="6582922" y="1828799"/>
            <a:ext cx="5209631" cy="48486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2" y="1659726"/>
            <a:ext cx="5226908" cy="5176222"/>
          </a:xfrm>
          <a:prstGeom prst="rect">
            <a:avLst/>
          </a:prstGeom>
          <a:solidFill>
            <a:srgbClr val="DDD9C3"/>
          </a:solidFill>
          <a:ln w="6350">
            <a:solidFill>
              <a:schemeClr val="tx1"/>
            </a:solidFill>
          </a:ln>
          <a:effectLst>
            <a:outerShdw blurRad="50800" dist="50800" dir="264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8" name="Right Arrow 7"/>
          <p:cNvSpPr/>
          <p:nvPr/>
        </p:nvSpPr>
        <p:spPr>
          <a:xfrm rot="18764591">
            <a:off x="2707783" y="3915847"/>
            <a:ext cx="5466769" cy="1295213"/>
          </a:xfrm>
          <a:prstGeom prst="rightArrow">
            <a:avLst>
              <a:gd name="adj1" fmla="val 54931"/>
              <a:gd name="adj2" fmla="val 50000"/>
            </a:avLst>
          </a:prstGeom>
          <a:solidFill>
            <a:srgbClr val="DDD9C3">
              <a:alpha val="36863"/>
            </a:srgbClr>
          </a:solidFill>
          <a:ln w="25400" cap="flat">
            <a:solidFill>
              <a:schemeClr val="bg2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5" name="TextBox 14"/>
          <p:cNvSpPr txBox="1"/>
          <p:nvPr/>
        </p:nvSpPr>
        <p:spPr>
          <a:xfrm rot="18715794">
            <a:off x="3214584" y="4248444"/>
            <a:ext cx="460059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MODIS Terra/Aqua</a:t>
            </a:r>
            <a:r>
              <a:rPr kumimoji="0" lang="en-US" sz="2000" b="1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Surface Albedo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2" y="3124200"/>
            <a:ext cx="1379766" cy="24064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900" y="1722689"/>
            <a:ext cx="3065376" cy="132343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Provides List of Products with 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Meta-data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sz="1600" b="1" dirty="0" smtClean="0">
                <a:solidFill>
                  <a:srgbClr val="002569"/>
                </a:solidFill>
              </a:rPr>
              <a:t>Contacts</a:t>
            </a:r>
          </a:p>
          <a:p>
            <a:pPr marL="285750" indent="-285750" algn="l" rtl="0" latinLnBrk="1" hangingPunct="0">
              <a:buFont typeface="Arial" charset="0"/>
              <a:buChar char="•"/>
            </a:pPr>
            <a:r>
              <a:rPr lang="en-US" sz="1600" b="1" dirty="0">
                <a:solidFill>
                  <a:srgbClr val="002569"/>
                </a:solidFill>
              </a:rPr>
              <a:t>Links to Validation Reports 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Links to Data Centers</a:t>
            </a:r>
          </a:p>
        </p:txBody>
      </p:sp>
      <p:sp>
        <p:nvSpPr>
          <p:cNvPr id="20" name="Oval 19"/>
          <p:cNvSpPr/>
          <p:nvPr/>
        </p:nvSpPr>
        <p:spPr>
          <a:xfrm>
            <a:off x="51487" y="4724400"/>
            <a:ext cx="1014852" cy="228600"/>
          </a:xfrm>
          <a:prstGeom prst="ellipse">
            <a:avLst/>
          </a:prstGeom>
          <a:solidFill>
            <a:srgbClr val="FFFF00">
              <a:alpha val="32157"/>
            </a:srgbClr>
          </a:solidFill>
          <a:ln w="25400" cap="flat">
            <a:solidFill>
              <a:srgbClr val="947A34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4900" y="1143000"/>
            <a:ext cx="941010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2400" b="1" dirty="0">
                <a:latin typeface="+mj-lt"/>
              </a:rPr>
              <a:t>CEOS-LPV Validation </a:t>
            </a:r>
            <a:r>
              <a:rPr lang="en-US" sz="2400" b="1" dirty="0" smtClean="0">
                <a:latin typeface="+mj-lt"/>
              </a:rPr>
              <a:t>Reports – Surface Albedo Focus Area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+mj-lt"/>
            </a:endParaRPr>
          </a:p>
        </p:txBody>
      </p:sp>
      <p:pic>
        <p:nvPicPr>
          <p:cNvPr id="16" name="Picture 15" descr="File:&lt;strong&gt;NASA&lt;/strong&gt; Logo.svg - 維基百科，自由嘅百科全書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022" y="1769246"/>
            <a:ext cx="1090681" cy="900692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2514600" y="152400"/>
            <a:ext cx="7620000" cy="676193"/>
          </a:xfrm>
        </p:spPr>
        <p:txBody>
          <a:bodyPr/>
          <a:lstStyle/>
          <a:p>
            <a:pPr algn="l"/>
            <a:r>
              <a:rPr lang="en-US" sz="2800" b="1" dirty="0"/>
              <a:t>CARB-19: </a:t>
            </a:r>
            <a:r>
              <a:rPr lang="en-US" sz="2800" dirty="0"/>
              <a:t>Land </a:t>
            </a:r>
            <a:r>
              <a:rPr lang="en-US" sz="2800" dirty="0" smtClean="0"/>
              <a:t>product </a:t>
            </a:r>
            <a:r>
              <a:rPr lang="en-US" sz="2800" dirty="0"/>
              <a:t>validation </a:t>
            </a:r>
            <a:r>
              <a:rPr lang="en-US" sz="2800" dirty="0" smtClean="0"/>
              <a:t>listing</a:t>
            </a:r>
            <a:br>
              <a:rPr lang="en-US" sz="2800" dirty="0" smtClean="0"/>
            </a:br>
            <a:r>
              <a:rPr lang="en-US" sz="2800" dirty="0"/>
              <a:t>(</a:t>
            </a:r>
            <a:r>
              <a:rPr lang="en-US" sz="2800" dirty="0" smtClean="0"/>
              <a:t>Example #1)</a:t>
            </a:r>
            <a:endParaRPr lang="en-GB" sz="28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664302" y="2902607"/>
            <a:ext cx="375990" cy="313533"/>
          </a:xfrm>
          <a:prstGeom prst="straightConnector1">
            <a:avLst/>
          </a:prstGeom>
          <a:noFill/>
          <a:ln w="57150" cap="flat">
            <a:solidFill>
              <a:srgbClr val="FF9A0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9370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880336"/>
            <a:ext cx="6248400" cy="3596664"/>
          </a:xfrm>
          <a:prstGeom prst="rect">
            <a:avLst/>
          </a:prstGeom>
          <a:effectLst>
            <a:outerShdw blurRad="50800" dist="50800" dir="3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2" y="1625272"/>
            <a:ext cx="5226908" cy="5176222"/>
          </a:xfrm>
          <a:prstGeom prst="rect">
            <a:avLst/>
          </a:prstGeom>
          <a:solidFill>
            <a:srgbClr val="DDD9C3"/>
          </a:solidFill>
          <a:ln w="6350">
            <a:solidFill>
              <a:schemeClr val="tx1"/>
            </a:solidFill>
          </a:ln>
          <a:effectLst>
            <a:outerShdw blurRad="50800" dist="50800" dir="264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 rot="18658768">
            <a:off x="3561282" y="4296447"/>
            <a:ext cx="259860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Glob</a:t>
            </a:r>
            <a:r>
              <a:rPr kumimoji="0" lang="en-US" sz="2400" b="1" i="0" u="none" strike="noStrike" cap="none" spc="0" normalizeH="0" dirty="0" err="1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Albedo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2" y="3089746"/>
            <a:ext cx="1379766" cy="2406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1" b="77801"/>
          <a:stretch/>
        </p:blipFill>
        <p:spPr>
          <a:xfrm>
            <a:off x="5789155" y="1683860"/>
            <a:ext cx="6326645" cy="137605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8669357">
            <a:off x="2928028" y="3155179"/>
            <a:ext cx="4265812" cy="2225586"/>
          </a:xfrm>
          <a:prstGeom prst="rightArrow">
            <a:avLst>
              <a:gd name="adj1" fmla="val 32890"/>
              <a:gd name="adj2" fmla="val 50000"/>
            </a:avLst>
          </a:prstGeom>
          <a:solidFill>
            <a:srgbClr val="DDD9C3">
              <a:alpha val="36863"/>
            </a:srgbClr>
          </a:solidFill>
          <a:ln w="25400" cap="flat">
            <a:solidFill>
              <a:schemeClr val="bg2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85122" y="2582304"/>
            <a:ext cx="42418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6"/>
              </a:rPr>
              <a:t>http://</a:t>
            </a:r>
            <a:r>
              <a:rPr lang="en-US" sz="1100" dirty="0" smtClean="0">
                <a:hlinkClick r:id="rId6"/>
              </a:rPr>
              <a:t>www.globalbedo.org/docs/GlobAlbedo_FVR_V1_2_web.pdf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pic>
        <p:nvPicPr>
          <p:cNvPr id="19" name="Picture 18" descr="File:&lt;strong&gt;ESA&lt;/strong&gt; logo.png - Wikimedia Commons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/>
          <a:stretch/>
        </p:blipFill>
        <p:spPr>
          <a:xfrm>
            <a:off x="10807700" y="1226474"/>
            <a:ext cx="1371600" cy="566998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514600" y="152400"/>
            <a:ext cx="7620000" cy="676193"/>
          </a:xfrm>
        </p:spPr>
        <p:txBody>
          <a:bodyPr/>
          <a:lstStyle/>
          <a:p>
            <a:pPr algn="l"/>
            <a:r>
              <a:rPr lang="en-US" sz="2800" b="1" dirty="0"/>
              <a:t>CARB-19: </a:t>
            </a:r>
            <a:r>
              <a:rPr lang="en-US" sz="2800" dirty="0"/>
              <a:t>Land </a:t>
            </a:r>
            <a:r>
              <a:rPr lang="en-US" sz="2800" dirty="0" smtClean="0"/>
              <a:t>product </a:t>
            </a:r>
            <a:r>
              <a:rPr lang="en-US" sz="2800" dirty="0"/>
              <a:t>validation </a:t>
            </a:r>
            <a:r>
              <a:rPr lang="en-US" sz="2800" dirty="0" smtClean="0"/>
              <a:t>listing</a:t>
            </a:r>
            <a:br>
              <a:rPr lang="en-US" sz="2800" dirty="0" smtClean="0"/>
            </a:br>
            <a:r>
              <a:rPr lang="en-US" sz="2800" dirty="0"/>
              <a:t>(Example </a:t>
            </a:r>
            <a:r>
              <a:rPr lang="en-US" sz="2800" dirty="0" smtClean="0"/>
              <a:t>#2)</a:t>
            </a:r>
            <a:endParaRPr lang="en-GB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4900" y="1143000"/>
            <a:ext cx="941010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2400" b="1" dirty="0">
                <a:latin typeface="+mj-lt"/>
              </a:rPr>
              <a:t>CEOS-LPV Validation </a:t>
            </a:r>
            <a:r>
              <a:rPr lang="en-US" sz="2400" b="1" dirty="0" smtClean="0">
                <a:latin typeface="+mj-lt"/>
              </a:rPr>
              <a:t>Reports – Surface Albedo Focus Area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4900" y="1722689"/>
            <a:ext cx="3065376" cy="132343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Provides List of Products with 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Meta-data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sz="1600" b="1" dirty="0" smtClean="0">
                <a:solidFill>
                  <a:srgbClr val="002569"/>
                </a:solidFill>
              </a:rPr>
              <a:t>Contacts</a:t>
            </a:r>
          </a:p>
          <a:p>
            <a:pPr marL="285750" indent="-285750" algn="l" rtl="0" latinLnBrk="1" hangingPunct="0">
              <a:buFont typeface="Arial" charset="0"/>
              <a:buChar char="•"/>
            </a:pPr>
            <a:r>
              <a:rPr lang="en-US" sz="1600" b="1" dirty="0">
                <a:solidFill>
                  <a:srgbClr val="002569"/>
                </a:solidFill>
              </a:rPr>
              <a:t>Links to Validation Reports 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Links to Data Centers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664302" y="2902607"/>
            <a:ext cx="375990" cy="313533"/>
          </a:xfrm>
          <a:prstGeom prst="straightConnector1">
            <a:avLst/>
          </a:prstGeom>
          <a:noFill/>
          <a:ln w="57150" cap="flat">
            <a:solidFill>
              <a:srgbClr val="FF9A0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3718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73523"/>
            <a:ext cx="5910837" cy="4727277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1" y="1676400"/>
            <a:ext cx="4646249" cy="5144871"/>
          </a:xfrm>
          <a:prstGeom prst="rect">
            <a:avLst/>
          </a:prstGeom>
          <a:ln w="6350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Right Arrow 8"/>
          <p:cNvSpPr/>
          <p:nvPr/>
        </p:nvSpPr>
        <p:spPr>
          <a:xfrm rot="19110928">
            <a:off x="2950070" y="3596544"/>
            <a:ext cx="4918483" cy="1275134"/>
          </a:xfrm>
          <a:prstGeom prst="rightArrow">
            <a:avLst>
              <a:gd name="adj1" fmla="val 51191"/>
              <a:gd name="adj2" fmla="val 50000"/>
            </a:avLst>
          </a:prstGeom>
          <a:solidFill>
            <a:srgbClr val="DDD9C3">
              <a:alpha val="36863"/>
            </a:srgbClr>
          </a:solidFill>
          <a:ln w="25400" cap="flat">
            <a:solidFill>
              <a:schemeClr val="bg2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 rot="19099505">
            <a:off x="2862372" y="4108515"/>
            <a:ext cx="492704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EUMETSAT</a:t>
            </a:r>
            <a:r>
              <a:rPr kumimoji="0" lang="en-US" sz="2000" b="1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Land Surface Temperature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21" y="3070981"/>
            <a:ext cx="1206885" cy="2110619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95914" y="4800600"/>
            <a:ext cx="949830" cy="152400"/>
          </a:xfrm>
          <a:prstGeom prst="ellipse">
            <a:avLst/>
          </a:prstGeom>
          <a:solidFill>
            <a:srgbClr val="FFFF00">
              <a:alpha val="32157"/>
            </a:srgbClr>
          </a:solidFill>
          <a:ln w="25400" cap="flat">
            <a:solidFill>
              <a:srgbClr val="947A34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1" b="-1"/>
          <a:stretch/>
        </p:blipFill>
        <p:spPr>
          <a:xfrm>
            <a:off x="8124272" y="1656312"/>
            <a:ext cx="2463800" cy="600686"/>
          </a:xfrm>
          <a:prstGeom prst="rect">
            <a:avLst/>
          </a:prstGeom>
          <a:ln>
            <a:solidFill>
              <a:srgbClr val="947A34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514600" y="162007"/>
            <a:ext cx="7620000" cy="676193"/>
          </a:xfrm>
        </p:spPr>
        <p:txBody>
          <a:bodyPr/>
          <a:lstStyle/>
          <a:p>
            <a:pPr algn="l"/>
            <a:r>
              <a:rPr lang="en-US" sz="2800" b="1" dirty="0"/>
              <a:t>CARB-19: </a:t>
            </a:r>
            <a:r>
              <a:rPr lang="en-US" sz="2800" dirty="0"/>
              <a:t>Land </a:t>
            </a:r>
            <a:r>
              <a:rPr lang="en-US" sz="2800" dirty="0" smtClean="0"/>
              <a:t>product </a:t>
            </a:r>
            <a:r>
              <a:rPr lang="en-US" sz="2800" dirty="0"/>
              <a:t>validation </a:t>
            </a:r>
            <a:r>
              <a:rPr lang="en-US" sz="2800" dirty="0" smtClean="0"/>
              <a:t>listing</a:t>
            </a:r>
            <a:br>
              <a:rPr lang="en-US" sz="2800" dirty="0" smtClean="0"/>
            </a:br>
            <a:r>
              <a:rPr lang="en-US" sz="2800" dirty="0"/>
              <a:t>(Example </a:t>
            </a:r>
            <a:r>
              <a:rPr lang="en-US" sz="2800" dirty="0" smtClean="0"/>
              <a:t>#3)</a:t>
            </a:r>
            <a:endParaRPr lang="en-GB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114900" y="1214737"/>
            <a:ext cx="12839100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2200" b="1" dirty="0">
                <a:latin typeface="+mj-lt"/>
              </a:rPr>
              <a:t>CEOS-LPV Validation </a:t>
            </a:r>
            <a:r>
              <a:rPr lang="en-US" sz="2200" b="1" dirty="0" smtClean="0">
                <a:latin typeface="+mj-lt"/>
              </a:rPr>
              <a:t>Reports – Land Surface Temperature &amp; Emissivity Focus Area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900" y="1722689"/>
            <a:ext cx="3065376" cy="132343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Provides List of Products with 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Meta-data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sz="1600" b="1" dirty="0" smtClean="0">
                <a:solidFill>
                  <a:srgbClr val="002569"/>
                </a:solidFill>
              </a:rPr>
              <a:t>Contacts</a:t>
            </a:r>
          </a:p>
          <a:p>
            <a:pPr marL="285750" indent="-285750" algn="l" rtl="0" latinLnBrk="1" hangingPunct="0">
              <a:buFont typeface="Arial" charset="0"/>
              <a:buChar char="•"/>
            </a:pPr>
            <a:r>
              <a:rPr lang="en-US" sz="1600" b="1" dirty="0">
                <a:solidFill>
                  <a:srgbClr val="002569"/>
                </a:solidFill>
              </a:rPr>
              <a:t>Links to Validation Reports 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Links to Data Centers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664302" y="2902607"/>
            <a:ext cx="375990" cy="313533"/>
          </a:xfrm>
          <a:prstGeom prst="straightConnector1">
            <a:avLst/>
          </a:prstGeom>
          <a:noFill/>
          <a:ln w="57150" cap="flat">
            <a:solidFill>
              <a:srgbClr val="FF9A0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44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987235118"/>
              </p:ext>
            </p:extLst>
          </p:nvPr>
        </p:nvGraphicFramePr>
        <p:xfrm>
          <a:off x="609599" y="1989366"/>
          <a:ext cx="11074401" cy="40233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20838">
                  <a:extLst>
                    <a:ext uri="{9D8B030D-6E8A-4147-A177-3AD203B41FA5}">
                      <a16:colId xmlns:a16="http://schemas.microsoft.com/office/drawing/2014/main" val="1327998540"/>
                    </a:ext>
                  </a:extLst>
                </a:gridCol>
                <a:gridCol w="1358182">
                  <a:extLst>
                    <a:ext uri="{9D8B030D-6E8A-4147-A177-3AD203B41FA5}">
                      <a16:colId xmlns:a16="http://schemas.microsoft.com/office/drawing/2014/main" val="1992744648"/>
                    </a:ext>
                  </a:extLst>
                </a:gridCol>
                <a:gridCol w="5119297">
                  <a:extLst>
                    <a:ext uri="{9D8B030D-6E8A-4147-A177-3AD203B41FA5}">
                      <a16:colId xmlns:a16="http://schemas.microsoft.com/office/drawing/2014/main" val="168165790"/>
                    </a:ext>
                  </a:extLst>
                </a:gridCol>
                <a:gridCol w="1776084">
                  <a:extLst>
                    <a:ext uri="{9D8B030D-6E8A-4147-A177-3AD203B41FA5}">
                      <a16:colId xmlns:a16="http://schemas.microsoft.com/office/drawing/2014/main" val="1341208843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CARB-19: Land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validation listing and framework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005" marR="4000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Q4 2017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005" marR="4000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Summarize current list of validated land data products relevant to Carbon 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Strategy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Document validation framework and protocols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Provide guidance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 online platform for intercomparison of terrestrial carbon products.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005" marR="40005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WGCV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0005" marR="40005" marT="0" marB="0"/>
                </a:tc>
                <a:extLst>
                  <a:ext uri="{0D108BD9-81ED-4DB2-BD59-A6C34878D82A}">
                    <a16:rowId xmlns:a16="http://schemas.microsoft.com/office/drawing/2014/main" val="397546808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590800" y="228600"/>
            <a:ext cx="46858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spcAft>
                <a:spcPts val="600"/>
              </a:spcAft>
            </a:pPr>
            <a:r>
              <a:rPr lang="en-US" sz="4000" kern="0" dirty="0">
                <a:solidFill>
                  <a:srgbClr val="92D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2017-2019 Work Plan</a:t>
            </a:r>
            <a:endParaRPr lang="en-US" sz="1400" kern="0" dirty="0">
              <a:solidFill>
                <a:srgbClr val="002569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225777"/>
            <a:ext cx="120396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300" b="1" kern="0" dirty="0">
                <a:solidFill>
                  <a:srgbClr val="00256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3.2 Progress on the implementation of the CEOS Strategy for Carbon Observations from Space</a:t>
            </a:r>
            <a:endParaRPr lang="en-US" sz="2300" kern="0" dirty="0">
              <a:solidFill>
                <a:srgbClr val="002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5980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10200" y="762000"/>
            <a:ext cx="6705600" cy="6019800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2050" name="Picture 2" descr="validation Framework 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38168"/>
            <a:ext cx="6384918" cy="554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228600"/>
            <a:ext cx="7848600" cy="676193"/>
          </a:xfrm>
        </p:spPr>
        <p:txBody>
          <a:bodyPr/>
          <a:lstStyle/>
          <a:p>
            <a:pPr algn="l"/>
            <a:r>
              <a:rPr lang="en-US" sz="2700" b="1" dirty="0"/>
              <a:t>CARB-19: </a:t>
            </a:r>
            <a:r>
              <a:rPr lang="en-US" sz="2700" b="1" dirty="0" smtClean="0"/>
              <a:t>CEOS Land </a:t>
            </a:r>
            <a:r>
              <a:rPr lang="en-US" sz="2700" dirty="0" smtClean="0"/>
              <a:t>Validation Framework</a:t>
            </a:r>
            <a:endParaRPr lang="en-GB" sz="2700" dirty="0"/>
          </a:p>
        </p:txBody>
      </p:sp>
      <p:sp>
        <p:nvSpPr>
          <p:cNvPr id="9" name="Rectangle 8"/>
          <p:cNvSpPr/>
          <p:nvPr/>
        </p:nvSpPr>
        <p:spPr>
          <a:xfrm>
            <a:off x="-1" y="1241822"/>
            <a:ext cx="5394319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sym typeface="Avenir Roman"/>
              </a:rPr>
              <a:t>CEOS LPV has established a framework with the aim of independent validation and consistent uncertainty reporting across </a:t>
            </a:r>
            <a:r>
              <a:rPr lang="en-US" dirty="0" smtClean="0">
                <a:latin typeface="+mj-lt"/>
                <a:sym typeface="Avenir Roman"/>
              </a:rPr>
              <a:t>products as main output.</a:t>
            </a:r>
          </a:p>
          <a:p>
            <a:pPr marL="169863" indent="-169863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sym typeface="Avenir Roman"/>
              </a:rPr>
              <a:t>Multiple agencies are coordinating f</a:t>
            </a:r>
            <a:r>
              <a:rPr lang="en-US" dirty="0" smtClean="0">
                <a:latin typeface="+mj-lt"/>
              </a:rPr>
              <a:t>ive actionable tasks:</a:t>
            </a:r>
          </a:p>
          <a:p>
            <a:pPr marL="457200" lvl="4" indent="-342900" algn="l">
              <a:spcAft>
                <a:spcPts val="600"/>
              </a:spcAft>
              <a:buFont typeface="+mj-lt"/>
              <a:buAutoNum type="arabicPeriod"/>
            </a:pPr>
            <a:r>
              <a:rPr lang="en-US" b="1" dirty="0" smtClean="0"/>
              <a:t>[NASA] </a:t>
            </a:r>
            <a:r>
              <a:rPr lang="en-US" dirty="0" smtClean="0"/>
              <a:t>Developing best </a:t>
            </a:r>
            <a:r>
              <a:rPr lang="en-US" dirty="0"/>
              <a:t>practice validation </a:t>
            </a:r>
            <a:r>
              <a:rPr lang="en-US" dirty="0" smtClean="0"/>
              <a:t>protocols, where v</a:t>
            </a:r>
            <a:r>
              <a:rPr lang="en-US" dirty="0" smtClean="0">
                <a:latin typeface="+mj-lt"/>
              </a:rPr>
              <a:t>alidation methods </a:t>
            </a:r>
            <a:r>
              <a:rPr lang="en-US" dirty="0"/>
              <a:t>are sent through rigorous </a:t>
            </a:r>
            <a:r>
              <a:rPr lang="en-US" dirty="0" smtClean="0"/>
              <a:t>peer-review (Q4-2018).</a:t>
            </a:r>
            <a:endParaRPr lang="en-US" dirty="0" smtClean="0">
              <a:latin typeface="+mj-lt"/>
            </a:endParaRPr>
          </a:p>
          <a:p>
            <a:pPr marL="457200" lvl="4" indent="-342900" algn="l">
              <a:spcAft>
                <a:spcPts val="600"/>
              </a:spcAft>
              <a:buFont typeface="+mj-lt"/>
              <a:buAutoNum type="arabicPeriod"/>
            </a:pPr>
            <a:r>
              <a:rPr lang="en-US" b="1" dirty="0" smtClean="0">
                <a:latin typeface="+mj-lt"/>
              </a:rPr>
              <a:t>[NOAA/ESA/EUMETSAT] </a:t>
            </a:r>
            <a:r>
              <a:rPr lang="en-US" dirty="0" smtClean="0">
                <a:latin typeface="+mj-lt"/>
              </a:rPr>
              <a:t>Ensuring access </a:t>
            </a:r>
            <a:r>
              <a:rPr lang="en-US" dirty="0">
                <a:latin typeface="+mj-lt"/>
              </a:rPr>
              <a:t>to processed fiducial </a:t>
            </a:r>
            <a:r>
              <a:rPr lang="en-US" dirty="0" smtClean="0">
                <a:latin typeface="+mj-lt"/>
              </a:rPr>
              <a:t>reference data (ongoing).</a:t>
            </a:r>
          </a:p>
          <a:p>
            <a:pPr marL="457200" lvl="4" indent="-342900" algn="l">
              <a:spcAft>
                <a:spcPts val="600"/>
              </a:spcAft>
              <a:buFont typeface="+mj-lt"/>
              <a:buAutoNum type="arabicPeriod"/>
            </a:pPr>
            <a:r>
              <a:rPr lang="en-US" b="1" dirty="0" smtClean="0">
                <a:latin typeface="+mj-lt"/>
              </a:rPr>
              <a:t>[USGS/NOAA] </a:t>
            </a:r>
            <a:r>
              <a:rPr lang="en-US" dirty="0" smtClean="0">
                <a:latin typeface="+mj-lt"/>
              </a:rPr>
              <a:t>Supporting automated </a:t>
            </a:r>
            <a:r>
              <a:rPr lang="en-US" dirty="0">
                <a:latin typeface="+mj-lt"/>
              </a:rPr>
              <a:t>subsets of global satellite </a:t>
            </a:r>
            <a:r>
              <a:rPr lang="en-US" dirty="0" smtClean="0">
                <a:latin typeface="+mj-lt"/>
              </a:rPr>
              <a:t>products (LPCS; Q2-2017.)</a:t>
            </a:r>
          </a:p>
          <a:p>
            <a:pPr marL="457200" lvl="4" indent="-342900" algn="l">
              <a:spcAft>
                <a:spcPts val="600"/>
              </a:spcAft>
              <a:buFont typeface="+mj-lt"/>
              <a:buAutoNum type="arabicPeriod"/>
            </a:pPr>
            <a:r>
              <a:rPr lang="en-US" b="1" dirty="0" smtClean="0">
                <a:latin typeface="+mj-lt"/>
              </a:rPr>
              <a:t>[NASA] </a:t>
            </a:r>
            <a:r>
              <a:rPr lang="en-US" dirty="0" smtClean="0">
                <a:latin typeface="+mj-lt"/>
              </a:rPr>
              <a:t>Implementing data analysis tools         (Q2-2018).</a:t>
            </a:r>
          </a:p>
          <a:p>
            <a:pPr marL="457200" lvl="4" indent="-342900" algn="l">
              <a:spcAft>
                <a:spcPts val="600"/>
              </a:spcAft>
              <a:buFont typeface="+mj-lt"/>
              <a:buAutoNum type="arabicPeriod"/>
            </a:pPr>
            <a:r>
              <a:rPr lang="en-US" b="1" dirty="0" smtClean="0">
                <a:latin typeface="+mj-lt"/>
              </a:rPr>
              <a:t>[NASA/ESA] </a:t>
            </a:r>
            <a:r>
              <a:rPr lang="en-US" dirty="0" smtClean="0">
                <a:latin typeface="+mj-lt"/>
              </a:rPr>
              <a:t>Delivering standardized intercomparison and validation reports (Q4-2018)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99118" y="1280645"/>
            <a:ext cx="4516619" cy="5078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1.                              2.                              3.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 dirty="0" smtClean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1" dirty="0"/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 dirty="0" smtClean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1" dirty="0"/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 dirty="0" smtClean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1" dirty="0"/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 dirty="0" smtClean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1" dirty="0"/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               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 </a:t>
            </a:r>
            <a:r>
              <a:rPr lang="en-US" b="1" dirty="0" smtClean="0"/>
              <a:t>                    </a:t>
            </a: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4.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1" dirty="0"/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 dirty="0" smtClean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1" dirty="0"/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 dirty="0" smtClean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1" dirty="0"/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 dirty="0" smtClean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/>
              <a:t>5.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22918" y="5810168"/>
            <a:ext cx="6248400" cy="914400"/>
          </a:xfrm>
          <a:prstGeom prst="rect">
            <a:avLst/>
          </a:prstGeom>
          <a:noFill/>
          <a:ln w="25400" cap="flat">
            <a:solidFill>
              <a:schemeClr val="tx2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36" name="Picture 35" descr="File:&lt;strong&gt;NOAA&lt;/strong&gt; logo.sv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420" y="4374920"/>
            <a:ext cx="625105" cy="625105"/>
          </a:xfrm>
          <a:prstGeom prst="rect">
            <a:avLst/>
          </a:prstGeom>
        </p:spPr>
      </p:pic>
      <p:pic>
        <p:nvPicPr>
          <p:cNvPr id="37" name="Picture 36" descr="File:&lt;strong&gt;NASA&lt;/strong&gt; Logo.svg - 維基百科，自由嘅百科全書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85" y="3742494"/>
            <a:ext cx="653575" cy="539727"/>
          </a:xfrm>
          <a:prstGeom prst="rect">
            <a:avLst/>
          </a:prstGeom>
        </p:spPr>
      </p:pic>
      <p:pic>
        <p:nvPicPr>
          <p:cNvPr id="38" name="Picture 37" descr="File:&lt;strong&gt;ESA&lt;/strong&gt; logo.png - Wikimedia Commons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/>
          <a:stretch/>
        </p:blipFill>
        <p:spPr>
          <a:xfrm>
            <a:off x="10794375" y="4958091"/>
            <a:ext cx="1076943" cy="445191"/>
          </a:xfrm>
          <a:prstGeom prst="rect">
            <a:avLst/>
          </a:prstGeom>
        </p:spPr>
      </p:pic>
      <p:pic>
        <p:nvPicPr>
          <p:cNvPr id="39" name="Picture 38" descr="File:&lt;strong&gt;USGS&lt;/strong&gt; logo green.svg - Wikimedia Common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564" y="4282221"/>
            <a:ext cx="947754" cy="379102"/>
          </a:xfrm>
          <a:prstGeom prst="rect">
            <a:avLst/>
          </a:prstGeom>
        </p:spPr>
      </p:pic>
      <p:pic>
        <p:nvPicPr>
          <p:cNvPr id="41" name="Picture 13" descr="Image result for eumetsa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281" y="5092724"/>
            <a:ext cx="861383" cy="64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23664" y="811604"/>
            <a:ext cx="4711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1"/>
                </a:solidFill>
                <a:sym typeface="Avenir Roman"/>
              </a:rPr>
              <a:t>Schaepman-Strub et al., (2017) submitted</a:t>
            </a:r>
            <a:endParaRPr lang="en-US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74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917" y="1182831"/>
            <a:ext cx="6975483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b="1" dirty="0" smtClean="0"/>
              <a:t>Protocol Status: </a:t>
            </a:r>
            <a:r>
              <a:rPr lang="en-US" sz="1700" dirty="0" smtClean="0">
                <a:latin typeface="+mj-lt"/>
              </a:rPr>
              <a:t>LST </a:t>
            </a:r>
            <a:r>
              <a:rPr lang="en-US" sz="1700" dirty="0">
                <a:latin typeface="+mj-lt"/>
              </a:rPr>
              <a:t>validation protocol </a:t>
            </a:r>
            <a:r>
              <a:rPr lang="en-US" sz="1700" dirty="0" smtClean="0">
                <a:latin typeface="+mj-lt"/>
              </a:rPr>
              <a:t>document is complete and undergoing peer-review. The protocol will present </a:t>
            </a:r>
            <a:r>
              <a:rPr lang="en-US" sz="1700" dirty="0">
                <a:latin typeface="+mj-lt"/>
              </a:rPr>
              <a:t>recommendations on internationally accepted </a:t>
            </a:r>
            <a:r>
              <a:rPr lang="en-US" sz="1700" dirty="0" smtClean="0">
                <a:latin typeface="+mj-lt"/>
              </a:rPr>
              <a:t>validation good practices.</a:t>
            </a:r>
          </a:p>
          <a:p>
            <a:pPr marL="0" indent="0" algn="just">
              <a:buNone/>
            </a:pPr>
            <a:endParaRPr lang="en-US" sz="1700" dirty="0">
              <a:latin typeface="+mj-lt"/>
            </a:endParaRPr>
          </a:p>
          <a:p>
            <a:pPr marL="0" indent="0" algn="just">
              <a:buNone/>
            </a:pPr>
            <a:r>
              <a:rPr lang="en-US" sz="1700" b="1" dirty="0" smtClean="0">
                <a:latin typeface="+mj-lt"/>
              </a:rPr>
              <a:t>Overarching Goal:</a:t>
            </a:r>
            <a:r>
              <a:rPr lang="en-US" sz="1700" dirty="0" smtClean="0">
                <a:latin typeface="+mj-lt"/>
              </a:rPr>
              <a:t> To ensure </a:t>
            </a:r>
            <a:r>
              <a:rPr lang="en-US" sz="1700" dirty="0">
                <a:latin typeface="+mj-lt"/>
              </a:rPr>
              <a:t>thematic compatibility across products, reference </a:t>
            </a:r>
            <a:r>
              <a:rPr lang="en-US" sz="1700" dirty="0" smtClean="0">
                <a:latin typeface="+mj-lt"/>
              </a:rPr>
              <a:t>datasets, </a:t>
            </a:r>
            <a:r>
              <a:rPr lang="en-US" sz="1700" dirty="0">
                <a:latin typeface="+mj-lt"/>
              </a:rPr>
              <a:t>and </a:t>
            </a:r>
            <a:r>
              <a:rPr lang="en-US" sz="1700" dirty="0" smtClean="0">
                <a:latin typeface="+mj-lt"/>
              </a:rPr>
              <a:t>methods. CEOS agency deliverables include: </a:t>
            </a:r>
            <a:endParaRPr lang="en-US" sz="200" b="1" dirty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200" b="1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200" b="1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200" b="1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200" b="1" dirty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200" b="1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200" b="1" dirty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200" b="1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	Support product development, validation,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and interconsistency efforts (ROSES, MEaSUREs),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maintain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the On Line Interactive Validation Exercise (OLIVE) platform to assess global satellite products (LAI, Albedo, LST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).</a:t>
            </a:r>
          </a:p>
          <a:p>
            <a:pPr marL="1143000" indent="-1133475">
              <a:buNone/>
            </a:pPr>
            <a:endParaRPr lang="en-US" sz="1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Maintain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observational networks in the US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(BSRN/SURFRAD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USCRN)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used for routine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validation of LST.</a:t>
            </a:r>
          </a:p>
          <a:p>
            <a:pPr marL="1143000" indent="-1133475">
              <a:buNone/>
            </a:pPr>
            <a:endParaRPr lang="en-US" sz="200" dirty="0">
              <a:latin typeface="Arial" charset="0"/>
              <a:ea typeface="Arial" charset="0"/>
              <a:cs typeface="Arial" charset="0"/>
            </a:endParaRPr>
          </a:p>
          <a:p>
            <a:pPr marL="1143000" indent="-1133475"/>
            <a:endParaRPr lang="en-US" sz="2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2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200" dirty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2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2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2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200" dirty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r>
              <a:rPr lang="en-US" sz="200" dirty="0" smtClean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Develop and maintain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online Land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Product Characterization System (</a:t>
            </a:r>
            <a:r>
              <a:rPr lang="en-US" sz="1200" dirty="0">
                <a:latin typeface="Arial" charset="0"/>
                <a:ea typeface="Arial" charset="0"/>
                <a:cs typeface="Arial" charset="0"/>
                <a:hlinkClick r:id="rId3"/>
              </a:rPr>
              <a:t>https://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  <a:hlinkClick r:id="rId3"/>
              </a:rPr>
              <a:t>landsat.usgs.gov/lpcs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to facilitate the characterization and validation of multi-satellite products using in-situ data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1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r>
              <a:rPr lang="en-US" sz="1200" dirty="0" smtClean="0"/>
              <a:t>	Provide </a:t>
            </a:r>
            <a:r>
              <a:rPr lang="en-US" sz="1200" dirty="0"/>
              <a:t>users with </a:t>
            </a:r>
            <a:r>
              <a:rPr lang="en-US" sz="1200" dirty="0" smtClean="0"/>
              <a:t>multi-mission LST data (</a:t>
            </a:r>
            <a:r>
              <a:rPr lang="en-US" sz="1200" b="1" dirty="0"/>
              <a:t>GlobTemperature</a:t>
            </a:r>
            <a:r>
              <a:rPr lang="en-US" sz="1200" dirty="0" smtClean="0"/>
              <a:t>). </a:t>
            </a:r>
            <a:r>
              <a:rPr lang="en-US" sz="1200" dirty="0"/>
              <a:t>Engage with the user </a:t>
            </a:r>
            <a:r>
              <a:rPr lang="en-US" sz="1200" dirty="0" smtClean="0"/>
              <a:t>community through the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International LST and Emissivity Working Group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1200" dirty="0">
                <a:latin typeface="Arial" charset="0"/>
                <a:ea typeface="Arial" charset="0"/>
                <a:cs typeface="Arial" charset="0"/>
                <a:hlinkClick r:id="rId4"/>
              </a:rPr>
              <a:t>http://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  <a:hlinkClick r:id="rId4"/>
              </a:rPr>
              <a:t>ilste-wg.org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1143000" indent="-1133475">
              <a:buNone/>
            </a:pPr>
            <a:endParaRPr lang="en-US" sz="5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5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endParaRPr lang="en-US" sz="500" dirty="0" smtClean="0">
              <a:latin typeface="Arial" charset="0"/>
              <a:ea typeface="Arial" charset="0"/>
              <a:cs typeface="Arial" charset="0"/>
            </a:endParaRPr>
          </a:p>
          <a:p>
            <a:pPr marL="1143000" indent="-1133475">
              <a:buNone/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Maintain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ground-based LST reference networks in Portugal and Africa for satellite land products validation (Satellite Application Facilities, </a:t>
            </a:r>
            <a:r>
              <a:rPr lang="en-US" sz="1200" dirty="0">
                <a:latin typeface="Arial" charset="0"/>
                <a:ea typeface="Arial" charset="0"/>
                <a:cs typeface="Arial" charset="0"/>
                <a:hlinkClick r:id="rId5"/>
              </a:rPr>
              <a:t>http://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  <a:hlinkClick r:id="rId5"/>
              </a:rPr>
              <a:t>landsaf.ipma.pt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) 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 descr="File:&lt;strong&gt;NOAA&lt;/strong&gt; logo.svg - Wikimedia Comm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8" y="3688481"/>
            <a:ext cx="625105" cy="625105"/>
          </a:xfrm>
          <a:prstGeom prst="rect">
            <a:avLst/>
          </a:prstGeom>
        </p:spPr>
      </p:pic>
      <p:pic>
        <p:nvPicPr>
          <p:cNvPr id="15" name="Picture 14" descr="File:&lt;strong&gt;NASA&lt;/strong&gt; Logo.svg - 維基百科，自由嘅百科全書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2" y="2971800"/>
            <a:ext cx="653575" cy="539727"/>
          </a:xfrm>
          <a:prstGeom prst="rect">
            <a:avLst/>
          </a:prstGeom>
        </p:spPr>
      </p:pic>
      <p:pic>
        <p:nvPicPr>
          <p:cNvPr id="16" name="Picture 15" descr="File:&lt;strong&gt;ESA&lt;/strong&gt; logo.png - Wikimedia Commons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/>
          <a:stretch/>
        </p:blipFill>
        <p:spPr>
          <a:xfrm>
            <a:off x="76200" y="5240449"/>
            <a:ext cx="1076943" cy="445191"/>
          </a:xfrm>
          <a:prstGeom prst="rect">
            <a:avLst/>
          </a:prstGeom>
        </p:spPr>
      </p:pic>
      <p:pic>
        <p:nvPicPr>
          <p:cNvPr id="17" name="Picture 16" descr="File:&lt;strong&gt;USGS&lt;/strong&gt; logo green.svg - Wikimedia Comm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" y="4465986"/>
            <a:ext cx="947754" cy="379102"/>
          </a:xfrm>
          <a:prstGeom prst="rect">
            <a:avLst/>
          </a:prstGeom>
        </p:spPr>
      </p:pic>
      <p:pic>
        <p:nvPicPr>
          <p:cNvPr id="18" name="Picture 13" descr="Image result for eumetsa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28" y="5837586"/>
            <a:ext cx="861383" cy="64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514600" y="152400"/>
            <a:ext cx="7848600" cy="676193"/>
          </a:xfrm>
        </p:spPr>
        <p:txBody>
          <a:bodyPr/>
          <a:lstStyle/>
          <a:p>
            <a:pPr algn="l"/>
            <a:r>
              <a:rPr lang="en-US" sz="2700" b="1" dirty="0"/>
              <a:t>CARB-19: </a:t>
            </a:r>
            <a:r>
              <a:rPr lang="en-US" sz="2700" b="1" dirty="0" smtClean="0"/>
              <a:t>Land </a:t>
            </a:r>
            <a:r>
              <a:rPr lang="en-US" sz="2700" dirty="0" smtClean="0"/>
              <a:t>Validation Protocol - </a:t>
            </a:r>
            <a:br>
              <a:rPr lang="en-US" sz="2700" dirty="0" smtClean="0"/>
            </a:br>
            <a:r>
              <a:rPr lang="en-US" sz="2700" dirty="0" smtClean="0"/>
              <a:t>Land Surface Temperature (LST) (Q4-2017)</a:t>
            </a:r>
            <a:endParaRPr lang="en-GB" sz="27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82831"/>
            <a:ext cx="4648199" cy="557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9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9619</TotalTime>
  <Words>1125</Words>
  <Application>Microsoft Office PowerPoint</Application>
  <PresentationFormat>Widescreen</PresentationFormat>
  <Paragraphs>266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Arial Bold</vt:lpstr>
      <vt:lpstr>Avenir Roman</vt:lpstr>
      <vt:lpstr>Calibri</vt:lpstr>
      <vt:lpstr>Courier New</vt:lpstr>
      <vt:lpstr>Helvetica</vt:lpstr>
      <vt:lpstr>Proxima Nova Regular</vt:lpstr>
      <vt:lpstr>Times New Roman</vt:lpstr>
      <vt:lpstr>Univers 57 Condensed</vt:lpstr>
      <vt:lpstr>Wingdings</vt:lpstr>
      <vt:lpstr>Default</vt:lpstr>
      <vt:lpstr>1_Default</vt:lpstr>
      <vt:lpstr>PowerPoint Presentation</vt:lpstr>
      <vt:lpstr>PowerPoint Presentation</vt:lpstr>
      <vt:lpstr>CARB-19: Land product validation listing</vt:lpstr>
      <vt:lpstr>CARB-19: Land product validation listing (Example #1)</vt:lpstr>
      <vt:lpstr>CARB-19: Land product validation listing (Example #2)</vt:lpstr>
      <vt:lpstr>CARB-19: Land product validation listing (Example #3)</vt:lpstr>
      <vt:lpstr>PowerPoint Presentation</vt:lpstr>
      <vt:lpstr>CARB-19: CEOS Land Validation Framework</vt:lpstr>
      <vt:lpstr>CARB-19: Land Validation Protocol -  Land Surface Temperature (LST) (Q4-2017)</vt:lpstr>
      <vt:lpstr>PowerPoint Presentation</vt:lpstr>
      <vt:lpstr>CARB-19: Online Platform for Intercomparison -  Land Product Characterization System (Q2-2017)</vt:lpstr>
      <vt:lpstr>CARB-19: Online Platform for Intercomparison -  OnLine Validation Exercise (OLIVE) (Q2-2018) </vt:lpstr>
      <vt:lpstr>PowerPoint Presentation</vt:lpstr>
      <vt:lpstr>CEOS-LPV Biomass Focus Area Activities</vt:lpstr>
      <vt:lpstr>Multi-Mission Cal/Val Meeting Nov 6-10, 2017, Bern Switzerland</vt:lpstr>
      <vt:lpstr>CEOS-LPV Biomass Focus Area Activities</vt:lpstr>
      <vt:lpstr>CEOS/WGCV/LPV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Roman, Miguel (GSFC-6190)</cp:lastModifiedBy>
  <cp:revision>424</cp:revision>
  <dcterms:modified xsi:type="dcterms:W3CDTF">2017-05-18T14:08:14Z</dcterms:modified>
</cp:coreProperties>
</file>