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2"/>
    <p:sldId id="340" r:id="rId3"/>
    <p:sldId id="356" r:id="rId4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686" autoAdjust="0"/>
    <p:restoredTop sz="94662" autoAdjust="0"/>
  </p:normalViewPr>
  <p:slideViewPr>
    <p:cSldViewPr>
      <p:cViewPr varScale="1">
        <p:scale>
          <a:sx n="91" d="100"/>
          <a:sy n="91" d="100"/>
        </p:scale>
        <p:origin x="108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2" d="100"/>
          <a:sy n="102" d="100"/>
        </p:scale>
        <p:origin x="-320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7"/>
          <p:cNvSpPr txBox="1"/>
          <p:nvPr userDrawn="1"/>
        </p:nvSpPr>
        <p:spPr>
          <a:xfrm>
            <a:off x="609600" y="6172200"/>
            <a:ext cx="5257800" cy="304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800" b="1" dirty="0">
                <a:solidFill>
                  <a:srgbClr val="92D050"/>
                </a:solidFill>
                <a:effectLst/>
                <a:latin typeface="Frutiger 45 Light"/>
                <a:ea typeface="Times New Roman"/>
                <a:cs typeface="Arial"/>
              </a:rPr>
              <a:t>Working Group on Calibration and Validation</a:t>
            </a:r>
            <a:endParaRPr lang="en-US" sz="1800" dirty="0">
              <a:effectLst/>
              <a:latin typeface="Times New Roman"/>
              <a:ea typeface="Times New Roman"/>
              <a:cs typeface="Times"/>
            </a:endParaRP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>
            <a:extLst>
              <a:ext uri="{FF2B5EF4-FFF2-40B4-BE49-F238E27FC236}">
                <a16:creationId xmlns:a16="http://schemas.microsoft.com/office/drawing/2014/main" id="{CC480787-D46E-4A40-988B-80E6BADFBE63}"/>
              </a:ext>
            </a:extLst>
          </p:cNvPr>
          <p:cNvSpPr/>
          <p:nvPr userDrawn="1"/>
        </p:nvSpPr>
        <p:spPr>
          <a:xfrm>
            <a:off x="1981200" y="76200"/>
            <a:ext cx="4343400" cy="6771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WGCV-43 meeting overview, goals, and agenda approval</a:t>
            </a:r>
          </a:p>
        </p:txBody>
      </p:sp>
    </p:spTree>
    <p:extLst>
      <p:ext uri="{BB962C8B-B14F-4D97-AF65-F5344CB8AC3E}">
        <p14:creationId xmlns:p14="http://schemas.microsoft.com/office/powerpoint/2010/main" val="109395542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8305800" cy="762000"/>
          </a:xfrm>
          <a:prstGeom prst="rect">
            <a:avLst/>
          </a:prstGeom>
        </p:spPr>
        <p:txBody>
          <a:bodyPr/>
          <a:lstStyle>
            <a:lvl1pPr algn="just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11"/>
          </p:nvPr>
        </p:nvSpPr>
        <p:spPr>
          <a:xfrm>
            <a:off x="0" y="1905000"/>
            <a:ext cx="8839200" cy="4572000"/>
          </a:xfrm>
          <a:prstGeom prst="rect">
            <a:avLst/>
          </a:prstGeom>
        </p:spPr>
        <p:txBody>
          <a:bodyPr/>
          <a:lstStyle>
            <a:lvl1pPr>
              <a:buSzPct val="90000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1pPr>
            <a:lvl2pPr marL="768927" indent="-311727">
              <a:buClr>
                <a:srgbClr val="005426"/>
              </a:buClr>
              <a:buSzPct val="80000"/>
              <a:buFont typeface="Wingdings" panose="05000000000000000000" pitchFamily="2" charset="2"/>
              <a:buChar char="§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2pPr>
            <a:lvl3pPr>
              <a:buSzPct val="60000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3pPr>
            <a:lvl4pPr>
              <a:defRPr sz="2400">
                <a:solidFill>
                  <a:srgbClr val="C00000"/>
                </a:solidFill>
              </a:defRPr>
            </a:lvl4pPr>
            <a:lvl5pPr>
              <a:defRPr sz="24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hape 3"/>
          <p:cNvSpPr/>
          <p:nvPr userDrawn="1"/>
        </p:nvSpPr>
        <p:spPr>
          <a:xfrm>
            <a:off x="1981200" y="76200"/>
            <a:ext cx="4343400" cy="6771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WGCV-43 meeting overview, goals, and agenda approval</a:t>
            </a:r>
          </a:p>
        </p:txBody>
      </p:sp>
    </p:spTree>
    <p:extLst>
      <p:ext uri="{BB962C8B-B14F-4D97-AF65-F5344CB8AC3E}">
        <p14:creationId xmlns:p14="http://schemas.microsoft.com/office/powerpoint/2010/main" val="3344838444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8305800" cy="762000"/>
          </a:xfrm>
          <a:prstGeom prst="rect">
            <a:avLst/>
          </a:prstGeom>
        </p:spPr>
        <p:txBody>
          <a:bodyPr/>
          <a:lstStyle>
            <a:lvl1pPr algn="just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11"/>
          </p:nvPr>
        </p:nvSpPr>
        <p:spPr>
          <a:xfrm>
            <a:off x="0" y="1905000"/>
            <a:ext cx="8839200" cy="4572000"/>
          </a:xfrm>
          <a:prstGeom prst="rect">
            <a:avLst/>
          </a:prstGeom>
        </p:spPr>
        <p:txBody>
          <a:bodyPr/>
          <a:lstStyle>
            <a:lvl1pPr>
              <a:buSzPct val="90000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1pPr>
            <a:lvl2pPr marL="768927" indent="-311727">
              <a:buClr>
                <a:srgbClr val="005426"/>
              </a:buClr>
              <a:buSzPct val="80000"/>
              <a:buFont typeface="Wingdings" panose="05000000000000000000" pitchFamily="2" charset="2"/>
              <a:buChar char="§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2pPr>
            <a:lvl3pPr>
              <a:buSzPct val="60000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3pPr>
            <a:lvl4pPr>
              <a:defRPr sz="2400">
                <a:solidFill>
                  <a:srgbClr val="C00000"/>
                </a:solidFill>
              </a:defRPr>
            </a:lvl4pPr>
            <a:lvl5pPr>
              <a:defRPr sz="24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Shape 3">
            <a:extLst>
              <a:ext uri="{FF2B5EF4-FFF2-40B4-BE49-F238E27FC236}">
                <a16:creationId xmlns:a16="http://schemas.microsoft.com/office/drawing/2014/main" id="{F77FE9EA-CC20-824C-888A-F8C92ED3A18C}"/>
              </a:ext>
            </a:extLst>
          </p:cNvPr>
          <p:cNvSpPr/>
          <p:nvPr userDrawn="1"/>
        </p:nvSpPr>
        <p:spPr>
          <a:xfrm>
            <a:off x="1981200" y="76200"/>
            <a:ext cx="4343400" cy="6771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WGCV-43 meeting overview, goals, and agenda approval</a:t>
            </a:r>
          </a:p>
        </p:txBody>
      </p:sp>
    </p:spTree>
    <p:extLst>
      <p:ext uri="{BB962C8B-B14F-4D97-AF65-F5344CB8AC3E}">
        <p14:creationId xmlns:p14="http://schemas.microsoft.com/office/powerpoint/2010/main" val="226901992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7"/>
          <p:cNvSpPr txBox="1"/>
          <p:nvPr userDrawn="1"/>
        </p:nvSpPr>
        <p:spPr>
          <a:xfrm>
            <a:off x="3733800" y="6477000"/>
            <a:ext cx="4572000" cy="304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600" b="1" dirty="0">
                <a:solidFill>
                  <a:srgbClr val="92D050"/>
                </a:solidFill>
                <a:effectLst/>
                <a:latin typeface="Frutiger 45 Light"/>
                <a:ea typeface="Times New Roman"/>
                <a:cs typeface="Arial"/>
              </a:rPr>
              <a:t>Working Group on Calibration and Validation</a:t>
            </a:r>
            <a:endParaRPr lang="en-US" sz="1600" dirty="0">
              <a:effectLst/>
              <a:latin typeface="Times New Roman"/>
              <a:ea typeface="Times New Roman"/>
              <a:cs typeface="Times"/>
            </a:endParaRPr>
          </a:p>
        </p:txBody>
      </p:sp>
      <p:sp>
        <p:nvSpPr>
          <p:cNvPr id="3" name="Rectangle 2"/>
          <p:cNvSpPr/>
          <p:nvPr userDrawn="1"/>
        </p:nvSpPr>
        <p:spPr>
          <a:xfrm>
            <a:off x="8153400" y="6504801"/>
            <a:ext cx="97222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fld id="{D9245422-3BB8-6D4A-8024-718D9EB8D280}" type="slidenum">
              <a:rPr lang="en-US" sz="1200" smtClean="0"/>
              <a:pPr algn="r"/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4" r:id="rId4"/>
  </p:sldLayoutIdLst>
  <p:transition spd="med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578357" y="1752600"/>
            <a:ext cx="7575043" cy="121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4200" b="1" dirty="0">
                <a:solidFill>
                  <a:srgbClr val="FFFFFF"/>
                </a:solidFill>
              </a:rPr>
              <a:t>WGCV-43 meeting overview, goals, and agenda approval</a:t>
            </a:r>
            <a:endParaRPr sz="4200" b="1" dirty="0">
              <a:solidFill>
                <a:srgbClr val="FFFFFF"/>
              </a:solidFill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85800" y="32004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K. </a:t>
            </a:r>
            <a:r>
              <a:rPr lang="en-US" dirty="0" err="1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Thome</a:t>
            </a:r>
            <a:endParaRPr lang="en-US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NASA</a:t>
            </a:r>
            <a:endParaRPr lang="en-US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WGCV Plenary # 43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INPE, Sao Jose dos Campos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April 10-13, 2018</a:t>
            </a: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3400" y="304800"/>
            <a:ext cx="2507906" cy="99313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Meeting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1"/>
          </p:nvPr>
        </p:nvSpPr>
        <p:spPr>
          <a:xfrm>
            <a:off x="228600" y="1676400"/>
            <a:ext cx="8686800" cy="48006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Tuesday, April 10 - Joint session with WGISS</a:t>
            </a:r>
          </a:p>
          <a:p>
            <a:pPr lvl="1"/>
            <a:r>
              <a:rPr lang="en-US" dirty="0"/>
              <a:t>Data Formats and Interoperability in the framework of FDA</a:t>
            </a:r>
          </a:p>
          <a:p>
            <a:pPr lvl="1"/>
            <a:r>
              <a:rPr lang="en-US" dirty="0"/>
              <a:t>Quality Indicators in Discovery Metadata</a:t>
            </a:r>
          </a:p>
          <a:p>
            <a:pPr lvl="1"/>
            <a:r>
              <a:rPr lang="en-US" dirty="0"/>
              <a:t>CEOS Data Cubes and CEOS Test Sites Data Access in support to WGCV Activities</a:t>
            </a:r>
          </a:p>
          <a:p>
            <a:pPr lvl="1"/>
            <a:r>
              <a:rPr lang="en-GB" dirty="0"/>
              <a:t>Standardization and Best Practices (e.g. ISO 19159-3)</a:t>
            </a:r>
          </a:p>
          <a:p>
            <a:r>
              <a:rPr lang="en-US" dirty="0"/>
              <a:t>Wednesday, April 11</a:t>
            </a:r>
          </a:p>
          <a:p>
            <a:pPr lvl="1"/>
            <a:r>
              <a:rPr lang="en-US" dirty="0"/>
              <a:t>Participation in WGISS workshop with examples of FDA, ARDs, and Data Cube</a:t>
            </a:r>
          </a:p>
          <a:p>
            <a:pPr lvl="1"/>
            <a:r>
              <a:rPr lang="en-US" dirty="0"/>
              <a:t>Agency and subgroup reports</a:t>
            </a:r>
          </a:p>
          <a:p>
            <a:r>
              <a:rPr lang="en-US" dirty="0"/>
              <a:t>Thursday, April 12</a:t>
            </a:r>
          </a:p>
          <a:p>
            <a:pPr lvl="1"/>
            <a:r>
              <a:rPr lang="en-US" dirty="0"/>
              <a:t>Agency and subgroup reports</a:t>
            </a:r>
          </a:p>
          <a:p>
            <a:pPr lvl="1"/>
            <a:r>
              <a:rPr lang="en-US" dirty="0"/>
              <a:t>Task group updates</a:t>
            </a:r>
          </a:p>
          <a:p>
            <a:pPr lvl="1"/>
            <a:r>
              <a:rPr lang="en-US" dirty="0" err="1"/>
              <a:t>RadCalNet</a:t>
            </a:r>
            <a:endParaRPr lang="en-US" dirty="0"/>
          </a:p>
          <a:p>
            <a:pPr lvl="1"/>
            <a:r>
              <a:rPr lang="en-US" dirty="0"/>
              <a:t>CEOS Work Plan</a:t>
            </a:r>
          </a:p>
          <a:p>
            <a:pPr lvl="1"/>
            <a:r>
              <a:rPr lang="en-US" dirty="0"/>
              <a:t>Carbon actions</a:t>
            </a:r>
          </a:p>
          <a:p>
            <a:r>
              <a:rPr lang="en-US" dirty="0"/>
              <a:t>Friday, April 12</a:t>
            </a:r>
          </a:p>
          <a:p>
            <a:pPr lvl="1"/>
            <a:r>
              <a:rPr lang="en-US" dirty="0"/>
              <a:t>Lessons learned from FDA and DIAS workshop</a:t>
            </a:r>
          </a:p>
          <a:p>
            <a:pPr lvl="1"/>
            <a:r>
              <a:rPr lang="en-US" dirty="0" err="1"/>
              <a:t>RadCalNet</a:t>
            </a:r>
            <a:endParaRPr lang="en-US" dirty="0"/>
          </a:p>
          <a:p>
            <a:pPr lvl="1"/>
            <a:r>
              <a:rPr lang="en-US" dirty="0"/>
              <a:t>Solar Irradiance Approval</a:t>
            </a:r>
          </a:p>
          <a:p>
            <a:pPr lvl="1"/>
            <a:r>
              <a:rPr lang="en-US" dirty="0"/>
              <a:t>Website update</a:t>
            </a:r>
          </a:p>
          <a:p>
            <a:pPr lvl="1"/>
            <a:r>
              <a:rPr lang="en-US" dirty="0" err="1"/>
              <a:t>Telecons</a:t>
            </a:r>
            <a:r>
              <a:rPr lang="en-US" dirty="0"/>
              <a:t>, future meetings, Vice Chair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16658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Meeting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1"/>
          </p:nvPr>
        </p:nvSpPr>
        <p:spPr>
          <a:xfrm>
            <a:off x="0" y="1600200"/>
            <a:ext cx="8839200" cy="4038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Better understand WGCV’s roles in CEOS-level activities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Determine activities that support those roles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New areas for cooperation</a:t>
            </a:r>
          </a:p>
          <a:p>
            <a:pPr>
              <a:lnSpc>
                <a:spcPct val="90000"/>
              </a:lnSpc>
            </a:pPr>
            <a:r>
              <a:rPr lang="en-US" dirty="0"/>
              <a:t>Identifying methods for better communication of key WGCV results to CEOS community</a:t>
            </a:r>
          </a:p>
          <a:p>
            <a:pPr>
              <a:lnSpc>
                <a:spcPct val="90000"/>
              </a:lnSpc>
            </a:pPr>
            <a:r>
              <a:rPr lang="en-US" dirty="0"/>
              <a:t>Clearer understanding of WGCV’s role relative to other WGs and VCs</a:t>
            </a:r>
          </a:p>
          <a:p>
            <a:pPr>
              <a:lnSpc>
                <a:spcPct val="90000"/>
              </a:lnSpc>
            </a:pPr>
            <a:r>
              <a:rPr lang="en-US" dirty="0"/>
              <a:t>Decision on </a:t>
            </a:r>
            <a:r>
              <a:rPr lang="en-US" dirty="0" err="1"/>
              <a:t>RadCalNet</a:t>
            </a:r>
            <a:r>
              <a:rPr lang="en-US" dirty="0"/>
              <a:t> Test Sites and opening Web site</a:t>
            </a:r>
          </a:p>
          <a:p>
            <a:pPr>
              <a:lnSpc>
                <a:spcPct val="90000"/>
              </a:lnSpc>
            </a:pPr>
            <a:r>
              <a:rPr lang="en-US" dirty="0"/>
              <a:t>Decision on Solar Irradiance Model</a:t>
            </a:r>
          </a:p>
          <a:p>
            <a:pPr>
              <a:lnSpc>
                <a:spcPct val="90000"/>
              </a:lnSpc>
            </a:pPr>
            <a:r>
              <a:rPr lang="en-US" dirty="0"/>
              <a:t>Clear idea of how to move forward on Cloud Mask task group</a:t>
            </a:r>
          </a:p>
          <a:p>
            <a:pPr>
              <a:lnSpc>
                <a:spcPct val="90000"/>
              </a:lnSpc>
            </a:pPr>
            <a:r>
              <a:rPr lang="en-US" dirty="0"/>
              <a:t>Determine approaches that will further improve productivity of WGCV on action items and Work Plan activities between WGCV meetings</a:t>
            </a:r>
          </a:p>
        </p:txBody>
      </p:sp>
    </p:spTree>
    <p:extLst>
      <p:ext uri="{BB962C8B-B14F-4D97-AF65-F5344CB8AC3E}">
        <p14:creationId xmlns:p14="http://schemas.microsoft.com/office/powerpoint/2010/main" val="46947745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2569"/>
      </a:dk1>
      <a:lt1>
        <a:srgbClr val="696969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5569</TotalTime>
  <Words>228</Words>
  <Application>Microsoft Macintosh PowerPoint</Application>
  <PresentationFormat>On-screen Show (4:3)</PresentationFormat>
  <Paragraphs>37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4" baseType="lpstr">
      <vt:lpstr>Arial Bold</vt:lpstr>
      <vt:lpstr>Droid Serif</vt:lpstr>
      <vt:lpstr>Frutiger 45 Light</vt:lpstr>
      <vt:lpstr>Proxima Nova Regular</vt:lpstr>
      <vt:lpstr>Arial</vt:lpstr>
      <vt:lpstr>Avenir Roman</vt:lpstr>
      <vt:lpstr>Century Gothic</vt:lpstr>
      <vt:lpstr>Times</vt:lpstr>
      <vt:lpstr>Times New Roman</vt:lpstr>
      <vt:lpstr>Wingdings</vt:lpstr>
      <vt:lpstr>Default</vt:lpstr>
      <vt:lpstr>WGCV-43 meeting overview, goals, and agenda approval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Microsoft Office User</cp:lastModifiedBy>
  <cp:revision>135</cp:revision>
  <dcterms:modified xsi:type="dcterms:W3CDTF">2018-04-10T10:39:34Z</dcterms:modified>
</cp:coreProperties>
</file>