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</p:sldMasterIdLst>
  <p:notesMasterIdLst>
    <p:notesMasterId r:id="rId26"/>
  </p:notesMasterIdLst>
  <p:sldIdLst>
    <p:sldId id="256" r:id="rId3"/>
    <p:sldId id="375" r:id="rId4"/>
    <p:sldId id="354" r:id="rId5"/>
    <p:sldId id="355" r:id="rId6"/>
    <p:sldId id="266" r:id="rId7"/>
    <p:sldId id="335" r:id="rId8"/>
    <p:sldId id="336" r:id="rId9"/>
    <p:sldId id="337" r:id="rId10"/>
    <p:sldId id="339" r:id="rId11"/>
    <p:sldId id="344" r:id="rId12"/>
    <p:sldId id="345" r:id="rId13"/>
    <p:sldId id="319" r:id="rId14"/>
    <p:sldId id="346" r:id="rId15"/>
    <p:sldId id="347" r:id="rId16"/>
    <p:sldId id="348" r:id="rId17"/>
    <p:sldId id="349" r:id="rId18"/>
    <p:sldId id="350" r:id="rId19"/>
    <p:sldId id="271" r:id="rId20"/>
    <p:sldId id="340" r:id="rId21"/>
    <p:sldId id="325" r:id="rId22"/>
    <p:sldId id="270" r:id="rId23"/>
    <p:sldId id="272" r:id="rId24"/>
    <p:sldId id="358" r:id="rId25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7" autoAdjust="0"/>
    <p:restoredTop sz="89898" autoAdjust="0"/>
  </p:normalViewPr>
  <p:slideViewPr>
    <p:cSldViewPr>
      <p:cViewPr varScale="1">
        <p:scale>
          <a:sx n="57" d="100"/>
          <a:sy n="57" d="100"/>
        </p:scale>
        <p:origin x="124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-320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F03078-FBD3-44F6-AF19-A17436A5068F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8F0281-CCA8-4920-9308-43BAF8F82061}">
      <dgm:prSet phldrT="[Text]"/>
      <dgm:spPr/>
      <dgm:t>
        <a:bodyPr/>
        <a:lstStyle/>
        <a:p>
          <a:r>
            <a:rPr lang="en-US" dirty="0"/>
            <a:t>WGCV lead</a:t>
          </a:r>
        </a:p>
      </dgm:t>
    </dgm:pt>
    <dgm:pt modelId="{0D850BFD-0D09-4C09-9D54-FC60A96F467C}" type="parTrans" cxnId="{78D2C2B4-5C4C-4089-96A1-29A4A4C51E75}">
      <dgm:prSet/>
      <dgm:spPr/>
      <dgm:t>
        <a:bodyPr/>
        <a:lstStyle/>
        <a:p>
          <a:endParaRPr lang="en-US"/>
        </a:p>
      </dgm:t>
    </dgm:pt>
    <dgm:pt modelId="{1D7EA4DF-017A-4A45-9E86-C63E803166E0}" type="sibTrans" cxnId="{78D2C2B4-5C4C-4089-96A1-29A4A4C51E75}">
      <dgm:prSet/>
      <dgm:spPr/>
      <dgm:t>
        <a:bodyPr/>
        <a:lstStyle/>
        <a:p>
          <a:endParaRPr lang="en-US"/>
        </a:p>
      </dgm:t>
    </dgm:pt>
    <dgm:pt modelId="{44EA3C40-DDB8-4AF5-BEDC-38AB5C283FBC}">
      <dgm:prSet phldrT="[Text]"/>
      <dgm:spPr/>
      <dgm:t>
        <a:bodyPr/>
        <a:lstStyle/>
        <a:p>
          <a:r>
            <a:rPr lang="en-US" dirty="0"/>
            <a:t>SIT 2017</a:t>
          </a:r>
        </a:p>
      </dgm:t>
    </dgm:pt>
    <dgm:pt modelId="{C42B337F-1679-4ADB-8355-48B10267C3E1}" type="parTrans" cxnId="{8FC791C0-0E90-4769-A99C-864C2E4E1981}">
      <dgm:prSet/>
      <dgm:spPr/>
      <dgm:t>
        <a:bodyPr/>
        <a:lstStyle/>
        <a:p>
          <a:endParaRPr lang="en-US"/>
        </a:p>
      </dgm:t>
    </dgm:pt>
    <dgm:pt modelId="{1F77C8F1-D27C-4718-8E44-E6680F730AB5}" type="sibTrans" cxnId="{8FC791C0-0E90-4769-A99C-864C2E4E1981}">
      <dgm:prSet/>
      <dgm:spPr/>
      <dgm:t>
        <a:bodyPr/>
        <a:lstStyle/>
        <a:p>
          <a:endParaRPr lang="en-US"/>
        </a:p>
      </dgm:t>
    </dgm:pt>
    <dgm:pt modelId="{B18239E6-C7B2-443E-AC59-65BC8703AD5A}">
      <dgm:prSet phldrT="[Text]"/>
      <dgm:spPr/>
      <dgm:t>
        <a:bodyPr/>
        <a:lstStyle/>
        <a:p>
          <a:r>
            <a:rPr lang="en-US" dirty="0"/>
            <a:t>May 2017</a:t>
          </a:r>
        </a:p>
      </dgm:t>
    </dgm:pt>
    <dgm:pt modelId="{27ED0F60-1245-4FB7-84DD-3928D88BC8CA}" type="parTrans" cxnId="{E6807EE4-1E31-4029-AFC0-9AFB5BCAA199}">
      <dgm:prSet/>
      <dgm:spPr/>
      <dgm:t>
        <a:bodyPr/>
        <a:lstStyle/>
        <a:p>
          <a:endParaRPr lang="en-US"/>
        </a:p>
      </dgm:t>
    </dgm:pt>
    <dgm:pt modelId="{DBC702EA-ECFB-43B2-99F7-4F181A02B4E8}" type="sibTrans" cxnId="{E6807EE4-1E31-4029-AFC0-9AFB5BCAA199}">
      <dgm:prSet/>
      <dgm:spPr/>
      <dgm:t>
        <a:bodyPr/>
        <a:lstStyle/>
        <a:p>
          <a:endParaRPr lang="en-US"/>
        </a:p>
      </dgm:t>
    </dgm:pt>
    <dgm:pt modelId="{24473DF4-A6D4-467E-BA29-94584523B775}" type="pres">
      <dgm:prSet presAssocID="{38F03078-FBD3-44F6-AF19-A17436A5068F}" presName="Name0" presStyleCnt="0">
        <dgm:presLayoutVars>
          <dgm:dir/>
          <dgm:resizeHandles val="exact"/>
        </dgm:presLayoutVars>
      </dgm:prSet>
      <dgm:spPr/>
    </dgm:pt>
    <dgm:pt modelId="{7735B00E-0300-40EE-B4FF-2DC32752D57F}" type="pres">
      <dgm:prSet presAssocID="{4B8F0281-CCA8-4920-9308-43BAF8F82061}" presName="composite" presStyleCnt="0"/>
      <dgm:spPr/>
    </dgm:pt>
    <dgm:pt modelId="{71F992E2-C3B2-43C2-A818-BACF2ED6200A}" type="pres">
      <dgm:prSet presAssocID="{4B8F0281-CCA8-4920-9308-43BAF8F82061}" presName="rect1" presStyleLbl="trAlignAcc1" presStyleIdx="0" presStyleCnt="3">
        <dgm:presLayoutVars>
          <dgm:bulletEnabled val="1"/>
        </dgm:presLayoutVars>
      </dgm:prSet>
      <dgm:spPr/>
    </dgm:pt>
    <dgm:pt modelId="{04C516F2-5C12-492E-9C5C-9D8A89961D19}" type="pres">
      <dgm:prSet presAssocID="{4B8F0281-CCA8-4920-9308-43BAF8F82061}" presName="rect2" presStyleLbl="fgImgPlace1" presStyleIdx="0" presStyleCnt="3"/>
      <dgm:spPr>
        <a:solidFill>
          <a:srgbClr val="FFFF00"/>
        </a:solidFill>
      </dgm:spPr>
    </dgm:pt>
    <dgm:pt modelId="{CE0782DE-D82F-470A-AAEE-D9FF5B3E79F8}" type="pres">
      <dgm:prSet presAssocID="{1D7EA4DF-017A-4A45-9E86-C63E803166E0}" presName="sibTrans" presStyleCnt="0"/>
      <dgm:spPr/>
    </dgm:pt>
    <dgm:pt modelId="{21AA558D-F7E4-4E56-B8BD-5A7659C40369}" type="pres">
      <dgm:prSet presAssocID="{44EA3C40-DDB8-4AF5-BEDC-38AB5C283FBC}" presName="composite" presStyleCnt="0"/>
      <dgm:spPr/>
    </dgm:pt>
    <dgm:pt modelId="{5CE5B515-DBD6-4B23-BF3A-0ECB29D5CA4B}" type="pres">
      <dgm:prSet presAssocID="{44EA3C40-DDB8-4AF5-BEDC-38AB5C283FBC}" presName="rect1" presStyleLbl="trAlignAcc1" presStyleIdx="1" presStyleCnt="3">
        <dgm:presLayoutVars>
          <dgm:bulletEnabled val="1"/>
        </dgm:presLayoutVars>
      </dgm:prSet>
      <dgm:spPr/>
    </dgm:pt>
    <dgm:pt modelId="{26232D5A-A35B-419F-874B-C58AB9995CA8}" type="pres">
      <dgm:prSet presAssocID="{44EA3C40-DDB8-4AF5-BEDC-38AB5C283FBC}" presName="rect2" presStyleLbl="fgImgPlace1" presStyleIdx="1" presStyleCnt="3"/>
      <dgm:spPr>
        <a:solidFill>
          <a:srgbClr val="00B050"/>
        </a:solidFill>
      </dgm:spPr>
    </dgm:pt>
    <dgm:pt modelId="{4AE076BC-AEEF-47CC-BDDA-01741DE8B8B0}" type="pres">
      <dgm:prSet presAssocID="{1F77C8F1-D27C-4718-8E44-E6680F730AB5}" presName="sibTrans" presStyleCnt="0"/>
      <dgm:spPr/>
    </dgm:pt>
    <dgm:pt modelId="{FFA88A4E-D79D-4C27-A34F-F4B6C6598B58}" type="pres">
      <dgm:prSet presAssocID="{B18239E6-C7B2-443E-AC59-65BC8703AD5A}" presName="composite" presStyleCnt="0"/>
      <dgm:spPr/>
    </dgm:pt>
    <dgm:pt modelId="{011E7282-C1D0-4C37-8934-E144E31382FD}" type="pres">
      <dgm:prSet presAssocID="{B18239E6-C7B2-443E-AC59-65BC8703AD5A}" presName="rect1" presStyleLbl="trAlignAcc1" presStyleIdx="2" presStyleCnt="3">
        <dgm:presLayoutVars>
          <dgm:bulletEnabled val="1"/>
        </dgm:presLayoutVars>
      </dgm:prSet>
      <dgm:spPr/>
    </dgm:pt>
    <dgm:pt modelId="{ABF9310E-53F1-41AD-AA93-B508686EAD51}" type="pres">
      <dgm:prSet presAssocID="{B18239E6-C7B2-443E-AC59-65BC8703AD5A}" presName="rect2" presStyleLbl="fgImgPlace1" presStyleIdx="2" presStyleCnt="3"/>
      <dgm:spPr>
        <a:solidFill>
          <a:srgbClr val="92D050"/>
        </a:solidFill>
      </dgm:spPr>
    </dgm:pt>
  </dgm:ptLst>
  <dgm:cxnLst>
    <dgm:cxn modelId="{7ABA0A6F-9403-4633-ABF9-BC44880D9B55}" type="presOf" srcId="{4B8F0281-CCA8-4920-9308-43BAF8F82061}" destId="{71F992E2-C3B2-43C2-A818-BACF2ED6200A}" srcOrd="0" destOrd="0" presId="urn:microsoft.com/office/officeart/2008/layout/PictureStrips"/>
    <dgm:cxn modelId="{3D087475-5F5E-487E-AD7A-8CC2EF95872F}" type="presOf" srcId="{44EA3C40-DDB8-4AF5-BEDC-38AB5C283FBC}" destId="{5CE5B515-DBD6-4B23-BF3A-0ECB29D5CA4B}" srcOrd="0" destOrd="0" presId="urn:microsoft.com/office/officeart/2008/layout/PictureStrips"/>
    <dgm:cxn modelId="{5E4FD896-C112-499E-B3FF-B9F3F28F82A3}" type="presOf" srcId="{B18239E6-C7B2-443E-AC59-65BC8703AD5A}" destId="{011E7282-C1D0-4C37-8934-E144E31382FD}" srcOrd="0" destOrd="0" presId="urn:microsoft.com/office/officeart/2008/layout/PictureStrips"/>
    <dgm:cxn modelId="{78D2C2B4-5C4C-4089-96A1-29A4A4C51E75}" srcId="{38F03078-FBD3-44F6-AF19-A17436A5068F}" destId="{4B8F0281-CCA8-4920-9308-43BAF8F82061}" srcOrd="0" destOrd="0" parTransId="{0D850BFD-0D09-4C09-9D54-FC60A96F467C}" sibTransId="{1D7EA4DF-017A-4A45-9E86-C63E803166E0}"/>
    <dgm:cxn modelId="{8FC791C0-0E90-4769-A99C-864C2E4E1981}" srcId="{38F03078-FBD3-44F6-AF19-A17436A5068F}" destId="{44EA3C40-DDB8-4AF5-BEDC-38AB5C283FBC}" srcOrd="1" destOrd="0" parTransId="{C42B337F-1679-4ADB-8355-48B10267C3E1}" sibTransId="{1F77C8F1-D27C-4718-8E44-E6680F730AB5}"/>
    <dgm:cxn modelId="{E6807EE4-1E31-4029-AFC0-9AFB5BCAA199}" srcId="{38F03078-FBD3-44F6-AF19-A17436A5068F}" destId="{B18239E6-C7B2-443E-AC59-65BC8703AD5A}" srcOrd="2" destOrd="0" parTransId="{27ED0F60-1245-4FB7-84DD-3928D88BC8CA}" sibTransId="{DBC702EA-ECFB-43B2-99F7-4F181A02B4E8}"/>
    <dgm:cxn modelId="{1959FDFF-1171-4843-94A0-C016655816D0}" type="presOf" srcId="{38F03078-FBD3-44F6-AF19-A17436A5068F}" destId="{24473DF4-A6D4-467E-BA29-94584523B775}" srcOrd="0" destOrd="0" presId="urn:microsoft.com/office/officeart/2008/layout/PictureStrips"/>
    <dgm:cxn modelId="{54E417EA-4B70-496C-9080-165C89D36A13}" type="presParOf" srcId="{24473DF4-A6D4-467E-BA29-94584523B775}" destId="{7735B00E-0300-40EE-B4FF-2DC32752D57F}" srcOrd="0" destOrd="0" presId="urn:microsoft.com/office/officeart/2008/layout/PictureStrips"/>
    <dgm:cxn modelId="{B6E05CB6-C6B0-4DF7-9FBF-9C2C01053E05}" type="presParOf" srcId="{7735B00E-0300-40EE-B4FF-2DC32752D57F}" destId="{71F992E2-C3B2-43C2-A818-BACF2ED6200A}" srcOrd="0" destOrd="0" presId="urn:microsoft.com/office/officeart/2008/layout/PictureStrips"/>
    <dgm:cxn modelId="{A25BF547-1FA1-438E-B65A-3EB2EEF645C1}" type="presParOf" srcId="{7735B00E-0300-40EE-B4FF-2DC32752D57F}" destId="{04C516F2-5C12-492E-9C5C-9D8A89961D19}" srcOrd="1" destOrd="0" presId="urn:microsoft.com/office/officeart/2008/layout/PictureStrips"/>
    <dgm:cxn modelId="{E4CDDBCA-4D45-4B28-A2DD-74F4DE40402E}" type="presParOf" srcId="{24473DF4-A6D4-467E-BA29-94584523B775}" destId="{CE0782DE-D82F-470A-AAEE-D9FF5B3E79F8}" srcOrd="1" destOrd="0" presId="urn:microsoft.com/office/officeart/2008/layout/PictureStrips"/>
    <dgm:cxn modelId="{7C1A659F-05D9-4890-B363-8AB33718AC03}" type="presParOf" srcId="{24473DF4-A6D4-467E-BA29-94584523B775}" destId="{21AA558D-F7E4-4E56-B8BD-5A7659C40369}" srcOrd="2" destOrd="0" presId="urn:microsoft.com/office/officeart/2008/layout/PictureStrips"/>
    <dgm:cxn modelId="{54C20E48-3C5A-4F22-AD86-E7512B6F16E1}" type="presParOf" srcId="{21AA558D-F7E4-4E56-B8BD-5A7659C40369}" destId="{5CE5B515-DBD6-4B23-BF3A-0ECB29D5CA4B}" srcOrd="0" destOrd="0" presId="urn:microsoft.com/office/officeart/2008/layout/PictureStrips"/>
    <dgm:cxn modelId="{390DA9A5-18D9-4AF7-96CD-DD937DA12D2F}" type="presParOf" srcId="{21AA558D-F7E4-4E56-B8BD-5A7659C40369}" destId="{26232D5A-A35B-419F-874B-C58AB9995CA8}" srcOrd="1" destOrd="0" presId="urn:microsoft.com/office/officeart/2008/layout/PictureStrips"/>
    <dgm:cxn modelId="{6A615ABD-E90B-4004-AA85-2C9A20975AD4}" type="presParOf" srcId="{24473DF4-A6D4-467E-BA29-94584523B775}" destId="{4AE076BC-AEEF-47CC-BDDA-01741DE8B8B0}" srcOrd="3" destOrd="0" presId="urn:microsoft.com/office/officeart/2008/layout/PictureStrips"/>
    <dgm:cxn modelId="{80E7726A-A5D9-4916-8667-8A494D94F404}" type="presParOf" srcId="{24473DF4-A6D4-467E-BA29-94584523B775}" destId="{FFA88A4E-D79D-4C27-A34F-F4B6C6598B58}" srcOrd="4" destOrd="0" presId="urn:microsoft.com/office/officeart/2008/layout/PictureStrips"/>
    <dgm:cxn modelId="{4CCFB8CA-25CA-47F6-9314-EAF3057B322C}" type="presParOf" srcId="{FFA88A4E-D79D-4C27-A34F-F4B6C6598B58}" destId="{011E7282-C1D0-4C37-8934-E144E31382FD}" srcOrd="0" destOrd="0" presId="urn:microsoft.com/office/officeart/2008/layout/PictureStrips"/>
    <dgm:cxn modelId="{02BC3D79-B5A7-4DD0-98AB-EBD01AEA0905}" type="presParOf" srcId="{FFA88A4E-D79D-4C27-A34F-F4B6C6598B58}" destId="{ABF9310E-53F1-41AD-AA93-B508686EAD5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F992E2-C3B2-43C2-A818-BACF2ED6200A}">
      <dsp:nvSpPr>
        <dsp:cNvPr id="0" name=""/>
        <dsp:cNvSpPr/>
      </dsp:nvSpPr>
      <dsp:spPr>
        <a:xfrm>
          <a:off x="89255" y="82728"/>
          <a:ext cx="688371" cy="2151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705" tIns="26670" rIns="26670" bIns="2667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WGCV lead</a:t>
          </a:r>
        </a:p>
      </dsp:txBody>
      <dsp:txXfrm>
        <a:off x="89255" y="82728"/>
        <a:ext cx="688371" cy="215116"/>
      </dsp:txXfrm>
    </dsp:sp>
    <dsp:sp modelId="{04C516F2-5C12-492E-9C5C-9D8A89961D19}">
      <dsp:nvSpPr>
        <dsp:cNvPr id="0" name=""/>
        <dsp:cNvSpPr/>
      </dsp:nvSpPr>
      <dsp:spPr>
        <a:xfrm>
          <a:off x="60573" y="51656"/>
          <a:ext cx="150581" cy="225871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E5B515-DBD6-4B23-BF3A-0ECB29D5CA4B}">
      <dsp:nvSpPr>
        <dsp:cNvPr id="0" name=""/>
        <dsp:cNvSpPr/>
      </dsp:nvSpPr>
      <dsp:spPr>
        <a:xfrm>
          <a:off x="89255" y="353536"/>
          <a:ext cx="688371" cy="2151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705" tIns="26670" rIns="26670" bIns="2667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SIT 2017</a:t>
          </a:r>
        </a:p>
      </dsp:txBody>
      <dsp:txXfrm>
        <a:off x="89255" y="353536"/>
        <a:ext cx="688371" cy="215116"/>
      </dsp:txXfrm>
    </dsp:sp>
    <dsp:sp modelId="{26232D5A-A35B-419F-874B-C58AB9995CA8}">
      <dsp:nvSpPr>
        <dsp:cNvPr id="0" name=""/>
        <dsp:cNvSpPr/>
      </dsp:nvSpPr>
      <dsp:spPr>
        <a:xfrm>
          <a:off x="60573" y="322463"/>
          <a:ext cx="150581" cy="225871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1E7282-C1D0-4C37-8934-E144E31382FD}">
      <dsp:nvSpPr>
        <dsp:cNvPr id="0" name=""/>
        <dsp:cNvSpPr/>
      </dsp:nvSpPr>
      <dsp:spPr>
        <a:xfrm>
          <a:off x="89255" y="624343"/>
          <a:ext cx="688371" cy="2151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705" tIns="26670" rIns="26670" bIns="2667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May 2017</a:t>
          </a:r>
        </a:p>
      </dsp:txBody>
      <dsp:txXfrm>
        <a:off x="89255" y="624343"/>
        <a:ext cx="688371" cy="215116"/>
      </dsp:txXfrm>
    </dsp:sp>
    <dsp:sp modelId="{ABF9310E-53F1-41AD-AA93-B508686EAD51}">
      <dsp:nvSpPr>
        <dsp:cNvPr id="0" name=""/>
        <dsp:cNvSpPr/>
      </dsp:nvSpPr>
      <dsp:spPr>
        <a:xfrm>
          <a:off x="60573" y="593271"/>
          <a:ext cx="150581" cy="225871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 txBox="1"/>
          <p:nvPr userDrawn="1"/>
        </p:nvSpPr>
        <p:spPr>
          <a:xfrm>
            <a:off x="609600" y="6172200"/>
            <a:ext cx="52578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800" dirty="0">
              <a:effectLst/>
              <a:latin typeface="Times New Roman"/>
              <a:ea typeface="Times New Roman"/>
              <a:cs typeface="Times"/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"/>
          <p:cNvSpPr/>
          <p:nvPr userDrawn="1"/>
        </p:nvSpPr>
        <p:spPr>
          <a:xfrm>
            <a:off x="2009677" y="76200"/>
            <a:ext cx="3095723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22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Chair’s Report</a:t>
            </a:r>
          </a:p>
          <a:p>
            <a:pPr lvl="0" defTabSz="914400">
              <a:defRPr>
                <a:solidFill>
                  <a:srgbClr val="000000"/>
                </a:solidFill>
              </a:defRPr>
            </a:pPr>
            <a:endParaRPr lang="en-US" sz="22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22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WGCV-43</a:t>
            </a:r>
          </a:p>
        </p:txBody>
      </p:sp>
    </p:spTree>
    <p:extLst>
      <p:ext uri="{BB962C8B-B14F-4D97-AF65-F5344CB8AC3E}">
        <p14:creationId xmlns:p14="http://schemas.microsoft.com/office/powerpoint/2010/main" val="109395542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8305800" cy="762000"/>
          </a:xfrm>
          <a:prstGeom prst="rect">
            <a:avLst/>
          </a:prstGeom>
        </p:spPr>
        <p:txBody>
          <a:bodyPr/>
          <a:lstStyle>
            <a:lvl1pPr algn="just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1"/>
          </p:nvPr>
        </p:nvSpPr>
        <p:spPr>
          <a:xfrm>
            <a:off x="0" y="1905000"/>
            <a:ext cx="8839200" cy="4572000"/>
          </a:xfrm>
          <a:prstGeom prst="rect">
            <a:avLst/>
          </a:prstGeom>
        </p:spPr>
        <p:txBody>
          <a:bodyPr/>
          <a:lstStyle>
            <a:lvl1pPr>
              <a:buSzPct val="90000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1pPr>
            <a:lvl2pPr marL="768927" indent="-311727">
              <a:buClr>
                <a:srgbClr val="005426"/>
              </a:buClr>
              <a:buSzPct val="80000"/>
              <a:buFont typeface="Wingdings" panose="05000000000000000000" pitchFamily="2" charset="2"/>
              <a:buChar char="§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buSzPct val="60000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2400">
                <a:solidFill>
                  <a:srgbClr val="C00000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hape 3"/>
          <p:cNvSpPr/>
          <p:nvPr userDrawn="1"/>
        </p:nvSpPr>
        <p:spPr>
          <a:xfrm>
            <a:off x="1981200" y="76200"/>
            <a:ext cx="472440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endParaRPr sz="22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4483844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/>
              <a:t>Title TBA</a:t>
            </a:r>
          </a:p>
        </p:txBody>
      </p:sp>
    </p:spTree>
    <p:extLst>
      <p:ext uri="{BB962C8B-B14F-4D97-AF65-F5344CB8AC3E}">
        <p14:creationId xmlns:p14="http://schemas.microsoft.com/office/powerpoint/2010/main" val="255301295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2748CEA-2573-439B-8ADB-B1D3E9BE0BFF}" type="datetimeFigureOut">
              <a:rPr lang="en-US" kern="0" smtClean="0">
                <a:solidFill>
                  <a:srgbClr val="002569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4/10/18</a:t>
            </a:fld>
            <a:endParaRPr lang="en-US" kern="0">
              <a:solidFill>
                <a:srgbClr val="00256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kern="0">
              <a:solidFill>
                <a:srgbClr val="00256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0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38288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‹#›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hape 3"/>
          <p:cNvSpPr/>
          <p:nvPr userDrawn="1"/>
        </p:nvSpPr>
        <p:spPr>
          <a:xfrm>
            <a:off x="76200" y="6629400"/>
            <a:ext cx="23622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CEOS</a:t>
            </a:r>
            <a:r>
              <a:rPr lang="en-AU" sz="1100" i="1" baseline="0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Plenary 20</a:t>
            </a:r>
            <a:r>
              <a:rPr lang="en-AU" sz="1100" i="1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17, 19-20 October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/>
              <a:t>Title TBA</a:t>
            </a:r>
          </a:p>
        </p:txBody>
      </p:sp>
    </p:spTree>
    <p:extLst>
      <p:ext uri="{BB962C8B-B14F-4D97-AF65-F5344CB8AC3E}">
        <p14:creationId xmlns:p14="http://schemas.microsoft.com/office/powerpoint/2010/main" val="140342855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8305800" cy="762000"/>
          </a:xfrm>
          <a:prstGeom prst="rect">
            <a:avLst/>
          </a:prstGeom>
        </p:spPr>
        <p:txBody>
          <a:bodyPr/>
          <a:lstStyle>
            <a:lvl1pPr algn="just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1"/>
          </p:nvPr>
        </p:nvSpPr>
        <p:spPr>
          <a:xfrm>
            <a:off x="0" y="1905000"/>
            <a:ext cx="8839200" cy="4572000"/>
          </a:xfrm>
          <a:prstGeom prst="rect">
            <a:avLst/>
          </a:prstGeom>
        </p:spPr>
        <p:txBody>
          <a:bodyPr/>
          <a:lstStyle>
            <a:lvl1pPr>
              <a:buSzPct val="90000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1pPr>
            <a:lvl2pPr marL="768927" indent="-311727">
              <a:buClr>
                <a:srgbClr val="005426"/>
              </a:buClr>
              <a:buSzPct val="80000"/>
              <a:buFont typeface="Wingdings" panose="05000000000000000000" pitchFamily="2" charset="2"/>
              <a:buChar char="§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buSzPct val="60000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2400">
                <a:solidFill>
                  <a:srgbClr val="C00000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hape 3"/>
          <p:cNvSpPr/>
          <p:nvPr userDrawn="1"/>
        </p:nvSpPr>
        <p:spPr>
          <a:xfrm>
            <a:off x="1981200" y="76200"/>
            <a:ext cx="358140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22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Action Item Status / CEOS </a:t>
            </a: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22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Work Plan Status </a:t>
            </a: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22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WGCV-42</a:t>
            </a:r>
          </a:p>
        </p:txBody>
      </p:sp>
    </p:spTree>
    <p:extLst>
      <p:ext uri="{BB962C8B-B14F-4D97-AF65-F5344CB8AC3E}">
        <p14:creationId xmlns:p14="http://schemas.microsoft.com/office/powerpoint/2010/main" val="235100134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7"/>
          <p:cNvSpPr txBox="1"/>
          <p:nvPr userDrawn="1"/>
        </p:nvSpPr>
        <p:spPr>
          <a:xfrm>
            <a:off x="3733800" y="6477000"/>
            <a:ext cx="45720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600" dirty="0">
              <a:effectLst/>
              <a:latin typeface="Times New Roman"/>
              <a:ea typeface="Times New Roman"/>
              <a:cs typeface="Times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8153400" y="6504801"/>
            <a:ext cx="972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D9245422-3BB8-6D4A-8024-718D9EB8D280}" type="slidenum">
              <a:rPr lang="en-US" sz="1200" smtClean="0"/>
              <a:pPr algn="r"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</p:sldLayoutIdLst>
  <p:transition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280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578357" y="1752600"/>
            <a:ext cx="8413243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r>
              <a:rPr lang="en-US" dirty="0"/>
              <a:t>WGCV Chair’s Report</a:t>
            </a:r>
            <a:endParaRPr lang="en-US" b="0" dirty="0"/>
          </a:p>
        </p:txBody>
      </p:sp>
      <p:sp>
        <p:nvSpPr>
          <p:cNvPr id="11" name="Shape 11"/>
          <p:cNvSpPr/>
          <p:nvPr/>
        </p:nvSpPr>
        <p:spPr>
          <a:xfrm>
            <a:off x="685800" y="32004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K. </a:t>
            </a:r>
            <a:r>
              <a:rPr lang="en-US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Thome</a:t>
            </a:r>
            <a:endParaRPr lang="en-US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NASA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WGCV Plenary # 43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INPE, Sao Jose dos Campos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April 10-13, 2018</a:t>
            </a: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sym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uk-UA" sz="11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81000" y="1600200"/>
            <a:ext cx="3429000" cy="4724400"/>
          </a:xfrm>
        </p:spPr>
        <p:txBody>
          <a:bodyPr/>
          <a:lstStyle/>
          <a:p>
            <a:r>
              <a:rPr lang="en-US" dirty="0"/>
              <a:t>Results presented during 2nd ACIX workshop held in April 2017</a:t>
            </a:r>
          </a:p>
          <a:p>
            <a:r>
              <a:rPr lang="en-AU" dirty="0"/>
              <a:t>Lessons learned on how to improve atmospheric correction schemes</a:t>
            </a:r>
          </a:p>
          <a:p>
            <a:r>
              <a:rPr lang="en-AU" dirty="0"/>
              <a:t>Results pointed to the importance of per-pixel quality flags to ensure accurate atmospheric correction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26741"/>
            <a:ext cx="5334000" cy="542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2743200" y="2895600"/>
            <a:ext cx="2057400" cy="2971800"/>
          </a:xfrm>
          <a:prstGeom prst="straightConnector1">
            <a:avLst/>
          </a:prstGeom>
          <a:noFill/>
          <a:ln w="25400" cap="flat">
            <a:solidFill>
              <a:srgbClr val="FF9A0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Box 15"/>
          <p:cNvSpPr txBox="1"/>
          <p:nvPr/>
        </p:nvSpPr>
        <p:spPr>
          <a:xfrm>
            <a:off x="1884947" y="5903314"/>
            <a:ext cx="2743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You are here</a:t>
            </a:r>
          </a:p>
        </p:txBody>
      </p:sp>
    </p:spTree>
    <p:extLst>
      <p:ext uri="{BB962C8B-B14F-4D97-AF65-F5344CB8AC3E}">
        <p14:creationId xmlns:p14="http://schemas.microsoft.com/office/powerpoint/2010/main" val="2585305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sym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uk-UA" sz="11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04800" y="1219200"/>
            <a:ext cx="8686800" cy="1524000"/>
          </a:xfrm>
        </p:spPr>
        <p:txBody>
          <a:bodyPr/>
          <a:lstStyle/>
          <a:p>
            <a:r>
              <a:rPr lang="en-US" dirty="0"/>
              <a:t>Network of instrumented sites dedicated to the Radiometric Calibration of EO optical sensors developed in IVOS Subgroup</a:t>
            </a:r>
          </a:p>
          <a:p>
            <a:r>
              <a:rPr lang="en-US" dirty="0"/>
              <a:t>Automated processing including quality control</a:t>
            </a:r>
          </a:p>
          <a:p>
            <a:r>
              <a:rPr lang="en-US" dirty="0"/>
              <a:t>Traceability vs. SI standard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/>
              <a:t>RadCalNet</a:t>
            </a:r>
            <a:r>
              <a:rPr lang="en-US" dirty="0"/>
              <a:t> - Radiometric Calibration Network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667000"/>
            <a:ext cx="9067800" cy="4110634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9" t="64322" r="6405" b="9606"/>
          <a:stretch/>
        </p:blipFill>
        <p:spPr bwMode="auto">
          <a:xfrm>
            <a:off x="5666874" y="2290011"/>
            <a:ext cx="32004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80003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52400" y="1219200"/>
            <a:ext cx="4061697" cy="4724400"/>
          </a:xfrm>
        </p:spPr>
        <p:txBody>
          <a:bodyPr/>
          <a:lstStyle/>
          <a:p>
            <a:r>
              <a:rPr lang="en-US" dirty="0" err="1"/>
              <a:t>RadCalNet</a:t>
            </a:r>
            <a:r>
              <a:rPr lang="en-US" dirty="0"/>
              <a:t> is in Beta Testing and scheduled for opening of its website to the public in early 2018</a:t>
            </a:r>
          </a:p>
          <a:p>
            <a:r>
              <a:rPr lang="en-US" dirty="0"/>
              <a:t>WGCV in process of developing process to accept test sites into </a:t>
            </a:r>
            <a:r>
              <a:rPr lang="en-US" dirty="0" err="1"/>
              <a:t>RadCalNet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/>
              <a:t>RadCalNet</a:t>
            </a:r>
            <a:r>
              <a:rPr lang="en-US" dirty="0"/>
              <a:t> - Radiometric Calibration Network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214097" y="1303618"/>
            <a:ext cx="4913255" cy="5554382"/>
            <a:chOff x="2353365" y="1154869"/>
            <a:chExt cx="4913255" cy="555438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365" y="1154869"/>
              <a:ext cx="4913255" cy="5554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648132" y="1676400"/>
              <a:ext cx="13003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The portal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084" y="5029200"/>
            <a:ext cx="2939716" cy="1828800"/>
            <a:chOff x="938440" y="1214895"/>
            <a:chExt cx="3200400" cy="199136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440" y="1214895"/>
              <a:ext cx="3200400" cy="199136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319440" y="2825255"/>
              <a:ext cx="24032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32 Registered Users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98794" y="3429000"/>
            <a:ext cx="2865750" cy="1813950"/>
            <a:chOff x="5881688" y="3283731"/>
            <a:chExt cx="3200400" cy="200216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1688" y="3283731"/>
              <a:ext cx="3200400" cy="200216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705600" y="4799130"/>
              <a:ext cx="17107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16 Beta Users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881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sym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uk-UA" sz="11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95400"/>
            <a:ext cx="8153400" cy="4724400"/>
          </a:xfrm>
        </p:spPr>
        <p:txBody>
          <a:bodyPr/>
          <a:lstStyle/>
          <a:p>
            <a:r>
              <a:rPr lang="en-US" dirty="0"/>
              <a:t>WGCV activities cover a range of topics all related to understanding sensor-to-sensor differences</a:t>
            </a:r>
          </a:p>
          <a:p>
            <a:pPr lvl="1"/>
            <a:r>
              <a:rPr lang="en-US" dirty="0"/>
              <a:t>Fiducial Reference Measurements (FRMs)</a:t>
            </a:r>
          </a:p>
          <a:p>
            <a:pPr lvl="1"/>
            <a:r>
              <a:rPr lang="en-US" dirty="0"/>
              <a:t>Collaborations with other organizations such as GSICS</a:t>
            </a:r>
          </a:p>
          <a:p>
            <a:pPr lvl="1"/>
            <a:r>
              <a:rPr lang="en-US" dirty="0"/>
              <a:t>Impacts of cloud masks and DEMs on Level 2 data production</a:t>
            </a:r>
          </a:p>
          <a:p>
            <a:pPr lvl="1"/>
            <a:r>
              <a:rPr lang="en-US" dirty="0"/>
              <a:t>Solar irradiance spectrum</a:t>
            </a:r>
          </a:p>
          <a:p>
            <a:r>
              <a:rPr lang="en-US" dirty="0"/>
              <a:t>These activities also relate directly to CEOS Work Plan</a:t>
            </a:r>
          </a:p>
          <a:p>
            <a:pPr lvl="1"/>
            <a:r>
              <a:rPr lang="en-US" b="1" dirty="0"/>
              <a:t>Completion of CV-12 </a:t>
            </a:r>
            <a:r>
              <a:rPr lang="en-US" dirty="0"/>
              <a:t>- Evaluation of validation supersites and new validation approaches</a:t>
            </a:r>
          </a:p>
          <a:p>
            <a:pPr lvl="1"/>
            <a:r>
              <a:rPr lang="en-US" b="1" dirty="0"/>
              <a:t>CV-15:</a:t>
            </a:r>
            <a:r>
              <a:rPr lang="en-US" dirty="0"/>
              <a:t> L1 top-of-atmosphere interoperability</a:t>
            </a:r>
          </a:p>
          <a:p>
            <a:pPr lvl="1"/>
            <a:r>
              <a:rPr lang="en-US" b="1" dirty="0"/>
              <a:t>VC-30:</a:t>
            </a:r>
            <a:r>
              <a:rPr lang="en-US" dirty="0"/>
              <a:t> Interoperability case study for Landsat and Sentinel-2</a:t>
            </a:r>
          </a:p>
          <a:p>
            <a:pPr lvl="1"/>
            <a:r>
              <a:rPr lang="en-US" b="1" dirty="0"/>
              <a:t>VC-29:</a:t>
            </a:r>
            <a:r>
              <a:rPr lang="en-US" dirty="0"/>
              <a:t> Framework for moderate resolution land sensor interoperability</a:t>
            </a:r>
          </a:p>
          <a:p>
            <a:pPr lvl="1"/>
            <a:r>
              <a:rPr lang="en-US" dirty="0"/>
              <a:t> </a:t>
            </a:r>
            <a:r>
              <a:rPr lang="en-US" b="1" dirty="0"/>
              <a:t>VC-27:</a:t>
            </a:r>
            <a:r>
              <a:rPr lang="en-US" dirty="0"/>
              <a:t>  Develop a roadmap for the routine production of intercomparable CARD4L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Crosscutting WGCV activities related to MRI, CARD4L, etc.</a:t>
            </a:r>
          </a:p>
        </p:txBody>
      </p:sp>
    </p:spTree>
    <p:extLst>
      <p:ext uri="{BB962C8B-B14F-4D97-AF65-F5344CB8AC3E}">
        <p14:creationId xmlns:p14="http://schemas.microsoft.com/office/powerpoint/2010/main" val="345300393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sym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uk-UA" sz="11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CV-12 WGCV -</a:t>
            </a:r>
            <a:r>
              <a:rPr lang="en-US" dirty="0"/>
              <a:t> Evaluation of validation supersites and new validation approaches</a:t>
            </a:r>
          </a:p>
          <a:p>
            <a:r>
              <a:rPr lang="en-US" dirty="0"/>
              <a:t>Well-characterized supersites with data continuity prospects for validation purposes that allow for testing of products, algorithms, and validation strategies through radiative transfer modeling</a:t>
            </a:r>
          </a:p>
          <a:p>
            <a:r>
              <a:rPr lang="en-US" dirty="0"/>
              <a:t> A Supersite should be fully characterized (3D canopy structure, plus key land variables) to allow a RT model parameterization, whereas a core site refers typically to the same  variable</a:t>
            </a:r>
          </a:p>
          <a:p>
            <a:r>
              <a:rPr lang="en-US" dirty="0"/>
              <a:t>A Supersite should be useful for the validation of several land products ( &gt; 3 )</a:t>
            </a:r>
          </a:p>
          <a:p>
            <a:r>
              <a:rPr lang="en-US" dirty="0"/>
              <a:t>Availability of data</a:t>
            </a:r>
          </a:p>
          <a:p>
            <a:r>
              <a:rPr lang="en-US" dirty="0"/>
              <a:t>Spatial representativeness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s-ES" dirty="0"/>
              <a:t>CEOS LPV </a:t>
            </a:r>
            <a:r>
              <a:rPr lang="es-ES" dirty="0" err="1"/>
              <a:t>Supersites</a:t>
            </a:r>
            <a:endParaRPr lang="en-US" dirty="0"/>
          </a:p>
        </p:txBody>
      </p:sp>
      <p:sp>
        <p:nvSpPr>
          <p:cNvPr id="6" name="11 CuadroTexto"/>
          <p:cNvSpPr txBox="1"/>
          <p:nvPr/>
        </p:nvSpPr>
        <p:spPr>
          <a:xfrm>
            <a:off x="4313822" y="5349895"/>
            <a:ext cx="4830178" cy="150810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Overall, 61 Supersites selected out of: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TERN : 18 nodes in 10 Supersites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ICOS: 71 sites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NEON: 47 sites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LPV : 13 sites</a:t>
            </a:r>
          </a:p>
        </p:txBody>
      </p:sp>
    </p:spTree>
    <p:extLst>
      <p:ext uri="{BB962C8B-B14F-4D97-AF65-F5344CB8AC3E}">
        <p14:creationId xmlns:p14="http://schemas.microsoft.com/office/powerpoint/2010/main" val="219769405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sym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uk-UA" sz="11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CV-15</a:t>
            </a:r>
            <a:r>
              <a:rPr lang="en-US" dirty="0"/>
              <a:t> to help define Level 1 top-of-atmosphere interoperability</a:t>
            </a:r>
          </a:p>
          <a:p>
            <a:r>
              <a:rPr lang="en-US" dirty="0"/>
              <a:t>Develop an initial recommendation of a community reference in collaboration with GSICS</a:t>
            </a:r>
          </a:p>
          <a:p>
            <a:pPr lvl="1"/>
            <a:r>
              <a:rPr lang="en-US" dirty="0"/>
              <a:t>Introduced at WGCV-42 as a means to provide input to the MRI team</a:t>
            </a:r>
          </a:p>
          <a:p>
            <a:pPr lvl="1"/>
            <a:r>
              <a:rPr lang="en-US" dirty="0"/>
              <a:t>Develop an initial recommendation of a community reference in collaboration with GSICS</a:t>
            </a:r>
          </a:p>
          <a:p>
            <a:r>
              <a:rPr lang="en-US" dirty="0"/>
              <a:t>Makes use of ongoing and newly instituted activities</a:t>
            </a:r>
          </a:p>
          <a:p>
            <a:pPr lvl="1"/>
            <a:r>
              <a:rPr lang="en-US" dirty="0" err="1"/>
              <a:t>RadCalNet</a:t>
            </a:r>
            <a:endParaRPr lang="en-US" dirty="0"/>
          </a:p>
          <a:p>
            <a:pPr lvl="1"/>
            <a:r>
              <a:rPr lang="en-US" dirty="0"/>
              <a:t>Solar irradiance spectrum</a:t>
            </a:r>
          </a:p>
          <a:p>
            <a:pPr lvl="1"/>
            <a:r>
              <a:rPr lang="en-US" dirty="0"/>
              <a:t>Fiducial reference measurements</a:t>
            </a:r>
          </a:p>
          <a:p>
            <a:pPr lvl="1"/>
            <a:r>
              <a:rPr lang="en-US" dirty="0"/>
              <a:t>SI-traceability and good </a:t>
            </a:r>
            <a:r>
              <a:rPr lang="en-US" dirty="0" err="1"/>
              <a:t>pratices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Level 1 </a:t>
            </a:r>
            <a:r>
              <a:rPr lang="en-US" dirty="0" err="1"/>
              <a:t>Interoperatibility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69435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sym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uk-UA" sz="11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95400"/>
            <a:ext cx="5077190" cy="4724400"/>
          </a:xfrm>
        </p:spPr>
        <p:txBody>
          <a:bodyPr/>
          <a:lstStyle/>
          <a:p>
            <a:r>
              <a:rPr lang="fr-BE" dirty="0"/>
              <a:t>FRM4GHG </a:t>
            </a:r>
            <a:r>
              <a:rPr lang="fr-BE" dirty="0" err="1"/>
              <a:t>Campaign</a:t>
            </a:r>
            <a:endParaRPr lang="fr-BE" dirty="0"/>
          </a:p>
          <a:p>
            <a:pPr lvl="1"/>
            <a:r>
              <a:rPr lang="fr-BE" dirty="0"/>
              <a:t>CO2, CH4, CO + </a:t>
            </a:r>
            <a:r>
              <a:rPr lang="fr-BE" dirty="0" err="1"/>
              <a:t>other</a:t>
            </a:r>
            <a:r>
              <a:rPr lang="fr-BE" dirty="0"/>
              <a:t> </a:t>
            </a:r>
            <a:r>
              <a:rPr lang="fr-BE" dirty="0" err="1"/>
              <a:t>GHGs</a:t>
            </a:r>
            <a:endParaRPr lang="fr-BE" dirty="0"/>
          </a:p>
          <a:p>
            <a:pPr lvl="1"/>
            <a:r>
              <a:rPr lang="fr-BE" dirty="0"/>
              <a:t>S-5p, GOSAT, OCO-2</a:t>
            </a:r>
          </a:p>
          <a:p>
            <a:pPr lvl="1"/>
            <a:r>
              <a:rPr lang="fr-BE" dirty="0"/>
              <a:t>Test of new </a:t>
            </a:r>
            <a:r>
              <a:rPr lang="fr-BE" dirty="0" err="1"/>
              <a:t>low</a:t>
            </a:r>
            <a:r>
              <a:rPr lang="fr-BE" dirty="0"/>
              <a:t> </a:t>
            </a:r>
            <a:r>
              <a:rPr lang="fr-BE" dirty="0" err="1"/>
              <a:t>cost</a:t>
            </a:r>
            <a:r>
              <a:rPr lang="fr-BE" dirty="0"/>
              <a:t> instruments	</a:t>
            </a:r>
          </a:p>
          <a:p>
            <a:pPr lvl="1"/>
            <a:r>
              <a:rPr lang="fr-BE" dirty="0"/>
              <a:t>ESA, national </a:t>
            </a:r>
            <a:r>
              <a:rPr lang="fr-BE" dirty="0" err="1"/>
              <a:t>agencies</a:t>
            </a:r>
            <a:endParaRPr lang="fr-BE" dirty="0"/>
          </a:p>
          <a:p>
            <a:r>
              <a:rPr lang="fr-BE" dirty="0"/>
              <a:t>CINDI-II </a:t>
            </a:r>
            <a:r>
              <a:rPr lang="fr-BE" dirty="0" err="1"/>
              <a:t>Campaign</a:t>
            </a:r>
            <a:endParaRPr lang="fr-BE" dirty="0"/>
          </a:p>
          <a:p>
            <a:pPr lvl="1"/>
            <a:r>
              <a:rPr lang="fr-BE" dirty="0"/>
              <a:t>OMI, GOME-2A/B</a:t>
            </a:r>
          </a:p>
          <a:p>
            <a:pPr lvl="1"/>
            <a:r>
              <a:rPr lang="fr-BE" dirty="0"/>
              <a:t>Validation of NO</a:t>
            </a:r>
            <a:r>
              <a:rPr lang="fr-BE" sz="1200" dirty="0"/>
              <a:t>2</a:t>
            </a:r>
            <a:r>
              <a:rPr lang="fr-BE" dirty="0"/>
              <a:t>, HCHO, SO</a:t>
            </a:r>
            <a:r>
              <a:rPr lang="fr-BE" sz="1200" dirty="0"/>
              <a:t>2</a:t>
            </a:r>
            <a:r>
              <a:rPr lang="fr-BE" dirty="0"/>
              <a:t>…</a:t>
            </a:r>
          </a:p>
          <a:p>
            <a:pPr lvl="1"/>
            <a:r>
              <a:rPr lang="fr-BE" dirty="0"/>
              <a:t>NSO, ESA FRM4DOAS, EU QA4ECV</a:t>
            </a:r>
          </a:p>
          <a:p>
            <a:endParaRPr lang="fr-BE" dirty="0"/>
          </a:p>
          <a:p>
            <a:pPr lvl="1"/>
            <a:endParaRPr lang="fr-BE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FRMs for atmospheric composition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3" b="36341"/>
          <a:stretch/>
        </p:blipFill>
        <p:spPr>
          <a:xfrm>
            <a:off x="4828650" y="1295400"/>
            <a:ext cx="3581536" cy="1609725"/>
          </a:xfrm>
          <a:prstGeom prst="rect">
            <a:avLst/>
          </a:prstGeom>
        </p:spPr>
      </p:pic>
      <p:pic>
        <p:nvPicPr>
          <p:cNvPr id="6" name="Picture 16" descr="http://frm4ghg.aeronomie.be/ProjectDir/documents/Pictures/5instrument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0" t="1178" r="819" b="17244"/>
          <a:stretch/>
        </p:blipFill>
        <p:spPr bwMode="auto">
          <a:xfrm>
            <a:off x="7440383" y="1275388"/>
            <a:ext cx="1627417" cy="482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AS instru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705" y="3600830"/>
            <a:ext cx="1910371" cy="287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466" y="5051478"/>
            <a:ext cx="2823159" cy="157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60597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sym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uk-UA" sz="11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19200"/>
            <a:ext cx="8153400" cy="4724400"/>
          </a:xfrm>
        </p:spPr>
        <p:txBody>
          <a:bodyPr/>
          <a:lstStyle/>
          <a:p>
            <a:r>
              <a:rPr lang="en-US" dirty="0"/>
              <a:t>Work within all subgroups (AC, IVOS, LPV, Microwave, and SAR) developing good practice approaches to ensure laboratory and field measurements are interoperable</a:t>
            </a:r>
          </a:p>
          <a:p>
            <a:r>
              <a:rPr lang="en-US" dirty="0"/>
              <a:t>Lead towards Level 1 and higher product agreement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Importance of SI-traceability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632485"/>
            <a:ext cx="6837058" cy="43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3061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sym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uk-UA" sz="11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304800" y="1600200"/>
            <a:ext cx="81534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Cooperation with GSICS</a:t>
            </a:r>
          </a:p>
          <a:p>
            <a:r>
              <a:rPr lang="en-US" sz="1800" dirty="0"/>
              <a:t>Identification of cooperation</a:t>
            </a:r>
            <a:br>
              <a:rPr lang="en-US" sz="1800" dirty="0"/>
            </a:br>
            <a:r>
              <a:rPr lang="en-US" sz="1800" dirty="0"/>
              <a:t>priorities and concluded</a:t>
            </a:r>
            <a:br>
              <a:rPr lang="en-US" sz="1800" dirty="0"/>
            </a:br>
            <a:r>
              <a:rPr lang="en-US" sz="1800" dirty="0"/>
              <a:t>(</a:t>
            </a:r>
            <a:r>
              <a:rPr lang="en-US" sz="1800" dirty="0" err="1"/>
              <a:t>cf</a:t>
            </a:r>
            <a:r>
              <a:rPr lang="en-US" sz="1800" dirty="0"/>
              <a:t> </a:t>
            </a:r>
            <a:r>
              <a:rPr lang="en-US" sz="1800" b="1" dirty="0"/>
              <a:t>CV-03 and CV-15</a:t>
            </a:r>
            <a:r>
              <a:rPr lang="en-US" sz="1800" dirty="0"/>
              <a:t>) </a:t>
            </a:r>
          </a:p>
          <a:p>
            <a:r>
              <a:rPr lang="en-US" sz="1800" dirty="0"/>
              <a:t>Cooperation on subgroup level &amp;</a:t>
            </a:r>
            <a:br>
              <a:rPr lang="en-US" sz="1800" dirty="0"/>
            </a:br>
            <a:r>
              <a:rPr lang="en-US" sz="1800" dirty="0"/>
              <a:t>working group level which includes</a:t>
            </a:r>
            <a:br>
              <a:rPr lang="en-US" sz="1800" dirty="0"/>
            </a:br>
            <a:r>
              <a:rPr lang="en-US" sz="1800" dirty="0"/>
              <a:t>joint meetings of sub-groups</a:t>
            </a:r>
          </a:p>
          <a:p>
            <a:r>
              <a:rPr lang="en-US" sz="1800" dirty="0"/>
              <a:t>WGCV chair observer @ GSICS-EP</a:t>
            </a:r>
          </a:p>
          <a:p>
            <a:r>
              <a:rPr lang="en-US" sz="1800" dirty="0"/>
              <a:t>GRWG chair observer @ WGCV</a:t>
            </a:r>
            <a:endParaRPr lang="en-US" dirty="0"/>
          </a:p>
          <a:p>
            <a:pPr marL="0" indent="0">
              <a:buNone/>
            </a:pPr>
            <a:endParaRPr lang="en-US" sz="1800" b="1" u="sng" dirty="0"/>
          </a:p>
          <a:p>
            <a:pPr marL="0" indent="0">
              <a:buNone/>
            </a:pPr>
            <a:r>
              <a:rPr lang="en-US" sz="1800" b="1" u="sng" dirty="0"/>
              <a:t>Others</a:t>
            </a:r>
          </a:p>
          <a:p>
            <a:r>
              <a:rPr lang="en-US" sz="1800" dirty="0"/>
              <a:t>Interaction with IOCCG </a:t>
            </a:r>
            <a:r>
              <a:rPr lang="en-US" sz="1800" dirty="0" err="1"/>
              <a:t>wrt</a:t>
            </a:r>
            <a:r>
              <a:rPr lang="en-US" sz="1800" dirty="0"/>
              <a:t> Cal/Val ocean color</a:t>
            </a:r>
          </a:p>
          <a:p>
            <a:r>
              <a:rPr lang="en-US" sz="1800" dirty="0"/>
              <a:t>Participation on LSI VC </a:t>
            </a:r>
            <a:r>
              <a:rPr lang="en-US" sz="1800" dirty="0" err="1"/>
              <a:t>telecons</a:t>
            </a:r>
            <a:endParaRPr lang="en-US" sz="1800" dirty="0"/>
          </a:p>
          <a:p>
            <a:r>
              <a:rPr lang="en-US" sz="1800" dirty="0"/>
              <a:t>Combined meeting with WGISS</a:t>
            </a:r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Interaction with other entities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07418"/>
            <a:ext cx="4526180" cy="265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4482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sym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uk-UA" sz="11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47800"/>
            <a:ext cx="8153400" cy="4724400"/>
          </a:xfrm>
        </p:spPr>
        <p:txBody>
          <a:bodyPr/>
          <a:lstStyle/>
          <a:p>
            <a:r>
              <a:rPr lang="en-US" dirty="0"/>
              <a:t>Description of proposed GSICS/WGCV IVOS solar irradiance spectrum is being evaluated by WGCV membership for approval</a:t>
            </a:r>
          </a:p>
          <a:p>
            <a:pPr lvl="1"/>
            <a:r>
              <a:rPr lang="en-US" dirty="0"/>
              <a:t>Solar spectrum choice can lead to differences in comparisons between sensors</a:t>
            </a:r>
          </a:p>
          <a:p>
            <a:pPr lvl="1"/>
            <a:r>
              <a:rPr lang="en-US" dirty="0"/>
              <a:t>WGCV accepted solar irradiance spectrum will be distributed on the CEOS Cal/Val Portal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Solar Irradiance Spectrum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718" y="2895600"/>
            <a:ext cx="5761282" cy="39624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3429000"/>
            <a:ext cx="3429000" cy="2667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/>
                <a:cs typeface="Arial" panose="020B0604020202020204" pitchFamily="34" charset="0"/>
                <a:sym typeface="Arial Bold"/>
              </a:rPr>
              <a:t>CV-16 -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/>
                <a:cs typeface="Arial" panose="020B0604020202020204" pitchFamily="34" charset="0"/>
                <a:sym typeface="Arial Bold"/>
              </a:rPr>
              <a:t> Report on outcomes from GSICS/CEOS reference Solar Spectrum evaluation</a:t>
            </a:r>
          </a:p>
        </p:txBody>
      </p:sp>
    </p:spTree>
    <p:extLst>
      <p:ext uri="{BB962C8B-B14F-4D97-AF65-F5344CB8AC3E}">
        <p14:creationId xmlns:p14="http://schemas.microsoft.com/office/powerpoint/2010/main" val="3519723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0" y="1143000"/>
            <a:ext cx="8305800" cy="762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914400">
              <a:buNone/>
            </a:pPr>
            <a:r>
              <a:rPr lang="en-US" sz="2200" b="1" dirty="0"/>
              <a:t>Timeline from WGCV-42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" y="1524000"/>
            <a:ext cx="4014108" cy="5334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lvl="0" defTabSz="914400">
              <a:buSzPct val="90000"/>
            </a:pPr>
            <a:r>
              <a:rPr lang="en-US" sz="1800" dirty="0">
                <a:latin typeface="Century Gothic" pitchFamily="34" charset="0"/>
              </a:rPr>
              <a:t>May 2017 WGCV plenary # 42 in Tokyo</a:t>
            </a:r>
          </a:p>
          <a:p>
            <a:pPr lvl="0" defTabSz="914400">
              <a:buSzPct val="90000"/>
            </a:pPr>
            <a:r>
              <a:rPr lang="en-US" sz="1800" dirty="0">
                <a:latin typeface="Century Gothic" pitchFamily="34" charset="0"/>
              </a:rPr>
              <a:t>September 2017 SIT Technical Workshop in </a:t>
            </a:r>
            <a:r>
              <a:rPr lang="en-US" sz="1800" dirty="0" err="1">
                <a:latin typeface="Century Gothic" pitchFamily="34" charset="0"/>
              </a:rPr>
              <a:t>Frascati</a:t>
            </a:r>
            <a:endParaRPr lang="en-US" sz="1800" dirty="0">
              <a:latin typeface="Century Gothic" pitchFamily="34" charset="0"/>
            </a:endParaRPr>
          </a:p>
          <a:p>
            <a:pPr lvl="0" defTabSz="914400">
              <a:buSzPct val="90000"/>
            </a:pPr>
            <a:r>
              <a:rPr lang="en-US" sz="1800" dirty="0">
                <a:latin typeface="Century Gothic" pitchFamily="34" charset="0"/>
              </a:rPr>
              <a:t>Oct. 31 – Nov. 2 CEOS Plenary in Brisbane</a:t>
            </a:r>
          </a:p>
          <a:p>
            <a:pPr defTabSz="914400">
              <a:buSzPct val="90000"/>
            </a:pPr>
            <a:r>
              <a:rPr lang="en-US" sz="1800" dirty="0">
                <a:latin typeface="Century Gothic" pitchFamily="34" charset="0"/>
              </a:rPr>
              <a:t>November 2017  SAR Sub-group Workshop in Pasadena, California</a:t>
            </a:r>
          </a:p>
          <a:p>
            <a:pPr defTabSz="914400">
              <a:buSzPct val="90000"/>
            </a:pPr>
            <a:r>
              <a:rPr lang="en-US" sz="1800" dirty="0">
                <a:latin typeface="Century Gothic" pitchFamily="34" charset="0"/>
              </a:rPr>
              <a:t>LPV Subgroup February 2018, </a:t>
            </a:r>
            <a:r>
              <a:rPr lang="en-US" sz="1800" dirty="0" err="1">
                <a:latin typeface="Century Gothic" pitchFamily="34" charset="0"/>
              </a:rPr>
              <a:t>Frascati</a:t>
            </a:r>
            <a:endParaRPr lang="en-US" sz="1800" dirty="0">
              <a:latin typeface="Century Gothic" pitchFamily="34" charset="0"/>
            </a:endParaRPr>
          </a:p>
          <a:p>
            <a:pPr lvl="0" defTabSz="914400">
              <a:buSzPct val="90000"/>
            </a:pPr>
            <a:r>
              <a:rPr lang="en-US" sz="1800" dirty="0">
                <a:latin typeface="Century Gothic" pitchFamily="34" charset="0"/>
              </a:rPr>
              <a:t>IVOS Subgroup March 2018, </a:t>
            </a:r>
            <a:r>
              <a:rPr lang="en-US" sz="1800" dirty="0" err="1">
                <a:latin typeface="Century Gothic" pitchFamily="34" charset="0"/>
              </a:rPr>
              <a:t>Noordwijk</a:t>
            </a:r>
            <a:r>
              <a:rPr lang="en-US" sz="1800" dirty="0">
                <a:latin typeface="Century Gothic" pitchFamily="34" charset="0"/>
              </a:rPr>
              <a:t>, Netherlands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04191A-FEC9-C047-BFC2-9E596D6D81A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8174" y="1198913"/>
            <a:ext cx="5029200" cy="301237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847E9A-DD34-4F49-82AD-5BE46B46C599}"/>
              </a:ext>
            </a:extLst>
          </p:cNvPr>
          <p:cNvSpPr txBox="1">
            <a:spLocks/>
          </p:cNvSpPr>
          <p:nvPr/>
        </p:nvSpPr>
        <p:spPr>
          <a:xfrm>
            <a:off x="4152900" y="4573167"/>
            <a:ext cx="4762500" cy="190383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lvl="0" defTabSz="914400">
              <a:buSzPct val="90000"/>
            </a:pPr>
            <a:r>
              <a:rPr lang="en-US" sz="1800" dirty="0">
                <a:latin typeface="Century Gothic" pitchFamily="34" charset="0"/>
              </a:rPr>
              <a:t>WGCV work plan provided to CEOS Chair</a:t>
            </a:r>
          </a:p>
          <a:p>
            <a:pPr lvl="0" defTabSz="914400">
              <a:buSzPct val="90000"/>
            </a:pPr>
            <a:r>
              <a:rPr lang="en-US" sz="1800" dirty="0">
                <a:latin typeface="Century Gothic" panose="020B0502020202020204" pitchFamily="34" charset="0"/>
                <a:cs typeface="Arial" panose="020B0604020202020204" pitchFamily="34" charset="0"/>
              </a:rPr>
              <a:t>Inputs to monthly CEOS SEC meeting / telecon</a:t>
            </a:r>
          </a:p>
          <a:p>
            <a:pPr defTabSz="914400">
              <a:buSzPct val="90000"/>
            </a:pPr>
            <a:r>
              <a:rPr lang="en-US" sz="1800" dirty="0">
                <a:latin typeface="Century Gothic" panose="020B0502020202020204" pitchFamily="34" charset="0"/>
                <a:cs typeface="Arial" panose="020B0604020202020204" pitchFamily="34" charset="0"/>
              </a:rPr>
              <a:t>July </a:t>
            </a:r>
            <a:r>
              <a:rPr lang="en-US" sz="1800" dirty="0" err="1">
                <a:latin typeface="Century Gothic" panose="020B0502020202020204" pitchFamily="34" charset="0"/>
                <a:cs typeface="Arial" panose="020B0604020202020204" pitchFamily="34" charset="0"/>
              </a:rPr>
              <a:t>telecon</a:t>
            </a:r>
            <a:r>
              <a:rPr lang="en-US" sz="1800" dirty="0">
                <a:latin typeface="Century Gothic" panose="020B0502020202020204" pitchFamily="34" charset="0"/>
                <a:cs typeface="Arial" panose="020B0604020202020204" pitchFamily="34" charset="0"/>
              </a:rPr>
              <a:t> with CEOS SIT</a:t>
            </a:r>
          </a:p>
          <a:p>
            <a:pPr defTabSz="914400">
              <a:buSzPct val="90000"/>
            </a:pPr>
            <a:r>
              <a:rPr lang="en-US" sz="1800" dirty="0">
                <a:latin typeface="Century Gothic" panose="020B0502020202020204" pitchFamily="34" charset="0"/>
                <a:cs typeface="Arial" panose="020B0604020202020204" pitchFamily="34" charset="0"/>
              </a:rPr>
              <a:t>CEOS Newsletter input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ECF44AE-D95D-9A43-B5D3-4649EB99B215}"/>
              </a:ext>
            </a:extLst>
          </p:cNvPr>
          <p:cNvSpPr txBox="1">
            <a:spLocks/>
          </p:cNvSpPr>
          <p:nvPr/>
        </p:nvSpPr>
        <p:spPr>
          <a:xfrm>
            <a:off x="4152900" y="4267200"/>
            <a:ext cx="3200400" cy="641668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914400">
              <a:buNone/>
            </a:pPr>
            <a:r>
              <a:rPr lang="en-US" sz="2200" b="1" dirty="0"/>
              <a:t>Other activities</a:t>
            </a:r>
          </a:p>
        </p:txBody>
      </p:sp>
    </p:spTree>
    <p:extLst>
      <p:ext uri="{BB962C8B-B14F-4D97-AF65-F5344CB8AC3E}">
        <p14:creationId xmlns:p14="http://schemas.microsoft.com/office/powerpoint/2010/main" val="187755862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C2CC4-417C-4EBB-88DD-BA6A2B0F77B7}" type="slidenum">
              <a:rPr kumimoji="0" lang="en-GB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sym typeface="Calibri"/>
              </a:rPr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100" b="0" i="1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6200" y="1219200"/>
            <a:ext cx="4114800" cy="4724400"/>
          </a:xfrm>
        </p:spPr>
        <p:txBody>
          <a:bodyPr/>
          <a:lstStyle/>
          <a:p>
            <a:r>
              <a:rPr lang="en-US" dirty="0"/>
              <a:t>WGCV / Terrain Mapping Subgroup</a:t>
            </a:r>
          </a:p>
          <a:p>
            <a:r>
              <a:rPr lang="en-US" dirty="0"/>
              <a:t>GEO Global DEM Task</a:t>
            </a:r>
          </a:p>
          <a:p>
            <a:r>
              <a:rPr lang="en-US" dirty="0"/>
              <a:t>ISPRS WG IV/3 – Global DEM Interoperability</a:t>
            </a:r>
          </a:p>
          <a:p>
            <a:pPr marL="0" indent="0">
              <a:buNone/>
            </a:pPr>
            <a:r>
              <a:rPr lang="en-US" dirty="0"/>
              <a:t>Activities:</a:t>
            </a:r>
          </a:p>
          <a:p>
            <a:r>
              <a:rPr lang="en-US" dirty="0"/>
              <a:t>SRTM workshop / PE&amp;RS special issue</a:t>
            </a:r>
          </a:p>
          <a:p>
            <a:r>
              <a:rPr lang="en-US" dirty="0"/>
              <a:t>ASTER GDEM evaluation / IGARSS session</a:t>
            </a:r>
          </a:p>
          <a:p>
            <a:r>
              <a:rPr lang="en-US" dirty="0"/>
              <a:t>ISPRS sessions (2008, 2010, 2012, 2014, 2016)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Moving forward on DEM Task Group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477139"/>
            <a:ext cx="5334000" cy="3475861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3200402" y="4998720"/>
          <a:ext cx="5943598" cy="1859280"/>
        </p:xfrm>
        <a:graphic>
          <a:graphicData uri="http://schemas.openxmlformats.org/drawingml/2006/table">
            <a:tbl>
              <a:tblPr bandRow="1">
                <a:tableStyleId>{2708684C-4D16-4618-839F-0558EEFCDFE6}</a:tableStyleId>
              </a:tblPr>
              <a:tblGrid>
                <a:gridCol w="2133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2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2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2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23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5600"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DEM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Grid spacing (m)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600" dirty="0"/>
                        <a:t>Absolute vertical accuracy specification (m)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RMSE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LE90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LE95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SRTM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30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9.7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16</a:t>
                      </a:r>
                      <a:endParaRPr lang="en-US" sz="1400" b="1" i="1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19.07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ASTER GDEM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30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10.2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16.78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20</a:t>
                      </a:r>
                      <a:endParaRPr lang="en-US" sz="1400" b="1" i="1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 err="1"/>
                        <a:t>TanDEM</a:t>
                      </a:r>
                      <a:r>
                        <a:rPr lang="en-US" sz="1400" dirty="0"/>
                        <a:t>-X (</a:t>
                      </a:r>
                      <a:r>
                        <a:rPr lang="en-US" sz="1400" dirty="0" err="1"/>
                        <a:t>WorldDEM</a:t>
                      </a:r>
                      <a:r>
                        <a:rPr lang="en-US" sz="1400" dirty="0"/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12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6.08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10</a:t>
                      </a:r>
                      <a:endParaRPr lang="en-US" sz="1400" b="1" i="1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11.92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PRISM (AW3D)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5</a:t>
                      </a:r>
                      <a:endParaRPr lang="en-US" sz="1400" b="1" i="1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8.22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dirty="0"/>
                        <a:t>9.8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861850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sym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uk-UA" sz="11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305800" cy="4724400"/>
          </a:xfrm>
        </p:spPr>
        <p:txBody>
          <a:bodyPr/>
          <a:lstStyle/>
          <a:p>
            <a:r>
              <a:rPr lang="en-US" sz="1800" dirty="0">
                <a:solidFill>
                  <a:srgbClr val="002060"/>
                </a:solidFill>
              </a:rPr>
              <a:t>11/2017	SAR sub-group: CEOS SAR Workshop</a:t>
            </a:r>
          </a:p>
          <a:p>
            <a:r>
              <a:rPr lang="en-US" sz="1800" dirty="0">
                <a:solidFill>
                  <a:srgbClr val="002060"/>
                </a:solidFill>
              </a:rPr>
              <a:t>01/2018	LPV sub-group meeting</a:t>
            </a:r>
          </a:p>
          <a:p>
            <a:r>
              <a:rPr lang="en-US" sz="1800" dirty="0">
                <a:solidFill>
                  <a:srgbClr val="002060"/>
                </a:solidFill>
              </a:rPr>
              <a:t>03/2018	IVOS sub-group meeting &amp; workshops</a:t>
            </a:r>
          </a:p>
          <a:p>
            <a:r>
              <a:rPr lang="en-US" sz="1800" dirty="0">
                <a:solidFill>
                  <a:srgbClr val="002060"/>
                </a:solidFill>
              </a:rPr>
              <a:t>04/2018	WGCV-43 joint with WGISS 11/2015 hosted by INPE</a:t>
            </a:r>
          </a:p>
          <a:p>
            <a:r>
              <a:rPr lang="en-US" sz="1800" dirty="0">
                <a:solidFill>
                  <a:srgbClr val="002060"/>
                </a:solidFill>
              </a:rPr>
              <a:t>09/2016	SAR sub-group: CEOS SAR workshop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Meetings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3313452"/>
            <a:ext cx="5943600" cy="327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7922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sym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uk-UA" sz="11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1800" dirty="0"/>
              <a:t>Work Plan progress is proceeding at a good pace</a:t>
            </a:r>
          </a:p>
          <a:p>
            <a:pPr lvl="1"/>
            <a:r>
              <a:rPr lang="en-US" sz="1800" dirty="0"/>
              <a:t>All actions are proceeding </a:t>
            </a:r>
          </a:p>
          <a:p>
            <a:pPr lvl="1"/>
            <a:r>
              <a:rPr lang="en-US" sz="1800" dirty="0"/>
              <a:t>Delays in completion in some actions due to personnel availability</a:t>
            </a:r>
          </a:p>
          <a:p>
            <a:pPr lvl="1"/>
            <a:r>
              <a:rPr lang="en-US" sz="1800" dirty="0"/>
              <a:t>Paths forward to completion are in place for all actions</a:t>
            </a:r>
          </a:p>
          <a:p>
            <a:r>
              <a:rPr lang="en-US" sz="1800" dirty="0"/>
              <a:t>WGCV interactions with other groups continues to provide challenges and progress</a:t>
            </a:r>
          </a:p>
          <a:p>
            <a:pPr lvl="1"/>
            <a:r>
              <a:rPr lang="en-US" sz="1800" dirty="0"/>
              <a:t>Interactions with VCs and WGs are advancing WGCV activities</a:t>
            </a:r>
          </a:p>
          <a:p>
            <a:pPr lvl="1"/>
            <a:r>
              <a:rPr lang="en-US" sz="1800" dirty="0"/>
              <a:t>Cross-cutting activities are creating new links between the subgroups</a:t>
            </a:r>
          </a:p>
          <a:p>
            <a:r>
              <a:rPr lang="en-US" sz="1800" dirty="0"/>
              <a:t>Attendance and participation by CEOS member agencies at the Working Group and Subgroup levels is strong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25540104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28601" y="1828800"/>
            <a:ext cx="8915400" cy="4648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0" dirty="0">
                <a:solidFill>
                  <a:srgbClr val="000090"/>
                </a:solidFill>
              </a:rPr>
              <a:t>Focus on two of the 2018-2019 SIT Chair Priorities:</a:t>
            </a:r>
          </a:p>
          <a:p>
            <a:pPr lvl="0"/>
            <a:r>
              <a:rPr lang="en-US" b="0" dirty="0">
                <a:solidFill>
                  <a:srgbClr val="000090"/>
                </a:solidFill>
              </a:rPr>
              <a:t>Address Working Group (WG) and Virtual Constellation (VC) continuity, sustainability and outputs</a:t>
            </a:r>
          </a:p>
          <a:p>
            <a:pPr lvl="1"/>
            <a:r>
              <a:rPr lang="en-US" b="0" dirty="0">
                <a:solidFill>
                  <a:srgbClr val="000090"/>
                </a:solidFill>
              </a:rPr>
              <a:t>Discuss </a:t>
            </a:r>
            <a:r>
              <a:rPr lang="en-US" dirty="0">
                <a:solidFill>
                  <a:srgbClr val="000090"/>
                </a:solidFill>
              </a:rPr>
              <a:t>results of </a:t>
            </a:r>
            <a:r>
              <a:rPr lang="en-US" b="0" dirty="0">
                <a:solidFill>
                  <a:srgbClr val="000090"/>
                </a:solidFill>
              </a:rPr>
              <a:t>VC and WG Questionnaires</a:t>
            </a:r>
          </a:p>
          <a:p>
            <a:pPr lvl="1"/>
            <a:r>
              <a:rPr lang="en-US" b="0" dirty="0">
                <a:solidFill>
                  <a:srgbClr val="000090"/>
                </a:solidFill>
              </a:rPr>
              <a:t>Identify synergies and cooperation areas between VCs and WGs</a:t>
            </a:r>
          </a:p>
          <a:p>
            <a:pPr lvl="0"/>
            <a:r>
              <a:rPr lang="en-US" b="0" dirty="0">
                <a:solidFill>
                  <a:srgbClr val="000090"/>
                </a:solidFill>
              </a:rPr>
              <a:t>Clarify CEOS relationships with CGMS, GEO, and WMO</a:t>
            </a:r>
          </a:p>
          <a:p>
            <a:pPr lvl="1"/>
            <a:r>
              <a:rPr lang="en-US" b="0" dirty="0">
                <a:solidFill>
                  <a:srgbClr val="000090"/>
                </a:solidFill>
              </a:rPr>
              <a:t>Map of CEOS priorities with the 2017-2019 GEO Work Program</a:t>
            </a:r>
          </a:p>
          <a:p>
            <a:pPr lvl="1"/>
            <a:r>
              <a:rPr lang="en-US" b="0" dirty="0">
                <a:solidFill>
                  <a:srgbClr val="000090"/>
                </a:solidFill>
              </a:rPr>
              <a:t>CEOS 2018-19 Work 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0" y="1300163"/>
            <a:ext cx="9144000" cy="52863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/>
              <a:t>SIT-33 Meeting: 24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  <a:r>
              <a:rPr lang="mr-IN" b="1" dirty="0"/>
              <a:t>–</a:t>
            </a:r>
            <a:r>
              <a:rPr lang="en-US" b="1" dirty="0"/>
              <a:t> 25</a:t>
            </a:r>
            <a:r>
              <a:rPr lang="en-US" b="1" baseline="30000" dirty="0"/>
              <a:t>th</a:t>
            </a:r>
            <a:r>
              <a:rPr lang="en-US" b="1" dirty="0"/>
              <a:t> April, Boulder (Colorado, USA)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458989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7" y="1212491"/>
            <a:ext cx="4952872" cy="54831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76903" y="2326481"/>
            <a:ext cx="335908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90"/>
                </a:solidFill>
              </a:rPr>
              <a:t>The European Commission (2018 CEOS Chair) will ensure continuity and coherence of CEOS activities by:</a:t>
            </a:r>
          </a:p>
          <a:p>
            <a:pPr marL="0" indent="0">
              <a:buNone/>
            </a:pPr>
            <a:endParaRPr lang="en-US" dirty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Supporting and further developing priorities and themes of previous Chair (USGS)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Understanding and defining common priorities with incoming SIT Chair (NOAA)</a:t>
            </a:r>
            <a:endParaRPr lang="en-GB" dirty="0">
              <a:solidFill>
                <a:srgbClr val="00009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987882-BF61-ED4B-B616-B903CA661A83}"/>
              </a:ext>
            </a:extLst>
          </p:cNvPr>
          <p:cNvSpPr/>
          <p:nvPr/>
        </p:nvSpPr>
        <p:spPr>
          <a:xfrm>
            <a:off x="5181599" y="1286470"/>
            <a:ext cx="3810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31st CEOS Plenary </a:t>
            </a:r>
          </a:p>
          <a:p>
            <a:r>
              <a:rPr lang="en-US" b="1" dirty="0"/>
              <a:t>18th–20th October 2017</a:t>
            </a:r>
          </a:p>
          <a:p>
            <a:r>
              <a:rPr lang="en-US" b="1" dirty="0"/>
              <a:t>Rapid City, South Dakota, USA</a:t>
            </a:r>
          </a:p>
        </p:txBody>
      </p:sp>
    </p:spTree>
    <p:extLst>
      <p:ext uri="{BB962C8B-B14F-4D97-AF65-F5344CB8AC3E}">
        <p14:creationId xmlns:p14="http://schemas.microsoft.com/office/powerpoint/2010/main" val="97297156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142434" y="1124187"/>
            <a:ext cx="6044784" cy="66357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+mj-lt"/>
              </a:rPr>
              <a:t>European Commission (EC) Priorities</a:t>
            </a:r>
            <a:br>
              <a:rPr lang="en-US" sz="2400" b="1" dirty="0">
                <a:solidFill>
                  <a:schemeClr val="bg1"/>
                </a:solidFill>
                <a:latin typeface="+mj-lt"/>
              </a:rPr>
            </a:b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434" y="1616601"/>
            <a:ext cx="8688506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0090"/>
                </a:solidFill>
              </a:rPr>
              <a:t>The EC will continue work on past activities such as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Implementation of the study of future data access and analysis architectures.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Supporting the ad-hoc team on Sustainable Development Goals (SDGs).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Moderate Resolution Sensor Interoperability</a:t>
            </a:r>
            <a:endParaRPr lang="en-GB" dirty="0">
              <a:solidFill>
                <a:srgbClr val="00009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696" y="3119497"/>
            <a:ext cx="85271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090"/>
                </a:solidFill>
              </a:rPr>
              <a:t>2018 Chair Priorities</a:t>
            </a:r>
          </a:p>
          <a:p>
            <a:pPr marL="0" indent="0">
              <a:buNone/>
            </a:pPr>
            <a:endParaRPr lang="en-US" sz="1000" b="1" dirty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90"/>
                </a:solidFill>
              </a:rPr>
              <a:t>Laying the foundation for an international CO2 and GHG emission monitoring system</a:t>
            </a:r>
            <a:endParaRPr lang="en-GB" sz="2000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GB" sz="1400" dirty="0">
              <a:solidFill>
                <a:srgbClr val="000090"/>
              </a:solidFill>
            </a:endParaRPr>
          </a:p>
          <a:p>
            <a:pPr marL="0" lvl="0" indent="0">
              <a:buNone/>
            </a:pPr>
            <a:r>
              <a:rPr lang="en-US" sz="2000" dirty="0">
                <a:solidFill>
                  <a:srgbClr val="000090"/>
                </a:solidFill>
              </a:rPr>
              <a:t>Bring the benefits of Future Data Architectures to the present - identify new targets</a:t>
            </a:r>
          </a:p>
        </p:txBody>
      </p:sp>
    </p:spTree>
    <p:extLst>
      <p:ext uri="{BB962C8B-B14F-4D97-AF65-F5344CB8AC3E}">
        <p14:creationId xmlns:p14="http://schemas.microsoft.com/office/powerpoint/2010/main" val="155765541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sym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uk-UA" sz="11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3657600" cy="4724400"/>
          </a:xfrm>
        </p:spPr>
        <p:txBody>
          <a:bodyPr/>
          <a:lstStyle/>
          <a:p>
            <a:r>
              <a:rPr lang="en-US" dirty="0"/>
              <a:t>All Carbon actions have a path toward completion with specific actions being addressed in preparation for WGCV-43</a:t>
            </a:r>
          </a:p>
          <a:p>
            <a:r>
              <a:rPr lang="en-US" b="1" dirty="0"/>
              <a:t>CARB-19</a:t>
            </a:r>
            <a:r>
              <a:rPr lang="en-US" dirty="0"/>
              <a:t> is to summarize current list of validated land data products relevant to Carbon Strategy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WGCV and Carbon</a:t>
            </a:r>
          </a:p>
        </p:txBody>
      </p:sp>
      <p:sp>
        <p:nvSpPr>
          <p:cNvPr id="20" name="Textfeld 7"/>
          <p:cNvSpPr txBox="1"/>
          <p:nvPr/>
        </p:nvSpPr>
        <p:spPr>
          <a:xfrm>
            <a:off x="4778206" y="1219200"/>
            <a:ext cx="1278553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WGCV Carbon tasks</a:t>
            </a:r>
          </a:p>
        </p:txBody>
      </p:sp>
      <p:sp>
        <p:nvSpPr>
          <p:cNvPr id="22" name="Textfeld 8"/>
          <p:cNvSpPr txBox="1"/>
          <p:nvPr/>
        </p:nvSpPr>
        <p:spPr>
          <a:xfrm>
            <a:off x="4397206" y="6435102"/>
            <a:ext cx="1639229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non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CEOS Carbon Action items</a:t>
            </a:r>
          </a:p>
        </p:txBody>
      </p:sp>
      <p:cxnSp>
        <p:nvCxnSpPr>
          <p:cNvPr id="23" name="Gerade Verbindung mit Pfeil 10"/>
          <p:cNvCxnSpPr/>
          <p:nvPr/>
        </p:nvCxnSpPr>
        <p:spPr>
          <a:xfrm>
            <a:off x="6530806" y="1342309"/>
            <a:ext cx="2133600" cy="0"/>
          </a:xfrm>
          <a:prstGeom prst="straightConnector1">
            <a:avLst/>
          </a:prstGeom>
          <a:noFill/>
          <a:ln w="12700" cap="flat">
            <a:solidFill>
              <a:schemeClr val="tx2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Gerade Verbindung mit Pfeil 12"/>
          <p:cNvCxnSpPr/>
          <p:nvPr/>
        </p:nvCxnSpPr>
        <p:spPr>
          <a:xfrm flipV="1">
            <a:off x="4549606" y="1540683"/>
            <a:ext cx="0" cy="3505200"/>
          </a:xfrm>
          <a:prstGeom prst="straightConnector1">
            <a:avLst/>
          </a:prstGeom>
          <a:noFill/>
          <a:ln w="12700" cap="flat">
            <a:solidFill>
              <a:schemeClr val="tx2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25" name="Diagramm 14"/>
          <p:cNvGraphicFramePr/>
          <p:nvPr>
            <p:extLst/>
          </p:nvPr>
        </p:nvGraphicFramePr>
        <p:xfrm>
          <a:off x="3505200" y="5790205"/>
          <a:ext cx="838200" cy="891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6" name="Inhaltsplatzhalter 17"/>
          <p:cNvGraphicFramePr>
            <a:graphicFrameLocks/>
          </p:cNvGraphicFramePr>
          <p:nvPr>
            <p:extLst/>
          </p:nvPr>
        </p:nvGraphicFramePr>
        <p:xfrm>
          <a:off x="4702015" y="1540683"/>
          <a:ext cx="3962389" cy="5105390"/>
        </p:xfrm>
        <a:graphic>
          <a:graphicData uri="http://schemas.openxmlformats.org/drawingml/2006/table">
            <a:tbl>
              <a:tblPr/>
              <a:tblGrid>
                <a:gridCol w="127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127819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</a:tblGrid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  <a:tr h="118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93" marR="5493" marT="54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2"/>
                  </a:ext>
                </a:extLst>
              </a:tr>
            </a:tbl>
          </a:graphicData>
        </a:graphic>
      </p:graphicFrame>
      <p:cxnSp>
        <p:nvCxnSpPr>
          <p:cNvPr id="27" name="Gerade Verbindung mit Pfeil 20"/>
          <p:cNvCxnSpPr/>
          <p:nvPr/>
        </p:nvCxnSpPr>
        <p:spPr>
          <a:xfrm>
            <a:off x="4016206" y="2531283"/>
            <a:ext cx="457200" cy="0"/>
          </a:xfrm>
          <a:prstGeom prst="straightConnector1">
            <a:avLst/>
          </a:prstGeom>
          <a:noFill/>
          <a:ln w="25400" cap="flat">
            <a:solidFill>
              <a:srgbClr val="FF9A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Gerade Verbindung mit Pfeil 34"/>
          <p:cNvCxnSpPr/>
          <p:nvPr/>
        </p:nvCxnSpPr>
        <p:spPr>
          <a:xfrm>
            <a:off x="4016206" y="5655483"/>
            <a:ext cx="457200" cy="0"/>
          </a:xfrm>
          <a:prstGeom prst="straightConnector1">
            <a:avLst/>
          </a:prstGeom>
          <a:noFill/>
          <a:ln w="25400" cap="flat">
            <a:solidFill>
              <a:srgbClr val="FF9A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Gerade Verbindung mit Pfeil 43"/>
          <p:cNvCxnSpPr/>
          <p:nvPr/>
        </p:nvCxnSpPr>
        <p:spPr>
          <a:xfrm flipH="1">
            <a:off x="6302206" y="2683683"/>
            <a:ext cx="609600" cy="0"/>
          </a:xfrm>
          <a:prstGeom prst="straightConnector1">
            <a:avLst/>
          </a:prstGeom>
          <a:noFill/>
          <a:ln w="25400" cap="flat">
            <a:solidFill>
              <a:srgbClr val="FF9A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Gerade Verbindung mit Pfeil 45"/>
          <p:cNvCxnSpPr/>
          <p:nvPr/>
        </p:nvCxnSpPr>
        <p:spPr>
          <a:xfrm flipH="1">
            <a:off x="5540206" y="5274483"/>
            <a:ext cx="1371600" cy="0"/>
          </a:xfrm>
          <a:prstGeom prst="straightConnector1">
            <a:avLst/>
          </a:prstGeom>
          <a:noFill/>
          <a:ln w="25400" cap="flat">
            <a:solidFill>
              <a:srgbClr val="FF9A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76763875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sym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uk-UA" sz="11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Documenting validation framework and protocols </a:t>
            </a:r>
          </a:p>
          <a:p>
            <a:r>
              <a:rPr lang="en-US" dirty="0"/>
              <a:t>One example - Land Surface Temperature &amp; Emissivity Focus Area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WGCV LPV Validation Reports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21581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0237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sym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uk-UA" sz="11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2514600" cy="4724400"/>
          </a:xfrm>
        </p:spPr>
        <p:txBody>
          <a:bodyPr/>
          <a:lstStyle/>
          <a:p>
            <a:r>
              <a:rPr lang="en-US" dirty="0"/>
              <a:t>CEOS WGCV LPV has established a framework with the aim of independent validation and consistent uncertainty reporting across products as main output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LPV and validation framework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311965"/>
            <a:ext cx="6172200" cy="55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500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sym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uk-UA" sz="11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28600" y="1600200"/>
            <a:ext cx="2657320" cy="4724400"/>
          </a:xfrm>
        </p:spPr>
        <p:txBody>
          <a:bodyPr/>
          <a:lstStyle/>
          <a:p>
            <a:r>
              <a:rPr lang="en-US" dirty="0"/>
              <a:t>Online Platform for </a:t>
            </a:r>
            <a:r>
              <a:rPr lang="en-US" dirty="0" err="1"/>
              <a:t>Intercomparison</a:t>
            </a:r>
            <a:r>
              <a:rPr lang="en-US" dirty="0"/>
              <a:t> - </a:t>
            </a:r>
            <a:r>
              <a:rPr lang="en-US" dirty="0" err="1"/>
              <a:t>OnLine</a:t>
            </a:r>
            <a:r>
              <a:rPr lang="en-US" dirty="0"/>
              <a:t> Validation Exercise (OLIVE)</a:t>
            </a:r>
          </a:p>
          <a:p>
            <a:r>
              <a:rPr lang="en-US" dirty="0"/>
              <a:t>Guidance for online platform for </a:t>
            </a:r>
            <a:r>
              <a:rPr lang="en-US" dirty="0" err="1"/>
              <a:t>intercomparison</a:t>
            </a:r>
            <a:r>
              <a:rPr lang="en-US" dirty="0"/>
              <a:t> of terrestrial carbon products.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LPV’s OLIVE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120" y="1143000"/>
            <a:ext cx="6181880" cy="4889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6800" y="6029235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Results of LPV efforts being formalized to allow closure of CARB-19 and likely closure of Carbon Task Force’s Action #08</a:t>
            </a:r>
          </a:p>
        </p:txBody>
      </p:sp>
    </p:spTree>
    <p:extLst>
      <p:ext uri="{BB962C8B-B14F-4D97-AF65-F5344CB8AC3E}">
        <p14:creationId xmlns:p14="http://schemas.microsoft.com/office/powerpoint/2010/main" val="279231874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sym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uk-UA" sz="11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811510" y="1600200"/>
            <a:ext cx="4741690" cy="4724400"/>
          </a:xfrm>
        </p:spPr>
        <p:txBody>
          <a:bodyPr/>
          <a:lstStyle/>
          <a:p>
            <a:r>
              <a:rPr lang="en-US" b="1" dirty="0"/>
              <a:t>CV-13: </a:t>
            </a:r>
            <a:r>
              <a:rPr lang="en-US" b="1" dirty="0" err="1"/>
              <a:t>Intercomparison</a:t>
            </a:r>
            <a:r>
              <a:rPr lang="en-US" b="1" dirty="0"/>
              <a:t> of atmospheric correction models</a:t>
            </a:r>
          </a:p>
          <a:p>
            <a:r>
              <a:rPr lang="en-US" dirty="0"/>
              <a:t>Better understanding of the different uncertainty contributors and help in improving the AC processors</a:t>
            </a:r>
          </a:p>
          <a:p>
            <a:r>
              <a:rPr lang="en-US" u="sng" dirty="0"/>
              <a:t>Definition of the inter-comparison protocol </a:t>
            </a:r>
            <a:r>
              <a:rPr lang="en-US" dirty="0"/>
              <a:t>- discussed at first workshop</a:t>
            </a:r>
          </a:p>
          <a:p>
            <a:r>
              <a:rPr lang="en-US" u="sng" dirty="0"/>
              <a:t>Application of the AC processors </a:t>
            </a:r>
            <a:r>
              <a:rPr lang="en-US" dirty="0"/>
              <a:t>- Participants applied their AC schemes for test sites keeping processing parameters constant</a:t>
            </a:r>
          </a:p>
          <a:p>
            <a:r>
              <a:rPr lang="en-US" u="sng" dirty="0"/>
              <a:t>Analysis of the results </a:t>
            </a:r>
            <a:r>
              <a:rPr lang="en-US" dirty="0"/>
              <a:t>- ACIX coordinators processed the results submitted by all participants in early 2017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Atmospheric Correction </a:t>
            </a:r>
            <a:r>
              <a:rPr lang="en-US" dirty="0" err="1"/>
              <a:t>Intercomparison</a:t>
            </a:r>
            <a:r>
              <a:rPr lang="en-US" dirty="0"/>
              <a:t> ACIX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077" y="1213800"/>
            <a:ext cx="2627807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077" y="3962400"/>
            <a:ext cx="2627807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6200" y="1600200"/>
          <a:ext cx="1735310" cy="4121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3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r"/>
                      <a:r>
                        <a:rPr lang="en-GB" sz="11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Sensors</a:t>
                      </a:r>
                      <a:endParaRPr lang="en-GB" sz="105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11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Processors</a:t>
                      </a:r>
                    </a:p>
                  </a:txBody>
                  <a:tcPr marL="36000" marR="36000" marT="0" marB="7200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4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7200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ts val="172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ts val="172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ACOLITE [Belgium]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ATCOR [Germany]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046"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Brockmann</a:t>
                      </a:r>
                      <a:r>
                        <a:rPr lang="en-GB" sz="1100" b="1" kern="1200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[</a:t>
                      </a: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Germany]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FORCE </a:t>
                      </a:r>
                      <a:r>
                        <a:rPr lang="en-GB" sz="1100" b="1" kern="1200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[</a:t>
                      </a: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Germany]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ts val="17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ts val="17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GA-PABT [Australia]</a:t>
                      </a: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LaSRC</a:t>
                      </a: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[USA]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LAC  [France]</a:t>
                      </a:r>
                      <a:endParaRPr lang="en-GB" sz="11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MACCS [France]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OPERA [Belgium]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SCAPE-M [Germany]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SeaDAS</a:t>
                      </a: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[USA]</a:t>
                      </a: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45720" marR="4572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Sen2Cor [</a:t>
                      </a:r>
                      <a:r>
                        <a:rPr lang="en-GB" sz="1100" b="1" kern="120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France&amp;Germany</a:t>
                      </a:r>
                      <a:r>
                        <a:rPr lang="en-GB" sz="1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919667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9130</TotalTime>
  <Words>1427</Words>
  <Application>Microsoft Macintosh PowerPoint</Application>
  <PresentationFormat>On-screen Show (4:3)</PresentationFormat>
  <Paragraphs>1572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 Bold</vt:lpstr>
      <vt:lpstr>Droid Serif</vt:lpstr>
      <vt:lpstr>Frutiger 45 Light</vt:lpstr>
      <vt:lpstr>Proxima Nova Regular</vt:lpstr>
      <vt:lpstr>Arial</vt:lpstr>
      <vt:lpstr>Avenir Roman</vt:lpstr>
      <vt:lpstr>Calibri</vt:lpstr>
      <vt:lpstr>Century Gothic</vt:lpstr>
      <vt:lpstr>Courier New</vt:lpstr>
      <vt:lpstr>Helvetica</vt:lpstr>
      <vt:lpstr>Times</vt:lpstr>
      <vt:lpstr>Times New Roman</vt:lpstr>
      <vt:lpstr>Wingdings</vt:lpstr>
      <vt:lpstr>Default</vt:lpstr>
      <vt:lpstr>1_Default</vt:lpstr>
      <vt:lpstr>WGCV Chair’s Report</vt:lpstr>
      <vt:lpstr>PowerPoint Presentation</vt:lpstr>
      <vt:lpstr>PowerPoint Presentation</vt:lpstr>
      <vt:lpstr>European Commission (EC) Priorities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Microsoft Office User</cp:lastModifiedBy>
  <cp:revision>173</cp:revision>
  <dcterms:modified xsi:type="dcterms:W3CDTF">2018-04-11T02:07:08Z</dcterms:modified>
</cp:coreProperties>
</file>