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  <p:sldMasterId id="2147483689" r:id="rId3"/>
  </p:sldMasterIdLst>
  <p:notesMasterIdLst>
    <p:notesMasterId r:id="rId19"/>
  </p:notesMasterIdLst>
  <p:sldIdLst>
    <p:sldId id="256" r:id="rId4"/>
    <p:sldId id="325" r:id="rId5"/>
    <p:sldId id="302" r:id="rId6"/>
    <p:sldId id="340" r:id="rId7"/>
    <p:sldId id="337" r:id="rId8"/>
    <p:sldId id="313" r:id="rId9"/>
    <p:sldId id="341" r:id="rId10"/>
    <p:sldId id="327" r:id="rId11"/>
    <p:sldId id="312" r:id="rId12"/>
    <p:sldId id="323" r:id="rId13"/>
    <p:sldId id="324" r:id="rId14"/>
    <p:sldId id="335" r:id="rId15"/>
    <p:sldId id="322" r:id="rId16"/>
    <p:sldId id="342" r:id="rId17"/>
    <p:sldId id="269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5" autoAdjust="0"/>
    <p:restoredTop sz="94066" autoAdjust="0"/>
  </p:normalViewPr>
  <p:slideViewPr>
    <p:cSldViewPr>
      <p:cViewPr>
        <p:scale>
          <a:sx n="107" d="100"/>
          <a:sy n="107" d="100"/>
        </p:scale>
        <p:origin x="-72" y="17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3888"/>
    </p:cViewPr>
  </p:sorterViewPr>
  <p:notesViewPr>
    <p:cSldViewPr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2899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A8B1FB28-8C22-4CB6-A269-760C99C5B398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1371600"/>
          </a:xfrm>
        </p:spPr>
        <p:txBody>
          <a:bodyPr/>
          <a:lstStyle/>
          <a:p>
            <a:endParaRPr lang="en-AU" sz="900" dirty="0" smtClean="0"/>
          </a:p>
          <a:p>
            <a:endParaRPr lang="en-A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5CA48CDD-808B-4F16-9C5C-FA0EB0B1C8AF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7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7884230-34D9-4471-9399-5E5375172E0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82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1371600"/>
          </a:xfrm>
        </p:spPr>
        <p:txBody>
          <a:bodyPr/>
          <a:lstStyle/>
          <a:p>
            <a:endParaRPr lang="en-AU" sz="900" dirty="0" smtClean="0"/>
          </a:p>
          <a:p>
            <a:endParaRPr lang="en-AU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5CA48CDD-808B-4F16-9C5C-FA0EB0B1C8A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7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99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7884230-34D9-4471-9399-5E5375172E0F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26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74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7745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0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mailto:cwatson@utas.edu.au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mailto:Benoit.Legresy@csiro.au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1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7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0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9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862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2075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7921900" y="6326520"/>
            <a:ext cx="1008112" cy="3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3236" tIns="66619" rIns="133236" bIns="66619">
            <a:spAutoFit/>
          </a:bodyPr>
          <a:lstStyle/>
          <a:p>
            <a:pPr algn="ctr" defTabSz="913984" rtl="0"/>
            <a:r>
              <a:rPr lang="en-AU" sz="900" b="1" i="1" kern="1200" dirty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CEOS WGCV-43</a:t>
            </a:r>
            <a:endParaRPr lang="en-AU" sz="700" b="1" i="1" kern="1200" dirty="0">
              <a:solidFill>
                <a:prstClr val="white">
                  <a:lumMod val="50000"/>
                </a:prstClr>
              </a:solidFill>
              <a:latin typeface="Calibri"/>
              <a:ea typeface="Kozuka Gothic Pro H" pitchFamily="34" charset="-128"/>
              <a:cs typeface="+mn-cs"/>
            </a:endParaRPr>
          </a:p>
          <a:p>
            <a:pPr algn="ctr" defTabSz="913984" rtl="0"/>
            <a:r>
              <a:rPr lang="en-AU" sz="700" b="1" i="1" kern="1200" dirty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Sao Paolo, Brazil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5" y="6351785"/>
            <a:ext cx="1216332" cy="42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0"/>
          <p:cNvSpPr>
            <a:spLocks noChangeArrowheads="1"/>
          </p:cNvSpPr>
          <p:nvPr userDrawn="1"/>
        </p:nvSpPr>
        <p:spPr bwMode="auto">
          <a:xfrm>
            <a:off x="2699792" y="6309320"/>
            <a:ext cx="5184576" cy="3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3236" tIns="66619" rIns="133236" bIns="66619">
            <a:spAutoFit/>
          </a:bodyPr>
          <a:lstStyle/>
          <a:p>
            <a:pPr algn="l" defTabSz="913984" rtl="0"/>
            <a:r>
              <a:rPr lang="en-AU" sz="800" b="1" i="1" kern="1200" dirty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Satellite Altimeter Calibration and Validation: 25 Years of Australian Contribution from Bass </a:t>
            </a:r>
            <a:r>
              <a:rPr lang="en-AU" sz="800" b="1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Strait</a:t>
            </a:r>
          </a:p>
          <a:p>
            <a:pPr algn="l" defTabSz="913984" rtl="0"/>
            <a:r>
              <a:rPr lang="en-AU" sz="800" b="1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Christopher Watson (</a:t>
            </a:r>
            <a:r>
              <a:rPr lang="en-AU" sz="800" b="1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  <a:hlinkClick r:id="rId3"/>
              </a:rPr>
              <a:t>cwatson@utas.edu.au</a:t>
            </a:r>
            <a:r>
              <a:rPr lang="en-AU" sz="800" b="1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), Benoit </a:t>
            </a:r>
            <a:r>
              <a:rPr lang="en-AU" sz="800" b="1" i="1" kern="1200" dirty="0" err="1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Legresy</a:t>
            </a:r>
            <a:r>
              <a:rPr lang="en-AU" sz="800" b="1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 (</a:t>
            </a:r>
            <a:r>
              <a:rPr lang="en-AU" sz="800" b="1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  <a:hlinkClick r:id="rId4"/>
              </a:rPr>
              <a:t>Benoit.Legresy@csiro.au</a:t>
            </a:r>
            <a:r>
              <a:rPr lang="en-AU" sz="800" b="1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Kozuka Gothic Pro H" pitchFamily="34" charset="-128"/>
                <a:cs typeface="+mn-cs"/>
              </a:rPr>
              <a:t>) </a:t>
            </a:r>
            <a:endParaRPr lang="en-AU" sz="600" b="1" i="1" kern="1200" dirty="0">
              <a:solidFill>
                <a:prstClr val="white">
                  <a:lumMod val="50000"/>
                </a:prstClr>
              </a:solidFill>
              <a:latin typeface="Calibri"/>
              <a:ea typeface="Kozuka Gothic Pro H" pitchFamily="34" charset="-128"/>
              <a:cs typeface="+mn-cs"/>
            </a:endParaRPr>
          </a:p>
        </p:txBody>
      </p:sp>
      <p:pic>
        <p:nvPicPr>
          <p:cNvPr id="11" name="Picture 10" descr="IMOS_logo-stacked_new.png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6358133"/>
            <a:ext cx="594948" cy="43124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6342492"/>
            <a:ext cx="347889" cy="46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899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21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8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0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47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42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8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5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rtl="0"/>
            <a:endParaRPr lang="en-AU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2D464D8-5126-4E7A-B2C6-3168DCCCB21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8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175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19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387315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9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5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endParaRPr lang="en-AU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1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456" y="59499"/>
            <a:ext cx="8229600" cy="1056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</a:t>
            </a:r>
            <a:r>
              <a:rPr lang="en-US" dirty="0" err="1"/>
              <a:t>styleb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03649"/>
            <a:ext cx="8229600" cy="375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6281694"/>
            <a:ext cx="3600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71A3DE25-C210-47EA-B5DD-1E39D899720F}" type="slidenum">
              <a:rPr lang="en-A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A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rcv.ceos.org/targets/target_group/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78357" y="1752600"/>
            <a:ext cx="7575043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</a:rPr>
              <a:t>Geoscience Australia</a:t>
            </a:r>
            <a:br>
              <a:rPr lang="en-US" sz="4200" b="1" dirty="0" smtClean="0">
                <a:solidFill>
                  <a:srgbClr val="FFFFFF"/>
                </a:solidFill>
              </a:rPr>
            </a:br>
            <a:r>
              <a:rPr lang="en-US" sz="4200" b="1" dirty="0" smtClean="0">
                <a:solidFill>
                  <a:srgbClr val="FFFFFF"/>
                </a:solidFill>
              </a:rPr>
              <a:t>Report on Cal/Val Activities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Medhavy Thankappan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Geoscience Australia</a:t>
            </a:r>
            <a:endParaRPr lang="en-US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WGCV Plenary # 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43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Sao Jose dos Campos, Brazil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April 10-13,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5638800" cy="48895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Sentinel-1 Geometric Cal/Val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258816" cy="3608680"/>
          </a:xfrm>
        </p:spPr>
        <p:txBody>
          <a:bodyPr wrap="square">
            <a:spAutoFit/>
          </a:bodyPr>
          <a:lstStyle/>
          <a:p>
            <a:pPr defTabSz="457200"/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permanently deployed corner reflectors in QLD</a:t>
            </a:r>
          </a:p>
          <a:p>
            <a:pPr defTabSz="457200"/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esearch supporting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 S1 geometric </a:t>
            </a:r>
            <a:r>
              <a:rPr lang="en-A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A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ESA “FRM4SAR” project (DLR, University of Zurich, TUM, GA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A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Consistent results from independent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 analysis of S1 data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CR</a:t>
            </a:r>
            <a:endParaRPr lang="en-A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S1 IWS data and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TDX </a:t>
            </a:r>
            <a:r>
              <a:rPr lang="en-A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ScanSAR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 for the CR array(next slide)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98" y="3589863"/>
            <a:ext cx="3782888" cy="276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04112" y="6352401"/>
            <a:ext cx="25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Image courtesy C. </a:t>
            </a:r>
            <a:r>
              <a:rPr lang="en-AU" sz="1200" dirty="0" err="1" smtClean="0"/>
              <a:t>Gisinger</a:t>
            </a:r>
            <a:r>
              <a:rPr lang="en-AU" sz="1200" dirty="0" smtClean="0"/>
              <a:t>, TUM</a:t>
            </a:r>
            <a:endParaRPr lang="en-AU" sz="1200" dirty="0"/>
          </a:p>
        </p:txBody>
      </p:sp>
      <p:pic>
        <p:nvPicPr>
          <p:cNvPr id="3074" name="Picture 2" descr="I:\CORNER_REFLECTORS\Surat\CR_install_photos\AGOS_03_4Sept2014\Site_3_DSC07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52329"/>
            <a:ext cx="2941684" cy="2206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9" name="Picture 2" descr="http://www.pa.op.dlr.de/saltrace/images/DLR_Logo_engl_schwarz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2" y="5943600"/>
            <a:ext cx="1426378" cy="4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technical university of munich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80" y="6019800"/>
            <a:ext cx="1080120" cy="3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10095"/>
            <a:ext cx="838200" cy="4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GA WorkSpace\CEOS SAR 2017\material from christoph\Figures\TDX_ALE_CRs_Surat_20170418_20170908_WO_mountmod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50" y="2463249"/>
            <a:ext cx="4142050" cy="38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1219200"/>
            <a:ext cx="8991600" cy="707886"/>
          </a:xfrm>
          <a:prstGeom prst="rect">
            <a:avLst/>
          </a:prstGeom>
          <a:extLst/>
        </p:spPr>
        <p:txBody>
          <a:bodyPr/>
          <a:lstStyle>
            <a:lvl1pPr algn="l">
              <a:defRPr sz="20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AU" dirty="0"/>
              <a:t>Sentinel-1 / </a:t>
            </a:r>
            <a:r>
              <a:rPr lang="en-AU" dirty="0" err="1"/>
              <a:t>TanDEM</a:t>
            </a:r>
            <a:r>
              <a:rPr lang="en-AU" dirty="0"/>
              <a:t>-X  Absolute Location Error with and w/o correction for CR apex coordinates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0351" y="6248400"/>
            <a:ext cx="363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Images courtesy C. </a:t>
            </a:r>
            <a:r>
              <a:rPr lang="en-AU" sz="1200" dirty="0" err="1" smtClean="0"/>
              <a:t>Gisinger</a:t>
            </a:r>
            <a:r>
              <a:rPr lang="en-AU" sz="1200" dirty="0" smtClean="0"/>
              <a:t>, TUM/DLR</a:t>
            </a:r>
            <a:endParaRPr lang="en-AU" sz="1200" dirty="0"/>
          </a:p>
        </p:txBody>
      </p:sp>
      <p:sp>
        <p:nvSpPr>
          <p:cNvPr id="11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2" descr="C:\GA WorkSpace\CEOS SAR 2017\material from christoph\Figures\S1A_ALE_CRs_Surat_20141030_20170810_OLD_coordin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317"/>
            <a:ext cx="4540794" cy="423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GA WorkSpace\CEOS SAR 2017\material from christoph\Figures\S1A_ALE_CRs_Surat_20141030_20170810_NEW_coordinat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96568"/>
            <a:ext cx="4425891" cy="41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GA WorkSpace\CEOS SAR 2017\material from christoph\Figures\TDX_ALE_CRs_Surat_20170418_20170908_W_mountmod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108510" cy="38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5400" y="5747788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Sentinel-1A IWS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747787"/>
            <a:ext cx="165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TanDEM</a:t>
            </a:r>
            <a:r>
              <a:rPr lang="en-AU" sz="1200" dirty="0" smtClean="0"/>
              <a:t>-X </a:t>
            </a:r>
            <a:r>
              <a:rPr lang="en-AU" sz="1200" dirty="0" err="1" smtClean="0"/>
              <a:t>ScanSAR</a:t>
            </a:r>
            <a:endParaRPr lang="en-AU" sz="1200" dirty="0"/>
          </a:p>
        </p:txBody>
      </p:sp>
      <p:pic>
        <p:nvPicPr>
          <p:cNvPr id="14" name="Picture 2" descr="http://www.pa.op.dlr.de/saltrace/images/DLR_Logo_engl_schwarz_sm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2" y="6324600"/>
            <a:ext cx="1426378" cy="4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technical university of munich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80" y="6431786"/>
            <a:ext cx="1080120" cy="3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24600"/>
            <a:ext cx="838200" cy="4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1981200"/>
            <a:ext cx="6934200" cy="360868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  <a:sym typeface="Arial Bold"/>
              </a:defRPr>
            </a:lvl5pPr>
            <a:lvl6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6pPr>
            <a:lvl7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7pPr>
            <a:lvl8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8pPr>
            <a:lvl9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AU" dirty="0"/>
              <a:t>Based on the modelling work with CR apex coordinates, re-surveying of CRs to get apex coordinates will begin next month</a:t>
            </a:r>
          </a:p>
          <a:p>
            <a:r>
              <a:rPr lang="en-AU" dirty="0"/>
              <a:t>Two new 1.5 m corner reflectors are being installed at the </a:t>
            </a:r>
            <a:r>
              <a:rPr lang="en-AU" dirty="0" err="1"/>
              <a:t>Yarragadee</a:t>
            </a:r>
            <a:r>
              <a:rPr lang="en-AU" dirty="0"/>
              <a:t> geodetic observatory in Western Australia, to co-locate multiple geodetic techniques - VLBI, GPS, SLR, DORIS (</a:t>
            </a:r>
            <a:r>
              <a:rPr lang="en-AU" dirty="0" err="1"/>
              <a:t>cf</a:t>
            </a:r>
            <a:r>
              <a:rPr lang="en-AU" dirty="0"/>
              <a:t> </a:t>
            </a:r>
            <a:r>
              <a:rPr lang="en-AU" dirty="0" err="1"/>
              <a:t>Metsahovi</a:t>
            </a:r>
            <a:r>
              <a:rPr lang="en-AU" dirty="0"/>
              <a:t>, </a:t>
            </a:r>
            <a:r>
              <a:rPr lang="en-AU" dirty="0" err="1"/>
              <a:t>Wettzell</a:t>
            </a:r>
            <a:r>
              <a:rPr lang="en-AU" dirty="0"/>
              <a:t>) </a:t>
            </a:r>
          </a:p>
          <a:p>
            <a:r>
              <a:rPr lang="en-AU" dirty="0"/>
              <a:t>DLR have expressed an interest in regular monitoring of the two new CR to perform geometric calibration of </a:t>
            </a:r>
            <a:r>
              <a:rPr lang="en-AU" dirty="0" err="1"/>
              <a:t>TerraSAR</a:t>
            </a:r>
            <a:r>
              <a:rPr lang="en-AU" dirty="0"/>
              <a:t>-X</a:t>
            </a:r>
          </a:p>
          <a:p>
            <a:r>
              <a:rPr lang="en-AU" dirty="0"/>
              <a:t>Ongoing discussion with NASA-JPL for supporting NISAR calibration</a:t>
            </a:r>
          </a:p>
        </p:txBody>
      </p:sp>
      <p:sp>
        <p:nvSpPr>
          <p:cNvPr id="11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5257800" cy="48895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New activity supporting SAR calibration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19200"/>
            <a:ext cx="2180405" cy="40011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sz="2000" dirty="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rPr>
              <a:t>Open Data Cube</a:t>
            </a:r>
          </a:p>
        </p:txBody>
      </p:sp>
      <p:sp>
        <p:nvSpPr>
          <p:cNvPr id="7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752383" y="1782944"/>
            <a:ext cx="7632848" cy="49731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latin typeface="Arial Bold"/>
                <a:ea typeface="Arial Bold"/>
                <a:cs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latin typeface="Arial Bold"/>
                <a:ea typeface="Arial Bold"/>
                <a:cs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</a:defRPr>
            </a:lvl5pPr>
            <a:lvl6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6pPr>
            <a:lvl7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7pPr>
            <a:lvl8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8pPr>
            <a:lvl9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9pPr>
          </a:lstStyle>
          <a:p>
            <a:r>
              <a:rPr lang="en-AU" dirty="0"/>
              <a:t>Initiated though a CEOS Data Cube meeting in Canberra in February </a:t>
            </a:r>
            <a:r>
              <a:rPr lang="en-AU" dirty="0" smtClean="0"/>
              <a:t>2017</a:t>
            </a:r>
            <a:endParaRPr lang="en-AU" dirty="0"/>
          </a:p>
          <a:p>
            <a:r>
              <a:rPr lang="en-AU" dirty="0"/>
              <a:t>Building off active collaborations between GA, CSIRO, NCI, USGS, NASA and </a:t>
            </a:r>
            <a:r>
              <a:rPr lang="en-AU" dirty="0" smtClean="0"/>
              <a:t>CEOS</a:t>
            </a:r>
            <a:endParaRPr lang="en-AU" dirty="0"/>
          </a:p>
          <a:p>
            <a:r>
              <a:rPr lang="en-AU" dirty="0"/>
              <a:t>The foundation of Project participation is openness and </a:t>
            </a:r>
            <a:r>
              <a:rPr lang="en-AU" dirty="0" smtClean="0"/>
              <a:t>transparency</a:t>
            </a:r>
            <a:endParaRPr lang="en-AU" dirty="0"/>
          </a:p>
          <a:p>
            <a:r>
              <a:rPr lang="en-AU" dirty="0"/>
              <a:t>Software developed  using tools like </a:t>
            </a:r>
            <a:r>
              <a:rPr lang="en-AU" dirty="0" err="1"/>
              <a:t>github</a:t>
            </a:r>
            <a:r>
              <a:rPr lang="en-AU" dirty="0"/>
              <a:t>, released under open source license to support local regional national and international </a:t>
            </a:r>
            <a:r>
              <a:rPr lang="en-AU" dirty="0" smtClean="0"/>
              <a:t>capabilities </a:t>
            </a:r>
            <a:endParaRPr lang="en-AU" dirty="0"/>
          </a:p>
          <a:p>
            <a:r>
              <a:rPr lang="en-AU" dirty="0"/>
              <a:t>The community governs itself through: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Steering Council made up of active contributors (i.e.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individuals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not institutions)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 in public forums to discuss and debate the direction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endParaRPr lang="en-A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2nd Open Data Cube Conference hosted by GA and CSIRO in </a:t>
            </a:r>
            <a:r>
              <a:rPr lang="en-AU" dirty="0" smtClean="0"/>
              <a:t>Feb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4741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4" y="213830"/>
            <a:ext cx="7704856" cy="471970"/>
          </a:xfrm>
        </p:spPr>
        <p:txBody>
          <a:bodyPr/>
          <a:lstStyle/>
          <a:p>
            <a:pPr defTabSz="457200"/>
            <a:r>
              <a:rPr lang="en-AU" sz="2000" dirty="0">
                <a:latin typeface="Arial Bold"/>
                <a:ea typeface="Arial Bold"/>
                <a:cs typeface="Arial Bold"/>
              </a:rPr>
              <a:t>Satellite Altimeter Cal/Val: Bass Strait, Australia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429" y="3808643"/>
            <a:ext cx="2327771" cy="2371243"/>
            <a:chOff x="34426" y="2707484"/>
            <a:chExt cx="2305325" cy="192743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6" y="2707484"/>
              <a:ext cx="2305325" cy="1927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1940" y="2804151"/>
              <a:ext cx="266323" cy="1046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79512" y="790443"/>
            <a:ext cx="3742988" cy="3041708"/>
          </a:xfrm>
        </p:spPr>
        <p:txBody>
          <a:bodyPr>
            <a:normAutofit/>
          </a:bodyPr>
          <a:lstStyle/>
          <a:p>
            <a:pPr marL="177800" indent="-163513"/>
            <a:r>
              <a:rPr lang="en-AU" sz="1400" dirty="0"/>
              <a:t>The Bass Strait calibration and validation facility has provided a sustained contribution to satellite altimetry mission science teams for over 25 years.</a:t>
            </a:r>
          </a:p>
          <a:p>
            <a:pPr marL="177800" indent="-163513"/>
            <a:r>
              <a:rPr lang="en-AU" sz="1400" dirty="0"/>
              <a:t>Primary focus is the ‘Jason-series’ sea level reference missions. Recently added in situ </a:t>
            </a:r>
            <a:r>
              <a:rPr lang="en-AU" sz="1400" dirty="0" smtClean="0"/>
              <a:t>observations </a:t>
            </a:r>
            <a:r>
              <a:rPr lang="en-AU" sz="1400" dirty="0"/>
              <a:t>in support of the Sentinel-3 missions.</a:t>
            </a:r>
          </a:p>
          <a:p>
            <a:pPr marL="177800" indent="-163513"/>
            <a:r>
              <a:rPr lang="en-AU" sz="1400" dirty="0"/>
              <a:t>In situ instrumentation includes numerous moored oceanographic instruments at various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048000"/>
            <a:ext cx="36855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 algn="l" defTabSz="914400" rtl="0"/>
            <a:r>
              <a:rPr lang="en-A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comparison points (CPs), </a:t>
            </a:r>
            <a:r>
              <a:rPr lang="en-AU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  </a:t>
            </a:r>
            <a:r>
              <a:rPr lang="en-A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resolution regional ocean </a:t>
            </a:r>
            <a:r>
              <a:rPr lang="en-AU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modelling</a:t>
            </a:r>
            <a:r>
              <a:rPr lang="en-A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and GNSS   </a:t>
            </a:r>
            <a:r>
              <a:rPr lang="en-AU" sz="14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</a:t>
            </a:r>
            <a:r>
              <a:rPr lang="en-AU" sz="1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equipped buoys.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042711" y="3684656"/>
            <a:ext cx="1919689" cy="210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63513"/>
            <a:r>
              <a:rPr lang="en-AU" sz="1400" dirty="0" smtClean="0">
                <a:solidFill>
                  <a:prstClr val="black"/>
                </a:solidFill>
              </a:rPr>
              <a:t>We are developing the capability to undertake calibration and validation of the game changing SWOT interferometric mission set to launch in 2021.</a:t>
            </a:r>
            <a:endParaRPr lang="en-AU" sz="1400" dirty="0">
              <a:solidFill>
                <a:prstClr val="black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066516" y="947713"/>
            <a:ext cx="3673836" cy="4209481"/>
            <a:chOff x="4788024" y="843558"/>
            <a:chExt cx="4105884" cy="3528392"/>
          </a:xfrm>
        </p:grpSpPr>
        <p:pic>
          <p:nvPicPr>
            <p:cNvPr id="39" name="Picture 3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88024" y="843558"/>
              <a:ext cx="4105884" cy="352839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758744" y="2762148"/>
              <a:ext cx="460778" cy="257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/>
              <a:r>
                <a:rPr lang="en-AU" sz="700" b="1" kern="1200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STLY</a:t>
              </a:r>
            </a:p>
            <a:p>
              <a:pPr algn="l" defTabSz="914400" rtl="0"/>
              <a:r>
                <a:rPr lang="en-AU" sz="700" kern="1200" dirty="0">
                  <a:solidFill>
                    <a:prstClr val="white">
                      <a:lumMod val="95000"/>
                    </a:prstClr>
                  </a:solidFill>
                  <a:latin typeface="Arial Narrow" pitchFamily="34" charset="0"/>
                  <a:ea typeface="+mn-ea"/>
                  <a:cs typeface="Arial" pitchFamily="34" charset="0"/>
                </a:rPr>
                <a:t>(GPS)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836" y="3038779"/>
              <a:ext cx="487652" cy="348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/>
              <a:r>
                <a:rPr lang="en-AU" sz="700" b="1" kern="1200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RKCP</a:t>
              </a:r>
            </a:p>
            <a:p>
              <a:pPr algn="l" defTabSz="914400" rtl="0"/>
              <a:r>
                <a:rPr lang="en-AU" sz="700" kern="1200" dirty="0">
                  <a:solidFill>
                    <a:prstClr val="white">
                      <a:lumMod val="95000"/>
                    </a:prstClr>
                  </a:solidFill>
                  <a:latin typeface="Arial Narrow" pitchFamily="34" charset="0"/>
                  <a:ea typeface="+mn-ea"/>
                  <a:cs typeface="Arial" pitchFamily="34" charset="0"/>
                </a:rPr>
                <a:t>(GPS)</a:t>
              </a:r>
            </a:p>
            <a:p>
              <a:pPr algn="l" defTabSz="914400" rtl="0"/>
              <a:endParaRPr lang="en-AU" sz="700" b="1" kern="1200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83386" y="2894552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lang="en-AU" kern="120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268827" y="3187299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lang="en-AU" kern="120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02707" y="2458225"/>
              <a:ext cx="432114" cy="23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/>
              <a:r>
                <a:rPr lang="en-AU" sz="600" b="1" kern="1200" dirty="0">
                  <a:solidFill>
                    <a:prstClr val="white">
                      <a:lumMod val="9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(JAS)</a:t>
              </a:r>
              <a:endParaRPr lang="en-AU" sz="600" kern="1200" dirty="0">
                <a:solidFill>
                  <a:prstClr val="white">
                    <a:lumMod val="95000"/>
                  </a:prstClr>
                </a:solidFill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algn="l" defTabSz="914400" rtl="0"/>
              <a:endParaRPr lang="en-AU" sz="600" b="1" kern="1200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56376" y="68627"/>
            <a:ext cx="1152128" cy="1233428"/>
            <a:chOff x="214674" y="797807"/>
            <a:chExt cx="1764923" cy="1320880"/>
          </a:xfrm>
        </p:grpSpPr>
        <p:pic>
          <p:nvPicPr>
            <p:cNvPr id="46" name="Picture 14" descr="topexsat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674" y="797807"/>
              <a:ext cx="1543635" cy="1010867"/>
            </a:xfrm>
            <a:prstGeom prst="rect">
              <a:avLst/>
            </a:prstGeom>
            <a:noFill/>
          </p:spPr>
        </p:pic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214674" y="1723169"/>
              <a:ext cx="1764923" cy="395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914400" rtl="0">
                <a:spcAft>
                  <a:spcPct val="0"/>
                </a:spcAft>
              </a:pPr>
              <a:r>
                <a:rPr lang="en-AU" sz="9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TOPEX / Poseidon</a:t>
              </a:r>
            </a:p>
            <a:p>
              <a:pPr algn="l" defTabSz="914400" rtl="0">
                <a:spcAft>
                  <a:spcPct val="0"/>
                </a:spcAft>
              </a:pPr>
              <a:r>
                <a:rPr lang="en-AU" sz="9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Aug 1992 -</a:t>
              </a:r>
              <a:endParaRPr lang="en-AU" sz="16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18855" y="1510550"/>
            <a:ext cx="973627" cy="739227"/>
            <a:chOff x="2000517" y="1410768"/>
            <a:chExt cx="1267732" cy="721895"/>
          </a:xfrm>
        </p:grpSpPr>
        <p:pic>
          <p:nvPicPr>
            <p:cNvPr id="49" name="Picture 17" descr="jasonsat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0781854">
              <a:off x="2038728" y="1410768"/>
              <a:ext cx="964771" cy="439507"/>
            </a:xfrm>
            <a:prstGeom prst="rect">
              <a:avLst/>
            </a:prstGeom>
            <a:noFill/>
          </p:spPr>
        </p:pic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2000517" y="1771990"/>
              <a:ext cx="1267732" cy="36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914400" rtl="0">
                <a:spcAft>
                  <a:spcPct val="0"/>
                </a:spcAft>
              </a:pPr>
              <a:r>
                <a:rPr lang="en-AU" sz="9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Jason-1</a:t>
              </a:r>
            </a:p>
            <a:p>
              <a:pPr algn="l" defTabSz="914400" rtl="0">
                <a:spcAft>
                  <a:spcPct val="0"/>
                </a:spcAft>
              </a:pPr>
              <a:r>
                <a:rPr lang="en-AU" sz="9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Dec </a:t>
              </a:r>
              <a:r>
                <a:rPr lang="en-AU" sz="9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2001 -</a:t>
              </a:r>
              <a:endParaRPr lang="en-AU"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911297" y="2468893"/>
            <a:ext cx="973627" cy="684973"/>
            <a:chOff x="3268250" y="1399644"/>
            <a:chExt cx="1267732" cy="668912"/>
          </a:xfrm>
        </p:grpSpPr>
        <p:pic>
          <p:nvPicPr>
            <p:cNvPr id="52" name="Picture 17" descr="jasonsat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727376">
              <a:off x="3303643" y="1399644"/>
              <a:ext cx="964771" cy="439507"/>
            </a:xfrm>
            <a:prstGeom prst="rect">
              <a:avLst/>
            </a:prstGeom>
            <a:noFill/>
          </p:spPr>
        </p:pic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3268250" y="1707884"/>
              <a:ext cx="1267732" cy="36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914400" rtl="0">
                <a:spcAft>
                  <a:spcPct val="0"/>
                </a:spcAft>
              </a:pPr>
              <a:r>
                <a:rPr lang="en-AU" sz="9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OSTM/Jason-2</a:t>
              </a:r>
            </a:p>
            <a:p>
              <a:pPr algn="l" defTabSz="914400" rtl="0"/>
              <a:r>
                <a:rPr lang="en-AU" sz="9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June 2008 -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26987" y="3429002"/>
            <a:ext cx="973627" cy="685635"/>
            <a:chOff x="3268250" y="1399644"/>
            <a:chExt cx="1267732" cy="669559"/>
          </a:xfrm>
        </p:grpSpPr>
        <p:pic>
          <p:nvPicPr>
            <p:cNvPr id="55" name="Picture 17" descr="jasonsat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00964">
              <a:off x="3303643" y="1399644"/>
              <a:ext cx="964771" cy="439507"/>
            </a:xfrm>
            <a:prstGeom prst="rect">
              <a:avLst/>
            </a:prstGeom>
            <a:noFill/>
          </p:spPr>
        </p:pic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3268250" y="1708531"/>
              <a:ext cx="1267732" cy="36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914400" rtl="0">
                <a:spcAft>
                  <a:spcPct val="0"/>
                </a:spcAft>
              </a:pPr>
              <a:r>
                <a:rPr lang="en-AU" sz="9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Jason-3</a:t>
              </a:r>
            </a:p>
            <a:p>
              <a:pPr algn="l" defTabSz="914400" rtl="0"/>
              <a:r>
                <a:rPr lang="en-AU" sz="9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Jan 2016 -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929783" y="4389104"/>
            <a:ext cx="973627" cy="711072"/>
            <a:chOff x="7926985" y="3679622"/>
            <a:chExt cx="973627" cy="533304"/>
          </a:xfrm>
        </p:grpSpPr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7926985" y="3935927"/>
              <a:ext cx="9736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914400" rtl="0">
                <a:spcAft>
                  <a:spcPct val="0"/>
                </a:spcAft>
              </a:pPr>
              <a:r>
                <a:rPr lang="en-AU" sz="9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Sentinel-3A</a:t>
              </a:r>
            </a:p>
            <a:p>
              <a:pPr algn="l" defTabSz="914400" rtl="0"/>
              <a:r>
                <a:rPr lang="en-AU" sz="9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Feb 2016 -</a:t>
              </a:r>
            </a:p>
          </p:txBody>
        </p:sp>
        <p:pic>
          <p:nvPicPr>
            <p:cNvPr id="59" name="Picture 6" descr="Image result for &quot;sentinel 3a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95727">
              <a:off x="7956376" y="3679622"/>
              <a:ext cx="883187" cy="32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7911296" y="5277493"/>
            <a:ext cx="973627" cy="892967"/>
            <a:chOff x="7926985" y="3679622"/>
            <a:chExt cx="973627" cy="669724"/>
          </a:xfrm>
        </p:grpSpPr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7926985" y="3968473"/>
              <a:ext cx="973627" cy="380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914400" rtl="0">
                <a:spcAft>
                  <a:spcPct val="0"/>
                </a:spcAft>
              </a:pPr>
              <a:r>
                <a:rPr lang="en-AU" sz="9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Sentinel-3B</a:t>
              </a:r>
            </a:p>
            <a:p>
              <a:pPr algn="l" defTabSz="914400" rtl="0"/>
              <a:r>
                <a:rPr lang="en-AU" sz="9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Launching       </a:t>
              </a:r>
            </a:p>
            <a:p>
              <a:pPr algn="l" defTabSz="914400" rtl="0"/>
              <a:r>
                <a:rPr lang="en-AU" sz="9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25 Apr </a:t>
              </a:r>
              <a:r>
                <a:rPr lang="en-AU" sz="9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2018 -</a:t>
              </a:r>
            </a:p>
          </p:txBody>
        </p:sp>
        <p:pic>
          <p:nvPicPr>
            <p:cNvPr id="62" name="Picture 6" descr="Image result for &quot;sentinel 3a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9968">
              <a:off x="7956376" y="3679622"/>
              <a:ext cx="883187" cy="32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3961597" y="5284399"/>
            <a:ext cx="388700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63513"/>
            <a:r>
              <a:rPr lang="en-AU" sz="1400" dirty="0" smtClean="0"/>
              <a:t>Effort shifting towards understanding improved noise characteristics of SAR altimeter data in preparation for SWOT in 2021.  </a:t>
            </a:r>
          </a:p>
          <a:p>
            <a:pPr marL="177800" indent="-163513"/>
            <a:r>
              <a:rPr lang="en-AU" sz="1400" i="1" dirty="0" smtClean="0"/>
              <a:t>Sustained</a:t>
            </a:r>
            <a:r>
              <a:rPr lang="en-AU" sz="1400" dirty="0" smtClean="0"/>
              <a:t> </a:t>
            </a:r>
            <a:r>
              <a:rPr lang="en-AU" sz="1400" dirty="0" err="1" smtClean="0"/>
              <a:t>cal</a:t>
            </a:r>
            <a:r>
              <a:rPr lang="en-AU" sz="1400" dirty="0" smtClean="0"/>
              <a:t>/</a:t>
            </a:r>
            <a:r>
              <a:rPr lang="en-AU" sz="1400" dirty="0" err="1" smtClean="0"/>
              <a:t>val</a:t>
            </a:r>
            <a:r>
              <a:rPr lang="en-AU" sz="1400" dirty="0" smtClean="0"/>
              <a:t> continues to be essential.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9942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8229600" cy="488950"/>
          </a:xfrm>
        </p:spPr>
        <p:txBody>
          <a:bodyPr/>
          <a:lstStyle/>
          <a:p>
            <a:pPr algn="l" defTabSz="457200"/>
            <a:r>
              <a:rPr lang="en-AU" sz="2000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284984"/>
            <a:ext cx="5103440" cy="4270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edhavy.thankappan@ga.gov.au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395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65672\Pictures\Intertidal-8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66" y="4556972"/>
            <a:ext cx="2803929" cy="19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65672\Pictures\WOfS-Gulf-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56" y="4571832"/>
            <a:ext cx="2762302" cy="19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65672\Pictures\Mangroves-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57670"/>
            <a:ext cx="2438400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6096000" cy="488950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Digital Earth Australia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524000"/>
            <a:ext cx="8763000" cy="33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Australian digital infrastructure for analysis of Earth </a:t>
            </a: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observations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Operational implementation of the Australian Geoscience Data Cube</a:t>
            </a:r>
            <a:endParaRPr lang="en-AU" dirty="0">
              <a:solidFill>
                <a:schemeClr val="tx1">
                  <a:lumMod val="7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Aims to </a:t>
            </a: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streamline government business and support economic growth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S</a:t>
            </a: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tandardised</a:t>
            </a: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, analysis ready data for innovative products / services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Australian Government funding of $15.3M over two years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Focus on calibration / validation to support the initiative (QA4EO, WGCV, LPV, GSICS</a:t>
            </a: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)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7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7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923169"/>
            <a:ext cx="1271495" cy="5207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4157246"/>
            <a:ext cx="678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http://www.ga.gov.au/about/projects/geographic/digital-earth-australia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963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3447" y="1371600"/>
            <a:ext cx="6553200" cy="4572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000" dirty="0" smtClean="0">
                <a:solidFill>
                  <a:schemeClr val="tx1"/>
                </a:solidFill>
              </a:rPr>
              <a:t>Continental scale validation of surface </a:t>
            </a:r>
            <a:r>
              <a:rPr lang="en-AU" sz="2000" dirty="0">
                <a:solidFill>
                  <a:schemeClr val="tx1"/>
                </a:solidFill>
              </a:rPr>
              <a:t>r</a:t>
            </a:r>
            <a:r>
              <a:rPr lang="en-AU" sz="2000" dirty="0" smtClean="0">
                <a:solidFill>
                  <a:schemeClr val="tx1"/>
                </a:solidFill>
              </a:rPr>
              <a:t>eflectance</a:t>
            </a:r>
            <a:endParaRPr lang="en-AU" sz="20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4261" y="1937815"/>
            <a:ext cx="3810000" cy="2471348"/>
            <a:chOff x="3634002" y="1007876"/>
            <a:chExt cx="5382868" cy="3570024"/>
          </a:xfrm>
        </p:grpSpPr>
        <p:grpSp>
          <p:nvGrpSpPr>
            <p:cNvPr id="5" name="Group 4"/>
            <p:cNvGrpSpPr/>
            <p:nvPr/>
          </p:nvGrpSpPr>
          <p:grpSpPr>
            <a:xfrm>
              <a:off x="3634002" y="1007876"/>
              <a:ext cx="5382868" cy="3570024"/>
              <a:chOff x="3719422" y="1042709"/>
              <a:chExt cx="5297449" cy="3482096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9422" y="1042709"/>
                <a:ext cx="5297449" cy="3482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 descr="AusCover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245" y="4068607"/>
                <a:ext cx="919629" cy="354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5704677" y="1315555"/>
              <a:ext cx="554539" cy="1474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5539" y="1828800"/>
            <a:ext cx="43340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Continental scale validation of surface reflectance</a:t>
            </a:r>
          </a:p>
          <a:p>
            <a:r>
              <a:rPr lang="en-AU" dirty="0"/>
              <a:t>Project Agreement with GA (16 Feb 2018), for CSIRO to coordinate field data collection</a:t>
            </a:r>
          </a:p>
          <a:p>
            <a:r>
              <a:rPr lang="en-AU" dirty="0"/>
              <a:t>Two phases of field data acquisition, near-coincident with satellite </a:t>
            </a:r>
            <a:r>
              <a:rPr lang="en-AU" dirty="0" smtClean="0"/>
              <a:t>overpass (L8,S2)</a:t>
            </a:r>
            <a:endParaRPr lang="en-AU" dirty="0"/>
          </a:p>
          <a:p>
            <a:r>
              <a:rPr lang="en-AU" dirty="0"/>
              <a:t>Good practice protocols for </a:t>
            </a:r>
            <a:r>
              <a:rPr lang="en-AU" dirty="0" smtClean="0"/>
              <a:t>validation</a:t>
            </a:r>
          </a:p>
          <a:p>
            <a:r>
              <a:rPr lang="en-AU" dirty="0" smtClean="0"/>
              <a:t>Coordinated </a:t>
            </a:r>
            <a:r>
              <a:rPr lang="en-AU" dirty="0"/>
              <a:t>multi-temporal data acquisition by </a:t>
            </a:r>
            <a:r>
              <a:rPr lang="en-AU" dirty="0" smtClean="0"/>
              <a:t>team members from multiple organisations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10" name="Picture 3" descr="C:\Users\u65672\Pictures\auscov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6488"/>
            <a:ext cx="1142260" cy="15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65672\Pictures\SR do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87817"/>
            <a:ext cx="2442255" cy="18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8259" y="1219200"/>
            <a:ext cx="4261342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2000">
                <a:solidFill>
                  <a:schemeClr val="tx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AU" altLang="en-US" dirty="0"/>
              <a:t>National </a:t>
            </a:r>
            <a:r>
              <a:rPr lang="en-AU" altLang="en-US" dirty="0" smtClean="0"/>
              <a:t>spectral data repository</a:t>
            </a:r>
            <a:endParaRPr lang="en-AU" altLang="en-US" dirty="0"/>
          </a:p>
        </p:txBody>
      </p:sp>
      <p:sp>
        <p:nvSpPr>
          <p:cNvPr id="7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8" name="Picture 2" descr="Image result for specchi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44" y="1468222"/>
            <a:ext cx="2758956" cy="20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specchi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49" y="3515471"/>
            <a:ext cx="2788451" cy="16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7691" y="1828800"/>
            <a:ext cx="5483451" cy="23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Proposal to establish a national spectral library for validation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Host field and reference spectral data obtained by </a:t>
            </a:r>
            <a:r>
              <a:rPr lang="en-AU" dirty="0" err="1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spectroradiometers</a:t>
            </a: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 using SPECCHIO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Community based governance model with open access </a:t>
            </a:r>
          </a:p>
        </p:txBody>
      </p:sp>
      <p:sp>
        <p:nvSpPr>
          <p:cNvPr id="2" name="AutoShape 2" descr="Resultado de imagem para university of wollongo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Resultado de imagem para university of wollongong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6" descr="Resultado de imagem para university of wollongong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708508"/>
            <a:ext cx="1774942" cy="573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00" y="5638800"/>
            <a:ext cx="1699444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9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7515" y="1371600"/>
            <a:ext cx="6553200" cy="4572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000" dirty="0" smtClean="0">
                <a:solidFill>
                  <a:schemeClr val="tx1"/>
                </a:solidFill>
              </a:rPr>
              <a:t>Proposed validation system elements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374535"/>
            <a:ext cx="3960440" cy="151216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7883" y="2492339"/>
            <a:ext cx="2928713" cy="27003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Protocols and sampling strategy</a:t>
            </a:r>
          </a:p>
        </p:txBody>
      </p:sp>
      <p:sp>
        <p:nvSpPr>
          <p:cNvPr id="7" name="Oval 6"/>
          <p:cNvSpPr/>
          <p:nvPr/>
        </p:nvSpPr>
        <p:spPr>
          <a:xfrm>
            <a:off x="899575" y="2428541"/>
            <a:ext cx="360040" cy="27003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994715"/>
            <a:ext cx="3960440" cy="216024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3913" y="4336653"/>
            <a:ext cx="2962684" cy="378042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sites for observing multiple variables (Supersites) and</a:t>
            </a:r>
            <a:r>
              <a:rPr kumimoji="0" lang="en-AU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instruments</a:t>
            </a:r>
            <a:endParaRPr kumimoji="0" lang="en-AU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5012" y="4893909"/>
            <a:ext cx="892001" cy="270030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Upscaling</a:t>
            </a:r>
          </a:p>
        </p:txBody>
      </p:sp>
      <p:sp>
        <p:nvSpPr>
          <p:cNvPr id="11" name="Oval 10"/>
          <p:cNvSpPr/>
          <p:nvPr/>
        </p:nvSpPr>
        <p:spPr>
          <a:xfrm>
            <a:off x="899575" y="4048721"/>
            <a:ext cx="360040" cy="27003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kern="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27" y="5422047"/>
            <a:ext cx="2974970" cy="421187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instrument calibration /  cross calibration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2656" y="2370978"/>
            <a:ext cx="1512168" cy="380122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6941" y="2366271"/>
            <a:ext cx="1512168" cy="3801222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1626" y="4768701"/>
            <a:ext cx="1373852" cy="540061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/ airborne measurements at different scales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05481" y="5028924"/>
            <a:ext cx="692595" cy="9806"/>
          </a:xfrm>
          <a:prstGeom prst="straightConnector1">
            <a:avLst/>
          </a:prstGeom>
          <a:noFill/>
          <a:ln w="1270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9" name="Oval 18"/>
          <p:cNvSpPr/>
          <p:nvPr/>
        </p:nvSpPr>
        <p:spPr>
          <a:xfrm>
            <a:off x="5004031" y="2451277"/>
            <a:ext cx="360040" cy="27003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kern="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6732223" y="2455738"/>
            <a:ext cx="360040" cy="270030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kern="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7883" y="3250329"/>
            <a:ext cx="1597296" cy="540061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Sampling strategy for field measurements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16344" y="3265252"/>
            <a:ext cx="1194660" cy="525136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Scheme for airborne measurements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59078" y="2975029"/>
            <a:ext cx="898528" cy="559645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 system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63884" y="3643750"/>
            <a:ext cx="892000" cy="540059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Database sub-system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63883" y="4460194"/>
            <a:ext cx="892000" cy="574650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transform sub-system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76239" y="5283778"/>
            <a:ext cx="892000" cy="537572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Accuracy evaluation sub-system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7884" y="2818281"/>
            <a:ext cx="2933120" cy="346249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QA4EO protocols, best practice guidelines for EO validation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48047" y="2978616"/>
            <a:ext cx="1116778" cy="690011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Validation campaigns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48047" y="3790390"/>
            <a:ext cx="1116778" cy="1500469"/>
          </a:xfrm>
          <a:prstGeom prst="rect">
            <a:avLst/>
          </a:prstGeom>
          <a:solidFill>
            <a:srgbClr val="EEECE1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Coordinated ground airborne and satellite </a:t>
            </a:r>
            <a:r>
              <a:rPr lang="en-AU" sz="1100" kern="0" dirty="0" smtClean="0">
                <a:solidFill>
                  <a:prstClr val="white"/>
                </a:solidFill>
                <a:latin typeface="Calibri"/>
              </a:rPr>
              <a:t>based data collection in line with sampling strategy and protocols</a:t>
            </a:r>
            <a:endParaRPr kumimoji="0" lang="en-AU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08342" y="4198424"/>
            <a:ext cx="1547" cy="208605"/>
          </a:xfrm>
          <a:prstGeom prst="straightConnector1">
            <a:avLst/>
          </a:prstGeom>
          <a:noFill/>
          <a:ln w="12700" cap="flat" cmpd="sng" algn="ctr">
            <a:solidFill>
              <a:srgbClr val="9BBB59">
                <a:lumMod val="75000"/>
              </a:srgbClr>
            </a:solidFill>
            <a:prstDash val="solid"/>
            <a:headEnd type="arrow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H="1">
            <a:off x="7331150" y="5065988"/>
            <a:ext cx="2" cy="214858"/>
          </a:xfrm>
          <a:prstGeom prst="straightConnector1">
            <a:avLst/>
          </a:prstGeom>
          <a:noFill/>
          <a:ln w="12700" cap="flat" cmpd="sng" algn="ctr">
            <a:solidFill>
              <a:srgbClr val="9BBB59">
                <a:lumMod val="75000"/>
              </a:srgbClr>
            </a:solidFill>
            <a:prstDash val="solid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22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13" y="1219200"/>
            <a:ext cx="8671140" cy="381000"/>
          </a:xfrm>
        </p:spPr>
        <p:txBody>
          <a:bodyPr/>
          <a:lstStyle/>
          <a:p>
            <a:pPr algn="l"/>
            <a:r>
              <a:rPr lang="en-AU" sz="1800" dirty="0" smtClean="0">
                <a:solidFill>
                  <a:schemeClr val="tx1"/>
                </a:solidFill>
              </a:rPr>
              <a:t>Validation of Land Surface Brightness Temperature </a:t>
            </a:r>
            <a:br>
              <a:rPr lang="en-AU" sz="1800" dirty="0" smtClean="0">
                <a:solidFill>
                  <a:schemeClr val="tx1"/>
                </a:solidFill>
              </a:rPr>
            </a:br>
            <a:endParaRPr lang="en-AU" sz="1400" i="1" dirty="0">
              <a:solidFill>
                <a:schemeClr val="tx1"/>
              </a:solidFill>
            </a:endParaRPr>
          </a:p>
        </p:txBody>
      </p:sp>
      <p:sp>
        <p:nvSpPr>
          <p:cNvPr id="18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653" y="2135088"/>
            <a:ext cx="8610600" cy="22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Planning validation of </a:t>
            </a: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land SBT retrieved </a:t>
            </a: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from Landsat </a:t>
            </a: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data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Project agreement for validating SBT being developed with CSIRO 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Initial phase of validation for three sites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Historical in situ thermal data (1998-2002) for validating corresponding epoch of Landsat derived SBT</a:t>
            </a:r>
          </a:p>
        </p:txBody>
      </p:sp>
    </p:spTree>
    <p:extLst>
      <p:ext uri="{BB962C8B-B14F-4D97-AF65-F5344CB8AC3E}">
        <p14:creationId xmlns:p14="http://schemas.microsoft.com/office/powerpoint/2010/main" val="6084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" y="1295400"/>
            <a:ext cx="7873863" cy="457200"/>
          </a:xfrm>
        </p:spPr>
        <p:txBody>
          <a:bodyPr/>
          <a:lstStyle/>
          <a:p>
            <a:pPr algn="l"/>
            <a:r>
              <a:rPr lang="en-AU" sz="2000" dirty="0">
                <a:solidFill>
                  <a:schemeClr val="tx1"/>
                </a:solidFill>
              </a:rPr>
              <a:t>I</a:t>
            </a:r>
            <a:r>
              <a:rPr lang="en-AU" sz="2000" dirty="0" smtClean="0">
                <a:solidFill>
                  <a:schemeClr val="tx1"/>
                </a:solidFill>
              </a:rPr>
              <a:t>nteroperability </a:t>
            </a:r>
            <a:r>
              <a:rPr lang="en-AU" sz="2000" dirty="0">
                <a:solidFill>
                  <a:schemeClr val="tx1"/>
                </a:solidFill>
              </a:rPr>
              <a:t>of </a:t>
            </a:r>
            <a:r>
              <a:rPr lang="en-AU" sz="2000" dirty="0" smtClean="0">
                <a:solidFill>
                  <a:schemeClr val="tx1"/>
                </a:solidFill>
              </a:rPr>
              <a:t>multi-source Analysis </a:t>
            </a:r>
            <a:r>
              <a:rPr lang="en-AU" sz="2000" dirty="0">
                <a:solidFill>
                  <a:schemeClr val="tx1"/>
                </a:solidFill>
              </a:rPr>
              <a:t>Ready Data</a:t>
            </a:r>
          </a:p>
        </p:txBody>
      </p:sp>
      <p:pic>
        <p:nvPicPr>
          <p:cNvPr id="3" name="Picture 3" descr="C:\Users\u00544\AppData\Local\Microsoft\Windows\Temporary Internet Files\Content.Outlook\93C23EX8\PP-1325 Pecora20 ppt images_ARD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05" y="1828800"/>
            <a:ext cx="4008223" cy="30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370" y="1752600"/>
            <a:ext cx="472183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Sensitivity </a:t>
            </a: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Analyses</a:t>
            </a:r>
            <a:endParaRPr lang="en-AU" dirty="0">
              <a:solidFill>
                <a:schemeClr val="tx1">
                  <a:lumMod val="75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Solar angle: BRDF normalized to 25, 45 (control) and 70 degrees. 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Aerosol change: aerosol optical depth 0.05, 0.15, 0.25. 0.5 (control: best observed) 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Water vapour: 0.5, 2, 3.5 (control: NCEP)</a:t>
            </a:r>
          </a:p>
          <a:p>
            <a:pPr marL="285750" indent="-28575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BRDF: temporal average (control: MODIS MCD43</a:t>
            </a: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)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</a:pP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Temporal stability of ARD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</a:pP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Comparison with field data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</a:pPr>
            <a:r>
              <a:rPr lang="en-AU" dirty="0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Tools for ARD </a:t>
            </a:r>
            <a:r>
              <a:rPr lang="en-AU" dirty="0" err="1" smtClean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intercomparisons</a:t>
            </a:r>
            <a:endParaRPr lang="en-AU" dirty="0" smtClean="0">
              <a:solidFill>
                <a:schemeClr val="tx1">
                  <a:lumMod val="7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</a:pPr>
            <a:endParaRPr lang="en-AU" dirty="0">
              <a:solidFill>
                <a:schemeClr val="tx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447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5472608" cy="615553"/>
          </a:xfrm>
        </p:spPr>
        <p:txBody>
          <a:bodyPr/>
          <a:lstStyle/>
          <a:p>
            <a:pPr algn="l"/>
            <a:r>
              <a:rPr lang="en-AU" sz="2000" dirty="0">
                <a:solidFill>
                  <a:schemeClr val="tx1"/>
                </a:solidFill>
              </a:rPr>
              <a:t>Pandora </a:t>
            </a:r>
            <a:r>
              <a:rPr lang="en-AU" sz="2000" dirty="0" smtClean="0">
                <a:solidFill>
                  <a:schemeClr val="tx1"/>
                </a:solidFill>
              </a:rPr>
              <a:t>spectrometers </a:t>
            </a:r>
            <a:endParaRPr lang="en-AU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14" y="1905001"/>
            <a:ext cx="5008700" cy="464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defTabSz="45720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Collaborative operation of two ESA Pandora spectrometers at Canberra and Alice Springs: Pandora #129 has been installed at Canberra and part of the </a:t>
            </a:r>
            <a:r>
              <a:rPr lang="en-AU" sz="1800" dirty="0" err="1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Pandonia</a:t>
            </a:r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 network </a:t>
            </a:r>
          </a:p>
          <a:p>
            <a:pPr marL="285750" indent="-285750" defTabSz="457200">
              <a:lnSpc>
                <a:spcPct val="119000"/>
              </a:lnSpc>
              <a:spcBef>
                <a:spcPct val="20000"/>
              </a:spcBef>
              <a:buClr>
                <a:schemeClr val="tx1">
                  <a:lumMod val="75000"/>
                </a:schemeClr>
              </a:buClr>
              <a:buFont typeface="Arial" panose="020B0604020202020204" pitchFamily="34" charset="0"/>
            </a:pPr>
            <a:r>
              <a:rPr lang="en-AU" sz="1800" dirty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rPr>
              <a:t>The second spectrometer is being prepared for deployment at Alice Springs</a:t>
            </a: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1026" name="Picture 2" descr="C:\Users\u65672\Pictures\Pandora #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857" y="1273206"/>
            <a:ext cx="170257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6572" y="3594491"/>
            <a:ext cx="21451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 smtClean="0"/>
              <a:t>Pandora #129 at Geoscience Australia, Canberra</a:t>
            </a:r>
            <a:endParaRPr lang="en-AU" sz="700" dirty="0"/>
          </a:p>
        </p:txBody>
      </p:sp>
      <p:pic>
        <p:nvPicPr>
          <p:cNvPr id="4" name="Picture 2" descr="C:\GA WorkSpace\Pandora Spectrometer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14" y="3886200"/>
            <a:ext cx="3502786" cy="2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4724400" cy="381000"/>
          </a:xfrm>
        </p:spPr>
        <p:txBody>
          <a:bodyPr/>
          <a:lstStyle/>
          <a:p>
            <a:pPr algn="l"/>
            <a:r>
              <a:rPr lang="en-AU" sz="2000" dirty="0">
                <a:solidFill>
                  <a:schemeClr val="tx1"/>
                </a:solidFill>
              </a:rPr>
              <a:t>Corner Reflectors for SAR calibration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041"/>
            <a:ext cx="8229600" cy="1264449"/>
          </a:xfrm>
        </p:spPr>
        <p:txBody>
          <a:bodyPr wrap="square">
            <a:spAutoFit/>
          </a:bodyPr>
          <a:lstStyle/>
          <a:p>
            <a:pPr defTabSz="457200"/>
            <a:r>
              <a:rPr lang="en-A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Surat Basin , Queensland - 40 CRs spread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100km x 100km</a:t>
            </a:r>
          </a:p>
          <a:p>
            <a:pPr defTabSz="457200"/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Details of individual CR sites available from the Point and Distributed Targets Database maintained by the CEOS WGCV SAR Subgroup at 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http://sarcv.ceos.org/targets/target_group/4/</a:t>
            </a:r>
            <a:r>
              <a:rPr lang="en-A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72" y="2859844"/>
            <a:ext cx="6552728" cy="36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Geoscience Australia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Report on Cal/Val Activities</a:t>
            </a:r>
            <a: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WGCV Plenary # 43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453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7924</TotalTime>
  <Words>1015</Words>
  <Application>Microsoft Office PowerPoint</Application>
  <PresentationFormat>On-screen Show (4:3)</PresentationFormat>
  <Paragraphs>153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</vt:lpstr>
      <vt:lpstr>GA White Pages</vt:lpstr>
      <vt:lpstr>Office Theme</vt:lpstr>
      <vt:lpstr>Geoscience Australia Report on Cal/Val Activities</vt:lpstr>
      <vt:lpstr>Digital Earth Australia</vt:lpstr>
      <vt:lpstr>PowerPoint Presentation</vt:lpstr>
      <vt:lpstr>PowerPoint Presentation</vt:lpstr>
      <vt:lpstr>PowerPoint Presentation</vt:lpstr>
      <vt:lpstr>Validation of Land Surface Brightness Temperature  </vt:lpstr>
      <vt:lpstr>Interoperability of multi-source Analysis Ready Data</vt:lpstr>
      <vt:lpstr>Pandora spectrometers </vt:lpstr>
      <vt:lpstr>Corner Reflectors for SAR calibration </vt:lpstr>
      <vt:lpstr>Sentinel-1 Geometric Cal/Val</vt:lpstr>
      <vt:lpstr>PowerPoint Presentation</vt:lpstr>
      <vt:lpstr>New activity supporting SAR calibration</vt:lpstr>
      <vt:lpstr>PowerPoint Presentation</vt:lpstr>
      <vt:lpstr>Satellite Altimeter Cal/Val: Bass Strait, Australia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Geoscience Australia</cp:lastModifiedBy>
  <cp:revision>259</cp:revision>
  <dcterms:modified xsi:type="dcterms:W3CDTF">2018-04-11T17:02:09Z</dcterms:modified>
</cp:coreProperties>
</file>