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9"/>
  </p:notesMasterIdLst>
  <p:sldIdLst>
    <p:sldId id="257" r:id="rId3"/>
    <p:sldId id="275" r:id="rId4"/>
    <p:sldId id="277" r:id="rId5"/>
    <p:sldId id="279" r:id="rId6"/>
    <p:sldId id="278" r:id="rId7"/>
    <p:sldId id="27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401A"/>
    <a:srgbClr val="42561A"/>
    <a:srgbClr val="42931A"/>
    <a:srgbClr val="7F9C43"/>
    <a:srgbClr val="2B3528"/>
    <a:srgbClr val="4040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417"/>
  </p:normalViewPr>
  <p:slideViewPr>
    <p:cSldViewPr snapToGrid="0" snapToObjects="1">
      <p:cViewPr>
        <p:scale>
          <a:sx n="108" d="100"/>
          <a:sy n="108" d="100"/>
        </p:scale>
        <p:origin x="-115" y="8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B01BC0-9660-1D44-87DF-DC2CE7645539}" type="datetimeFigureOut">
              <a:rPr lang="en-US" smtClean="0"/>
              <a:t>3/27/2018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0734F8-FAF2-0340-9EE2-AB581264D162}" type="slidenum">
              <a:rPr lang="en-US" smtClean="0"/>
              <a:t>‹#›</a:t>
            </a:fld>
            <a:endParaRPr lang="en-US"/>
          </a:p>
        </p:txBody>
      </p:sp>
    </p:spTree>
    <p:extLst>
      <p:ext uri="{BB962C8B-B14F-4D97-AF65-F5344CB8AC3E}">
        <p14:creationId xmlns:p14="http://schemas.microsoft.com/office/powerpoint/2010/main" val="746093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solidFill>
                  <a:prstClr val="black"/>
                </a:solidFill>
                <a:latin typeface="Calibri"/>
              </a:rPr>
              <a:pPr>
                <a:defRPr/>
              </a:pPr>
              <a:t>2</a:t>
            </a:fld>
            <a:endParaRPr lang="en-US" dirty="0">
              <a:solidFill>
                <a:prstClr val="black"/>
              </a:solidFill>
              <a:latin typeface="Calibri"/>
            </a:endParaRPr>
          </a:p>
        </p:txBody>
      </p:sp>
    </p:spTree>
    <p:extLst>
      <p:ext uri="{BB962C8B-B14F-4D97-AF65-F5344CB8AC3E}">
        <p14:creationId xmlns:p14="http://schemas.microsoft.com/office/powerpoint/2010/main" val="3400878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solidFill>
                  <a:prstClr val="black"/>
                </a:solidFill>
                <a:latin typeface="Calibri"/>
              </a:rPr>
              <a:pPr>
                <a:defRPr/>
              </a:pPr>
              <a:t>3</a:t>
            </a:fld>
            <a:endParaRPr lang="en-US" dirty="0">
              <a:solidFill>
                <a:prstClr val="black"/>
              </a:solidFill>
              <a:latin typeface="Calibri"/>
            </a:endParaRPr>
          </a:p>
        </p:txBody>
      </p:sp>
    </p:spTree>
    <p:extLst>
      <p:ext uri="{BB962C8B-B14F-4D97-AF65-F5344CB8AC3E}">
        <p14:creationId xmlns:p14="http://schemas.microsoft.com/office/powerpoint/2010/main" val="3400878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solidFill>
                  <a:prstClr val="black"/>
                </a:solidFill>
                <a:latin typeface="Calibri"/>
              </a:rPr>
              <a:pPr>
                <a:defRPr/>
              </a:pPr>
              <a:t>4</a:t>
            </a:fld>
            <a:endParaRPr lang="en-US" dirty="0">
              <a:solidFill>
                <a:prstClr val="black"/>
              </a:solidFill>
              <a:latin typeface="Calibri"/>
            </a:endParaRPr>
          </a:p>
        </p:txBody>
      </p:sp>
    </p:spTree>
    <p:extLst>
      <p:ext uri="{BB962C8B-B14F-4D97-AF65-F5344CB8AC3E}">
        <p14:creationId xmlns:p14="http://schemas.microsoft.com/office/powerpoint/2010/main" val="3400878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solidFill>
                  <a:prstClr val="black"/>
                </a:solidFill>
                <a:latin typeface="Calibri"/>
              </a:rPr>
              <a:pPr>
                <a:defRPr/>
              </a:pPr>
              <a:t>5</a:t>
            </a:fld>
            <a:endParaRPr lang="en-US" dirty="0">
              <a:solidFill>
                <a:prstClr val="black"/>
              </a:solidFill>
              <a:latin typeface="Calibri"/>
            </a:endParaRPr>
          </a:p>
        </p:txBody>
      </p:sp>
    </p:spTree>
    <p:extLst>
      <p:ext uri="{BB962C8B-B14F-4D97-AF65-F5344CB8AC3E}">
        <p14:creationId xmlns:p14="http://schemas.microsoft.com/office/powerpoint/2010/main" val="3400878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solidFill>
                  <a:prstClr val="black"/>
                </a:solidFill>
                <a:latin typeface="Calibri"/>
              </a:rPr>
              <a:pPr>
                <a:defRPr/>
              </a:pPr>
              <a:t>6</a:t>
            </a:fld>
            <a:endParaRPr lang="en-US" dirty="0">
              <a:solidFill>
                <a:prstClr val="black"/>
              </a:solidFill>
              <a:latin typeface="Calibri"/>
            </a:endParaRPr>
          </a:p>
        </p:txBody>
      </p:sp>
    </p:spTree>
    <p:extLst>
      <p:ext uri="{BB962C8B-B14F-4D97-AF65-F5344CB8AC3E}">
        <p14:creationId xmlns:p14="http://schemas.microsoft.com/office/powerpoint/2010/main" val="3400878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9D0B46FA-E0CA-484C-8A4F-A80F4A2B9277}"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9F169-F7BE-FC4B-A17F-9F157576E8AD}" type="slidenum">
              <a:rPr lang="en-US" smtClean="0"/>
              <a:t>‹#›</a:t>
            </a:fld>
            <a:endParaRPr lang="en-US"/>
          </a:p>
        </p:txBody>
      </p:sp>
    </p:spTree>
    <p:extLst>
      <p:ext uri="{BB962C8B-B14F-4D97-AF65-F5344CB8AC3E}">
        <p14:creationId xmlns:p14="http://schemas.microsoft.com/office/powerpoint/2010/main" val="320425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9D0B46FA-E0CA-484C-8A4F-A80F4A2B9277}"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9F169-F7BE-FC4B-A17F-9F157576E8AD}" type="slidenum">
              <a:rPr lang="en-US" smtClean="0"/>
              <a:t>‹#›</a:t>
            </a:fld>
            <a:endParaRPr lang="en-US"/>
          </a:p>
        </p:txBody>
      </p:sp>
    </p:spTree>
    <p:extLst>
      <p:ext uri="{BB962C8B-B14F-4D97-AF65-F5344CB8AC3E}">
        <p14:creationId xmlns:p14="http://schemas.microsoft.com/office/powerpoint/2010/main" val="187673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9D0B46FA-E0CA-484C-8A4F-A80F4A2B9277}"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9F169-F7BE-FC4B-A17F-9F157576E8AD}" type="slidenum">
              <a:rPr lang="en-US" smtClean="0"/>
              <a:t>‹#›</a:t>
            </a:fld>
            <a:endParaRPr lang="en-US"/>
          </a:p>
        </p:txBody>
      </p:sp>
    </p:spTree>
    <p:extLst>
      <p:ext uri="{BB962C8B-B14F-4D97-AF65-F5344CB8AC3E}">
        <p14:creationId xmlns:p14="http://schemas.microsoft.com/office/powerpoint/2010/main" val="1196741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b="0" i="0">
                <a:latin typeface="Avenir Roman"/>
                <a:cs typeface="Avenir Roma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a:fld id="{2FCB116F-794F-4141-A6CC-6CC3CA371694}" type="datetimeFigureOut">
              <a:rPr lang="en-US">
                <a:solidFill>
                  <a:prstClr val="black"/>
                </a:solidFill>
                <a:latin typeface="Calibri"/>
              </a:rPr>
              <a:pPr defTabSz="914400"/>
              <a:t>3/27/2018</a:t>
            </a:fld>
            <a:endParaRPr lang="en-US">
              <a:solidFill>
                <a:prstClr val="black"/>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3E4984E-FB7F-4E48-BC81-7237FECBE02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47107986"/>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a:fld id="{2FCB116F-794F-4141-A6CC-6CC3CA371694}" type="datetimeFigureOut">
              <a:rPr lang="en-US">
                <a:solidFill>
                  <a:prstClr val="black"/>
                </a:solidFill>
                <a:latin typeface="Calibri"/>
              </a:rPr>
              <a:pPr defTabSz="914400"/>
              <a:t>3/27/2018</a:t>
            </a:fld>
            <a:endParaRPr lang="en-US">
              <a:solidFill>
                <a:prstClr val="black"/>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FBA6EE3-B7B7-40AE-A308-33AAEAE7356A}"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230503564"/>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a:fld id="{2FCB116F-794F-4141-A6CC-6CC3CA371694}" type="datetimeFigureOut">
              <a:rPr lang="en-US">
                <a:solidFill>
                  <a:prstClr val="black"/>
                </a:solidFill>
                <a:latin typeface="Calibri"/>
              </a:rPr>
              <a:pPr defTabSz="914400"/>
              <a:t>3/27/2018</a:t>
            </a:fld>
            <a:endParaRPr lang="en-US">
              <a:solidFill>
                <a:prstClr val="black"/>
              </a:solidFill>
              <a:latin typeface="Calibri"/>
            </a:endParaRPr>
          </a:p>
        </p:txBody>
      </p:sp>
      <p:sp>
        <p:nvSpPr>
          <p:cNvPr id="5" name="Footer Placeholder 4"/>
          <p:cNvSpPr>
            <a:spLocks noGrp="1"/>
          </p:cNvSpPr>
          <p:nvPr>
            <p:ph type="ftr" sz="quarter" idx="11"/>
          </p:nvPr>
        </p:nvSpPr>
        <p:spPr/>
        <p:txBody>
          <a:bodyPr/>
          <a:lstStyle/>
          <a:p>
            <a:r>
              <a:rPr lang="en-GB">
                <a:solidFill>
                  <a:prstClr val="black">
                    <a:tint val="75000"/>
                  </a:prstClr>
                </a:solidFill>
                <a:latin typeface="Calibri"/>
              </a:rPr>
              <a:t>2nd ACIX Workshop – 11-12 April 2017 - ESRIN, Frascati (Italy)</a:t>
            </a:r>
          </a:p>
        </p:txBody>
      </p:sp>
      <p:sp>
        <p:nvSpPr>
          <p:cNvPr id="6" name="Slide Number Placeholder 5"/>
          <p:cNvSpPr>
            <a:spLocks noGrp="1"/>
          </p:cNvSpPr>
          <p:nvPr>
            <p:ph type="sldNum" sz="quarter" idx="12"/>
          </p:nvPr>
        </p:nvSpPr>
        <p:spPr/>
        <p:txBody>
          <a:bodyPr/>
          <a:lstStyle/>
          <a:p>
            <a:fld id="{DFBA6EE3-B7B7-40AE-A308-33AAEAE7356A}"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02345320"/>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a:fld id="{2FCB116F-794F-4141-A6CC-6CC3CA371694}" type="datetimeFigureOut">
              <a:rPr lang="en-US">
                <a:solidFill>
                  <a:prstClr val="black"/>
                </a:solidFill>
                <a:latin typeface="Calibri"/>
              </a:rPr>
              <a:pPr defTabSz="914400"/>
              <a:t>3/27/2018</a:t>
            </a:fld>
            <a:endParaRPr lang="en-US">
              <a:solidFill>
                <a:prstClr val="black"/>
              </a:solidFill>
              <a:latin typeface="Calibri"/>
            </a:endParaRPr>
          </a:p>
        </p:txBody>
      </p:sp>
      <p:sp>
        <p:nvSpPr>
          <p:cNvPr id="6" name="Footer Placeholder 5"/>
          <p:cNvSpPr>
            <a:spLocks noGrp="1"/>
          </p:cNvSpPr>
          <p:nvPr>
            <p:ph type="ftr" sz="quarter" idx="11"/>
          </p:nvPr>
        </p:nvSpPr>
        <p:spPr/>
        <p:txBody>
          <a:bodyPr/>
          <a:lstStyle/>
          <a:p>
            <a:r>
              <a:rPr lang="en-GB">
                <a:solidFill>
                  <a:prstClr val="black">
                    <a:tint val="75000"/>
                  </a:prstClr>
                </a:solidFill>
                <a:latin typeface="Calibri"/>
              </a:rPr>
              <a:t>2nd ACIX Workshop – 11-12 April 2017 - ESRIN, Frascati (Italy)</a:t>
            </a:r>
          </a:p>
        </p:txBody>
      </p:sp>
      <p:sp>
        <p:nvSpPr>
          <p:cNvPr id="7" name="Slide Number Placeholder 6"/>
          <p:cNvSpPr>
            <a:spLocks noGrp="1"/>
          </p:cNvSpPr>
          <p:nvPr>
            <p:ph type="sldNum" sz="quarter" idx="12"/>
          </p:nvPr>
        </p:nvSpPr>
        <p:spPr/>
        <p:txBody>
          <a:bodyPr/>
          <a:lstStyle/>
          <a:p>
            <a:fld id="{DFBA6EE3-B7B7-40AE-A308-33AAEAE7356A}"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503502387"/>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defTabSz="914400"/>
            <a:fld id="{2FCB116F-794F-4141-A6CC-6CC3CA371694}" type="datetimeFigureOut">
              <a:rPr lang="en-US">
                <a:solidFill>
                  <a:prstClr val="black"/>
                </a:solidFill>
                <a:latin typeface="Calibri"/>
              </a:rPr>
              <a:pPr defTabSz="914400"/>
              <a:t>3/27/2018</a:t>
            </a:fld>
            <a:endParaRPr lang="en-US">
              <a:solidFill>
                <a:prstClr val="black"/>
              </a:solidFill>
              <a:latin typeface="Calibri"/>
            </a:endParaRPr>
          </a:p>
        </p:txBody>
      </p:sp>
      <p:sp>
        <p:nvSpPr>
          <p:cNvPr id="8" name="Footer Placeholder 7"/>
          <p:cNvSpPr>
            <a:spLocks noGrp="1"/>
          </p:cNvSpPr>
          <p:nvPr>
            <p:ph type="ftr" sz="quarter" idx="11"/>
          </p:nvPr>
        </p:nvSpPr>
        <p:spPr/>
        <p:txBody>
          <a:bodyPr/>
          <a:lstStyle/>
          <a:p>
            <a:r>
              <a:rPr lang="en-GB">
                <a:solidFill>
                  <a:prstClr val="black">
                    <a:tint val="75000"/>
                  </a:prstClr>
                </a:solidFill>
                <a:latin typeface="Calibri"/>
              </a:rPr>
              <a:t>2nd ACIX Workshop – 11-12 April 2017 - ESRIN, Frascati (Italy)</a:t>
            </a:r>
          </a:p>
        </p:txBody>
      </p:sp>
      <p:sp>
        <p:nvSpPr>
          <p:cNvPr id="9" name="Slide Number Placeholder 8"/>
          <p:cNvSpPr>
            <a:spLocks noGrp="1"/>
          </p:cNvSpPr>
          <p:nvPr>
            <p:ph type="sldNum" sz="quarter" idx="12"/>
          </p:nvPr>
        </p:nvSpPr>
        <p:spPr/>
        <p:txBody>
          <a:bodyPr/>
          <a:lstStyle/>
          <a:p>
            <a:fld id="{DFBA6EE3-B7B7-40AE-A308-33AAEAE7356A}"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452102721"/>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defTabSz="914400"/>
            <a:fld id="{2FCB116F-794F-4141-A6CC-6CC3CA371694}" type="datetimeFigureOut">
              <a:rPr lang="en-US">
                <a:solidFill>
                  <a:prstClr val="black"/>
                </a:solidFill>
                <a:latin typeface="Calibri"/>
              </a:rPr>
              <a:pPr defTabSz="914400"/>
              <a:t>3/27/2018</a:t>
            </a:fld>
            <a:endParaRPr lang="en-US">
              <a:solidFill>
                <a:prstClr val="black"/>
              </a:solidFill>
              <a:latin typeface="Calibri"/>
            </a:endParaRPr>
          </a:p>
        </p:txBody>
      </p:sp>
      <p:sp>
        <p:nvSpPr>
          <p:cNvPr id="4" name="Footer Placeholder 3"/>
          <p:cNvSpPr>
            <a:spLocks noGrp="1"/>
          </p:cNvSpPr>
          <p:nvPr>
            <p:ph type="ftr" sz="quarter" idx="11"/>
          </p:nvPr>
        </p:nvSpPr>
        <p:spPr/>
        <p:txBody>
          <a:bodyPr/>
          <a:lstStyle/>
          <a:p>
            <a:r>
              <a:rPr lang="en-GB">
                <a:solidFill>
                  <a:prstClr val="black">
                    <a:tint val="75000"/>
                  </a:prstClr>
                </a:solidFill>
                <a:latin typeface="Calibri"/>
              </a:rPr>
              <a:t>2nd ACIX Workshop – 11-12 April 2017 - ESRIN, Frascati (Italy)</a:t>
            </a:r>
          </a:p>
        </p:txBody>
      </p:sp>
      <p:sp>
        <p:nvSpPr>
          <p:cNvPr id="5" name="Slide Number Placeholder 4"/>
          <p:cNvSpPr>
            <a:spLocks noGrp="1"/>
          </p:cNvSpPr>
          <p:nvPr>
            <p:ph type="sldNum" sz="quarter" idx="12"/>
          </p:nvPr>
        </p:nvSpPr>
        <p:spPr/>
        <p:txBody>
          <a:bodyPr/>
          <a:lstStyle/>
          <a:p>
            <a:fld id="{DFBA6EE3-B7B7-40AE-A308-33AAEAE7356A}"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827743010"/>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914400"/>
            <a:endParaRPr lang="en-GB">
              <a:solidFill>
                <a:prstClr val="black"/>
              </a:solidFill>
              <a:latin typeface="Calibri"/>
            </a:endParaRPr>
          </a:p>
        </p:txBody>
      </p:sp>
      <p:sp>
        <p:nvSpPr>
          <p:cNvPr id="3" name="Footer Placeholder 2"/>
          <p:cNvSpPr>
            <a:spLocks noGrp="1"/>
          </p:cNvSpPr>
          <p:nvPr>
            <p:ph type="ftr" sz="quarter" idx="11"/>
          </p:nvPr>
        </p:nvSpPr>
        <p:spPr/>
        <p:txBody>
          <a:bodyPr/>
          <a:lstStyle/>
          <a:p>
            <a:r>
              <a:rPr lang="en-GB">
                <a:solidFill>
                  <a:prstClr val="black">
                    <a:tint val="75000"/>
                  </a:prstClr>
                </a:solidFill>
                <a:latin typeface="Calibri"/>
              </a:rPr>
              <a:t>2nd ACIX Workshop – 11-12 April 2017 - ESRIN, Frascati (Italy)</a:t>
            </a:r>
          </a:p>
        </p:txBody>
      </p:sp>
      <p:sp>
        <p:nvSpPr>
          <p:cNvPr id="4" name="Slide Number Placeholder 3"/>
          <p:cNvSpPr>
            <a:spLocks noGrp="1"/>
          </p:cNvSpPr>
          <p:nvPr>
            <p:ph type="sldNum" sz="quarter" idx="12"/>
          </p:nvPr>
        </p:nvSpPr>
        <p:spPr/>
        <p:txBody>
          <a:bodyPr/>
          <a:lstStyle/>
          <a:p>
            <a:fld id="{DFBA6EE3-B7B7-40AE-A308-33AAEAE7356A}"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156866651"/>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a:fld id="{2FCB116F-794F-4141-A6CC-6CC3CA371694}" type="datetimeFigureOut">
              <a:rPr lang="en-US">
                <a:solidFill>
                  <a:prstClr val="black"/>
                </a:solidFill>
                <a:latin typeface="Calibri"/>
              </a:rPr>
              <a:pPr defTabSz="914400"/>
              <a:t>3/27/2018</a:t>
            </a:fld>
            <a:endParaRPr lang="en-US">
              <a:solidFill>
                <a:prstClr val="black"/>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DFBA6EE3-B7B7-40AE-A308-33AAEAE7356A}"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340037677"/>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9D0B46FA-E0CA-484C-8A4F-A80F4A2B9277}"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9F169-F7BE-FC4B-A17F-9F157576E8AD}" type="slidenum">
              <a:rPr lang="en-US" smtClean="0"/>
              <a:t>‹#›</a:t>
            </a:fld>
            <a:endParaRPr lang="en-US"/>
          </a:p>
        </p:txBody>
      </p:sp>
    </p:spTree>
    <p:extLst>
      <p:ext uri="{BB962C8B-B14F-4D97-AF65-F5344CB8AC3E}">
        <p14:creationId xmlns:p14="http://schemas.microsoft.com/office/powerpoint/2010/main" val="2499816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a:fld id="{2FCB116F-794F-4141-A6CC-6CC3CA371694}" type="datetimeFigureOut">
              <a:rPr lang="en-US">
                <a:solidFill>
                  <a:prstClr val="black"/>
                </a:solidFill>
                <a:latin typeface="Calibri"/>
              </a:rPr>
              <a:pPr defTabSz="914400"/>
              <a:t>3/27/2018</a:t>
            </a:fld>
            <a:endParaRPr lang="en-US">
              <a:solidFill>
                <a:prstClr val="black"/>
              </a:solidFill>
              <a:latin typeface="Calibri"/>
            </a:endParaRPr>
          </a:p>
        </p:txBody>
      </p:sp>
      <p:sp>
        <p:nvSpPr>
          <p:cNvPr id="6" name="Footer Placeholder 5"/>
          <p:cNvSpPr>
            <a:spLocks noGrp="1"/>
          </p:cNvSpPr>
          <p:nvPr>
            <p:ph type="ftr" sz="quarter" idx="11"/>
          </p:nvPr>
        </p:nvSpPr>
        <p:spPr/>
        <p:txBody>
          <a:bodyPr/>
          <a:lstStyle/>
          <a:p>
            <a:r>
              <a:rPr lang="en-GB">
                <a:solidFill>
                  <a:prstClr val="black">
                    <a:tint val="75000"/>
                  </a:prstClr>
                </a:solidFill>
                <a:latin typeface="Calibri"/>
              </a:rPr>
              <a:t>2nd ACIX Workshop – 11-12 April 2017 - ESRIN, Frascati (Italy)</a:t>
            </a:r>
          </a:p>
        </p:txBody>
      </p:sp>
      <p:sp>
        <p:nvSpPr>
          <p:cNvPr id="7" name="Slide Number Placeholder 6"/>
          <p:cNvSpPr>
            <a:spLocks noGrp="1"/>
          </p:cNvSpPr>
          <p:nvPr>
            <p:ph type="sldNum" sz="quarter" idx="12"/>
          </p:nvPr>
        </p:nvSpPr>
        <p:spPr/>
        <p:txBody>
          <a:bodyPr/>
          <a:lstStyle/>
          <a:p>
            <a:fld id="{DFBA6EE3-B7B7-40AE-A308-33AAEAE7356A}"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764591102"/>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a:fld id="{2FCB116F-794F-4141-A6CC-6CC3CA371694}" type="datetimeFigureOut">
              <a:rPr lang="en-US">
                <a:solidFill>
                  <a:prstClr val="black"/>
                </a:solidFill>
                <a:latin typeface="Calibri"/>
              </a:rPr>
              <a:pPr defTabSz="914400"/>
              <a:t>3/27/2018</a:t>
            </a:fld>
            <a:endParaRPr lang="en-US">
              <a:solidFill>
                <a:prstClr val="black"/>
              </a:solidFill>
              <a:latin typeface="Calibri"/>
            </a:endParaRPr>
          </a:p>
        </p:txBody>
      </p:sp>
      <p:sp>
        <p:nvSpPr>
          <p:cNvPr id="5" name="Footer Placeholder 4"/>
          <p:cNvSpPr>
            <a:spLocks noGrp="1"/>
          </p:cNvSpPr>
          <p:nvPr>
            <p:ph type="ftr" sz="quarter" idx="11"/>
          </p:nvPr>
        </p:nvSpPr>
        <p:spPr/>
        <p:txBody>
          <a:bodyPr/>
          <a:lstStyle/>
          <a:p>
            <a:r>
              <a:rPr lang="en-GB">
                <a:solidFill>
                  <a:prstClr val="black">
                    <a:tint val="75000"/>
                  </a:prstClr>
                </a:solidFill>
                <a:latin typeface="Calibri"/>
              </a:rPr>
              <a:t>2nd ACIX Workshop – 11-12 April 2017 - ESRIN, Frascati (Italy)</a:t>
            </a:r>
          </a:p>
        </p:txBody>
      </p:sp>
      <p:sp>
        <p:nvSpPr>
          <p:cNvPr id="6" name="Slide Number Placeholder 5"/>
          <p:cNvSpPr>
            <a:spLocks noGrp="1"/>
          </p:cNvSpPr>
          <p:nvPr>
            <p:ph type="sldNum" sz="quarter" idx="12"/>
          </p:nvPr>
        </p:nvSpPr>
        <p:spPr/>
        <p:txBody>
          <a:bodyPr/>
          <a:lstStyle/>
          <a:p>
            <a:fld id="{DFBA6EE3-B7B7-40AE-A308-33AAEAE7356A}"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097937880"/>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a:fld id="{2FCB116F-794F-4141-A6CC-6CC3CA371694}" type="datetimeFigureOut">
              <a:rPr lang="en-US">
                <a:solidFill>
                  <a:prstClr val="black"/>
                </a:solidFill>
                <a:latin typeface="Calibri"/>
              </a:rPr>
              <a:pPr defTabSz="914400"/>
              <a:t>3/27/2018</a:t>
            </a:fld>
            <a:endParaRPr lang="en-US">
              <a:solidFill>
                <a:prstClr val="black"/>
              </a:solidFill>
              <a:latin typeface="Calibri"/>
            </a:endParaRPr>
          </a:p>
        </p:txBody>
      </p:sp>
      <p:sp>
        <p:nvSpPr>
          <p:cNvPr id="5" name="Footer Placeholder 4"/>
          <p:cNvSpPr>
            <a:spLocks noGrp="1"/>
          </p:cNvSpPr>
          <p:nvPr>
            <p:ph type="ftr" sz="quarter" idx="11"/>
          </p:nvPr>
        </p:nvSpPr>
        <p:spPr/>
        <p:txBody>
          <a:bodyPr/>
          <a:lstStyle/>
          <a:p>
            <a:r>
              <a:rPr lang="en-GB">
                <a:solidFill>
                  <a:prstClr val="black">
                    <a:tint val="75000"/>
                  </a:prstClr>
                </a:solidFill>
                <a:latin typeface="Calibri"/>
              </a:rPr>
              <a:t>2nd ACIX Workshop – 11-12 April 2017 - ESRIN, Frascati (Italy)</a:t>
            </a:r>
          </a:p>
        </p:txBody>
      </p:sp>
      <p:sp>
        <p:nvSpPr>
          <p:cNvPr id="6" name="Slide Number Placeholder 5"/>
          <p:cNvSpPr>
            <a:spLocks noGrp="1"/>
          </p:cNvSpPr>
          <p:nvPr>
            <p:ph type="sldNum" sz="quarter" idx="12"/>
          </p:nvPr>
        </p:nvSpPr>
        <p:spPr/>
        <p:txBody>
          <a:bodyPr/>
          <a:lstStyle/>
          <a:p>
            <a:fld id="{DFBA6EE3-B7B7-40AE-A308-33AAEAE7356A}"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089969052"/>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9D0B46FA-E0CA-484C-8A4F-A80F4A2B9277}"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9F169-F7BE-FC4B-A17F-9F157576E8AD}" type="slidenum">
              <a:rPr lang="en-US" smtClean="0"/>
              <a:t>‹#›</a:t>
            </a:fld>
            <a:endParaRPr lang="en-US"/>
          </a:p>
        </p:txBody>
      </p:sp>
    </p:spTree>
    <p:extLst>
      <p:ext uri="{BB962C8B-B14F-4D97-AF65-F5344CB8AC3E}">
        <p14:creationId xmlns:p14="http://schemas.microsoft.com/office/powerpoint/2010/main" val="2394459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9D0B46FA-E0CA-484C-8A4F-A80F4A2B9277}"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E9F169-F7BE-FC4B-A17F-9F157576E8AD}" type="slidenum">
              <a:rPr lang="en-US" smtClean="0"/>
              <a:t>‹#›</a:t>
            </a:fld>
            <a:endParaRPr lang="en-US"/>
          </a:p>
        </p:txBody>
      </p:sp>
    </p:spTree>
    <p:extLst>
      <p:ext uri="{BB962C8B-B14F-4D97-AF65-F5344CB8AC3E}">
        <p14:creationId xmlns:p14="http://schemas.microsoft.com/office/powerpoint/2010/main" val="1671930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9D0B46FA-E0CA-484C-8A4F-A80F4A2B9277}" type="datetimeFigureOut">
              <a:rPr lang="en-US" smtClean="0"/>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E9F169-F7BE-FC4B-A17F-9F157576E8AD}" type="slidenum">
              <a:rPr lang="en-US" smtClean="0"/>
              <a:t>‹#›</a:t>
            </a:fld>
            <a:endParaRPr lang="en-US"/>
          </a:p>
        </p:txBody>
      </p:sp>
    </p:spTree>
    <p:extLst>
      <p:ext uri="{BB962C8B-B14F-4D97-AF65-F5344CB8AC3E}">
        <p14:creationId xmlns:p14="http://schemas.microsoft.com/office/powerpoint/2010/main" val="333982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9D0B46FA-E0CA-484C-8A4F-A80F4A2B9277}" type="datetimeFigureOut">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E9F169-F7BE-FC4B-A17F-9F157576E8AD}" type="slidenum">
              <a:rPr lang="en-US" smtClean="0"/>
              <a:t>‹#›</a:t>
            </a:fld>
            <a:endParaRPr lang="en-US"/>
          </a:p>
        </p:txBody>
      </p:sp>
    </p:spTree>
    <p:extLst>
      <p:ext uri="{BB962C8B-B14F-4D97-AF65-F5344CB8AC3E}">
        <p14:creationId xmlns:p14="http://schemas.microsoft.com/office/powerpoint/2010/main" val="396356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B46FA-E0CA-484C-8A4F-A80F4A2B9277}" type="datetimeFigureOut">
              <a:rPr lang="en-US" smtClean="0"/>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E9F169-F7BE-FC4B-A17F-9F157576E8AD}" type="slidenum">
              <a:rPr lang="en-US" smtClean="0"/>
              <a:t>‹#›</a:t>
            </a:fld>
            <a:endParaRPr lang="en-US"/>
          </a:p>
        </p:txBody>
      </p:sp>
    </p:spTree>
    <p:extLst>
      <p:ext uri="{BB962C8B-B14F-4D97-AF65-F5344CB8AC3E}">
        <p14:creationId xmlns:p14="http://schemas.microsoft.com/office/powerpoint/2010/main" val="217410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9D0B46FA-E0CA-484C-8A4F-A80F4A2B9277}"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E9F169-F7BE-FC4B-A17F-9F157576E8AD}" type="slidenum">
              <a:rPr lang="en-US" smtClean="0"/>
              <a:t>‹#›</a:t>
            </a:fld>
            <a:endParaRPr lang="en-US"/>
          </a:p>
        </p:txBody>
      </p:sp>
    </p:spTree>
    <p:extLst>
      <p:ext uri="{BB962C8B-B14F-4D97-AF65-F5344CB8AC3E}">
        <p14:creationId xmlns:p14="http://schemas.microsoft.com/office/powerpoint/2010/main" val="7563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9D0B46FA-E0CA-484C-8A4F-A80F4A2B9277}"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E9F169-F7BE-FC4B-A17F-9F157576E8AD}" type="slidenum">
              <a:rPr lang="en-US" smtClean="0"/>
              <a:t>‹#›</a:t>
            </a:fld>
            <a:endParaRPr lang="en-US"/>
          </a:p>
        </p:txBody>
      </p:sp>
    </p:spTree>
    <p:extLst>
      <p:ext uri="{BB962C8B-B14F-4D97-AF65-F5344CB8AC3E}">
        <p14:creationId xmlns:p14="http://schemas.microsoft.com/office/powerpoint/2010/main" val="285101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B46FA-E0CA-484C-8A4F-A80F4A2B9277}" type="datetimeFigureOut">
              <a:rPr lang="en-US" smtClean="0"/>
              <a:t>3/27/2018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9F169-F7BE-FC4B-A17F-9F157576E8AD}" type="slidenum">
              <a:rPr lang="en-US" smtClean="0"/>
              <a:t>‹#›</a:t>
            </a:fld>
            <a:endParaRPr lang="en-US"/>
          </a:p>
        </p:txBody>
      </p:sp>
    </p:spTree>
    <p:extLst>
      <p:ext uri="{BB962C8B-B14F-4D97-AF65-F5344CB8AC3E}">
        <p14:creationId xmlns:p14="http://schemas.microsoft.com/office/powerpoint/2010/main" val="1234280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alpha val="7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DFBA6EE3-B7B7-40AE-A308-33AAEAE7356A}" type="slidenum">
              <a:rPr lang="en-GB" smtClean="0">
                <a:solidFill>
                  <a:prstClr val="black">
                    <a:tint val="75000"/>
                  </a:prstClr>
                </a:solidFill>
                <a:latin typeface="Calibri"/>
              </a:rPr>
              <a:pPr defTabSz="914400"/>
              <a:t>‹#›</a:t>
            </a:fld>
            <a:endParaRPr lang="en-GB" dirty="0">
              <a:solidFill>
                <a:prstClr val="black">
                  <a:tint val="75000"/>
                </a:prstClr>
              </a:solidFill>
              <a:latin typeface="Calibri"/>
            </a:endParaRPr>
          </a:p>
        </p:txBody>
      </p:sp>
      <p:pic>
        <p:nvPicPr>
          <p:cNvPr id="7" name="Picture 6" descr="nasa-logo-meatball.jpg"/>
          <p:cNvPicPr>
            <a:picLocks noChangeAspect="1"/>
          </p:cNvPicPr>
          <p:nvPr userDrawn="1"/>
        </p:nvPicPr>
        <p:blipFill rotWithShape="1">
          <a:blip r:embed="rId13" cstate="print">
            <a:clrChange>
              <a:clrFrom>
                <a:srgbClr val="FAFEFF"/>
              </a:clrFrom>
              <a:clrTo>
                <a:srgbClr val="FAFEFF">
                  <a:alpha val="0"/>
                </a:srgbClr>
              </a:clrTo>
            </a:clrChange>
            <a:extLst>
              <a:ext uri="{28A0092B-C50C-407E-A947-70E740481C1C}">
                <a14:useLocalDpi xmlns:a14="http://schemas.microsoft.com/office/drawing/2010/main" val="0"/>
              </a:ext>
            </a:extLst>
          </a:blip>
          <a:srcRect l="20731" t="12322" r="24284" b="13096"/>
          <a:stretch/>
        </p:blipFill>
        <p:spPr>
          <a:xfrm>
            <a:off x="8273559" y="44624"/>
            <a:ext cx="663612" cy="579684"/>
          </a:xfrm>
          <a:prstGeom prst="rect">
            <a:avLst/>
          </a:prstGeom>
        </p:spPr>
      </p:pic>
      <p:pic>
        <p:nvPicPr>
          <p:cNvPr id="8" name="Picture 7"/>
          <p:cNvPicPr>
            <a:picLocks noChangeAspect="1"/>
          </p:cNvPicPr>
          <p:nvPr userDrawn="1"/>
        </p:nvPicPr>
        <p:blipFill>
          <a:blip r:embed="rId14"/>
          <a:stretch>
            <a:fillRect/>
          </a:stretch>
        </p:blipFill>
        <p:spPr>
          <a:xfrm>
            <a:off x="296975" y="151003"/>
            <a:ext cx="1050775" cy="416107"/>
          </a:xfrm>
          <a:prstGeom prst="rect">
            <a:avLst/>
          </a:prstGeom>
        </p:spPr>
      </p:pic>
      <p:pic>
        <p:nvPicPr>
          <p:cNvPr id="9" name="Picture 2" descr="C:\Users\gdoxani\Pictures\03_logo_dark_blue.bmp"/>
          <p:cNvPicPr>
            <a:picLocks noChangeAspect="1" noChangeArrowheads="1"/>
          </p:cNvPicPr>
          <p:nvPr userDrawn="1"/>
        </p:nvPicPr>
        <p:blipFill rotWithShape="1">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rcRect l="6605" t="19104" r="7069" b="18621"/>
          <a:stretch/>
        </p:blipFill>
        <p:spPr bwMode="auto">
          <a:xfrm>
            <a:off x="7013048" y="177378"/>
            <a:ext cx="1063787" cy="38083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userDrawn="1"/>
        </p:nvCxnSpPr>
        <p:spPr>
          <a:xfrm>
            <a:off x="179512" y="692696"/>
            <a:ext cx="8771239" cy="1"/>
          </a:xfrm>
          <a:prstGeom prst="line">
            <a:avLst/>
          </a:prstGeom>
          <a:ln w="76200" cmpd="sng">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3349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advClick="0" advTm="1000"/>
    </mc:Choice>
    <mc:Fallback xmlns="">
      <p:transition xmlns:p14="http://schemas.microsoft.com/office/powerpoint/2010/main" advClick="0" advTm="1000"/>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Ferran.Gascon@esa.int"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0" y="4725144"/>
            <a:ext cx="7776864" cy="1008111"/>
          </a:xfrm>
        </p:spPr>
        <p:txBody>
          <a:bodyPr rtlCol="0">
            <a:noAutofit/>
          </a:bodyPr>
          <a:lstStyle/>
          <a:p>
            <a:pPr algn="l" fontAlgn="auto">
              <a:lnSpc>
                <a:spcPct val="120000"/>
              </a:lnSpc>
              <a:spcBef>
                <a:spcPts val="0"/>
              </a:spcBef>
              <a:spcAft>
                <a:spcPts val="0"/>
              </a:spcAft>
              <a:defRPr/>
            </a:pPr>
            <a:r>
              <a:rPr lang="en-US" sz="1200" dirty="0">
                <a:solidFill>
                  <a:srgbClr val="404040"/>
                </a:solidFill>
                <a:latin typeface="Avenir Roman"/>
                <a:cs typeface="Avenir Roman"/>
              </a:rPr>
              <a:t>Georgia Doxani |</a:t>
            </a:r>
            <a:r>
              <a:rPr lang="en-US" sz="1100" dirty="0">
                <a:solidFill>
                  <a:srgbClr val="404040"/>
                </a:solidFill>
                <a:latin typeface="Avenir Roman"/>
                <a:cs typeface="Avenir Roman"/>
              </a:rPr>
              <a:t> Serco for ESA/ESRIN, </a:t>
            </a:r>
            <a:r>
              <a:rPr lang="en-US" sz="1100" dirty="0" err="1">
                <a:solidFill>
                  <a:srgbClr val="404040"/>
                </a:solidFill>
                <a:latin typeface="Avenir Roman"/>
                <a:cs typeface="Avenir Roman"/>
              </a:rPr>
              <a:t>Georgia.Doxani</a:t>
            </a:r>
            <a:r>
              <a:rPr lang="en-GB" sz="1100" dirty="0">
                <a:solidFill>
                  <a:srgbClr val="404040"/>
                </a:solidFill>
                <a:latin typeface="Avenir Roman"/>
                <a:cs typeface="Avenir Roman"/>
              </a:rPr>
              <a:t>@esa.int</a:t>
            </a:r>
          </a:p>
          <a:p>
            <a:pPr algn="l" fontAlgn="auto">
              <a:lnSpc>
                <a:spcPct val="120000"/>
              </a:lnSpc>
              <a:spcBef>
                <a:spcPts val="0"/>
              </a:spcBef>
              <a:spcAft>
                <a:spcPts val="0"/>
              </a:spcAft>
              <a:defRPr/>
            </a:pPr>
            <a:r>
              <a:rPr lang="en-US" sz="1200" dirty="0" err="1">
                <a:solidFill>
                  <a:srgbClr val="404040"/>
                </a:solidFill>
                <a:latin typeface="Avenir Roman"/>
                <a:cs typeface="Avenir Roman"/>
              </a:rPr>
              <a:t>Ferran</a:t>
            </a:r>
            <a:r>
              <a:rPr lang="en-US" sz="1200" dirty="0">
                <a:solidFill>
                  <a:srgbClr val="404040"/>
                </a:solidFill>
                <a:latin typeface="Avenir Roman"/>
                <a:cs typeface="Avenir Roman"/>
              </a:rPr>
              <a:t> </a:t>
            </a:r>
            <a:r>
              <a:rPr lang="en-US" sz="1200" dirty="0" err="1">
                <a:solidFill>
                  <a:srgbClr val="404040"/>
                </a:solidFill>
                <a:latin typeface="Avenir Roman"/>
                <a:cs typeface="Avenir Roman"/>
              </a:rPr>
              <a:t>Gascon</a:t>
            </a:r>
            <a:r>
              <a:rPr lang="en-US" sz="1200" dirty="0">
                <a:solidFill>
                  <a:srgbClr val="404040"/>
                </a:solidFill>
                <a:latin typeface="Avenir Roman"/>
                <a:cs typeface="Avenir Roman"/>
              </a:rPr>
              <a:t> | </a:t>
            </a:r>
            <a:r>
              <a:rPr lang="en-US" sz="1100" dirty="0">
                <a:solidFill>
                  <a:srgbClr val="404040"/>
                </a:solidFill>
                <a:latin typeface="Avenir Roman"/>
                <a:cs typeface="Avenir Roman"/>
              </a:rPr>
              <a:t>ESA/ESRIN, </a:t>
            </a:r>
            <a:r>
              <a:rPr lang="en-GB" sz="1100" dirty="0">
                <a:solidFill>
                  <a:srgbClr val="404040"/>
                </a:solidFill>
                <a:latin typeface="Avenir Roman"/>
                <a:cs typeface="Avenir Roman"/>
              </a:rPr>
              <a:t>Ferran.Gascon@esa.int</a:t>
            </a:r>
            <a:endParaRPr lang="en-GB" sz="1100" dirty="0">
              <a:solidFill>
                <a:srgbClr val="404040"/>
              </a:solidFill>
              <a:latin typeface="Avenir Roman"/>
              <a:cs typeface="Avenir Roman"/>
              <a:hlinkClick r:id="rId2"/>
            </a:endParaRPr>
          </a:p>
          <a:p>
            <a:pPr algn="l" fontAlgn="auto">
              <a:lnSpc>
                <a:spcPct val="120000"/>
              </a:lnSpc>
              <a:spcBef>
                <a:spcPts val="0"/>
              </a:spcBef>
              <a:spcAft>
                <a:spcPts val="0"/>
              </a:spcAft>
              <a:defRPr/>
            </a:pPr>
            <a:r>
              <a:rPr lang="en-US" sz="1200" dirty="0">
                <a:solidFill>
                  <a:srgbClr val="404040"/>
                </a:solidFill>
                <a:latin typeface="Avenir Roman"/>
                <a:cs typeface="Avenir Roman"/>
              </a:rPr>
              <a:t>Eric </a:t>
            </a:r>
            <a:r>
              <a:rPr lang="en-US" sz="1200" dirty="0" err="1">
                <a:solidFill>
                  <a:srgbClr val="404040"/>
                </a:solidFill>
                <a:latin typeface="Avenir Roman"/>
                <a:cs typeface="Avenir Roman"/>
              </a:rPr>
              <a:t>Vermote</a:t>
            </a:r>
            <a:r>
              <a:rPr lang="en-US" sz="1200" dirty="0">
                <a:solidFill>
                  <a:srgbClr val="404040"/>
                </a:solidFill>
                <a:latin typeface="Avenir Roman"/>
                <a:cs typeface="Avenir Roman"/>
              </a:rPr>
              <a:t> | </a:t>
            </a:r>
            <a:r>
              <a:rPr lang="en-US" sz="1100" dirty="0">
                <a:solidFill>
                  <a:srgbClr val="404040"/>
                </a:solidFill>
                <a:latin typeface="Avenir Roman"/>
                <a:cs typeface="Avenir Roman"/>
              </a:rPr>
              <a:t>NASA, eric.f.vermote@nasa.gov</a:t>
            </a:r>
            <a:endParaRPr lang="en-GB" sz="1100" dirty="0">
              <a:solidFill>
                <a:srgbClr val="404040"/>
              </a:solidFill>
              <a:latin typeface="Avenir Roman"/>
              <a:cs typeface="Avenir Roman"/>
            </a:endParaRPr>
          </a:p>
          <a:p>
            <a:pPr algn="l" fontAlgn="auto">
              <a:lnSpc>
                <a:spcPct val="120000"/>
              </a:lnSpc>
              <a:spcBef>
                <a:spcPts val="0"/>
              </a:spcBef>
              <a:spcAft>
                <a:spcPts val="0"/>
              </a:spcAft>
              <a:defRPr/>
            </a:pPr>
            <a:r>
              <a:rPr lang="en-US" sz="1200" dirty="0">
                <a:solidFill>
                  <a:srgbClr val="404040"/>
                </a:solidFill>
                <a:latin typeface="Avenir Roman"/>
                <a:cs typeface="Avenir Roman"/>
              </a:rPr>
              <a:t>Jean-Claude Roger | </a:t>
            </a:r>
            <a:r>
              <a:rPr lang="en-US" sz="1100" dirty="0">
                <a:solidFill>
                  <a:srgbClr val="404040"/>
                </a:solidFill>
                <a:latin typeface="Avenir Roman"/>
                <a:cs typeface="Avenir Roman"/>
              </a:rPr>
              <a:t>University of Maryland/NASA,</a:t>
            </a:r>
            <a:r>
              <a:rPr lang="en-GB" sz="1100" dirty="0">
                <a:solidFill>
                  <a:srgbClr val="404040"/>
                </a:solidFill>
                <a:latin typeface="Avenir Roman"/>
                <a:cs typeface="Avenir Roman"/>
              </a:rPr>
              <a:t> </a:t>
            </a:r>
            <a:r>
              <a:rPr lang="en-US" sz="1100" dirty="0">
                <a:solidFill>
                  <a:srgbClr val="404040"/>
                </a:solidFill>
                <a:latin typeface="Avenir Roman"/>
                <a:cs typeface="Avenir Roman"/>
              </a:rPr>
              <a:t>jean-claude.roger@nasa.gov</a:t>
            </a:r>
          </a:p>
        </p:txBody>
      </p:sp>
      <p:sp>
        <p:nvSpPr>
          <p:cNvPr id="9" name="Rectangle 8"/>
          <p:cNvSpPr/>
          <p:nvPr/>
        </p:nvSpPr>
        <p:spPr>
          <a:xfrm>
            <a:off x="0" y="2950772"/>
            <a:ext cx="9167090" cy="1440160"/>
          </a:xfrm>
          <a:prstGeom prst="rect">
            <a:avLst/>
          </a:prstGeom>
          <a:solidFill>
            <a:schemeClr val="bg1">
              <a:lumMod val="50000"/>
              <a:alpha val="86000"/>
            </a:schemeClr>
          </a:solidFill>
        </p:spPr>
        <p:txBody>
          <a:bodyPr wrap="square">
            <a:spAutoFit/>
          </a:bodyPr>
          <a:lstStyle/>
          <a:p>
            <a:pPr algn="ctr">
              <a:spcBef>
                <a:spcPts val="1200"/>
              </a:spcBef>
            </a:pPr>
            <a:r>
              <a:rPr lang="en-US" sz="4400" spc="300" dirty="0">
                <a:solidFill>
                  <a:schemeClr val="tx1">
                    <a:lumMod val="75000"/>
                    <a:lumOff val="25000"/>
                  </a:schemeClr>
                </a:solidFill>
                <a:latin typeface="Avenir Roman"/>
                <a:ea typeface="+mj-ea"/>
                <a:cs typeface="Avenir Roman"/>
              </a:rPr>
              <a:t>ACIX II</a:t>
            </a:r>
          </a:p>
          <a:p>
            <a:pPr algn="ctr"/>
            <a:r>
              <a:rPr lang="en-US" sz="4000" spc="150" dirty="0">
                <a:solidFill>
                  <a:schemeClr val="tx1">
                    <a:lumMod val="75000"/>
                    <a:lumOff val="25000"/>
                  </a:schemeClr>
                </a:solidFill>
                <a:latin typeface="Avenir Roman"/>
                <a:cs typeface="Avenir Roman"/>
              </a:rPr>
              <a:t>A</a:t>
            </a:r>
            <a:r>
              <a:rPr lang="en-US" sz="2400" spc="150" dirty="0">
                <a:solidFill>
                  <a:srgbClr val="404040"/>
                </a:solidFill>
                <a:latin typeface="Avenir Roman"/>
                <a:cs typeface="Avenir Roman"/>
              </a:rPr>
              <a:t>tmospheric</a:t>
            </a:r>
            <a:r>
              <a:rPr lang="en-US" sz="2000" spc="150" dirty="0">
                <a:solidFill>
                  <a:schemeClr val="tx1">
                    <a:lumMod val="75000"/>
                    <a:lumOff val="25000"/>
                  </a:schemeClr>
                </a:solidFill>
                <a:latin typeface="Avenir Roman"/>
                <a:cs typeface="Avenir Roman"/>
              </a:rPr>
              <a:t> </a:t>
            </a:r>
            <a:r>
              <a:rPr lang="en-US" sz="4000" spc="150" dirty="0">
                <a:solidFill>
                  <a:schemeClr val="tx1">
                    <a:lumMod val="75000"/>
                    <a:lumOff val="25000"/>
                  </a:schemeClr>
                </a:solidFill>
                <a:latin typeface="Avenir Roman"/>
                <a:cs typeface="Avenir Roman"/>
              </a:rPr>
              <a:t>C</a:t>
            </a:r>
            <a:r>
              <a:rPr lang="en-US" sz="2400" spc="150" dirty="0">
                <a:solidFill>
                  <a:srgbClr val="404040"/>
                </a:solidFill>
                <a:latin typeface="Avenir Roman"/>
                <a:cs typeface="Avenir Roman"/>
              </a:rPr>
              <a:t>orrection</a:t>
            </a:r>
            <a:r>
              <a:rPr lang="en-US" sz="2000" spc="150" dirty="0">
                <a:solidFill>
                  <a:schemeClr val="tx1">
                    <a:lumMod val="75000"/>
                    <a:lumOff val="25000"/>
                  </a:schemeClr>
                </a:solidFill>
                <a:latin typeface="Avenir Roman"/>
                <a:cs typeface="Avenir Roman"/>
              </a:rPr>
              <a:t> </a:t>
            </a:r>
            <a:r>
              <a:rPr lang="en-US" sz="4000" spc="150" dirty="0">
                <a:solidFill>
                  <a:srgbClr val="404040"/>
                </a:solidFill>
                <a:latin typeface="Avenir Roman"/>
                <a:cs typeface="Avenir Roman"/>
              </a:rPr>
              <a:t>I</a:t>
            </a:r>
            <a:r>
              <a:rPr lang="en-US" sz="2400" spc="150" dirty="0">
                <a:solidFill>
                  <a:srgbClr val="404040"/>
                </a:solidFill>
                <a:latin typeface="Avenir Roman"/>
                <a:cs typeface="Avenir Roman"/>
              </a:rPr>
              <a:t>nter-comparison</a:t>
            </a:r>
            <a:r>
              <a:rPr lang="en-US" sz="2000" spc="150" dirty="0">
                <a:solidFill>
                  <a:srgbClr val="404040"/>
                </a:solidFill>
                <a:latin typeface="Avenir Roman"/>
                <a:cs typeface="Avenir Roman"/>
              </a:rPr>
              <a:t> </a:t>
            </a:r>
            <a:r>
              <a:rPr lang="en-US" sz="2400" spc="150" dirty="0" err="1">
                <a:solidFill>
                  <a:srgbClr val="404040"/>
                </a:solidFill>
                <a:latin typeface="Avenir Roman"/>
                <a:cs typeface="Avenir Roman"/>
              </a:rPr>
              <a:t>e</a:t>
            </a:r>
            <a:r>
              <a:rPr lang="en-US" sz="4000" spc="150" dirty="0" err="1">
                <a:solidFill>
                  <a:srgbClr val="404040"/>
                </a:solidFill>
                <a:latin typeface="Avenir Roman"/>
                <a:cs typeface="Avenir Roman"/>
              </a:rPr>
              <a:t>X</a:t>
            </a:r>
            <a:r>
              <a:rPr lang="en-US" sz="2400" spc="150" dirty="0" err="1">
                <a:solidFill>
                  <a:srgbClr val="404040"/>
                </a:solidFill>
                <a:latin typeface="Avenir Roman"/>
                <a:cs typeface="Avenir Roman"/>
              </a:rPr>
              <a:t>ercise</a:t>
            </a:r>
            <a:endParaRPr lang="en-US" sz="2400" b="1" spc="150" dirty="0">
              <a:solidFill>
                <a:srgbClr val="404040"/>
              </a:solidFill>
              <a:latin typeface="Avenir Book"/>
              <a:cs typeface="Avenir Book"/>
            </a:endParaRPr>
          </a:p>
        </p:txBody>
      </p:sp>
      <p:sp>
        <p:nvSpPr>
          <p:cNvPr id="15" name="Subtitle 2"/>
          <p:cNvSpPr txBox="1">
            <a:spLocks/>
          </p:cNvSpPr>
          <p:nvPr/>
        </p:nvSpPr>
        <p:spPr>
          <a:xfrm>
            <a:off x="4644008" y="6335148"/>
            <a:ext cx="4499992" cy="47667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spcBef>
                <a:spcPts val="0"/>
              </a:spcBef>
              <a:defRPr/>
            </a:pPr>
            <a:r>
              <a:rPr lang="en-US" sz="1400" b="1" dirty="0">
                <a:solidFill>
                  <a:srgbClr val="404040"/>
                </a:solidFill>
                <a:latin typeface="Avenir Roman"/>
                <a:cs typeface="Avenir Roman"/>
              </a:rPr>
              <a:t>ACIX continuation meeting</a:t>
            </a:r>
          </a:p>
          <a:p>
            <a:pPr algn="r">
              <a:spcBef>
                <a:spcPts val="0"/>
              </a:spcBef>
              <a:defRPr/>
            </a:pPr>
            <a:r>
              <a:rPr lang="en-US" sz="1400" b="1" dirty="0">
                <a:solidFill>
                  <a:srgbClr val="404040"/>
                </a:solidFill>
                <a:latin typeface="Avenir Roman"/>
                <a:cs typeface="Avenir Roman"/>
              </a:rPr>
              <a:t>1 February 2018 l ESA/ESRIN, </a:t>
            </a:r>
            <a:r>
              <a:rPr lang="en-US" sz="1400" b="1" dirty="0" err="1">
                <a:solidFill>
                  <a:srgbClr val="404040"/>
                </a:solidFill>
                <a:latin typeface="Avenir Roman"/>
                <a:cs typeface="Avenir Roman"/>
              </a:rPr>
              <a:t>Frascati</a:t>
            </a:r>
            <a:r>
              <a:rPr lang="en-US" sz="1400" b="1" dirty="0">
                <a:solidFill>
                  <a:srgbClr val="404040"/>
                </a:solidFill>
                <a:latin typeface="Avenir Roman"/>
                <a:cs typeface="Avenir Roman"/>
              </a:rPr>
              <a:t> (Italy)</a:t>
            </a:r>
            <a:endParaRPr lang="en-GB" sz="1400" b="1" dirty="0">
              <a:solidFill>
                <a:srgbClr val="404040"/>
              </a:solidFill>
              <a:latin typeface="Avenir Roman"/>
              <a:cs typeface="Avenir Roman"/>
            </a:endParaRPr>
          </a:p>
        </p:txBody>
      </p:sp>
      <p:grpSp>
        <p:nvGrpSpPr>
          <p:cNvPr id="2" name="Group 1"/>
          <p:cNvGrpSpPr/>
          <p:nvPr/>
        </p:nvGrpSpPr>
        <p:grpSpPr>
          <a:xfrm>
            <a:off x="-1877" y="-12181"/>
            <a:ext cx="9145877" cy="2925580"/>
            <a:chOff x="-1877" y="-12181"/>
            <a:chExt cx="9145877" cy="2925580"/>
          </a:xfrm>
        </p:grpSpPr>
        <p:pic>
          <p:nvPicPr>
            <p:cNvPr id="10" name="Picture 9"/>
            <p:cNvPicPr>
              <a:picLocks noChangeAspect="1"/>
            </p:cNvPicPr>
            <p:nvPr/>
          </p:nvPicPr>
          <p:blipFill>
            <a:blip r:embed="rId3"/>
            <a:stretch>
              <a:fillRect/>
            </a:stretch>
          </p:blipFill>
          <p:spPr>
            <a:xfrm>
              <a:off x="1516339" y="-12181"/>
              <a:ext cx="1501604" cy="1439998"/>
            </a:xfrm>
            <a:prstGeom prst="rect">
              <a:avLst/>
            </a:prstGeom>
            <a:ln>
              <a:noFill/>
            </a:ln>
            <a:effectLst/>
          </p:spPr>
        </p:pic>
        <p:pic>
          <p:nvPicPr>
            <p:cNvPr id="11" name="Picture 10"/>
            <p:cNvPicPr>
              <a:picLocks noChangeAspect="1"/>
            </p:cNvPicPr>
            <p:nvPr/>
          </p:nvPicPr>
          <p:blipFill>
            <a:blip r:embed="rId4"/>
            <a:stretch>
              <a:fillRect/>
            </a:stretch>
          </p:blipFill>
          <p:spPr>
            <a:xfrm>
              <a:off x="1434" y="-10931"/>
              <a:ext cx="1501603" cy="1439998"/>
            </a:xfrm>
            <a:prstGeom prst="rect">
              <a:avLst/>
            </a:prstGeom>
            <a:ln>
              <a:noFill/>
            </a:ln>
            <a:effectLst/>
          </p:spPr>
        </p:pic>
        <p:pic>
          <p:nvPicPr>
            <p:cNvPr id="22" name="Picture 21"/>
            <p:cNvPicPr>
              <a:picLocks noChangeAspect="1"/>
            </p:cNvPicPr>
            <p:nvPr/>
          </p:nvPicPr>
          <p:blipFill>
            <a:blip r:embed="rId3"/>
            <a:stretch>
              <a:fillRect/>
            </a:stretch>
          </p:blipFill>
          <p:spPr>
            <a:xfrm>
              <a:off x="4573757" y="-4294"/>
              <a:ext cx="1501604" cy="1439998"/>
            </a:xfrm>
            <a:prstGeom prst="rect">
              <a:avLst/>
            </a:prstGeom>
            <a:ln>
              <a:noFill/>
            </a:ln>
            <a:effectLst/>
          </p:spPr>
        </p:pic>
        <p:pic>
          <p:nvPicPr>
            <p:cNvPr id="23" name="Picture 22"/>
            <p:cNvPicPr>
              <a:picLocks noChangeAspect="1"/>
            </p:cNvPicPr>
            <p:nvPr/>
          </p:nvPicPr>
          <p:blipFill>
            <a:blip r:embed="rId4"/>
            <a:stretch>
              <a:fillRect/>
            </a:stretch>
          </p:blipFill>
          <p:spPr>
            <a:xfrm>
              <a:off x="3058852" y="-3044"/>
              <a:ext cx="1501603" cy="1439998"/>
            </a:xfrm>
            <a:prstGeom prst="rect">
              <a:avLst/>
            </a:prstGeom>
            <a:ln>
              <a:noFill/>
            </a:ln>
            <a:effectLst/>
          </p:spPr>
        </p:pic>
        <p:pic>
          <p:nvPicPr>
            <p:cNvPr id="24" name="Picture 23"/>
            <p:cNvPicPr>
              <a:picLocks noChangeAspect="1"/>
            </p:cNvPicPr>
            <p:nvPr/>
          </p:nvPicPr>
          <p:blipFill>
            <a:blip r:embed="rId3"/>
            <a:stretch>
              <a:fillRect/>
            </a:stretch>
          </p:blipFill>
          <p:spPr>
            <a:xfrm>
              <a:off x="7642396" y="0"/>
              <a:ext cx="1501604" cy="1439998"/>
            </a:xfrm>
            <a:prstGeom prst="rect">
              <a:avLst/>
            </a:prstGeom>
            <a:ln>
              <a:noFill/>
            </a:ln>
            <a:effectLst/>
          </p:spPr>
        </p:pic>
        <p:pic>
          <p:nvPicPr>
            <p:cNvPr id="25" name="Picture 24"/>
            <p:cNvPicPr>
              <a:picLocks noChangeAspect="1"/>
            </p:cNvPicPr>
            <p:nvPr/>
          </p:nvPicPr>
          <p:blipFill>
            <a:blip r:embed="rId4"/>
            <a:stretch>
              <a:fillRect/>
            </a:stretch>
          </p:blipFill>
          <p:spPr>
            <a:xfrm>
              <a:off x="6127491" y="1250"/>
              <a:ext cx="1501603" cy="1439998"/>
            </a:xfrm>
            <a:prstGeom prst="rect">
              <a:avLst/>
            </a:prstGeom>
            <a:ln>
              <a:noFill/>
            </a:ln>
            <a:effectLst/>
          </p:spPr>
        </p:pic>
        <p:pic>
          <p:nvPicPr>
            <p:cNvPr id="26" name="Picture 25"/>
            <p:cNvPicPr>
              <a:picLocks noChangeAspect="1"/>
            </p:cNvPicPr>
            <p:nvPr/>
          </p:nvPicPr>
          <p:blipFill>
            <a:blip r:embed="rId3"/>
            <a:stretch>
              <a:fillRect/>
            </a:stretch>
          </p:blipFill>
          <p:spPr>
            <a:xfrm>
              <a:off x="1513028" y="1471515"/>
              <a:ext cx="1501604" cy="1439998"/>
            </a:xfrm>
            <a:prstGeom prst="rect">
              <a:avLst/>
            </a:prstGeom>
            <a:ln>
              <a:noFill/>
            </a:ln>
            <a:effectLst/>
          </p:spPr>
        </p:pic>
        <p:pic>
          <p:nvPicPr>
            <p:cNvPr id="27" name="Picture 26"/>
            <p:cNvPicPr>
              <a:picLocks noChangeAspect="1"/>
            </p:cNvPicPr>
            <p:nvPr/>
          </p:nvPicPr>
          <p:blipFill>
            <a:blip r:embed="rId4"/>
            <a:stretch>
              <a:fillRect/>
            </a:stretch>
          </p:blipFill>
          <p:spPr>
            <a:xfrm>
              <a:off x="-1877" y="1472765"/>
              <a:ext cx="1501603" cy="1439998"/>
            </a:xfrm>
            <a:prstGeom prst="rect">
              <a:avLst/>
            </a:prstGeom>
            <a:ln>
              <a:noFill/>
            </a:ln>
            <a:effectLst/>
          </p:spPr>
        </p:pic>
        <p:pic>
          <p:nvPicPr>
            <p:cNvPr id="28" name="Picture 27"/>
            <p:cNvPicPr>
              <a:picLocks noChangeAspect="1"/>
            </p:cNvPicPr>
            <p:nvPr/>
          </p:nvPicPr>
          <p:blipFill>
            <a:blip r:embed="rId3"/>
            <a:stretch>
              <a:fillRect/>
            </a:stretch>
          </p:blipFill>
          <p:spPr>
            <a:xfrm>
              <a:off x="4570446" y="1467857"/>
              <a:ext cx="1501604" cy="1439998"/>
            </a:xfrm>
            <a:prstGeom prst="rect">
              <a:avLst/>
            </a:prstGeom>
            <a:ln>
              <a:noFill/>
            </a:ln>
            <a:effectLst/>
          </p:spPr>
        </p:pic>
        <p:pic>
          <p:nvPicPr>
            <p:cNvPr id="29" name="Picture 28"/>
            <p:cNvPicPr>
              <a:picLocks noChangeAspect="1"/>
            </p:cNvPicPr>
            <p:nvPr/>
          </p:nvPicPr>
          <p:blipFill>
            <a:blip r:embed="rId4"/>
            <a:stretch>
              <a:fillRect/>
            </a:stretch>
          </p:blipFill>
          <p:spPr>
            <a:xfrm>
              <a:off x="3055541" y="1469107"/>
              <a:ext cx="1501603" cy="1439998"/>
            </a:xfrm>
            <a:prstGeom prst="rect">
              <a:avLst/>
            </a:prstGeom>
            <a:ln>
              <a:noFill/>
            </a:ln>
            <a:effectLst/>
          </p:spPr>
        </p:pic>
        <p:pic>
          <p:nvPicPr>
            <p:cNvPr id="30" name="Picture 29"/>
            <p:cNvPicPr>
              <a:picLocks noChangeAspect="1"/>
            </p:cNvPicPr>
            <p:nvPr/>
          </p:nvPicPr>
          <p:blipFill>
            <a:blip r:embed="rId3"/>
            <a:stretch>
              <a:fillRect/>
            </a:stretch>
          </p:blipFill>
          <p:spPr>
            <a:xfrm>
              <a:off x="7639085" y="1472151"/>
              <a:ext cx="1501604" cy="1439998"/>
            </a:xfrm>
            <a:prstGeom prst="rect">
              <a:avLst/>
            </a:prstGeom>
            <a:ln>
              <a:noFill/>
            </a:ln>
            <a:effectLst/>
          </p:spPr>
        </p:pic>
        <p:pic>
          <p:nvPicPr>
            <p:cNvPr id="31" name="Picture 30"/>
            <p:cNvPicPr>
              <a:picLocks noChangeAspect="1"/>
            </p:cNvPicPr>
            <p:nvPr/>
          </p:nvPicPr>
          <p:blipFill>
            <a:blip r:embed="rId4"/>
            <a:stretch>
              <a:fillRect/>
            </a:stretch>
          </p:blipFill>
          <p:spPr>
            <a:xfrm>
              <a:off x="6124180" y="1473401"/>
              <a:ext cx="1501603" cy="1439998"/>
            </a:xfrm>
            <a:prstGeom prst="rect">
              <a:avLst/>
            </a:prstGeom>
            <a:ln>
              <a:noFill/>
            </a:ln>
            <a:effectLst/>
          </p:spPr>
        </p:pic>
      </p:grpSp>
    </p:spTree>
    <p:extLst>
      <p:ext uri="{BB962C8B-B14F-4D97-AF65-F5344CB8AC3E}">
        <p14:creationId xmlns:p14="http://schemas.microsoft.com/office/powerpoint/2010/main" val="3192860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79494" y="765494"/>
            <a:ext cx="8681000" cy="584775"/>
          </a:xfrm>
          <a:prstGeom prst="rect">
            <a:avLst/>
          </a:prstGeom>
        </p:spPr>
        <p:txBody>
          <a:bodyPr/>
          <a:lstStyle>
            <a:lvl1pPr algn="l" rtl="0" eaLnBrk="1" fontAlgn="base" hangingPunct="1">
              <a:spcBef>
                <a:spcPct val="0"/>
              </a:spcBef>
              <a:spcAft>
                <a:spcPct val="0"/>
              </a:spcAft>
              <a:defRPr lang="en-GB" sz="2200" b="0" dirty="0" smtClean="0">
                <a:solidFill>
                  <a:srgbClr val="0070C0"/>
                </a:solidFill>
                <a:latin typeface="Verdana"/>
                <a:ea typeface="+mj-ea"/>
                <a:cs typeface="Verdana"/>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a:lstStyle>
          <a:p>
            <a:pPr defTabSz="914400"/>
            <a:r>
              <a:rPr lang="en-US" sz="2800" b="1" kern="0" dirty="0">
                <a:solidFill>
                  <a:prstClr val="black">
                    <a:lumMod val="75000"/>
                    <a:lumOff val="25000"/>
                  </a:prstClr>
                </a:solidFill>
                <a:latin typeface="Calibri" panose="020F0502020204030204" pitchFamily="34" charset="0"/>
              </a:rPr>
              <a:t> </a:t>
            </a:r>
            <a:r>
              <a:rPr lang="en-US" sz="4400" kern="0" dirty="0">
                <a:solidFill>
                  <a:prstClr val="black">
                    <a:lumMod val="75000"/>
                    <a:lumOff val="25000"/>
                  </a:prstClr>
                </a:solidFill>
                <a:latin typeface="Avenir Roman"/>
                <a:cs typeface="Avenir Roman"/>
              </a:rPr>
              <a:t>ACIX I</a:t>
            </a:r>
            <a:r>
              <a:rPr lang="el-GR" sz="4400" kern="0" dirty="0">
                <a:solidFill>
                  <a:prstClr val="black">
                    <a:lumMod val="75000"/>
                    <a:lumOff val="25000"/>
                  </a:prstClr>
                </a:solidFill>
                <a:latin typeface="Avenir Roman"/>
                <a:cs typeface="Avenir Roman"/>
              </a:rPr>
              <a:t>I</a:t>
            </a:r>
            <a:r>
              <a:rPr lang="en-US" sz="4400" b="1" kern="0" dirty="0">
                <a:solidFill>
                  <a:prstClr val="black">
                    <a:lumMod val="75000"/>
                    <a:lumOff val="25000"/>
                  </a:prstClr>
                </a:solidFill>
                <a:latin typeface="Avenir Roman"/>
                <a:cs typeface="Avenir Roman"/>
              </a:rPr>
              <a:t>  -- Way Forward --</a:t>
            </a:r>
            <a:endParaRPr lang="en-US" sz="4000" b="1" kern="0" dirty="0">
              <a:solidFill>
                <a:prstClr val="black">
                  <a:lumMod val="75000"/>
                  <a:lumOff val="25000"/>
                </a:prstClr>
              </a:solidFill>
              <a:latin typeface="Avenir Roman"/>
              <a:cs typeface="Avenir Roman"/>
            </a:endParaRPr>
          </a:p>
        </p:txBody>
      </p:sp>
      <p:cxnSp>
        <p:nvCxnSpPr>
          <p:cNvPr id="11" name="Straight Connector 10"/>
          <p:cNvCxnSpPr/>
          <p:nvPr/>
        </p:nvCxnSpPr>
        <p:spPr>
          <a:xfrm>
            <a:off x="375680" y="1581870"/>
            <a:ext cx="1574838" cy="0"/>
          </a:xfrm>
          <a:prstGeom prst="line">
            <a:avLst/>
          </a:prstGeom>
          <a:ln w="698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a:xfrm>
            <a:off x="6407717" y="6070092"/>
            <a:ext cx="2133600" cy="365125"/>
          </a:xfrm>
        </p:spPr>
        <p:txBody>
          <a:bodyPr>
            <a:normAutofit/>
          </a:bodyPr>
          <a:lstStyle/>
          <a:p>
            <a:fld id="{DFBA6EE3-B7B7-40AE-A308-33AAEAE7356A}" type="slidenum">
              <a:rPr lang="en-GB" smtClean="0">
                <a:solidFill>
                  <a:prstClr val="black">
                    <a:tint val="75000"/>
                  </a:prstClr>
                </a:solidFill>
                <a:latin typeface="Calibri"/>
              </a:rPr>
              <a:pPr/>
              <a:t>2</a:t>
            </a:fld>
            <a:endParaRPr lang="en-GB" dirty="0">
              <a:solidFill>
                <a:prstClr val="black">
                  <a:tint val="75000"/>
                </a:prstClr>
              </a:solidFill>
              <a:latin typeface="Calibri"/>
            </a:endParaRPr>
          </a:p>
        </p:txBody>
      </p:sp>
      <p:sp>
        <p:nvSpPr>
          <p:cNvPr id="8" name="Rectangle 7"/>
          <p:cNvSpPr/>
          <p:nvPr/>
        </p:nvSpPr>
        <p:spPr>
          <a:xfrm>
            <a:off x="3227772" y="2041684"/>
            <a:ext cx="2841535" cy="523220"/>
          </a:xfrm>
          <a:prstGeom prst="rect">
            <a:avLst/>
          </a:prstGeom>
          <a:solidFill>
            <a:srgbClr val="9BBB59">
              <a:lumMod val="50000"/>
            </a:srgbClr>
          </a:solidFill>
          <a:effectLst>
            <a:outerShdw blurRad="50800" dist="38100" dir="2700000" algn="tl" rotWithShape="0">
              <a:prstClr val="black">
                <a:alpha val="40000"/>
              </a:prstClr>
            </a:outerShdw>
          </a:effectLst>
        </p:spPr>
        <p:txBody>
          <a:bodyPr wrap="square">
            <a:spAutoFit/>
          </a:bodyPr>
          <a:lstStyle/>
          <a:p>
            <a:pPr marL="0" marR="0" lvl="0" indent="0" algn="ctr" defTabSz="914400" eaLnBrk="1" fontAlgn="auto" latinLnBrk="0" hangingPunct="1">
              <a:lnSpc>
                <a:spcPct val="120000"/>
              </a:lnSpc>
              <a:spcBef>
                <a:spcPts val="0"/>
              </a:spcBef>
              <a:buClrTx/>
              <a:buSzTx/>
              <a:buFontTx/>
              <a:buNone/>
              <a:tabLst/>
              <a:defRPr/>
            </a:pPr>
            <a:r>
              <a:rPr kumimoji="0" lang="en-GB" sz="2400" b="1" i="0" u="none" strike="noStrike" kern="0" cap="none" spc="0" normalizeH="0" baseline="0" noProof="0" dirty="0">
                <a:ln>
                  <a:noFill/>
                </a:ln>
                <a:solidFill>
                  <a:srgbClr val="EEECE1"/>
                </a:solidFill>
                <a:effectLst/>
                <a:uLnTx/>
                <a:uFillTx/>
                <a:latin typeface="Avenir Roman"/>
                <a:cs typeface="Avenir Roman"/>
              </a:rPr>
              <a:t>ACIX II </a:t>
            </a:r>
          </a:p>
        </p:txBody>
      </p:sp>
      <p:sp>
        <p:nvSpPr>
          <p:cNvPr id="18" name="Freeform 17"/>
          <p:cNvSpPr/>
          <p:nvPr/>
        </p:nvSpPr>
        <p:spPr>
          <a:xfrm>
            <a:off x="5116804" y="3616463"/>
            <a:ext cx="2805474" cy="730683"/>
          </a:xfrm>
          <a:custGeom>
            <a:avLst/>
            <a:gdLst>
              <a:gd name="connsiteX0" fmla="*/ 0 w 3806039"/>
              <a:gd name="connsiteY0" fmla="*/ 134625 h 807732"/>
              <a:gd name="connsiteX1" fmla="*/ 134625 w 3806039"/>
              <a:gd name="connsiteY1" fmla="*/ 0 h 807732"/>
              <a:gd name="connsiteX2" fmla="*/ 3671414 w 3806039"/>
              <a:gd name="connsiteY2" fmla="*/ 0 h 807732"/>
              <a:gd name="connsiteX3" fmla="*/ 3806039 w 3806039"/>
              <a:gd name="connsiteY3" fmla="*/ 134625 h 807732"/>
              <a:gd name="connsiteX4" fmla="*/ 3806039 w 3806039"/>
              <a:gd name="connsiteY4" fmla="*/ 673107 h 807732"/>
              <a:gd name="connsiteX5" fmla="*/ 3671414 w 3806039"/>
              <a:gd name="connsiteY5" fmla="*/ 807732 h 807732"/>
              <a:gd name="connsiteX6" fmla="*/ 134625 w 3806039"/>
              <a:gd name="connsiteY6" fmla="*/ 807732 h 807732"/>
              <a:gd name="connsiteX7" fmla="*/ 0 w 3806039"/>
              <a:gd name="connsiteY7" fmla="*/ 673107 h 807732"/>
              <a:gd name="connsiteX8" fmla="*/ 0 w 3806039"/>
              <a:gd name="connsiteY8" fmla="*/ 134625 h 807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6039" h="807732">
                <a:moveTo>
                  <a:pt x="0" y="134625"/>
                </a:moveTo>
                <a:cubicBezTo>
                  <a:pt x="0" y="60274"/>
                  <a:pt x="60274" y="0"/>
                  <a:pt x="134625" y="0"/>
                </a:cubicBezTo>
                <a:lnTo>
                  <a:pt x="3671414" y="0"/>
                </a:lnTo>
                <a:cubicBezTo>
                  <a:pt x="3745765" y="0"/>
                  <a:pt x="3806039" y="60274"/>
                  <a:pt x="3806039" y="134625"/>
                </a:cubicBezTo>
                <a:lnTo>
                  <a:pt x="3806039" y="673107"/>
                </a:lnTo>
                <a:cubicBezTo>
                  <a:pt x="3806039" y="747458"/>
                  <a:pt x="3745765" y="807732"/>
                  <a:pt x="3671414" y="807732"/>
                </a:cubicBezTo>
                <a:lnTo>
                  <a:pt x="134625" y="807732"/>
                </a:lnTo>
                <a:cubicBezTo>
                  <a:pt x="60274" y="807732"/>
                  <a:pt x="0" y="747458"/>
                  <a:pt x="0" y="673107"/>
                </a:cubicBezTo>
                <a:lnTo>
                  <a:pt x="0" y="134625"/>
                </a:lnTo>
                <a:close/>
              </a:path>
            </a:pathLst>
          </a:custGeom>
          <a:solidFill>
            <a:srgbClr val="9BBB59">
              <a:lumMod val="75000"/>
            </a:srgbClr>
          </a:solidFill>
          <a:ln w="25400" cap="flat" cmpd="sng" algn="ctr">
            <a:solidFill>
              <a:sysClr val="window" lastClr="FFFFFF">
                <a:hueOff val="0"/>
                <a:satOff val="0"/>
                <a:lumOff val="0"/>
                <a:alphaOff val="0"/>
              </a:sysClr>
            </a:solidFill>
            <a:prstDash val="solid"/>
          </a:ln>
          <a:effectLst/>
        </p:spPr>
        <p:txBody>
          <a:bodyPr spcFirstLastPara="0" vert="horz" wrap="square" lIns="119440" tIns="119440" rIns="119440" bIns="11944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404040"/>
                </a:solidFill>
                <a:effectLst/>
                <a:uLnTx/>
                <a:uFillTx/>
                <a:latin typeface="Avenir Roman"/>
                <a:ea typeface="+mn-ea"/>
                <a:cs typeface="Avenir Roman"/>
              </a:rPr>
              <a:t>Cloud Masks</a:t>
            </a:r>
          </a:p>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404040"/>
                </a:solidFill>
                <a:effectLst/>
                <a:uLnTx/>
                <a:uFillTx/>
                <a:latin typeface="Avenir Roman"/>
                <a:ea typeface="+mn-ea"/>
                <a:cs typeface="Avenir Roman"/>
              </a:rPr>
              <a:t>Inter-comparison</a:t>
            </a:r>
            <a:endParaRPr kumimoji="0" lang="en-US" sz="1600" b="1" i="0" u="none" strike="noStrike" kern="1200" cap="none" spc="0" normalizeH="0" baseline="0" noProof="0" dirty="0">
              <a:ln>
                <a:noFill/>
              </a:ln>
              <a:solidFill>
                <a:srgbClr val="404040"/>
              </a:solidFill>
              <a:effectLst/>
              <a:uLnTx/>
              <a:uFillTx/>
              <a:latin typeface="Avenir Roman"/>
              <a:ea typeface="+mn-ea"/>
              <a:cs typeface="Avenir Roman"/>
            </a:endParaRPr>
          </a:p>
        </p:txBody>
      </p:sp>
      <p:sp>
        <p:nvSpPr>
          <p:cNvPr id="26" name="Freeform 25"/>
          <p:cNvSpPr/>
          <p:nvPr/>
        </p:nvSpPr>
        <p:spPr>
          <a:xfrm>
            <a:off x="179494" y="5273382"/>
            <a:ext cx="2132029" cy="730683"/>
          </a:xfrm>
          <a:custGeom>
            <a:avLst/>
            <a:gdLst>
              <a:gd name="connsiteX0" fmla="*/ 0 w 3806039"/>
              <a:gd name="connsiteY0" fmla="*/ 134625 h 807732"/>
              <a:gd name="connsiteX1" fmla="*/ 134625 w 3806039"/>
              <a:gd name="connsiteY1" fmla="*/ 0 h 807732"/>
              <a:gd name="connsiteX2" fmla="*/ 3671414 w 3806039"/>
              <a:gd name="connsiteY2" fmla="*/ 0 h 807732"/>
              <a:gd name="connsiteX3" fmla="*/ 3806039 w 3806039"/>
              <a:gd name="connsiteY3" fmla="*/ 134625 h 807732"/>
              <a:gd name="connsiteX4" fmla="*/ 3806039 w 3806039"/>
              <a:gd name="connsiteY4" fmla="*/ 673107 h 807732"/>
              <a:gd name="connsiteX5" fmla="*/ 3671414 w 3806039"/>
              <a:gd name="connsiteY5" fmla="*/ 807732 h 807732"/>
              <a:gd name="connsiteX6" fmla="*/ 134625 w 3806039"/>
              <a:gd name="connsiteY6" fmla="*/ 807732 h 807732"/>
              <a:gd name="connsiteX7" fmla="*/ 0 w 3806039"/>
              <a:gd name="connsiteY7" fmla="*/ 673107 h 807732"/>
              <a:gd name="connsiteX8" fmla="*/ 0 w 3806039"/>
              <a:gd name="connsiteY8" fmla="*/ 134625 h 807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6039" h="807732">
                <a:moveTo>
                  <a:pt x="0" y="134625"/>
                </a:moveTo>
                <a:cubicBezTo>
                  <a:pt x="0" y="60274"/>
                  <a:pt x="60274" y="0"/>
                  <a:pt x="134625" y="0"/>
                </a:cubicBezTo>
                <a:lnTo>
                  <a:pt x="3671414" y="0"/>
                </a:lnTo>
                <a:cubicBezTo>
                  <a:pt x="3745765" y="0"/>
                  <a:pt x="3806039" y="60274"/>
                  <a:pt x="3806039" y="134625"/>
                </a:cubicBezTo>
                <a:lnTo>
                  <a:pt x="3806039" y="673107"/>
                </a:lnTo>
                <a:cubicBezTo>
                  <a:pt x="3806039" y="747458"/>
                  <a:pt x="3745765" y="807732"/>
                  <a:pt x="3671414" y="807732"/>
                </a:cubicBezTo>
                <a:lnTo>
                  <a:pt x="134625" y="807732"/>
                </a:lnTo>
                <a:cubicBezTo>
                  <a:pt x="60274" y="807732"/>
                  <a:pt x="0" y="747458"/>
                  <a:pt x="0" y="673107"/>
                </a:cubicBezTo>
                <a:lnTo>
                  <a:pt x="0" y="134625"/>
                </a:lnTo>
                <a:close/>
              </a:path>
            </a:pathLst>
          </a:custGeom>
          <a:solidFill>
            <a:schemeClr val="accent3">
              <a:lumMod val="60000"/>
              <a:lumOff val="40000"/>
            </a:schemeClr>
          </a:solidFill>
          <a:ln w="25400" cap="flat" cmpd="sng" algn="ctr">
            <a:solidFill>
              <a:sysClr val="window" lastClr="FFFFFF">
                <a:hueOff val="0"/>
                <a:satOff val="0"/>
                <a:lumOff val="0"/>
                <a:alphaOff val="0"/>
              </a:sysClr>
            </a:solidFill>
            <a:prstDash val="solid"/>
          </a:ln>
          <a:effectLst/>
        </p:spPr>
        <p:txBody>
          <a:bodyPr spcFirstLastPara="0" vert="horz" wrap="square" lIns="119440" tIns="119440" rIns="119440" bIns="11944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404040"/>
                </a:solidFill>
                <a:effectLst/>
                <a:uLnTx/>
                <a:uFillTx/>
                <a:latin typeface="Avenir Roman"/>
                <a:ea typeface="+mn-ea"/>
                <a:cs typeface="Avenir Roman"/>
              </a:rPr>
              <a:t>Processors over </a:t>
            </a:r>
          </a:p>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b="1" i="0" u="none" strike="noStrike" kern="1200" cap="none" spc="0" normalizeH="0" baseline="0" noProof="0" dirty="0">
                <a:ln>
                  <a:noFill/>
                </a:ln>
                <a:solidFill>
                  <a:srgbClr val="404040"/>
                </a:solidFill>
                <a:effectLst/>
                <a:uLnTx/>
                <a:uFillTx/>
                <a:latin typeface="Avenir Roman"/>
                <a:ea typeface="+mn-ea"/>
                <a:cs typeface="Avenir Roman"/>
              </a:rPr>
              <a:t>Land </a:t>
            </a:r>
            <a:endParaRPr kumimoji="0" lang="en-US" b="1" i="0" u="none" strike="noStrike" kern="1200" cap="none" spc="0" normalizeH="0" baseline="0" noProof="0" dirty="0">
              <a:ln>
                <a:noFill/>
              </a:ln>
              <a:solidFill>
                <a:srgbClr val="404040"/>
              </a:solidFill>
              <a:effectLst/>
              <a:uLnTx/>
              <a:uFillTx/>
              <a:latin typeface="Avenir Roman"/>
              <a:ea typeface="+mn-ea"/>
              <a:cs typeface="Avenir Roman"/>
            </a:endParaRPr>
          </a:p>
        </p:txBody>
      </p:sp>
      <p:sp>
        <p:nvSpPr>
          <p:cNvPr id="28" name="Freeform 27"/>
          <p:cNvSpPr/>
          <p:nvPr/>
        </p:nvSpPr>
        <p:spPr>
          <a:xfrm>
            <a:off x="3210753" y="5245761"/>
            <a:ext cx="2158573" cy="730683"/>
          </a:xfrm>
          <a:custGeom>
            <a:avLst/>
            <a:gdLst>
              <a:gd name="connsiteX0" fmla="*/ 0 w 3806039"/>
              <a:gd name="connsiteY0" fmla="*/ 134625 h 807732"/>
              <a:gd name="connsiteX1" fmla="*/ 134625 w 3806039"/>
              <a:gd name="connsiteY1" fmla="*/ 0 h 807732"/>
              <a:gd name="connsiteX2" fmla="*/ 3671414 w 3806039"/>
              <a:gd name="connsiteY2" fmla="*/ 0 h 807732"/>
              <a:gd name="connsiteX3" fmla="*/ 3806039 w 3806039"/>
              <a:gd name="connsiteY3" fmla="*/ 134625 h 807732"/>
              <a:gd name="connsiteX4" fmla="*/ 3806039 w 3806039"/>
              <a:gd name="connsiteY4" fmla="*/ 673107 h 807732"/>
              <a:gd name="connsiteX5" fmla="*/ 3671414 w 3806039"/>
              <a:gd name="connsiteY5" fmla="*/ 807732 h 807732"/>
              <a:gd name="connsiteX6" fmla="*/ 134625 w 3806039"/>
              <a:gd name="connsiteY6" fmla="*/ 807732 h 807732"/>
              <a:gd name="connsiteX7" fmla="*/ 0 w 3806039"/>
              <a:gd name="connsiteY7" fmla="*/ 673107 h 807732"/>
              <a:gd name="connsiteX8" fmla="*/ 0 w 3806039"/>
              <a:gd name="connsiteY8" fmla="*/ 134625 h 807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6039" h="807732">
                <a:moveTo>
                  <a:pt x="0" y="134625"/>
                </a:moveTo>
                <a:cubicBezTo>
                  <a:pt x="0" y="60274"/>
                  <a:pt x="60274" y="0"/>
                  <a:pt x="134625" y="0"/>
                </a:cubicBezTo>
                <a:lnTo>
                  <a:pt x="3671414" y="0"/>
                </a:lnTo>
                <a:cubicBezTo>
                  <a:pt x="3745765" y="0"/>
                  <a:pt x="3806039" y="60274"/>
                  <a:pt x="3806039" y="134625"/>
                </a:cubicBezTo>
                <a:lnTo>
                  <a:pt x="3806039" y="673107"/>
                </a:lnTo>
                <a:cubicBezTo>
                  <a:pt x="3806039" y="747458"/>
                  <a:pt x="3745765" y="807732"/>
                  <a:pt x="3671414" y="807732"/>
                </a:cubicBezTo>
                <a:lnTo>
                  <a:pt x="134625" y="807732"/>
                </a:lnTo>
                <a:cubicBezTo>
                  <a:pt x="60274" y="807732"/>
                  <a:pt x="0" y="747458"/>
                  <a:pt x="0" y="673107"/>
                </a:cubicBezTo>
                <a:lnTo>
                  <a:pt x="0" y="134625"/>
                </a:lnTo>
                <a:close/>
              </a:path>
            </a:pathLst>
          </a:custGeom>
          <a:solidFill>
            <a:schemeClr val="accent3">
              <a:lumMod val="60000"/>
              <a:lumOff val="40000"/>
            </a:schemeClr>
          </a:solidFill>
          <a:ln w="25400" cap="flat" cmpd="sng" algn="ctr">
            <a:solidFill>
              <a:sysClr val="window" lastClr="FFFFFF">
                <a:hueOff val="0"/>
                <a:satOff val="0"/>
                <a:lumOff val="0"/>
                <a:alphaOff val="0"/>
              </a:sysClr>
            </a:solidFill>
            <a:prstDash val="solid"/>
          </a:ln>
          <a:effectLst/>
        </p:spPr>
        <p:txBody>
          <a:bodyPr spcFirstLastPara="0" vert="horz" wrap="square" lIns="119440" tIns="119440" rIns="119440" bIns="11944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404040"/>
                </a:solidFill>
                <a:effectLst/>
                <a:uLnTx/>
                <a:uFillTx/>
                <a:latin typeface="Avenir Roman"/>
                <a:ea typeface="+mn-ea"/>
                <a:cs typeface="Avenir Roman"/>
              </a:rPr>
              <a:t>Processors over </a:t>
            </a:r>
          </a:p>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b="1" i="0" u="none" strike="noStrike" kern="1200" cap="none" spc="0" normalizeH="0" baseline="0" noProof="0" dirty="0">
                <a:ln>
                  <a:noFill/>
                </a:ln>
                <a:solidFill>
                  <a:srgbClr val="404040"/>
                </a:solidFill>
                <a:effectLst/>
                <a:uLnTx/>
                <a:uFillTx/>
                <a:latin typeface="Avenir Roman"/>
                <a:ea typeface="+mn-ea"/>
                <a:cs typeface="Avenir Roman"/>
              </a:rPr>
              <a:t>Water</a:t>
            </a:r>
            <a:endParaRPr kumimoji="0" lang="en-US" b="1" i="0" u="none" strike="noStrike" kern="1200" cap="none" spc="0" normalizeH="0" baseline="0" noProof="0" dirty="0">
              <a:ln>
                <a:noFill/>
              </a:ln>
              <a:solidFill>
                <a:srgbClr val="404040"/>
              </a:solidFill>
              <a:effectLst/>
              <a:uLnTx/>
              <a:uFillTx/>
              <a:latin typeface="Avenir Roman"/>
              <a:ea typeface="+mn-ea"/>
              <a:cs typeface="Avenir Roman"/>
            </a:endParaRPr>
          </a:p>
        </p:txBody>
      </p:sp>
      <p:cxnSp>
        <p:nvCxnSpPr>
          <p:cNvPr id="133" name="Elbow Connector 132"/>
          <p:cNvCxnSpPr/>
          <p:nvPr/>
        </p:nvCxnSpPr>
        <p:spPr>
          <a:xfrm rot="5400000">
            <a:off x="3169973" y="2150793"/>
            <a:ext cx="1043989" cy="1872212"/>
          </a:xfrm>
          <a:prstGeom prst="bentConnector3">
            <a:avLst>
              <a:gd name="adj1" fmla="val 68895"/>
            </a:avLst>
          </a:prstGeom>
          <a:noFill/>
          <a:ln w="25400" cap="flat" cmpd="sng" algn="ctr">
            <a:solidFill>
              <a:srgbClr val="404040"/>
            </a:solidFill>
            <a:prstDash val="solid"/>
            <a:tailEnd type="arrow"/>
          </a:ln>
          <a:effectLst>
            <a:outerShdw blurRad="40000" dist="20000" dir="5400000" rotWithShape="0">
              <a:srgbClr val="000000">
                <a:alpha val="38000"/>
              </a:srgbClr>
            </a:outerShdw>
          </a:effectLst>
        </p:spPr>
      </p:cxnSp>
      <p:cxnSp>
        <p:nvCxnSpPr>
          <p:cNvPr id="134" name="Elbow Connector 133"/>
          <p:cNvCxnSpPr/>
          <p:nvPr/>
        </p:nvCxnSpPr>
        <p:spPr>
          <a:xfrm rot="16200000" flipH="1">
            <a:off x="5048694" y="2148029"/>
            <a:ext cx="1043989" cy="1872212"/>
          </a:xfrm>
          <a:prstGeom prst="bentConnector3">
            <a:avLst>
              <a:gd name="adj1" fmla="val 68895"/>
            </a:avLst>
          </a:prstGeom>
          <a:noFill/>
          <a:ln w="25400" cap="flat" cmpd="sng" algn="ctr">
            <a:solidFill>
              <a:srgbClr val="404040"/>
            </a:solidFill>
            <a:prstDash val="solid"/>
            <a:tailEnd type="arrow"/>
          </a:ln>
          <a:effectLst>
            <a:outerShdw blurRad="40000" dist="20000" dir="5400000" rotWithShape="0">
              <a:srgbClr val="000000">
                <a:alpha val="38000"/>
              </a:srgbClr>
            </a:outerShdw>
          </a:effectLst>
        </p:spPr>
      </p:cxnSp>
      <p:cxnSp>
        <p:nvCxnSpPr>
          <p:cNvPr id="143" name="Elbow Connector 142"/>
          <p:cNvCxnSpPr/>
          <p:nvPr/>
        </p:nvCxnSpPr>
        <p:spPr>
          <a:xfrm rot="5400000">
            <a:off x="1474564" y="4101807"/>
            <a:ext cx="1043999" cy="1368000"/>
          </a:xfrm>
          <a:prstGeom prst="bentConnector3">
            <a:avLst>
              <a:gd name="adj1" fmla="val 64448"/>
            </a:avLst>
          </a:prstGeom>
          <a:ln>
            <a:solidFill>
              <a:srgbClr val="404026"/>
            </a:solidFill>
            <a:tailEnd type="arrow"/>
          </a:ln>
        </p:spPr>
        <p:style>
          <a:lnRef idx="2">
            <a:schemeClr val="accent1"/>
          </a:lnRef>
          <a:fillRef idx="0">
            <a:schemeClr val="accent1"/>
          </a:fillRef>
          <a:effectRef idx="1">
            <a:schemeClr val="accent1"/>
          </a:effectRef>
          <a:fontRef idx="minor">
            <a:schemeClr val="tx1"/>
          </a:fontRef>
        </p:style>
      </p:cxnSp>
      <p:sp>
        <p:nvSpPr>
          <p:cNvPr id="180" name="Rectangle 179"/>
          <p:cNvSpPr/>
          <p:nvPr/>
        </p:nvSpPr>
        <p:spPr>
          <a:xfrm>
            <a:off x="4628074" y="2528907"/>
            <a:ext cx="1593633" cy="787908"/>
          </a:xfrm>
          <a:prstGeom prst="rect">
            <a:avLst/>
          </a:prstGeom>
        </p:spPr>
        <p:txBody>
          <a:bodyPr wrap="square" numCol="1">
            <a:spAutoFit/>
          </a:bodyPr>
          <a:lstStyle/>
          <a:p>
            <a:pPr lvl="0" defTabSz="914400">
              <a:lnSpc>
                <a:spcPct val="120000"/>
              </a:lnSpc>
              <a:defRPr/>
            </a:pPr>
            <a:r>
              <a:rPr lang="en-GB" sz="1400" b="1" u="sng" kern="0" dirty="0">
                <a:solidFill>
                  <a:schemeClr val="tx1">
                    <a:lumMod val="65000"/>
                    <a:lumOff val="35000"/>
                  </a:schemeClr>
                </a:solidFill>
                <a:latin typeface="Avenir Roman"/>
                <a:cs typeface="Avenir Roman"/>
              </a:rPr>
              <a:t>NASA</a:t>
            </a:r>
          </a:p>
          <a:p>
            <a:pPr defTabSz="914400">
              <a:lnSpc>
                <a:spcPct val="120000"/>
              </a:lnSpc>
              <a:defRPr/>
            </a:pPr>
            <a:r>
              <a:rPr lang="en-GB" sz="1200" kern="0" dirty="0">
                <a:solidFill>
                  <a:schemeClr val="tx1">
                    <a:lumMod val="65000"/>
                    <a:lumOff val="35000"/>
                  </a:schemeClr>
                </a:solidFill>
                <a:latin typeface="Avenir Roman"/>
                <a:cs typeface="Avenir Roman"/>
              </a:rPr>
              <a:t>Eric </a:t>
            </a:r>
            <a:r>
              <a:rPr lang="en-GB" sz="1200" kern="0" dirty="0" err="1">
                <a:solidFill>
                  <a:schemeClr val="tx1">
                    <a:lumMod val="65000"/>
                    <a:lumOff val="35000"/>
                  </a:schemeClr>
                </a:solidFill>
                <a:latin typeface="Avenir Roman"/>
                <a:cs typeface="Avenir Roman"/>
              </a:rPr>
              <a:t>Vermote</a:t>
            </a:r>
            <a:endParaRPr lang="en-GB" sz="1200" kern="0" dirty="0">
              <a:solidFill>
                <a:schemeClr val="tx1">
                  <a:lumMod val="65000"/>
                  <a:lumOff val="35000"/>
                </a:schemeClr>
              </a:solidFill>
              <a:latin typeface="Avenir Roman"/>
              <a:cs typeface="Avenir Roman"/>
            </a:endParaRPr>
          </a:p>
          <a:p>
            <a:pPr defTabSz="914400">
              <a:lnSpc>
                <a:spcPct val="120000"/>
              </a:lnSpc>
              <a:defRPr/>
            </a:pPr>
            <a:r>
              <a:rPr lang="en-GB" sz="1200" kern="0" dirty="0">
                <a:solidFill>
                  <a:schemeClr val="tx1">
                    <a:lumMod val="65000"/>
                    <a:lumOff val="35000"/>
                  </a:schemeClr>
                </a:solidFill>
                <a:latin typeface="Avenir Roman"/>
                <a:cs typeface="Avenir Roman"/>
              </a:rPr>
              <a:t>Jean-Claude Roger</a:t>
            </a:r>
          </a:p>
        </p:txBody>
      </p:sp>
      <p:sp>
        <p:nvSpPr>
          <p:cNvPr id="181" name="Rectangle 180"/>
          <p:cNvSpPr/>
          <p:nvPr/>
        </p:nvSpPr>
        <p:spPr>
          <a:xfrm>
            <a:off x="3248492" y="2516578"/>
            <a:ext cx="1325822" cy="787908"/>
          </a:xfrm>
          <a:prstGeom prst="rect">
            <a:avLst/>
          </a:prstGeom>
        </p:spPr>
        <p:txBody>
          <a:bodyPr wrap="square">
            <a:spAutoFit/>
          </a:bodyPr>
          <a:lstStyle/>
          <a:p>
            <a:pPr defTabSz="914400">
              <a:lnSpc>
                <a:spcPct val="120000"/>
              </a:lnSpc>
              <a:defRPr/>
            </a:pPr>
            <a:r>
              <a:rPr lang="en-GB" sz="1400" b="1" u="sng" kern="0" dirty="0">
                <a:solidFill>
                  <a:schemeClr val="tx1">
                    <a:lumMod val="65000"/>
                    <a:lumOff val="35000"/>
                  </a:schemeClr>
                </a:solidFill>
                <a:latin typeface="Avenir Roman"/>
                <a:cs typeface="Avenir Roman"/>
              </a:rPr>
              <a:t>ESA</a:t>
            </a:r>
          </a:p>
          <a:p>
            <a:pPr defTabSz="914400">
              <a:lnSpc>
                <a:spcPct val="120000"/>
              </a:lnSpc>
              <a:defRPr/>
            </a:pPr>
            <a:r>
              <a:rPr lang="en-GB" sz="1200" kern="0" dirty="0" err="1">
                <a:solidFill>
                  <a:schemeClr val="tx1">
                    <a:lumMod val="65000"/>
                    <a:lumOff val="35000"/>
                  </a:schemeClr>
                </a:solidFill>
                <a:latin typeface="Avenir Roman"/>
                <a:cs typeface="Avenir Roman"/>
              </a:rPr>
              <a:t>Ferran</a:t>
            </a:r>
            <a:r>
              <a:rPr lang="en-GB" sz="1200" kern="0" dirty="0">
                <a:solidFill>
                  <a:schemeClr val="tx1">
                    <a:lumMod val="65000"/>
                    <a:lumOff val="35000"/>
                  </a:schemeClr>
                </a:solidFill>
                <a:latin typeface="Avenir Roman"/>
                <a:cs typeface="Avenir Roman"/>
              </a:rPr>
              <a:t> </a:t>
            </a:r>
            <a:r>
              <a:rPr lang="en-GB" sz="1200" kern="0" dirty="0" err="1">
                <a:solidFill>
                  <a:schemeClr val="tx1">
                    <a:lumMod val="65000"/>
                    <a:lumOff val="35000"/>
                  </a:schemeClr>
                </a:solidFill>
                <a:latin typeface="Avenir Roman"/>
                <a:cs typeface="Avenir Roman"/>
              </a:rPr>
              <a:t>Gascon</a:t>
            </a:r>
            <a:endParaRPr lang="en-GB" sz="1200" kern="0" dirty="0">
              <a:solidFill>
                <a:schemeClr val="tx1">
                  <a:lumMod val="65000"/>
                  <a:lumOff val="35000"/>
                </a:schemeClr>
              </a:solidFill>
              <a:latin typeface="Avenir Roman"/>
              <a:cs typeface="Avenir Roman"/>
            </a:endParaRPr>
          </a:p>
          <a:p>
            <a:pPr defTabSz="914400">
              <a:lnSpc>
                <a:spcPct val="120000"/>
              </a:lnSpc>
              <a:defRPr/>
            </a:pPr>
            <a:r>
              <a:rPr lang="en-GB" sz="1200" kern="0" dirty="0">
                <a:solidFill>
                  <a:schemeClr val="tx1">
                    <a:lumMod val="65000"/>
                    <a:lumOff val="35000"/>
                  </a:schemeClr>
                </a:solidFill>
                <a:latin typeface="Avenir Roman"/>
                <a:cs typeface="Avenir Roman"/>
              </a:rPr>
              <a:t>Georgia Doxani</a:t>
            </a:r>
          </a:p>
        </p:txBody>
      </p:sp>
      <p:sp>
        <p:nvSpPr>
          <p:cNvPr id="187" name="Rectangle 186"/>
          <p:cNvSpPr/>
          <p:nvPr/>
        </p:nvSpPr>
        <p:spPr>
          <a:xfrm>
            <a:off x="6790380" y="4350110"/>
            <a:ext cx="1131898" cy="566309"/>
          </a:xfrm>
          <a:prstGeom prst="rect">
            <a:avLst/>
          </a:prstGeom>
        </p:spPr>
        <p:txBody>
          <a:bodyPr wrap="square" numCol="1">
            <a:spAutoFit/>
          </a:bodyPr>
          <a:lstStyle/>
          <a:p>
            <a:pPr lvl="0" defTabSz="914400">
              <a:lnSpc>
                <a:spcPct val="120000"/>
              </a:lnSpc>
              <a:defRPr/>
            </a:pPr>
            <a:r>
              <a:rPr lang="en-GB" sz="1400" b="1" u="sng" kern="0" dirty="0">
                <a:solidFill>
                  <a:schemeClr val="tx1">
                    <a:lumMod val="65000"/>
                    <a:lumOff val="35000"/>
                  </a:schemeClr>
                </a:solidFill>
                <a:latin typeface="Avenir Roman"/>
                <a:cs typeface="Avenir Roman"/>
              </a:rPr>
              <a:t>NASA</a:t>
            </a:r>
          </a:p>
          <a:p>
            <a:pPr defTabSz="914400">
              <a:lnSpc>
                <a:spcPct val="120000"/>
              </a:lnSpc>
              <a:defRPr/>
            </a:pPr>
            <a:r>
              <a:rPr lang="en-GB" sz="1200" kern="0" dirty="0" err="1">
                <a:solidFill>
                  <a:schemeClr val="tx1">
                    <a:lumMod val="65000"/>
                    <a:lumOff val="35000"/>
                  </a:schemeClr>
                </a:solidFill>
                <a:latin typeface="Avenir Roman"/>
                <a:cs typeface="Avenir Roman"/>
              </a:rPr>
              <a:t>Sergii</a:t>
            </a:r>
            <a:r>
              <a:rPr lang="en-GB" sz="1200" kern="0" dirty="0">
                <a:solidFill>
                  <a:schemeClr val="tx1">
                    <a:lumMod val="65000"/>
                    <a:lumOff val="35000"/>
                  </a:schemeClr>
                </a:solidFill>
                <a:latin typeface="Avenir Roman"/>
                <a:cs typeface="Avenir Roman"/>
              </a:rPr>
              <a:t> </a:t>
            </a:r>
            <a:r>
              <a:rPr lang="en-GB" sz="1200" kern="0" dirty="0" err="1">
                <a:solidFill>
                  <a:schemeClr val="tx1">
                    <a:lumMod val="65000"/>
                    <a:lumOff val="35000"/>
                  </a:schemeClr>
                </a:solidFill>
                <a:latin typeface="Avenir Roman"/>
                <a:cs typeface="Avenir Roman"/>
              </a:rPr>
              <a:t>Skakun</a:t>
            </a:r>
            <a:endParaRPr lang="en-GB" sz="1200" kern="0" dirty="0">
              <a:solidFill>
                <a:schemeClr val="tx1">
                  <a:lumMod val="65000"/>
                  <a:lumOff val="35000"/>
                </a:schemeClr>
              </a:solidFill>
              <a:latin typeface="Avenir Roman"/>
              <a:cs typeface="Avenir Roman"/>
            </a:endParaRPr>
          </a:p>
        </p:txBody>
      </p:sp>
      <p:sp>
        <p:nvSpPr>
          <p:cNvPr id="188" name="Rectangle 187"/>
          <p:cNvSpPr/>
          <p:nvPr/>
        </p:nvSpPr>
        <p:spPr>
          <a:xfrm>
            <a:off x="5173714" y="4350110"/>
            <a:ext cx="1878863" cy="566309"/>
          </a:xfrm>
          <a:prstGeom prst="rect">
            <a:avLst/>
          </a:prstGeom>
        </p:spPr>
        <p:txBody>
          <a:bodyPr wrap="square">
            <a:spAutoFit/>
          </a:bodyPr>
          <a:lstStyle/>
          <a:p>
            <a:pPr defTabSz="914400">
              <a:lnSpc>
                <a:spcPct val="120000"/>
              </a:lnSpc>
              <a:defRPr/>
            </a:pPr>
            <a:r>
              <a:rPr lang="en-GB" sz="1400" b="1" u="sng" kern="0" dirty="0">
                <a:solidFill>
                  <a:schemeClr val="tx1">
                    <a:lumMod val="65000"/>
                    <a:lumOff val="35000"/>
                  </a:schemeClr>
                </a:solidFill>
                <a:latin typeface="Avenir Roman"/>
                <a:cs typeface="Avenir Roman"/>
              </a:rPr>
              <a:t>ESA</a:t>
            </a:r>
          </a:p>
          <a:p>
            <a:pPr defTabSz="914400">
              <a:lnSpc>
                <a:spcPct val="120000"/>
              </a:lnSpc>
              <a:defRPr/>
            </a:pPr>
            <a:r>
              <a:rPr lang="en-GB" sz="1200" kern="0" dirty="0" err="1">
                <a:solidFill>
                  <a:schemeClr val="tx1">
                    <a:lumMod val="65000"/>
                    <a:lumOff val="35000"/>
                  </a:schemeClr>
                </a:solidFill>
                <a:latin typeface="Avenir Roman"/>
                <a:cs typeface="Avenir Roman"/>
              </a:rPr>
              <a:t>Brockmann</a:t>
            </a:r>
            <a:r>
              <a:rPr lang="en-GB" sz="1200" kern="0" dirty="0">
                <a:solidFill>
                  <a:schemeClr val="tx1">
                    <a:lumMod val="65000"/>
                    <a:lumOff val="35000"/>
                  </a:schemeClr>
                </a:solidFill>
                <a:latin typeface="Avenir Roman"/>
                <a:cs typeface="Avenir Roman"/>
              </a:rPr>
              <a:t> Consult?</a:t>
            </a:r>
          </a:p>
        </p:txBody>
      </p:sp>
      <p:sp>
        <p:nvSpPr>
          <p:cNvPr id="191" name="Rectangle 190"/>
          <p:cNvSpPr/>
          <p:nvPr/>
        </p:nvSpPr>
        <p:spPr>
          <a:xfrm>
            <a:off x="1471895" y="5993542"/>
            <a:ext cx="1776597" cy="787908"/>
          </a:xfrm>
          <a:prstGeom prst="rect">
            <a:avLst/>
          </a:prstGeom>
        </p:spPr>
        <p:txBody>
          <a:bodyPr wrap="square" numCol="1">
            <a:spAutoFit/>
          </a:bodyPr>
          <a:lstStyle/>
          <a:p>
            <a:pPr lvl="0" defTabSz="914400">
              <a:lnSpc>
                <a:spcPct val="120000"/>
              </a:lnSpc>
              <a:defRPr/>
            </a:pPr>
            <a:r>
              <a:rPr lang="en-GB" sz="1400" b="1" u="sng" kern="0" dirty="0">
                <a:solidFill>
                  <a:schemeClr val="tx1">
                    <a:lumMod val="65000"/>
                    <a:lumOff val="35000"/>
                  </a:schemeClr>
                </a:solidFill>
                <a:latin typeface="Avenir Roman"/>
                <a:cs typeface="Avenir Roman"/>
              </a:rPr>
              <a:t>NASA</a:t>
            </a:r>
          </a:p>
          <a:p>
            <a:pPr defTabSz="914400">
              <a:lnSpc>
                <a:spcPct val="120000"/>
              </a:lnSpc>
              <a:defRPr/>
            </a:pPr>
            <a:r>
              <a:rPr lang="en-GB" sz="1200" kern="0" dirty="0">
                <a:solidFill>
                  <a:schemeClr val="tx1">
                    <a:lumMod val="65000"/>
                    <a:lumOff val="35000"/>
                  </a:schemeClr>
                </a:solidFill>
                <a:latin typeface="Avenir Roman"/>
                <a:cs typeface="Avenir Roman"/>
              </a:rPr>
              <a:t>Eric </a:t>
            </a:r>
            <a:r>
              <a:rPr lang="en-GB" sz="1200" kern="0" dirty="0" err="1">
                <a:solidFill>
                  <a:schemeClr val="tx1">
                    <a:lumMod val="65000"/>
                    <a:lumOff val="35000"/>
                  </a:schemeClr>
                </a:solidFill>
                <a:latin typeface="Avenir Roman"/>
                <a:cs typeface="Avenir Roman"/>
              </a:rPr>
              <a:t>Vermote</a:t>
            </a:r>
            <a:endParaRPr lang="en-GB" sz="1200" kern="0" dirty="0">
              <a:solidFill>
                <a:schemeClr val="tx1">
                  <a:lumMod val="65000"/>
                  <a:lumOff val="35000"/>
                </a:schemeClr>
              </a:solidFill>
              <a:latin typeface="Avenir Roman"/>
              <a:cs typeface="Avenir Roman"/>
            </a:endParaRPr>
          </a:p>
          <a:p>
            <a:pPr defTabSz="914400">
              <a:lnSpc>
                <a:spcPct val="120000"/>
              </a:lnSpc>
              <a:defRPr/>
            </a:pPr>
            <a:r>
              <a:rPr lang="en-GB" sz="1200" kern="0" dirty="0">
                <a:solidFill>
                  <a:schemeClr val="tx1">
                    <a:lumMod val="65000"/>
                    <a:lumOff val="35000"/>
                  </a:schemeClr>
                </a:solidFill>
                <a:latin typeface="Avenir Roman"/>
                <a:cs typeface="Avenir Roman"/>
              </a:rPr>
              <a:t>Jean-Claude Roger</a:t>
            </a:r>
          </a:p>
        </p:txBody>
      </p:sp>
      <p:sp>
        <p:nvSpPr>
          <p:cNvPr id="192" name="Rectangle 191"/>
          <p:cNvSpPr/>
          <p:nvPr/>
        </p:nvSpPr>
        <p:spPr>
          <a:xfrm>
            <a:off x="179494" y="6004065"/>
            <a:ext cx="1298858" cy="787908"/>
          </a:xfrm>
          <a:prstGeom prst="rect">
            <a:avLst/>
          </a:prstGeom>
        </p:spPr>
        <p:txBody>
          <a:bodyPr wrap="square">
            <a:spAutoFit/>
          </a:bodyPr>
          <a:lstStyle/>
          <a:p>
            <a:pPr defTabSz="914400">
              <a:lnSpc>
                <a:spcPct val="120000"/>
              </a:lnSpc>
              <a:defRPr/>
            </a:pPr>
            <a:r>
              <a:rPr lang="en-GB" sz="1400" b="1" u="sng" kern="0" dirty="0">
                <a:solidFill>
                  <a:schemeClr val="tx1">
                    <a:lumMod val="65000"/>
                    <a:lumOff val="35000"/>
                  </a:schemeClr>
                </a:solidFill>
                <a:latin typeface="Avenir Roman"/>
                <a:cs typeface="Avenir Roman"/>
              </a:rPr>
              <a:t>ESA</a:t>
            </a:r>
          </a:p>
          <a:p>
            <a:pPr defTabSz="914400">
              <a:lnSpc>
                <a:spcPct val="120000"/>
              </a:lnSpc>
              <a:defRPr/>
            </a:pPr>
            <a:r>
              <a:rPr lang="en-GB" sz="1200" kern="0" dirty="0" err="1">
                <a:solidFill>
                  <a:schemeClr val="tx1">
                    <a:lumMod val="65000"/>
                    <a:lumOff val="35000"/>
                  </a:schemeClr>
                </a:solidFill>
                <a:latin typeface="Avenir Roman"/>
                <a:cs typeface="Avenir Roman"/>
              </a:rPr>
              <a:t>Ferran</a:t>
            </a:r>
            <a:r>
              <a:rPr lang="en-GB" sz="1200" kern="0" dirty="0">
                <a:solidFill>
                  <a:schemeClr val="tx1">
                    <a:lumMod val="65000"/>
                    <a:lumOff val="35000"/>
                  </a:schemeClr>
                </a:solidFill>
                <a:latin typeface="Avenir Roman"/>
                <a:cs typeface="Avenir Roman"/>
              </a:rPr>
              <a:t> </a:t>
            </a:r>
            <a:r>
              <a:rPr lang="en-GB" sz="1200" kern="0" dirty="0" err="1">
                <a:solidFill>
                  <a:schemeClr val="tx1">
                    <a:lumMod val="65000"/>
                    <a:lumOff val="35000"/>
                  </a:schemeClr>
                </a:solidFill>
                <a:latin typeface="Avenir Roman"/>
                <a:cs typeface="Avenir Roman"/>
              </a:rPr>
              <a:t>Gascon</a:t>
            </a:r>
            <a:endParaRPr lang="en-GB" sz="1200" kern="0" dirty="0">
              <a:solidFill>
                <a:schemeClr val="tx1">
                  <a:lumMod val="65000"/>
                  <a:lumOff val="35000"/>
                </a:schemeClr>
              </a:solidFill>
              <a:latin typeface="Avenir Roman"/>
              <a:cs typeface="Avenir Roman"/>
            </a:endParaRPr>
          </a:p>
          <a:p>
            <a:pPr defTabSz="914400">
              <a:lnSpc>
                <a:spcPct val="120000"/>
              </a:lnSpc>
              <a:defRPr/>
            </a:pPr>
            <a:r>
              <a:rPr lang="en-GB" sz="1200" kern="0" dirty="0">
                <a:solidFill>
                  <a:schemeClr val="tx1">
                    <a:lumMod val="65000"/>
                    <a:lumOff val="35000"/>
                  </a:schemeClr>
                </a:solidFill>
                <a:latin typeface="Avenir Roman"/>
                <a:cs typeface="Avenir Roman"/>
              </a:rPr>
              <a:t>Georgia Doxani</a:t>
            </a:r>
          </a:p>
        </p:txBody>
      </p:sp>
      <p:sp>
        <p:nvSpPr>
          <p:cNvPr id="193" name="Rectangle 192"/>
          <p:cNvSpPr/>
          <p:nvPr/>
        </p:nvSpPr>
        <p:spPr>
          <a:xfrm>
            <a:off x="4574304" y="5971519"/>
            <a:ext cx="1493101" cy="566309"/>
          </a:xfrm>
          <a:prstGeom prst="rect">
            <a:avLst/>
          </a:prstGeom>
        </p:spPr>
        <p:txBody>
          <a:bodyPr wrap="square" numCol="1">
            <a:spAutoFit/>
          </a:bodyPr>
          <a:lstStyle/>
          <a:p>
            <a:pPr lvl="0" defTabSz="914400">
              <a:lnSpc>
                <a:spcPct val="120000"/>
              </a:lnSpc>
              <a:defRPr/>
            </a:pPr>
            <a:r>
              <a:rPr lang="en-GB" sz="1400" b="1" u="sng" kern="0" dirty="0">
                <a:solidFill>
                  <a:schemeClr val="tx1">
                    <a:lumMod val="65000"/>
                    <a:lumOff val="35000"/>
                  </a:schemeClr>
                </a:solidFill>
                <a:latin typeface="Avenir Roman"/>
                <a:cs typeface="Avenir Roman"/>
              </a:rPr>
              <a:t>NASA</a:t>
            </a:r>
          </a:p>
          <a:p>
            <a:pPr defTabSz="914400">
              <a:lnSpc>
                <a:spcPct val="120000"/>
              </a:lnSpc>
              <a:defRPr/>
            </a:pPr>
            <a:r>
              <a:rPr lang="en-GB" sz="1200" kern="0" dirty="0" err="1">
                <a:solidFill>
                  <a:schemeClr val="tx1">
                    <a:lumMod val="65000"/>
                    <a:lumOff val="35000"/>
                  </a:schemeClr>
                </a:solidFill>
                <a:latin typeface="Avenir Roman"/>
                <a:cs typeface="Avenir Roman"/>
              </a:rPr>
              <a:t>Nima</a:t>
            </a:r>
            <a:r>
              <a:rPr lang="en-GB" sz="1200" kern="0" dirty="0">
                <a:solidFill>
                  <a:schemeClr val="tx1">
                    <a:lumMod val="65000"/>
                    <a:lumOff val="35000"/>
                  </a:schemeClr>
                </a:solidFill>
                <a:latin typeface="Avenir Roman"/>
                <a:cs typeface="Avenir Roman"/>
              </a:rPr>
              <a:t> </a:t>
            </a:r>
            <a:r>
              <a:rPr lang="en-GB" sz="1200" kern="0" dirty="0" err="1">
                <a:solidFill>
                  <a:schemeClr val="tx1">
                    <a:lumMod val="65000"/>
                    <a:lumOff val="35000"/>
                  </a:schemeClr>
                </a:solidFill>
                <a:latin typeface="Avenir Roman"/>
                <a:cs typeface="Avenir Roman"/>
              </a:rPr>
              <a:t>Pahlevan</a:t>
            </a:r>
            <a:r>
              <a:rPr lang="en-GB" sz="1200" kern="0" dirty="0">
                <a:solidFill>
                  <a:schemeClr val="tx1">
                    <a:lumMod val="65000"/>
                    <a:lumOff val="35000"/>
                  </a:schemeClr>
                </a:solidFill>
                <a:latin typeface="Avenir Roman"/>
                <a:cs typeface="Avenir Roman"/>
              </a:rPr>
              <a:t> </a:t>
            </a:r>
          </a:p>
        </p:txBody>
      </p:sp>
      <p:sp>
        <p:nvSpPr>
          <p:cNvPr id="194" name="Rectangle 193"/>
          <p:cNvSpPr/>
          <p:nvPr/>
        </p:nvSpPr>
        <p:spPr>
          <a:xfrm>
            <a:off x="3203466" y="5979618"/>
            <a:ext cx="1407828" cy="566309"/>
          </a:xfrm>
          <a:prstGeom prst="rect">
            <a:avLst/>
          </a:prstGeom>
        </p:spPr>
        <p:txBody>
          <a:bodyPr wrap="square">
            <a:spAutoFit/>
          </a:bodyPr>
          <a:lstStyle/>
          <a:p>
            <a:pPr defTabSz="914400">
              <a:lnSpc>
                <a:spcPct val="120000"/>
              </a:lnSpc>
              <a:defRPr/>
            </a:pPr>
            <a:r>
              <a:rPr lang="en-GB" sz="1400" b="1" u="sng" kern="0" dirty="0">
                <a:solidFill>
                  <a:schemeClr val="tx1">
                    <a:lumMod val="65000"/>
                    <a:lumOff val="35000"/>
                  </a:schemeClr>
                </a:solidFill>
                <a:latin typeface="Avenir Roman"/>
                <a:cs typeface="Avenir Roman"/>
              </a:rPr>
              <a:t>ESA</a:t>
            </a:r>
          </a:p>
          <a:p>
            <a:pPr defTabSz="914400">
              <a:lnSpc>
                <a:spcPct val="120000"/>
              </a:lnSpc>
              <a:defRPr/>
            </a:pPr>
            <a:r>
              <a:rPr lang="en-GB" sz="1200" kern="0" dirty="0">
                <a:solidFill>
                  <a:schemeClr val="tx1">
                    <a:lumMod val="65000"/>
                    <a:lumOff val="35000"/>
                  </a:schemeClr>
                </a:solidFill>
                <a:latin typeface="Avenir Roman"/>
                <a:cs typeface="Avenir Roman"/>
              </a:rPr>
              <a:t>Antoine </a:t>
            </a:r>
            <a:r>
              <a:rPr lang="en-GB" sz="1200" kern="0" dirty="0" err="1">
                <a:solidFill>
                  <a:schemeClr val="tx1">
                    <a:lumMod val="65000"/>
                    <a:lumOff val="35000"/>
                  </a:schemeClr>
                </a:solidFill>
                <a:latin typeface="Avenir Roman"/>
                <a:cs typeface="Avenir Roman"/>
              </a:rPr>
              <a:t>Mangin</a:t>
            </a:r>
            <a:r>
              <a:rPr lang="en-GB" sz="1200" kern="0" dirty="0">
                <a:solidFill>
                  <a:schemeClr val="tx1">
                    <a:lumMod val="65000"/>
                    <a:lumOff val="35000"/>
                  </a:schemeClr>
                </a:solidFill>
                <a:latin typeface="Avenir Roman"/>
                <a:cs typeface="Avenir Roman"/>
              </a:rPr>
              <a:t>?</a:t>
            </a:r>
          </a:p>
        </p:txBody>
      </p:sp>
      <p:cxnSp>
        <p:nvCxnSpPr>
          <p:cNvPr id="47" name="Elbow Connector 46"/>
          <p:cNvCxnSpPr/>
          <p:nvPr/>
        </p:nvCxnSpPr>
        <p:spPr>
          <a:xfrm rot="16200000" flipH="1">
            <a:off x="2999924" y="3965581"/>
            <a:ext cx="935987" cy="1584211"/>
          </a:xfrm>
          <a:prstGeom prst="bentConnector3">
            <a:avLst>
              <a:gd name="adj1" fmla="val 68895"/>
            </a:avLst>
          </a:prstGeom>
          <a:noFill/>
          <a:ln w="25400" cap="flat" cmpd="sng" algn="ctr">
            <a:solidFill>
              <a:srgbClr val="404040"/>
            </a:solidFill>
            <a:prstDash val="solid"/>
            <a:tailEnd type="arrow"/>
          </a:ln>
          <a:effectLst>
            <a:outerShdw blurRad="40000" dist="20000" dir="5400000" rotWithShape="0">
              <a:srgbClr val="000000">
                <a:alpha val="38000"/>
              </a:srgbClr>
            </a:outerShdw>
          </a:effectLst>
        </p:spPr>
      </p:cxnSp>
      <p:sp>
        <p:nvSpPr>
          <p:cNvPr id="9" name="Freeform 8"/>
          <p:cNvSpPr/>
          <p:nvPr/>
        </p:nvSpPr>
        <p:spPr>
          <a:xfrm>
            <a:off x="1356569" y="3631757"/>
            <a:ext cx="2795933" cy="730683"/>
          </a:xfrm>
          <a:custGeom>
            <a:avLst/>
            <a:gdLst>
              <a:gd name="connsiteX0" fmla="*/ 0 w 3806039"/>
              <a:gd name="connsiteY0" fmla="*/ 134625 h 807732"/>
              <a:gd name="connsiteX1" fmla="*/ 134625 w 3806039"/>
              <a:gd name="connsiteY1" fmla="*/ 0 h 807732"/>
              <a:gd name="connsiteX2" fmla="*/ 3671414 w 3806039"/>
              <a:gd name="connsiteY2" fmla="*/ 0 h 807732"/>
              <a:gd name="connsiteX3" fmla="*/ 3806039 w 3806039"/>
              <a:gd name="connsiteY3" fmla="*/ 134625 h 807732"/>
              <a:gd name="connsiteX4" fmla="*/ 3806039 w 3806039"/>
              <a:gd name="connsiteY4" fmla="*/ 673107 h 807732"/>
              <a:gd name="connsiteX5" fmla="*/ 3671414 w 3806039"/>
              <a:gd name="connsiteY5" fmla="*/ 807732 h 807732"/>
              <a:gd name="connsiteX6" fmla="*/ 134625 w 3806039"/>
              <a:gd name="connsiteY6" fmla="*/ 807732 h 807732"/>
              <a:gd name="connsiteX7" fmla="*/ 0 w 3806039"/>
              <a:gd name="connsiteY7" fmla="*/ 673107 h 807732"/>
              <a:gd name="connsiteX8" fmla="*/ 0 w 3806039"/>
              <a:gd name="connsiteY8" fmla="*/ 134625 h 807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6039" h="807732">
                <a:moveTo>
                  <a:pt x="0" y="134625"/>
                </a:moveTo>
                <a:cubicBezTo>
                  <a:pt x="0" y="60274"/>
                  <a:pt x="60274" y="0"/>
                  <a:pt x="134625" y="0"/>
                </a:cubicBezTo>
                <a:lnTo>
                  <a:pt x="3671414" y="0"/>
                </a:lnTo>
                <a:cubicBezTo>
                  <a:pt x="3745765" y="0"/>
                  <a:pt x="3806039" y="60274"/>
                  <a:pt x="3806039" y="134625"/>
                </a:cubicBezTo>
                <a:lnTo>
                  <a:pt x="3806039" y="673107"/>
                </a:lnTo>
                <a:cubicBezTo>
                  <a:pt x="3806039" y="747458"/>
                  <a:pt x="3745765" y="807732"/>
                  <a:pt x="3671414" y="807732"/>
                </a:cubicBezTo>
                <a:lnTo>
                  <a:pt x="134625" y="807732"/>
                </a:lnTo>
                <a:cubicBezTo>
                  <a:pt x="60274" y="807732"/>
                  <a:pt x="0" y="747458"/>
                  <a:pt x="0" y="673107"/>
                </a:cubicBezTo>
                <a:lnTo>
                  <a:pt x="0" y="134625"/>
                </a:lnTo>
                <a:close/>
              </a:path>
            </a:pathLst>
          </a:custGeom>
          <a:solidFill>
            <a:srgbClr val="9BBB59">
              <a:lumMod val="75000"/>
            </a:srgbClr>
          </a:solidFill>
          <a:ln w="25400" cap="flat" cmpd="sng" algn="ctr">
            <a:solidFill>
              <a:sysClr val="window" lastClr="FFFFFF">
                <a:hueOff val="0"/>
                <a:satOff val="0"/>
                <a:lumOff val="0"/>
                <a:alphaOff val="0"/>
              </a:sysClr>
            </a:solidFill>
            <a:prstDash val="solid"/>
          </a:ln>
          <a:effectLst/>
        </p:spPr>
        <p:txBody>
          <a:bodyPr spcFirstLastPara="0" vert="horz" wrap="square" lIns="119440" tIns="119440" rIns="119440" bIns="11944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404040"/>
                </a:solidFill>
                <a:effectLst/>
                <a:uLnTx/>
                <a:uFillTx/>
                <a:latin typeface="Avenir Roman"/>
                <a:ea typeface="+mn-ea"/>
                <a:cs typeface="Avenir Roman"/>
              </a:rPr>
              <a:t>Atmospheric</a:t>
            </a:r>
            <a:r>
              <a:rPr kumimoji="0" lang="en-GB" sz="1600" b="1" i="0" u="none" strike="noStrike" kern="1200" cap="none" spc="0" normalizeH="0" noProof="0" dirty="0">
                <a:ln>
                  <a:noFill/>
                </a:ln>
                <a:solidFill>
                  <a:srgbClr val="404040"/>
                </a:solidFill>
                <a:effectLst/>
                <a:uLnTx/>
                <a:uFillTx/>
                <a:latin typeface="Avenir Roman"/>
                <a:ea typeface="+mn-ea"/>
                <a:cs typeface="Avenir Roman"/>
              </a:rPr>
              <a:t> </a:t>
            </a:r>
            <a:r>
              <a:rPr kumimoji="0" lang="en-GB" sz="1600" b="1" i="0" u="none" strike="noStrike" kern="1200" cap="none" spc="0" normalizeH="0" baseline="0" noProof="0" dirty="0">
                <a:ln>
                  <a:noFill/>
                </a:ln>
                <a:solidFill>
                  <a:srgbClr val="404040"/>
                </a:solidFill>
                <a:effectLst/>
                <a:uLnTx/>
                <a:uFillTx/>
                <a:latin typeface="Avenir Roman"/>
                <a:ea typeface="+mn-ea"/>
                <a:cs typeface="Avenir Roman"/>
              </a:rPr>
              <a:t>Correction </a:t>
            </a:r>
          </a:p>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404040"/>
                </a:solidFill>
                <a:effectLst/>
                <a:uLnTx/>
                <a:uFillTx/>
                <a:latin typeface="Avenir Roman"/>
                <a:ea typeface="+mn-ea"/>
                <a:cs typeface="Avenir Roman"/>
              </a:rPr>
              <a:t>Inter-comparison</a:t>
            </a:r>
            <a:endParaRPr kumimoji="0" lang="en-US" sz="1600" b="1" i="0" u="none" strike="noStrike" kern="1200" cap="none" spc="0" normalizeH="0" baseline="0" noProof="0" dirty="0">
              <a:ln>
                <a:noFill/>
              </a:ln>
              <a:solidFill>
                <a:srgbClr val="404040"/>
              </a:solidFill>
              <a:effectLst/>
              <a:uLnTx/>
              <a:uFillTx/>
              <a:latin typeface="Avenir Roman"/>
              <a:ea typeface="+mn-ea"/>
              <a:cs typeface="Avenir Roman"/>
            </a:endParaRPr>
          </a:p>
        </p:txBody>
      </p:sp>
    </p:spTree>
    <p:extLst>
      <p:ext uri="{BB962C8B-B14F-4D97-AF65-F5344CB8AC3E}">
        <p14:creationId xmlns:p14="http://schemas.microsoft.com/office/powerpoint/2010/main" val="23404029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a:bodyPr>
          <a:lstStyle/>
          <a:p>
            <a:fld id="{DFBA6EE3-B7B7-40AE-A308-33AAEAE7356A}" type="slidenum">
              <a:rPr lang="en-GB" smtClean="0">
                <a:solidFill>
                  <a:prstClr val="black">
                    <a:tint val="75000"/>
                  </a:prstClr>
                </a:solidFill>
                <a:latin typeface="Calibri"/>
              </a:rPr>
              <a:pPr/>
              <a:t>3</a:t>
            </a:fld>
            <a:endParaRPr lang="en-GB" dirty="0">
              <a:solidFill>
                <a:prstClr val="black">
                  <a:tint val="75000"/>
                </a:prstClr>
              </a:solidFill>
              <a:latin typeface="Calibri"/>
            </a:endParaRPr>
          </a:p>
        </p:txBody>
      </p:sp>
      <p:sp>
        <p:nvSpPr>
          <p:cNvPr id="9" name="Rectangle 8"/>
          <p:cNvSpPr/>
          <p:nvPr/>
        </p:nvSpPr>
        <p:spPr>
          <a:xfrm>
            <a:off x="194779" y="809674"/>
            <a:ext cx="1595921" cy="431999"/>
          </a:xfrm>
          <a:prstGeom prst="rect">
            <a:avLst/>
          </a:prstGeom>
          <a:solidFill>
            <a:srgbClr val="9BBB59">
              <a:lumMod val="50000"/>
            </a:srgbClr>
          </a:solidFill>
          <a:effectLst>
            <a:outerShdw blurRad="50800" dist="38100" dir="2700000" algn="tl" rotWithShape="0">
              <a:prstClr val="black">
                <a:alpha val="40000"/>
              </a:prstClr>
            </a:outerShdw>
          </a:effectLst>
        </p:spPr>
        <p:txBody>
          <a:bodyPr wrap="square">
            <a:spAutoFit/>
          </a:bodyPr>
          <a:lstStyle/>
          <a:p>
            <a:pPr marL="0" marR="0" lvl="0" indent="0" algn="ctr" defTabSz="914400" eaLnBrk="1" fontAlgn="auto" latinLnBrk="0" hangingPunct="1">
              <a:lnSpc>
                <a:spcPct val="120000"/>
              </a:lnSpc>
              <a:spcBef>
                <a:spcPts val="0"/>
              </a:spcBef>
              <a:buClrTx/>
              <a:buSzTx/>
              <a:buFontTx/>
              <a:buNone/>
              <a:tabLst/>
              <a:defRPr/>
            </a:pPr>
            <a:r>
              <a:rPr kumimoji="0" lang="en-GB" b="1" i="0" u="none" strike="noStrike" kern="0" cap="none" spc="0" normalizeH="0" baseline="0" noProof="0" dirty="0">
                <a:ln>
                  <a:noFill/>
                </a:ln>
                <a:solidFill>
                  <a:srgbClr val="EEECE1"/>
                </a:solidFill>
                <a:effectLst/>
                <a:uLnTx/>
                <a:uFillTx/>
                <a:latin typeface="Avenir Roman"/>
                <a:cs typeface="Avenir Roman"/>
              </a:rPr>
              <a:t>ACIX II </a:t>
            </a:r>
          </a:p>
        </p:txBody>
      </p:sp>
      <p:sp>
        <p:nvSpPr>
          <p:cNvPr id="12" name="Freeform 11"/>
          <p:cNvSpPr/>
          <p:nvPr/>
        </p:nvSpPr>
        <p:spPr>
          <a:xfrm>
            <a:off x="2019931" y="746173"/>
            <a:ext cx="2453033" cy="576000"/>
          </a:xfrm>
          <a:custGeom>
            <a:avLst/>
            <a:gdLst>
              <a:gd name="connsiteX0" fmla="*/ 0 w 3806039"/>
              <a:gd name="connsiteY0" fmla="*/ 134625 h 807732"/>
              <a:gd name="connsiteX1" fmla="*/ 134625 w 3806039"/>
              <a:gd name="connsiteY1" fmla="*/ 0 h 807732"/>
              <a:gd name="connsiteX2" fmla="*/ 3671414 w 3806039"/>
              <a:gd name="connsiteY2" fmla="*/ 0 h 807732"/>
              <a:gd name="connsiteX3" fmla="*/ 3806039 w 3806039"/>
              <a:gd name="connsiteY3" fmla="*/ 134625 h 807732"/>
              <a:gd name="connsiteX4" fmla="*/ 3806039 w 3806039"/>
              <a:gd name="connsiteY4" fmla="*/ 673107 h 807732"/>
              <a:gd name="connsiteX5" fmla="*/ 3671414 w 3806039"/>
              <a:gd name="connsiteY5" fmla="*/ 807732 h 807732"/>
              <a:gd name="connsiteX6" fmla="*/ 134625 w 3806039"/>
              <a:gd name="connsiteY6" fmla="*/ 807732 h 807732"/>
              <a:gd name="connsiteX7" fmla="*/ 0 w 3806039"/>
              <a:gd name="connsiteY7" fmla="*/ 673107 h 807732"/>
              <a:gd name="connsiteX8" fmla="*/ 0 w 3806039"/>
              <a:gd name="connsiteY8" fmla="*/ 134625 h 807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6039" h="807732">
                <a:moveTo>
                  <a:pt x="0" y="134625"/>
                </a:moveTo>
                <a:cubicBezTo>
                  <a:pt x="0" y="60274"/>
                  <a:pt x="60274" y="0"/>
                  <a:pt x="134625" y="0"/>
                </a:cubicBezTo>
                <a:lnTo>
                  <a:pt x="3671414" y="0"/>
                </a:lnTo>
                <a:cubicBezTo>
                  <a:pt x="3745765" y="0"/>
                  <a:pt x="3806039" y="60274"/>
                  <a:pt x="3806039" y="134625"/>
                </a:cubicBezTo>
                <a:lnTo>
                  <a:pt x="3806039" y="673107"/>
                </a:lnTo>
                <a:cubicBezTo>
                  <a:pt x="3806039" y="747458"/>
                  <a:pt x="3745765" y="807732"/>
                  <a:pt x="3671414" y="807732"/>
                </a:cubicBezTo>
                <a:lnTo>
                  <a:pt x="134625" y="807732"/>
                </a:lnTo>
                <a:cubicBezTo>
                  <a:pt x="60274" y="807732"/>
                  <a:pt x="0" y="747458"/>
                  <a:pt x="0" y="673107"/>
                </a:cubicBezTo>
                <a:lnTo>
                  <a:pt x="0" y="134625"/>
                </a:lnTo>
                <a:close/>
              </a:path>
            </a:pathLst>
          </a:custGeom>
          <a:solidFill>
            <a:srgbClr val="9BBB59">
              <a:lumMod val="75000"/>
            </a:srgbClr>
          </a:solidFill>
          <a:ln w="25400" cap="flat" cmpd="sng" algn="ctr">
            <a:solidFill>
              <a:sysClr val="window" lastClr="FFFFFF">
                <a:hueOff val="0"/>
                <a:satOff val="0"/>
                <a:lumOff val="0"/>
                <a:alphaOff val="0"/>
              </a:sysClr>
            </a:solidFill>
            <a:prstDash val="solid"/>
          </a:ln>
          <a:effectLst/>
        </p:spPr>
        <p:txBody>
          <a:bodyPr spcFirstLastPara="0" vert="horz" wrap="square" lIns="119440" tIns="119440" rIns="119440" bIns="11944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400" b="1" i="0" u="none" strike="noStrike" kern="1200" cap="none" spc="0" normalizeH="0" baseline="0" noProof="0" dirty="0">
                <a:ln>
                  <a:noFill/>
                </a:ln>
                <a:solidFill>
                  <a:srgbClr val="404040"/>
                </a:solidFill>
                <a:effectLst/>
                <a:uLnTx/>
                <a:uFillTx/>
                <a:latin typeface="Avenir Roman"/>
                <a:ea typeface="+mn-ea"/>
                <a:cs typeface="Avenir Roman"/>
              </a:rPr>
              <a:t>Atmospheric</a:t>
            </a:r>
            <a:r>
              <a:rPr kumimoji="0" lang="en-GB" sz="1400" b="1" i="0" u="none" strike="noStrike" kern="1200" cap="none" spc="0" normalizeH="0" noProof="0" dirty="0">
                <a:ln>
                  <a:noFill/>
                </a:ln>
                <a:solidFill>
                  <a:srgbClr val="404040"/>
                </a:solidFill>
                <a:effectLst/>
                <a:uLnTx/>
                <a:uFillTx/>
                <a:latin typeface="Avenir Roman"/>
                <a:ea typeface="+mn-ea"/>
                <a:cs typeface="Avenir Roman"/>
              </a:rPr>
              <a:t> </a:t>
            </a:r>
            <a:r>
              <a:rPr kumimoji="0" lang="en-GB" sz="1400" b="1" i="0" u="none" strike="noStrike" kern="1200" cap="none" spc="0" normalizeH="0" baseline="0" noProof="0" dirty="0">
                <a:ln>
                  <a:noFill/>
                </a:ln>
                <a:solidFill>
                  <a:srgbClr val="404040"/>
                </a:solidFill>
                <a:effectLst/>
                <a:uLnTx/>
                <a:uFillTx/>
                <a:latin typeface="Avenir Roman"/>
                <a:ea typeface="+mn-ea"/>
                <a:cs typeface="Avenir Roman"/>
              </a:rPr>
              <a:t>Correction </a:t>
            </a:r>
          </a:p>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400" b="1" i="0" u="none" strike="noStrike" kern="1200" cap="none" spc="0" normalizeH="0" baseline="0" noProof="0" dirty="0">
                <a:ln>
                  <a:noFill/>
                </a:ln>
                <a:solidFill>
                  <a:srgbClr val="404040"/>
                </a:solidFill>
                <a:effectLst/>
                <a:uLnTx/>
                <a:uFillTx/>
                <a:latin typeface="Avenir Roman"/>
                <a:ea typeface="+mn-ea"/>
                <a:cs typeface="Avenir Roman"/>
              </a:rPr>
              <a:t>Inter-comparison</a:t>
            </a:r>
            <a:endParaRPr kumimoji="0" lang="en-US" sz="1400" b="1" i="0" u="none" strike="noStrike" kern="1200" cap="none" spc="0" normalizeH="0" baseline="0" noProof="0" dirty="0">
              <a:ln>
                <a:noFill/>
              </a:ln>
              <a:solidFill>
                <a:srgbClr val="404040"/>
              </a:solidFill>
              <a:effectLst/>
              <a:uLnTx/>
              <a:uFillTx/>
              <a:latin typeface="Avenir Roman"/>
              <a:ea typeface="+mn-ea"/>
              <a:cs typeface="Avenir Roman"/>
            </a:endParaRPr>
          </a:p>
        </p:txBody>
      </p:sp>
      <p:sp>
        <p:nvSpPr>
          <p:cNvPr id="13" name="Freeform 12"/>
          <p:cNvSpPr/>
          <p:nvPr/>
        </p:nvSpPr>
        <p:spPr>
          <a:xfrm>
            <a:off x="4674637" y="769423"/>
            <a:ext cx="1878563" cy="576000"/>
          </a:xfrm>
          <a:custGeom>
            <a:avLst/>
            <a:gdLst>
              <a:gd name="connsiteX0" fmla="*/ 0 w 3806039"/>
              <a:gd name="connsiteY0" fmla="*/ 134625 h 807732"/>
              <a:gd name="connsiteX1" fmla="*/ 134625 w 3806039"/>
              <a:gd name="connsiteY1" fmla="*/ 0 h 807732"/>
              <a:gd name="connsiteX2" fmla="*/ 3671414 w 3806039"/>
              <a:gd name="connsiteY2" fmla="*/ 0 h 807732"/>
              <a:gd name="connsiteX3" fmla="*/ 3806039 w 3806039"/>
              <a:gd name="connsiteY3" fmla="*/ 134625 h 807732"/>
              <a:gd name="connsiteX4" fmla="*/ 3806039 w 3806039"/>
              <a:gd name="connsiteY4" fmla="*/ 673107 h 807732"/>
              <a:gd name="connsiteX5" fmla="*/ 3671414 w 3806039"/>
              <a:gd name="connsiteY5" fmla="*/ 807732 h 807732"/>
              <a:gd name="connsiteX6" fmla="*/ 134625 w 3806039"/>
              <a:gd name="connsiteY6" fmla="*/ 807732 h 807732"/>
              <a:gd name="connsiteX7" fmla="*/ 0 w 3806039"/>
              <a:gd name="connsiteY7" fmla="*/ 673107 h 807732"/>
              <a:gd name="connsiteX8" fmla="*/ 0 w 3806039"/>
              <a:gd name="connsiteY8" fmla="*/ 134625 h 807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6039" h="807732">
                <a:moveTo>
                  <a:pt x="0" y="134625"/>
                </a:moveTo>
                <a:cubicBezTo>
                  <a:pt x="0" y="60274"/>
                  <a:pt x="60274" y="0"/>
                  <a:pt x="134625" y="0"/>
                </a:cubicBezTo>
                <a:lnTo>
                  <a:pt x="3671414" y="0"/>
                </a:lnTo>
                <a:cubicBezTo>
                  <a:pt x="3745765" y="0"/>
                  <a:pt x="3806039" y="60274"/>
                  <a:pt x="3806039" y="134625"/>
                </a:cubicBezTo>
                <a:lnTo>
                  <a:pt x="3806039" y="673107"/>
                </a:lnTo>
                <a:cubicBezTo>
                  <a:pt x="3806039" y="747458"/>
                  <a:pt x="3745765" y="807732"/>
                  <a:pt x="3671414" y="807732"/>
                </a:cubicBezTo>
                <a:lnTo>
                  <a:pt x="134625" y="807732"/>
                </a:lnTo>
                <a:cubicBezTo>
                  <a:pt x="60274" y="807732"/>
                  <a:pt x="0" y="747458"/>
                  <a:pt x="0" y="673107"/>
                </a:cubicBezTo>
                <a:lnTo>
                  <a:pt x="0" y="134625"/>
                </a:lnTo>
                <a:close/>
              </a:path>
            </a:pathLst>
          </a:custGeom>
          <a:solidFill>
            <a:schemeClr val="accent3">
              <a:lumMod val="60000"/>
              <a:lumOff val="40000"/>
            </a:schemeClr>
          </a:solidFill>
          <a:ln w="25400" cap="flat" cmpd="sng" algn="ctr">
            <a:solidFill>
              <a:sysClr val="window" lastClr="FFFFFF">
                <a:hueOff val="0"/>
                <a:satOff val="0"/>
                <a:lumOff val="0"/>
                <a:alphaOff val="0"/>
              </a:sysClr>
            </a:solidFill>
            <a:prstDash val="solid"/>
          </a:ln>
          <a:effectLst/>
        </p:spPr>
        <p:txBody>
          <a:bodyPr spcFirstLastPara="0" vert="horz" wrap="square" lIns="119440" tIns="119440" rIns="119440" bIns="11944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400" b="1" i="0" u="none" strike="noStrike" kern="1200" cap="none" spc="0" normalizeH="0" baseline="0" noProof="0" dirty="0">
                <a:ln>
                  <a:noFill/>
                </a:ln>
                <a:solidFill>
                  <a:srgbClr val="404040"/>
                </a:solidFill>
                <a:effectLst/>
                <a:uLnTx/>
                <a:uFillTx/>
                <a:latin typeface="Avenir Roman"/>
                <a:ea typeface="+mn-ea"/>
                <a:cs typeface="Avenir Roman"/>
              </a:rPr>
              <a:t>Processors over </a:t>
            </a:r>
          </a:p>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600" b="1" i="0" u="sng" strike="noStrike" kern="1200" cap="none" spc="0" normalizeH="0" baseline="0" noProof="0" dirty="0">
                <a:ln>
                  <a:noFill/>
                </a:ln>
                <a:solidFill>
                  <a:srgbClr val="404040"/>
                </a:solidFill>
                <a:effectLst/>
                <a:uLnTx/>
                <a:uFillTx/>
                <a:latin typeface="Avenir Roman"/>
                <a:ea typeface="+mn-ea"/>
                <a:cs typeface="Avenir Roman"/>
              </a:rPr>
              <a:t>Land </a:t>
            </a:r>
            <a:endParaRPr kumimoji="0" lang="en-US" b="1" i="0" u="sng" strike="noStrike" kern="1200" cap="none" spc="0" normalizeH="0" baseline="0" noProof="0" dirty="0">
              <a:ln>
                <a:noFill/>
              </a:ln>
              <a:solidFill>
                <a:srgbClr val="404040"/>
              </a:solidFill>
              <a:effectLst/>
              <a:uLnTx/>
              <a:uFillTx/>
              <a:latin typeface="Avenir Roman"/>
              <a:ea typeface="+mn-ea"/>
              <a:cs typeface="Avenir Roman"/>
            </a:endParaRPr>
          </a:p>
        </p:txBody>
      </p:sp>
      <p:cxnSp>
        <p:nvCxnSpPr>
          <p:cNvPr id="3" name="Straight Arrow Connector 2"/>
          <p:cNvCxnSpPr/>
          <p:nvPr/>
        </p:nvCxnSpPr>
        <p:spPr>
          <a:xfrm>
            <a:off x="1729050" y="1025674"/>
            <a:ext cx="405919" cy="0"/>
          </a:xfrm>
          <a:prstGeom prst="straightConnector1">
            <a:avLst/>
          </a:prstGeom>
          <a:ln>
            <a:solidFill>
              <a:srgbClr val="404026"/>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4369338" y="1032494"/>
            <a:ext cx="405919" cy="0"/>
          </a:xfrm>
          <a:prstGeom prst="straightConnector1">
            <a:avLst/>
          </a:prstGeom>
          <a:ln>
            <a:solidFill>
              <a:srgbClr val="404026"/>
            </a:solidFill>
            <a:tailEnd type="arrow"/>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202381" y="1469497"/>
            <a:ext cx="2070284" cy="400110"/>
          </a:xfrm>
          <a:prstGeom prst="rect">
            <a:avLst/>
          </a:prstGeom>
        </p:spPr>
        <p:txBody>
          <a:bodyPr wrap="none">
            <a:spAutoFit/>
          </a:bodyPr>
          <a:lstStyle/>
          <a:p>
            <a:pPr defTabSz="914400"/>
            <a:r>
              <a:rPr lang="en-US" sz="2000" b="1" kern="0" dirty="0">
                <a:solidFill>
                  <a:prstClr val="black">
                    <a:lumMod val="75000"/>
                    <a:lumOff val="25000"/>
                  </a:prstClr>
                </a:solidFill>
                <a:latin typeface="Avenir Roman"/>
                <a:cs typeface="Avenir Roman"/>
              </a:rPr>
              <a:t>-- Time period --</a:t>
            </a:r>
          </a:p>
        </p:txBody>
      </p:sp>
      <p:sp>
        <p:nvSpPr>
          <p:cNvPr id="14" name="TextBox 13"/>
          <p:cNvSpPr txBox="1"/>
          <p:nvPr/>
        </p:nvSpPr>
        <p:spPr>
          <a:xfrm>
            <a:off x="323400" y="1807962"/>
            <a:ext cx="9108806" cy="717427"/>
          </a:xfrm>
          <a:prstGeom prst="rect">
            <a:avLst/>
          </a:prstGeom>
          <a:noFill/>
        </p:spPr>
        <p:txBody>
          <a:bodyPr wrap="square" rtlCol="0">
            <a:spAutoFit/>
          </a:bodyPr>
          <a:lstStyle/>
          <a:p>
            <a:pPr marL="0" lvl="1">
              <a:lnSpc>
                <a:spcPct val="114000"/>
              </a:lnSpc>
              <a:buClr>
                <a:schemeClr val="tx1">
                  <a:lumMod val="85000"/>
                  <a:lumOff val="15000"/>
                </a:schemeClr>
              </a:buClr>
            </a:pPr>
            <a:r>
              <a:rPr lang="en-GB" dirty="0">
                <a:latin typeface="Avenir Roman"/>
                <a:cs typeface="Avenir Roman"/>
              </a:rPr>
              <a:t>At least 1 year period with complete time series from L8/S2A/S2B</a:t>
            </a:r>
          </a:p>
          <a:p>
            <a:pPr marL="0" lvl="1">
              <a:lnSpc>
                <a:spcPct val="114000"/>
              </a:lnSpc>
              <a:buClr>
                <a:schemeClr val="tx1">
                  <a:lumMod val="85000"/>
                  <a:lumOff val="15000"/>
                </a:schemeClr>
              </a:buClr>
            </a:pPr>
            <a:r>
              <a:rPr lang="en-GB" dirty="0">
                <a:latin typeface="Avenir Roman"/>
                <a:cs typeface="Avenir Roman"/>
              </a:rPr>
              <a:t>From June 2018 and on, we can also have S2-B one year time series (S2 every 5 days) </a:t>
            </a:r>
          </a:p>
        </p:txBody>
      </p:sp>
      <p:sp>
        <p:nvSpPr>
          <p:cNvPr id="16" name="Rectangle 15"/>
          <p:cNvSpPr/>
          <p:nvPr/>
        </p:nvSpPr>
        <p:spPr>
          <a:xfrm>
            <a:off x="202381" y="2553901"/>
            <a:ext cx="1223412" cy="400110"/>
          </a:xfrm>
          <a:prstGeom prst="rect">
            <a:avLst/>
          </a:prstGeom>
        </p:spPr>
        <p:txBody>
          <a:bodyPr wrap="none">
            <a:spAutoFit/>
          </a:bodyPr>
          <a:lstStyle/>
          <a:p>
            <a:pPr defTabSz="914400"/>
            <a:r>
              <a:rPr lang="en-US" sz="2000" b="1" kern="0" dirty="0">
                <a:solidFill>
                  <a:prstClr val="black">
                    <a:lumMod val="75000"/>
                    <a:lumOff val="25000"/>
                  </a:prstClr>
                </a:solidFill>
                <a:latin typeface="Avenir Roman"/>
                <a:cs typeface="Avenir Roman"/>
              </a:rPr>
              <a:t>-- Sites --</a:t>
            </a:r>
            <a:endParaRPr lang="en-US" b="1" kern="0" dirty="0">
              <a:solidFill>
                <a:prstClr val="black">
                  <a:lumMod val="75000"/>
                  <a:lumOff val="25000"/>
                </a:prstClr>
              </a:solidFill>
              <a:latin typeface="Avenir Roman"/>
              <a:cs typeface="Avenir Roman"/>
            </a:endParaRPr>
          </a:p>
        </p:txBody>
      </p:sp>
      <p:sp>
        <p:nvSpPr>
          <p:cNvPr id="23" name="TextBox 22"/>
          <p:cNvSpPr txBox="1"/>
          <p:nvPr/>
        </p:nvSpPr>
        <p:spPr>
          <a:xfrm>
            <a:off x="323401" y="2881698"/>
            <a:ext cx="7703222" cy="1348985"/>
          </a:xfrm>
          <a:prstGeom prst="rect">
            <a:avLst/>
          </a:prstGeom>
          <a:noFill/>
        </p:spPr>
        <p:txBody>
          <a:bodyPr wrap="square" rtlCol="0">
            <a:spAutoFit/>
          </a:bodyPr>
          <a:lstStyle/>
          <a:p>
            <a:pPr marL="0" lvl="1">
              <a:lnSpc>
                <a:spcPct val="114000"/>
              </a:lnSpc>
              <a:buClr>
                <a:schemeClr val="tx1">
                  <a:lumMod val="85000"/>
                  <a:lumOff val="15000"/>
                </a:schemeClr>
              </a:buClr>
            </a:pPr>
            <a:r>
              <a:rPr lang="en-GB" dirty="0">
                <a:latin typeface="Avenir Roman"/>
                <a:cs typeface="Avenir Roman"/>
              </a:rPr>
              <a:t>All the land AERONET sites, with available measurements in the study time period, in priority order. Some of them will have to be analysed by all the participants, in order to have harmonised results. </a:t>
            </a:r>
          </a:p>
          <a:p>
            <a:pPr marL="0" lvl="1">
              <a:lnSpc>
                <a:spcPct val="114000"/>
              </a:lnSpc>
              <a:buClr>
                <a:schemeClr val="tx1">
                  <a:lumMod val="85000"/>
                  <a:lumOff val="15000"/>
                </a:schemeClr>
              </a:buClr>
            </a:pPr>
            <a:r>
              <a:rPr lang="en-GB" dirty="0">
                <a:latin typeface="Avenir Roman"/>
                <a:cs typeface="Avenir Roman"/>
              </a:rPr>
              <a:t>The list of the ‘obligatory sites’ will be agreed with the participants. </a:t>
            </a:r>
          </a:p>
        </p:txBody>
      </p:sp>
      <p:sp>
        <p:nvSpPr>
          <p:cNvPr id="24" name="Rectangle 23"/>
          <p:cNvSpPr/>
          <p:nvPr/>
        </p:nvSpPr>
        <p:spPr>
          <a:xfrm>
            <a:off x="194779" y="4352220"/>
            <a:ext cx="1519115" cy="400110"/>
          </a:xfrm>
          <a:prstGeom prst="rect">
            <a:avLst/>
          </a:prstGeom>
        </p:spPr>
        <p:txBody>
          <a:bodyPr wrap="none">
            <a:spAutoFit/>
          </a:bodyPr>
          <a:lstStyle/>
          <a:p>
            <a:pPr defTabSz="914400"/>
            <a:r>
              <a:rPr lang="en-US" sz="2000" b="1" kern="0" dirty="0">
                <a:solidFill>
                  <a:prstClr val="black">
                    <a:lumMod val="75000"/>
                    <a:lumOff val="25000"/>
                  </a:prstClr>
                </a:solidFill>
                <a:latin typeface="Avenir Roman"/>
                <a:cs typeface="Avenir Roman"/>
              </a:rPr>
              <a:t>-- Metrics --</a:t>
            </a:r>
            <a:endParaRPr lang="en-US" b="1" kern="0" dirty="0">
              <a:solidFill>
                <a:prstClr val="black">
                  <a:lumMod val="75000"/>
                  <a:lumOff val="25000"/>
                </a:prstClr>
              </a:solidFill>
              <a:latin typeface="Avenir Roman"/>
              <a:cs typeface="Avenir Roman"/>
            </a:endParaRPr>
          </a:p>
        </p:txBody>
      </p:sp>
      <p:sp>
        <p:nvSpPr>
          <p:cNvPr id="25" name="TextBox 24"/>
          <p:cNvSpPr txBox="1"/>
          <p:nvPr/>
        </p:nvSpPr>
        <p:spPr>
          <a:xfrm>
            <a:off x="323401" y="4745305"/>
            <a:ext cx="8520107" cy="1664763"/>
          </a:xfrm>
          <a:prstGeom prst="rect">
            <a:avLst/>
          </a:prstGeom>
          <a:noFill/>
        </p:spPr>
        <p:txBody>
          <a:bodyPr wrap="square" rtlCol="0">
            <a:spAutoFit/>
          </a:bodyPr>
          <a:lstStyle/>
          <a:p>
            <a:pPr marL="0" lvl="1">
              <a:lnSpc>
                <a:spcPct val="114000"/>
              </a:lnSpc>
              <a:buClr>
                <a:schemeClr val="tx1">
                  <a:lumMod val="85000"/>
                  <a:lumOff val="15000"/>
                </a:schemeClr>
              </a:buClr>
            </a:pPr>
            <a:r>
              <a:rPr lang="en-GB" dirty="0">
                <a:latin typeface="Avenir Roman"/>
                <a:cs typeface="Avenir Roman"/>
              </a:rPr>
              <a:t>Same as ACIX I +</a:t>
            </a:r>
          </a:p>
          <a:p>
            <a:pPr marL="360000" lvl="1" indent="-342900">
              <a:lnSpc>
                <a:spcPct val="114000"/>
              </a:lnSpc>
              <a:buClr>
                <a:schemeClr val="tx1">
                  <a:lumMod val="85000"/>
                  <a:lumOff val="15000"/>
                </a:schemeClr>
              </a:buClr>
              <a:buFont typeface="Wingdings" panose="05000000000000000000" pitchFamily="2" charset="2"/>
              <a:buChar char="§"/>
            </a:pPr>
            <a:r>
              <a:rPr lang="en-GB" dirty="0">
                <a:latin typeface="Avenir Roman"/>
                <a:cs typeface="Avenir Roman"/>
              </a:rPr>
              <a:t>comparison with </a:t>
            </a:r>
            <a:r>
              <a:rPr lang="en-GB" dirty="0" err="1">
                <a:latin typeface="Avenir Roman"/>
                <a:cs typeface="Avenir Roman"/>
              </a:rPr>
              <a:t>RadCalNet</a:t>
            </a:r>
            <a:endParaRPr lang="en-GB" dirty="0">
              <a:latin typeface="Avenir Roman"/>
              <a:cs typeface="Avenir Roman"/>
            </a:endParaRPr>
          </a:p>
          <a:p>
            <a:pPr marL="360000" lvl="1" indent="-342900">
              <a:lnSpc>
                <a:spcPct val="114000"/>
              </a:lnSpc>
              <a:buClr>
                <a:schemeClr val="tx1">
                  <a:lumMod val="85000"/>
                  <a:lumOff val="15000"/>
                </a:schemeClr>
              </a:buClr>
              <a:buFont typeface="Wingdings" panose="05000000000000000000" pitchFamily="2" charset="2"/>
              <a:buChar char="§"/>
            </a:pPr>
            <a:r>
              <a:rPr lang="en-GB" dirty="0">
                <a:latin typeface="Avenir Roman"/>
                <a:cs typeface="Avenir Roman"/>
              </a:rPr>
              <a:t>smoothness in time series </a:t>
            </a:r>
            <a:r>
              <a:rPr lang="en-GB" dirty="0">
                <a:solidFill>
                  <a:schemeClr val="tx1">
                    <a:lumMod val="65000"/>
                    <a:lumOff val="35000"/>
                  </a:schemeClr>
                </a:solidFill>
                <a:latin typeface="Avenir Roman"/>
                <a:cs typeface="Avenir Roman"/>
              </a:rPr>
              <a:t>- Indices from </a:t>
            </a:r>
            <a:r>
              <a:rPr lang="en-GB" dirty="0" err="1">
                <a:solidFill>
                  <a:schemeClr val="tx1">
                    <a:lumMod val="65000"/>
                    <a:lumOff val="35000"/>
                  </a:schemeClr>
                </a:solidFill>
                <a:latin typeface="Avenir Roman"/>
                <a:cs typeface="Avenir Roman"/>
              </a:rPr>
              <a:t>Vermote</a:t>
            </a:r>
            <a:r>
              <a:rPr lang="en-GB" dirty="0">
                <a:solidFill>
                  <a:schemeClr val="tx1">
                    <a:lumMod val="65000"/>
                    <a:lumOff val="35000"/>
                  </a:schemeClr>
                </a:solidFill>
                <a:latin typeface="Avenir Roman"/>
                <a:cs typeface="Avenir Roman"/>
              </a:rPr>
              <a:t> (2009)</a:t>
            </a:r>
          </a:p>
          <a:p>
            <a:pPr marL="360000" lvl="1" indent="-342900">
              <a:lnSpc>
                <a:spcPct val="114000"/>
              </a:lnSpc>
              <a:buClr>
                <a:schemeClr val="tx1">
                  <a:lumMod val="85000"/>
                  <a:lumOff val="15000"/>
                </a:schemeClr>
              </a:buClr>
              <a:buFont typeface="Wingdings" panose="05000000000000000000" pitchFamily="2" charset="2"/>
              <a:buChar char="§"/>
            </a:pPr>
            <a:r>
              <a:rPr lang="en-GB" dirty="0">
                <a:latin typeface="Avenir Roman"/>
                <a:cs typeface="Avenir Roman"/>
              </a:rPr>
              <a:t>consistency across tiles </a:t>
            </a:r>
            <a:r>
              <a:rPr lang="en-GB" dirty="0">
                <a:solidFill>
                  <a:srgbClr val="595959"/>
                </a:solidFill>
                <a:latin typeface="Avenir Roman"/>
                <a:cs typeface="Avenir Roman"/>
              </a:rPr>
              <a:t>– Example of one site in two tiles </a:t>
            </a:r>
          </a:p>
          <a:p>
            <a:pPr marL="360000" lvl="1" indent="-342900">
              <a:lnSpc>
                <a:spcPct val="114000"/>
              </a:lnSpc>
              <a:buClr>
                <a:schemeClr val="tx1">
                  <a:lumMod val="85000"/>
                  <a:lumOff val="15000"/>
                </a:schemeClr>
              </a:buClr>
              <a:buFont typeface="Wingdings" panose="05000000000000000000" pitchFamily="2" charset="2"/>
              <a:buChar char="§"/>
            </a:pPr>
            <a:r>
              <a:rPr lang="en-GB" dirty="0">
                <a:latin typeface="Avenir Roman"/>
                <a:cs typeface="Avenir Roman"/>
              </a:rPr>
              <a:t>additional inter-comparison with the individual masks</a:t>
            </a:r>
          </a:p>
        </p:txBody>
      </p:sp>
    </p:spTree>
    <p:extLst>
      <p:ext uri="{BB962C8B-B14F-4D97-AF65-F5344CB8AC3E}">
        <p14:creationId xmlns:p14="http://schemas.microsoft.com/office/powerpoint/2010/main" val="21081938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a:bodyPr>
          <a:lstStyle/>
          <a:p>
            <a:fld id="{DFBA6EE3-B7B7-40AE-A308-33AAEAE7356A}" type="slidenum">
              <a:rPr lang="en-GB" smtClean="0">
                <a:solidFill>
                  <a:prstClr val="black">
                    <a:tint val="75000"/>
                  </a:prstClr>
                </a:solidFill>
                <a:latin typeface="Calibri"/>
              </a:rPr>
              <a:pPr/>
              <a:t>4</a:t>
            </a:fld>
            <a:endParaRPr lang="en-GB" dirty="0">
              <a:solidFill>
                <a:prstClr val="black">
                  <a:tint val="75000"/>
                </a:prstClr>
              </a:solidFill>
              <a:latin typeface="Calibri"/>
            </a:endParaRPr>
          </a:p>
        </p:txBody>
      </p:sp>
      <p:sp>
        <p:nvSpPr>
          <p:cNvPr id="9" name="Rectangle 8"/>
          <p:cNvSpPr/>
          <p:nvPr/>
        </p:nvSpPr>
        <p:spPr>
          <a:xfrm>
            <a:off x="194779" y="809674"/>
            <a:ext cx="1595921" cy="431999"/>
          </a:xfrm>
          <a:prstGeom prst="rect">
            <a:avLst/>
          </a:prstGeom>
          <a:solidFill>
            <a:srgbClr val="9BBB59">
              <a:lumMod val="50000"/>
            </a:srgbClr>
          </a:solidFill>
          <a:effectLst>
            <a:outerShdw blurRad="50800" dist="38100" dir="2700000" algn="tl" rotWithShape="0">
              <a:prstClr val="black">
                <a:alpha val="40000"/>
              </a:prstClr>
            </a:outerShdw>
          </a:effectLst>
        </p:spPr>
        <p:txBody>
          <a:bodyPr wrap="square">
            <a:spAutoFit/>
          </a:bodyPr>
          <a:lstStyle/>
          <a:p>
            <a:pPr marL="0" marR="0" lvl="0" indent="0" algn="ctr" defTabSz="914400" eaLnBrk="1" fontAlgn="auto" latinLnBrk="0" hangingPunct="1">
              <a:lnSpc>
                <a:spcPct val="120000"/>
              </a:lnSpc>
              <a:spcBef>
                <a:spcPts val="0"/>
              </a:spcBef>
              <a:buClrTx/>
              <a:buSzTx/>
              <a:buFontTx/>
              <a:buNone/>
              <a:tabLst/>
              <a:defRPr/>
            </a:pPr>
            <a:r>
              <a:rPr kumimoji="0" lang="en-GB" b="1" i="0" u="none" strike="noStrike" kern="0" cap="none" spc="0" normalizeH="0" baseline="0" noProof="0" dirty="0">
                <a:ln>
                  <a:noFill/>
                </a:ln>
                <a:solidFill>
                  <a:srgbClr val="EEECE1"/>
                </a:solidFill>
                <a:effectLst/>
                <a:uLnTx/>
                <a:uFillTx/>
                <a:latin typeface="Avenir Roman"/>
                <a:cs typeface="Avenir Roman"/>
              </a:rPr>
              <a:t>ACIX II </a:t>
            </a:r>
          </a:p>
        </p:txBody>
      </p:sp>
      <p:sp>
        <p:nvSpPr>
          <p:cNvPr id="12" name="Freeform 11"/>
          <p:cNvSpPr/>
          <p:nvPr/>
        </p:nvSpPr>
        <p:spPr>
          <a:xfrm>
            <a:off x="2019931" y="758873"/>
            <a:ext cx="2453033" cy="576000"/>
          </a:xfrm>
          <a:custGeom>
            <a:avLst/>
            <a:gdLst>
              <a:gd name="connsiteX0" fmla="*/ 0 w 3806039"/>
              <a:gd name="connsiteY0" fmla="*/ 134625 h 807732"/>
              <a:gd name="connsiteX1" fmla="*/ 134625 w 3806039"/>
              <a:gd name="connsiteY1" fmla="*/ 0 h 807732"/>
              <a:gd name="connsiteX2" fmla="*/ 3671414 w 3806039"/>
              <a:gd name="connsiteY2" fmla="*/ 0 h 807732"/>
              <a:gd name="connsiteX3" fmla="*/ 3806039 w 3806039"/>
              <a:gd name="connsiteY3" fmla="*/ 134625 h 807732"/>
              <a:gd name="connsiteX4" fmla="*/ 3806039 w 3806039"/>
              <a:gd name="connsiteY4" fmla="*/ 673107 h 807732"/>
              <a:gd name="connsiteX5" fmla="*/ 3671414 w 3806039"/>
              <a:gd name="connsiteY5" fmla="*/ 807732 h 807732"/>
              <a:gd name="connsiteX6" fmla="*/ 134625 w 3806039"/>
              <a:gd name="connsiteY6" fmla="*/ 807732 h 807732"/>
              <a:gd name="connsiteX7" fmla="*/ 0 w 3806039"/>
              <a:gd name="connsiteY7" fmla="*/ 673107 h 807732"/>
              <a:gd name="connsiteX8" fmla="*/ 0 w 3806039"/>
              <a:gd name="connsiteY8" fmla="*/ 134625 h 807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6039" h="807732">
                <a:moveTo>
                  <a:pt x="0" y="134625"/>
                </a:moveTo>
                <a:cubicBezTo>
                  <a:pt x="0" y="60274"/>
                  <a:pt x="60274" y="0"/>
                  <a:pt x="134625" y="0"/>
                </a:cubicBezTo>
                <a:lnTo>
                  <a:pt x="3671414" y="0"/>
                </a:lnTo>
                <a:cubicBezTo>
                  <a:pt x="3745765" y="0"/>
                  <a:pt x="3806039" y="60274"/>
                  <a:pt x="3806039" y="134625"/>
                </a:cubicBezTo>
                <a:lnTo>
                  <a:pt x="3806039" y="673107"/>
                </a:lnTo>
                <a:cubicBezTo>
                  <a:pt x="3806039" y="747458"/>
                  <a:pt x="3745765" y="807732"/>
                  <a:pt x="3671414" y="807732"/>
                </a:cubicBezTo>
                <a:lnTo>
                  <a:pt x="134625" y="807732"/>
                </a:lnTo>
                <a:cubicBezTo>
                  <a:pt x="60274" y="807732"/>
                  <a:pt x="0" y="747458"/>
                  <a:pt x="0" y="673107"/>
                </a:cubicBezTo>
                <a:lnTo>
                  <a:pt x="0" y="134625"/>
                </a:lnTo>
                <a:close/>
              </a:path>
            </a:pathLst>
          </a:custGeom>
          <a:solidFill>
            <a:srgbClr val="9BBB59">
              <a:lumMod val="75000"/>
            </a:srgbClr>
          </a:solidFill>
          <a:ln w="25400" cap="flat" cmpd="sng" algn="ctr">
            <a:solidFill>
              <a:sysClr val="window" lastClr="FFFFFF">
                <a:hueOff val="0"/>
                <a:satOff val="0"/>
                <a:lumOff val="0"/>
                <a:alphaOff val="0"/>
              </a:sysClr>
            </a:solidFill>
            <a:prstDash val="solid"/>
          </a:ln>
          <a:effectLst/>
        </p:spPr>
        <p:txBody>
          <a:bodyPr spcFirstLastPara="0" vert="horz" wrap="square" lIns="119440" tIns="119440" rIns="119440" bIns="11944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400" b="1" i="0" u="none" strike="noStrike" kern="1200" cap="none" spc="0" normalizeH="0" baseline="0" noProof="0" dirty="0">
                <a:ln>
                  <a:noFill/>
                </a:ln>
                <a:solidFill>
                  <a:srgbClr val="404040"/>
                </a:solidFill>
                <a:effectLst/>
                <a:uLnTx/>
                <a:uFillTx/>
                <a:latin typeface="Avenir Roman"/>
                <a:ea typeface="+mn-ea"/>
                <a:cs typeface="Avenir Roman"/>
              </a:rPr>
              <a:t>Atmospheric</a:t>
            </a:r>
            <a:r>
              <a:rPr kumimoji="0" lang="en-GB" sz="1400" b="1" i="0" u="none" strike="noStrike" kern="1200" cap="none" spc="0" normalizeH="0" noProof="0" dirty="0">
                <a:ln>
                  <a:noFill/>
                </a:ln>
                <a:solidFill>
                  <a:srgbClr val="404040"/>
                </a:solidFill>
                <a:effectLst/>
                <a:uLnTx/>
                <a:uFillTx/>
                <a:latin typeface="Avenir Roman"/>
                <a:ea typeface="+mn-ea"/>
                <a:cs typeface="Avenir Roman"/>
              </a:rPr>
              <a:t> </a:t>
            </a:r>
            <a:r>
              <a:rPr kumimoji="0" lang="en-GB" sz="1400" b="1" i="0" u="none" strike="noStrike" kern="1200" cap="none" spc="0" normalizeH="0" baseline="0" noProof="0" dirty="0">
                <a:ln>
                  <a:noFill/>
                </a:ln>
                <a:solidFill>
                  <a:srgbClr val="404040"/>
                </a:solidFill>
                <a:effectLst/>
                <a:uLnTx/>
                <a:uFillTx/>
                <a:latin typeface="Avenir Roman"/>
                <a:ea typeface="+mn-ea"/>
                <a:cs typeface="Avenir Roman"/>
              </a:rPr>
              <a:t>Correction </a:t>
            </a:r>
          </a:p>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400" b="1" i="0" u="none" strike="noStrike" kern="1200" cap="none" spc="0" normalizeH="0" baseline="0" noProof="0" dirty="0">
                <a:ln>
                  <a:noFill/>
                </a:ln>
                <a:solidFill>
                  <a:srgbClr val="404040"/>
                </a:solidFill>
                <a:effectLst/>
                <a:uLnTx/>
                <a:uFillTx/>
                <a:latin typeface="Avenir Roman"/>
                <a:ea typeface="+mn-ea"/>
                <a:cs typeface="Avenir Roman"/>
              </a:rPr>
              <a:t>Inter-comparison</a:t>
            </a:r>
            <a:endParaRPr kumimoji="0" lang="en-US" sz="1400" b="1" i="0" u="none" strike="noStrike" kern="1200" cap="none" spc="0" normalizeH="0" baseline="0" noProof="0" dirty="0">
              <a:ln>
                <a:noFill/>
              </a:ln>
              <a:solidFill>
                <a:srgbClr val="404040"/>
              </a:solidFill>
              <a:effectLst/>
              <a:uLnTx/>
              <a:uFillTx/>
              <a:latin typeface="Avenir Roman"/>
              <a:ea typeface="+mn-ea"/>
              <a:cs typeface="Avenir Roman"/>
            </a:endParaRPr>
          </a:p>
        </p:txBody>
      </p:sp>
      <p:sp>
        <p:nvSpPr>
          <p:cNvPr id="13" name="Freeform 12"/>
          <p:cNvSpPr/>
          <p:nvPr/>
        </p:nvSpPr>
        <p:spPr>
          <a:xfrm>
            <a:off x="4645581" y="769534"/>
            <a:ext cx="1762576" cy="576000"/>
          </a:xfrm>
          <a:custGeom>
            <a:avLst/>
            <a:gdLst>
              <a:gd name="connsiteX0" fmla="*/ 0 w 3806039"/>
              <a:gd name="connsiteY0" fmla="*/ 134625 h 807732"/>
              <a:gd name="connsiteX1" fmla="*/ 134625 w 3806039"/>
              <a:gd name="connsiteY1" fmla="*/ 0 h 807732"/>
              <a:gd name="connsiteX2" fmla="*/ 3671414 w 3806039"/>
              <a:gd name="connsiteY2" fmla="*/ 0 h 807732"/>
              <a:gd name="connsiteX3" fmla="*/ 3806039 w 3806039"/>
              <a:gd name="connsiteY3" fmla="*/ 134625 h 807732"/>
              <a:gd name="connsiteX4" fmla="*/ 3806039 w 3806039"/>
              <a:gd name="connsiteY4" fmla="*/ 673107 h 807732"/>
              <a:gd name="connsiteX5" fmla="*/ 3671414 w 3806039"/>
              <a:gd name="connsiteY5" fmla="*/ 807732 h 807732"/>
              <a:gd name="connsiteX6" fmla="*/ 134625 w 3806039"/>
              <a:gd name="connsiteY6" fmla="*/ 807732 h 807732"/>
              <a:gd name="connsiteX7" fmla="*/ 0 w 3806039"/>
              <a:gd name="connsiteY7" fmla="*/ 673107 h 807732"/>
              <a:gd name="connsiteX8" fmla="*/ 0 w 3806039"/>
              <a:gd name="connsiteY8" fmla="*/ 134625 h 807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6039" h="807732">
                <a:moveTo>
                  <a:pt x="0" y="134625"/>
                </a:moveTo>
                <a:cubicBezTo>
                  <a:pt x="0" y="60274"/>
                  <a:pt x="60274" y="0"/>
                  <a:pt x="134625" y="0"/>
                </a:cubicBezTo>
                <a:lnTo>
                  <a:pt x="3671414" y="0"/>
                </a:lnTo>
                <a:cubicBezTo>
                  <a:pt x="3745765" y="0"/>
                  <a:pt x="3806039" y="60274"/>
                  <a:pt x="3806039" y="134625"/>
                </a:cubicBezTo>
                <a:lnTo>
                  <a:pt x="3806039" y="673107"/>
                </a:lnTo>
                <a:cubicBezTo>
                  <a:pt x="3806039" y="747458"/>
                  <a:pt x="3745765" y="807732"/>
                  <a:pt x="3671414" y="807732"/>
                </a:cubicBezTo>
                <a:lnTo>
                  <a:pt x="134625" y="807732"/>
                </a:lnTo>
                <a:cubicBezTo>
                  <a:pt x="60274" y="807732"/>
                  <a:pt x="0" y="747458"/>
                  <a:pt x="0" y="673107"/>
                </a:cubicBezTo>
                <a:lnTo>
                  <a:pt x="0" y="134625"/>
                </a:lnTo>
                <a:close/>
              </a:path>
            </a:pathLst>
          </a:custGeom>
          <a:solidFill>
            <a:schemeClr val="accent3">
              <a:lumMod val="60000"/>
              <a:lumOff val="40000"/>
            </a:schemeClr>
          </a:solidFill>
          <a:ln w="25400" cap="flat" cmpd="sng" algn="ctr">
            <a:solidFill>
              <a:sysClr val="window" lastClr="FFFFFF">
                <a:hueOff val="0"/>
                <a:satOff val="0"/>
                <a:lumOff val="0"/>
                <a:alphaOff val="0"/>
              </a:sysClr>
            </a:solidFill>
            <a:prstDash val="solid"/>
          </a:ln>
          <a:effectLst/>
        </p:spPr>
        <p:txBody>
          <a:bodyPr spcFirstLastPara="0" vert="horz" wrap="square" lIns="119440" tIns="119440" rIns="119440" bIns="11944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400" b="1" i="0" u="none" strike="noStrike" kern="1200" cap="none" spc="0" normalizeH="0" baseline="0" noProof="0" dirty="0">
                <a:ln>
                  <a:noFill/>
                </a:ln>
                <a:solidFill>
                  <a:srgbClr val="404040"/>
                </a:solidFill>
                <a:effectLst/>
                <a:uLnTx/>
                <a:uFillTx/>
                <a:latin typeface="Avenir Roman"/>
                <a:ea typeface="+mn-ea"/>
                <a:cs typeface="Avenir Roman"/>
              </a:rPr>
              <a:t>Processors over </a:t>
            </a:r>
          </a:p>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GB" sz="1600" b="1" i="0" u="sng" strike="noStrike" kern="1200" cap="none" spc="0" normalizeH="0" baseline="0" noProof="0" dirty="0">
                <a:ln>
                  <a:noFill/>
                </a:ln>
                <a:solidFill>
                  <a:srgbClr val="404040"/>
                </a:solidFill>
                <a:effectLst/>
                <a:uLnTx/>
                <a:uFillTx/>
                <a:latin typeface="Avenir Roman"/>
                <a:ea typeface="+mn-ea"/>
                <a:cs typeface="Avenir Roman"/>
              </a:rPr>
              <a:t>Water</a:t>
            </a:r>
            <a:endParaRPr kumimoji="0" lang="en-US" b="1" i="0" u="sng" strike="noStrike" kern="1200" cap="none" spc="0" normalizeH="0" baseline="0" noProof="0" dirty="0">
              <a:ln>
                <a:noFill/>
              </a:ln>
              <a:solidFill>
                <a:srgbClr val="404040"/>
              </a:solidFill>
              <a:effectLst/>
              <a:uLnTx/>
              <a:uFillTx/>
              <a:latin typeface="Avenir Roman"/>
              <a:ea typeface="+mn-ea"/>
              <a:cs typeface="Avenir Roman"/>
            </a:endParaRPr>
          </a:p>
        </p:txBody>
      </p:sp>
      <p:cxnSp>
        <p:nvCxnSpPr>
          <p:cNvPr id="3" name="Straight Arrow Connector 2"/>
          <p:cNvCxnSpPr/>
          <p:nvPr/>
        </p:nvCxnSpPr>
        <p:spPr>
          <a:xfrm>
            <a:off x="1729050" y="1025674"/>
            <a:ext cx="405919" cy="0"/>
          </a:xfrm>
          <a:prstGeom prst="straightConnector1">
            <a:avLst/>
          </a:prstGeom>
          <a:ln>
            <a:solidFill>
              <a:srgbClr val="404026"/>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4369338" y="1032494"/>
            <a:ext cx="405919" cy="0"/>
          </a:xfrm>
          <a:prstGeom prst="straightConnector1">
            <a:avLst/>
          </a:prstGeom>
          <a:ln>
            <a:solidFill>
              <a:srgbClr val="404026"/>
            </a:solidFill>
            <a:tailEnd type="arrow"/>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202381" y="1469497"/>
            <a:ext cx="2070284" cy="400110"/>
          </a:xfrm>
          <a:prstGeom prst="rect">
            <a:avLst/>
          </a:prstGeom>
        </p:spPr>
        <p:txBody>
          <a:bodyPr wrap="none">
            <a:spAutoFit/>
          </a:bodyPr>
          <a:lstStyle/>
          <a:p>
            <a:pPr defTabSz="914400"/>
            <a:r>
              <a:rPr lang="en-US" sz="2000" b="1" kern="0" dirty="0">
                <a:solidFill>
                  <a:prstClr val="black">
                    <a:lumMod val="75000"/>
                    <a:lumOff val="25000"/>
                  </a:prstClr>
                </a:solidFill>
                <a:latin typeface="Avenir Roman"/>
                <a:cs typeface="Avenir Roman"/>
              </a:rPr>
              <a:t>-- Time period --</a:t>
            </a:r>
          </a:p>
        </p:txBody>
      </p:sp>
      <p:sp>
        <p:nvSpPr>
          <p:cNvPr id="16" name="Rectangle 15"/>
          <p:cNvSpPr/>
          <p:nvPr/>
        </p:nvSpPr>
        <p:spPr>
          <a:xfrm>
            <a:off x="202381" y="2553901"/>
            <a:ext cx="1223412" cy="400110"/>
          </a:xfrm>
          <a:prstGeom prst="rect">
            <a:avLst/>
          </a:prstGeom>
        </p:spPr>
        <p:txBody>
          <a:bodyPr wrap="none">
            <a:spAutoFit/>
          </a:bodyPr>
          <a:lstStyle/>
          <a:p>
            <a:pPr defTabSz="914400"/>
            <a:r>
              <a:rPr lang="en-US" sz="2000" b="1" kern="0" dirty="0">
                <a:solidFill>
                  <a:prstClr val="black">
                    <a:lumMod val="75000"/>
                    <a:lumOff val="25000"/>
                  </a:prstClr>
                </a:solidFill>
                <a:latin typeface="Avenir Roman"/>
                <a:cs typeface="Avenir Roman"/>
              </a:rPr>
              <a:t>-- Sites --</a:t>
            </a:r>
            <a:endParaRPr lang="en-US" b="1" kern="0" dirty="0">
              <a:solidFill>
                <a:prstClr val="black">
                  <a:lumMod val="75000"/>
                  <a:lumOff val="25000"/>
                </a:prstClr>
              </a:solidFill>
              <a:latin typeface="Avenir Roman"/>
              <a:cs typeface="Avenir Roman"/>
            </a:endParaRPr>
          </a:p>
        </p:txBody>
      </p:sp>
      <p:sp>
        <p:nvSpPr>
          <p:cNvPr id="24" name="Rectangle 23"/>
          <p:cNvSpPr/>
          <p:nvPr/>
        </p:nvSpPr>
        <p:spPr>
          <a:xfrm>
            <a:off x="194779" y="4352220"/>
            <a:ext cx="1519115" cy="400110"/>
          </a:xfrm>
          <a:prstGeom prst="rect">
            <a:avLst/>
          </a:prstGeom>
        </p:spPr>
        <p:txBody>
          <a:bodyPr wrap="none">
            <a:spAutoFit/>
          </a:bodyPr>
          <a:lstStyle/>
          <a:p>
            <a:pPr defTabSz="914400"/>
            <a:r>
              <a:rPr lang="en-US" sz="2000" b="1" kern="0" dirty="0">
                <a:solidFill>
                  <a:prstClr val="black">
                    <a:lumMod val="75000"/>
                    <a:lumOff val="25000"/>
                  </a:prstClr>
                </a:solidFill>
                <a:latin typeface="Avenir Roman"/>
                <a:cs typeface="Avenir Roman"/>
              </a:rPr>
              <a:t>-- Metrics --</a:t>
            </a:r>
            <a:endParaRPr lang="en-US" b="1" kern="0" dirty="0">
              <a:solidFill>
                <a:prstClr val="black">
                  <a:lumMod val="75000"/>
                  <a:lumOff val="25000"/>
                </a:prstClr>
              </a:solidFill>
              <a:latin typeface="Avenir Roman"/>
              <a:cs typeface="Avenir Roman"/>
            </a:endParaRPr>
          </a:p>
        </p:txBody>
      </p:sp>
      <p:sp>
        <p:nvSpPr>
          <p:cNvPr id="15" name="TextBox 14"/>
          <p:cNvSpPr txBox="1"/>
          <p:nvPr/>
        </p:nvSpPr>
        <p:spPr>
          <a:xfrm>
            <a:off x="323400" y="2986642"/>
            <a:ext cx="9108806" cy="401648"/>
          </a:xfrm>
          <a:prstGeom prst="rect">
            <a:avLst/>
          </a:prstGeom>
          <a:noFill/>
        </p:spPr>
        <p:txBody>
          <a:bodyPr wrap="square" rtlCol="0">
            <a:spAutoFit/>
          </a:bodyPr>
          <a:lstStyle/>
          <a:p>
            <a:pPr marL="0" lvl="1">
              <a:lnSpc>
                <a:spcPct val="114000"/>
              </a:lnSpc>
              <a:buClr>
                <a:schemeClr val="tx1">
                  <a:lumMod val="85000"/>
                  <a:lumOff val="15000"/>
                </a:schemeClr>
              </a:buClr>
            </a:pPr>
            <a:r>
              <a:rPr lang="en-GB" dirty="0">
                <a:latin typeface="Avenir Roman"/>
                <a:cs typeface="Avenir Roman"/>
              </a:rPr>
              <a:t>TBD by the coordinators</a:t>
            </a:r>
          </a:p>
        </p:txBody>
      </p:sp>
      <p:sp>
        <p:nvSpPr>
          <p:cNvPr id="18" name="TextBox 17"/>
          <p:cNvSpPr txBox="1"/>
          <p:nvPr/>
        </p:nvSpPr>
        <p:spPr>
          <a:xfrm>
            <a:off x="323400" y="4752330"/>
            <a:ext cx="9108806" cy="401648"/>
          </a:xfrm>
          <a:prstGeom prst="rect">
            <a:avLst/>
          </a:prstGeom>
          <a:noFill/>
        </p:spPr>
        <p:txBody>
          <a:bodyPr wrap="square" rtlCol="0">
            <a:spAutoFit/>
          </a:bodyPr>
          <a:lstStyle/>
          <a:p>
            <a:pPr marL="0" lvl="1">
              <a:lnSpc>
                <a:spcPct val="114000"/>
              </a:lnSpc>
              <a:buClr>
                <a:schemeClr val="tx1">
                  <a:lumMod val="85000"/>
                  <a:lumOff val="15000"/>
                </a:schemeClr>
              </a:buClr>
            </a:pPr>
            <a:r>
              <a:rPr lang="en-GB" dirty="0">
                <a:latin typeface="Avenir Roman"/>
                <a:cs typeface="Avenir Roman"/>
              </a:rPr>
              <a:t>TBD by the coordinators</a:t>
            </a:r>
          </a:p>
        </p:txBody>
      </p:sp>
      <p:sp>
        <p:nvSpPr>
          <p:cNvPr id="19" name="TextBox 18"/>
          <p:cNvSpPr txBox="1"/>
          <p:nvPr/>
        </p:nvSpPr>
        <p:spPr>
          <a:xfrm>
            <a:off x="323400" y="1848769"/>
            <a:ext cx="9108806" cy="401648"/>
          </a:xfrm>
          <a:prstGeom prst="rect">
            <a:avLst/>
          </a:prstGeom>
          <a:noFill/>
        </p:spPr>
        <p:txBody>
          <a:bodyPr wrap="square" rtlCol="0">
            <a:spAutoFit/>
          </a:bodyPr>
          <a:lstStyle/>
          <a:p>
            <a:pPr marL="0" lvl="1">
              <a:lnSpc>
                <a:spcPct val="114000"/>
              </a:lnSpc>
              <a:buClr>
                <a:schemeClr val="tx1">
                  <a:lumMod val="85000"/>
                  <a:lumOff val="15000"/>
                </a:schemeClr>
              </a:buClr>
            </a:pPr>
            <a:r>
              <a:rPr lang="en-GB" dirty="0">
                <a:latin typeface="Avenir Roman"/>
                <a:cs typeface="Avenir Roman"/>
              </a:rPr>
              <a:t>TBD by the coordinators</a:t>
            </a:r>
          </a:p>
        </p:txBody>
      </p:sp>
    </p:spTree>
    <p:extLst>
      <p:ext uri="{BB962C8B-B14F-4D97-AF65-F5344CB8AC3E}">
        <p14:creationId xmlns:p14="http://schemas.microsoft.com/office/powerpoint/2010/main" val="1298789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a:bodyPr>
          <a:lstStyle/>
          <a:p>
            <a:fld id="{DFBA6EE3-B7B7-40AE-A308-33AAEAE7356A}" type="slidenum">
              <a:rPr lang="en-GB" smtClean="0">
                <a:solidFill>
                  <a:prstClr val="black">
                    <a:tint val="75000"/>
                  </a:prstClr>
                </a:solidFill>
                <a:latin typeface="Calibri"/>
              </a:rPr>
              <a:pPr/>
              <a:t>5</a:t>
            </a:fld>
            <a:endParaRPr lang="en-GB" dirty="0">
              <a:solidFill>
                <a:prstClr val="black">
                  <a:tint val="75000"/>
                </a:prstClr>
              </a:solidFill>
              <a:latin typeface="Calibri"/>
            </a:endParaRPr>
          </a:p>
        </p:txBody>
      </p:sp>
      <p:sp>
        <p:nvSpPr>
          <p:cNvPr id="9" name="Rectangle 8"/>
          <p:cNvSpPr/>
          <p:nvPr/>
        </p:nvSpPr>
        <p:spPr>
          <a:xfrm>
            <a:off x="194779" y="809674"/>
            <a:ext cx="1595921" cy="431999"/>
          </a:xfrm>
          <a:prstGeom prst="rect">
            <a:avLst/>
          </a:prstGeom>
          <a:solidFill>
            <a:srgbClr val="9BBB59">
              <a:lumMod val="50000"/>
            </a:srgbClr>
          </a:solidFill>
          <a:effectLst>
            <a:outerShdw blurRad="50800" dist="38100" dir="2700000" algn="tl" rotWithShape="0">
              <a:prstClr val="black">
                <a:alpha val="40000"/>
              </a:prstClr>
            </a:outerShdw>
          </a:effectLst>
        </p:spPr>
        <p:txBody>
          <a:bodyPr wrap="square">
            <a:spAutoFit/>
          </a:bodyPr>
          <a:lstStyle/>
          <a:p>
            <a:pPr marL="0" marR="0" lvl="0" indent="0" algn="ctr" defTabSz="914400" eaLnBrk="1" fontAlgn="auto" latinLnBrk="0" hangingPunct="1">
              <a:lnSpc>
                <a:spcPct val="120000"/>
              </a:lnSpc>
              <a:spcBef>
                <a:spcPts val="0"/>
              </a:spcBef>
              <a:buClrTx/>
              <a:buSzTx/>
              <a:buFontTx/>
              <a:buNone/>
              <a:tabLst/>
              <a:defRPr/>
            </a:pPr>
            <a:r>
              <a:rPr kumimoji="0" lang="en-GB" b="1" i="0" u="none" strike="noStrike" kern="0" cap="none" spc="0" normalizeH="0" baseline="0" noProof="0" dirty="0">
                <a:ln>
                  <a:noFill/>
                </a:ln>
                <a:solidFill>
                  <a:srgbClr val="EEECE1"/>
                </a:solidFill>
                <a:effectLst/>
                <a:uLnTx/>
                <a:uFillTx/>
                <a:latin typeface="Avenir Roman"/>
                <a:cs typeface="Avenir Roman"/>
              </a:rPr>
              <a:t>ACIX II </a:t>
            </a:r>
          </a:p>
        </p:txBody>
      </p:sp>
      <p:sp>
        <p:nvSpPr>
          <p:cNvPr id="12" name="Freeform 11"/>
          <p:cNvSpPr/>
          <p:nvPr/>
        </p:nvSpPr>
        <p:spPr>
          <a:xfrm>
            <a:off x="2019931" y="784273"/>
            <a:ext cx="2453033" cy="576000"/>
          </a:xfrm>
          <a:custGeom>
            <a:avLst/>
            <a:gdLst>
              <a:gd name="connsiteX0" fmla="*/ 0 w 3806039"/>
              <a:gd name="connsiteY0" fmla="*/ 134625 h 807732"/>
              <a:gd name="connsiteX1" fmla="*/ 134625 w 3806039"/>
              <a:gd name="connsiteY1" fmla="*/ 0 h 807732"/>
              <a:gd name="connsiteX2" fmla="*/ 3671414 w 3806039"/>
              <a:gd name="connsiteY2" fmla="*/ 0 h 807732"/>
              <a:gd name="connsiteX3" fmla="*/ 3806039 w 3806039"/>
              <a:gd name="connsiteY3" fmla="*/ 134625 h 807732"/>
              <a:gd name="connsiteX4" fmla="*/ 3806039 w 3806039"/>
              <a:gd name="connsiteY4" fmla="*/ 673107 h 807732"/>
              <a:gd name="connsiteX5" fmla="*/ 3671414 w 3806039"/>
              <a:gd name="connsiteY5" fmla="*/ 807732 h 807732"/>
              <a:gd name="connsiteX6" fmla="*/ 134625 w 3806039"/>
              <a:gd name="connsiteY6" fmla="*/ 807732 h 807732"/>
              <a:gd name="connsiteX7" fmla="*/ 0 w 3806039"/>
              <a:gd name="connsiteY7" fmla="*/ 673107 h 807732"/>
              <a:gd name="connsiteX8" fmla="*/ 0 w 3806039"/>
              <a:gd name="connsiteY8" fmla="*/ 134625 h 807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6039" h="807732">
                <a:moveTo>
                  <a:pt x="0" y="134625"/>
                </a:moveTo>
                <a:cubicBezTo>
                  <a:pt x="0" y="60274"/>
                  <a:pt x="60274" y="0"/>
                  <a:pt x="134625" y="0"/>
                </a:cubicBezTo>
                <a:lnTo>
                  <a:pt x="3671414" y="0"/>
                </a:lnTo>
                <a:cubicBezTo>
                  <a:pt x="3745765" y="0"/>
                  <a:pt x="3806039" y="60274"/>
                  <a:pt x="3806039" y="134625"/>
                </a:cubicBezTo>
                <a:lnTo>
                  <a:pt x="3806039" y="673107"/>
                </a:lnTo>
                <a:cubicBezTo>
                  <a:pt x="3806039" y="747458"/>
                  <a:pt x="3745765" y="807732"/>
                  <a:pt x="3671414" y="807732"/>
                </a:cubicBezTo>
                <a:lnTo>
                  <a:pt x="134625" y="807732"/>
                </a:lnTo>
                <a:cubicBezTo>
                  <a:pt x="60274" y="807732"/>
                  <a:pt x="0" y="747458"/>
                  <a:pt x="0" y="673107"/>
                </a:cubicBezTo>
                <a:lnTo>
                  <a:pt x="0" y="134625"/>
                </a:lnTo>
                <a:close/>
              </a:path>
            </a:pathLst>
          </a:custGeom>
          <a:solidFill>
            <a:srgbClr val="9BBB59">
              <a:lumMod val="75000"/>
            </a:srgbClr>
          </a:solidFill>
          <a:ln w="25400" cap="flat" cmpd="sng" algn="ctr">
            <a:solidFill>
              <a:sysClr val="window" lastClr="FFFFFF">
                <a:hueOff val="0"/>
                <a:satOff val="0"/>
                <a:lumOff val="0"/>
                <a:alphaOff val="0"/>
              </a:sysClr>
            </a:solidFill>
            <a:prstDash val="solid"/>
          </a:ln>
          <a:effectLst/>
        </p:spPr>
        <p:txBody>
          <a:bodyPr spcFirstLastPara="0" vert="horz" wrap="square" lIns="119440" tIns="119440" rIns="119440" bIns="119440" numCol="1" spcCol="1270" anchor="ctr" anchorCtr="0">
            <a:noAutofit/>
          </a:bodyPr>
          <a:lstStyle/>
          <a:p>
            <a:pPr lvl="0" algn="ctr" defTabSz="933450">
              <a:lnSpc>
                <a:spcPct val="90000"/>
              </a:lnSpc>
              <a:spcBef>
                <a:spcPct val="0"/>
              </a:spcBef>
              <a:spcAft>
                <a:spcPct val="35000"/>
              </a:spcAft>
              <a:defRPr/>
            </a:pPr>
            <a:r>
              <a:rPr lang="en-GB" sz="1400" b="1" dirty="0">
                <a:solidFill>
                  <a:srgbClr val="404040"/>
                </a:solidFill>
                <a:latin typeface="Avenir Roman"/>
                <a:cs typeface="Avenir Roman"/>
              </a:rPr>
              <a:t>Cloud Masks</a:t>
            </a:r>
          </a:p>
          <a:p>
            <a:pPr lvl="0" algn="ctr" defTabSz="933450">
              <a:lnSpc>
                <a:spcPct val="90000"/>
              </a:lnSpc>
              <a:spcBef>
                <a:spcPct val="0"/>
              </a:spcBef>
              <a:spcAft>
                <a:spcPct val="35000"/>
              </a:spcAft>
              <a:defRPr/>
            </a:pPr>
            <a:r>
              <a:rPr lang="en-GB" sz="1400" b="1" dirty="0">
                <a:solidFill>
                  <a:srgbClr val="404040"/>
                </a:solidFill>
                <a:latin typeface="Avenir Roman"/>
                <a:cs typeface="Avenir Roman"/>
              </a:rPr>
              <a:t>Inter-comparison</a:t>
            </a:r>
          </a:p>
        </p:txBody>
      </p:sp>
      <p:cxnSp>
        <p:nvCxnSpPr>
          <p:cNvPr id="3" name="Straight Arrow Connector 2"/>
          <p:cNvCxnSpPr/>
          <p:nvPr/>
        </p:nvCxnSpPr>
        <p:spPr>
          <a:xfrm>
            <a:off x="1729050" y="1025674"/>
            <a:ext cx="405919" cy="0"/>
          </a:xfrm>
          <a:prstGeom prst="straightConnector1">
            <a:avLst/>
          </a:prstGeom>
          <a:ln>
            <a:solidFill>
              <a:srgbClr val="404026"/>
            </a:solidFill>
            <a:tailEnd type="arrow"/>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202381" y="1469497"/>
            <a:ext cx="2070284" cy="400110"/>
          </a:xfrm>
          <a:prstGeom prst="rect">
            <a:avLst/>
          </a:prstGeom>
        </p:spPr>
        <p:txBody>
          <a:bodyPr wrap="none">
            <a:spAutoFit/>
          </a:bodyPr>
          <a:lstStyle/>
          <a:p>
            <a:pPr defTabSz="914400"/>
            <a:r>
              <a:rPr lang="en-US" sz="2000" b="1" kern="0" dirty="0">
                <a:solidFill>
                  <a:prstClr val="black">
                    <a:lumMod val="75000"/>
                    <a:lumOff val="25000"/>
                  </a:prstClr>
                </a:solidFill>
                <a:latin typeface="Avenir Roman"/>
                <a:cs typeface="Avenir Roman"/>
              </a:rPr>
              <a:t>-- Time period --</a:t>
            </a:r>
          </a:p>
        </p:txBody>
      </p:sp>
      <p:sp>
        <p:nvSpPr>
          <p:cNvPr id="14" name="TextBox 13"/>
          <p:cNvSpPr txBox="1"/>
          <p:nvPr/>
        </p:nvSpPr>
        <p:spPr>
          <a:xfrm>
            <a:off x="323400" y="1848769"/>
            <a:ext cx="9108806" cy="401648"/>
          </a:xfrm>
          <a:prstGeom prst="rect">
            <a:avLst/>
          </a:prstGeom>
          <a:noFill/>
        </p:spPr>
        <p:txBody>
          <a:bodyPr wrap="square" rtlCol="0">
            <a:spAutoFit/>
          </a:bodyPr>
          <a:lstStyle/>
          <a:p>
            <a:pPr marL="0" lvl="1">
              <a:lnSpc>
                <a:spcPct val="114000"/>
              </a:lnSpc>
              <a:buClr>
                <a:schemeClr val="tx1">
                  <a:lumMod val="85000"/>
                  <a:lumOff val="15000"/>
                </a:schemeClr>
              </a:buClr>
            </a:pPr>
            <a:r>
              <a:rPr lang="en-GB" dirty="0">
                <a:latin typeface="Avenir Roman"/>
                <a:cs typeface="Avenir Roman"/>
              </a:rPr>
              <a:t>TBD by the coordinators</a:t>
            </a:r>
          </a:p>
        </p:txBody>
      </p:sp>
      <p:sp>
        <p:nvSpPr>
          <p:cNvPr id="16" name="Rectangle 15"/>
          <p:cNvSpPr/>
          <p:nvPr/>
        </p:nvSpPr>
        <p:spPr>
          <a:xfrm>
            <a:off x="202381" y="2553901"/>
            <a:ext cx="1223412" cy="400110"/>
          </a:xfrm>
          <a:prstGeom prst="rect">
            <a:avLst/>
          </a:prstGeom>
        </p:spPr>
        <p:txBody>
          <a:bodyPr wrap="none">
            <a:spAutoFit/>
          </a:bodyPr>
          <a:lstStyle/>
          <a:p>
            <a:pPr defTabSz="914400"/>
            <a:r>
              <a:rPr lang="en-US" sz="2000" b="1" kern="0" dirty="0">
                <a:solidFill>
                  <a:prstClr val="black">
                    <a:lumMod val="75000"/>
                    <a:lumOff val="25000"/>
                  </a:prstClr>
                </a:solidFill>
                <a:latin typeface="Avenir Roman"/>
                <a:cs typeface="Avenir Roman"/>
              </a:rPr>
              <a:t>-- Sites --</a:t>
            </a:r>
            <a:endParaRPr lang="en-US" b="1" kern="0" dirty="0">
              <a:solidFill>
                <a:prstClr val="black">
                  <a:lumMod val="75000"/>
                  <a:lumOff val="25000"/>
                </a:prstClr>
              </a:solidFill>
              <a:latin typeface="Avenir Roman"/>
              <a:cs typeface="Avenir Roman"/>
            </a:endParaRPr>
          </a:p>
        </p:txBody>
      </p:sp>
      <p:sp>
        <p:nvSpPr>
          <p:cNvPr id="24" name="Rectangle 23"/>
          <p:cNvSpPr/>
          <p:nvPr/>
        </p:nvSpPr>
        <p:spPr>
          <a:xfrm>
            <a:off x="194779" y="4352220"/>
            <a:ext cx="1519115" cy="400110"/>
          </a:xfrm>
          <a:prstGeom prst="rect">
            <a:avLst/>
          </a:prstGeom>
        </p:spPr>
        <p:txBody>
          <a:bodyPr wrap="none">
            <a:spAutoFit/>
          </a:bodyPr>
          <a:lstStyle/>
          <a:p>
            <a:pPr defTabSz="914400"/>
            <a:r>
              <a:rPr lang="en-US" sz="2000" b="1" kern="0" dirty="0">
                <a:solidFill>
                  <a:prstClr val="black">
                    <a:lumMod val="75000"/>
                    <a:lumOff val="25000"/>
                  </a:prstClr>
                </a:solidFill>
                <a:latin typeface="Avenir Roman"/>
                <a:cs typeface="Avenir Roman"/>
              </a:rPr>
              <a:t>-- Metrics --</a:t>
            </a:r>
            <a:endParaRPr lang="en-US" b="1" kern="0" dirty="0">
              <a:solidFill>
                <a:prstClr val="black">
                  <a:lumMod val="75000"/>
                  <a:lumOff val="25000"/>
                </a:prstClr>
              </a:solidFill>
              <a:latin typeface="Avenir Roman"/>
              <a:cs typeface="Avenir Roman"/>
            </a:endParaRPr>
          </a:p>
        </p:txBody>
      </p:sp>
      <p:sp>
        <p:nvSpPr>
          <p:cNvPr id="15" name="TextBox 14"/>
          <p:cNvSpPr txBox="1"/>
          <p:nvPr/>
        </p:nvSpPr>
        <p:spPr>
          <a:xfrm>
            <a:off x="323400" y="2986642"/>
            <a:ext cx="9108806" cy="401648"/>
          </a:xfrm>
          <a:prstGeom prst="rect">
            <a:avLst/>
          </a:prstGeom>
          <a:noFill/>
        </p:spPr>
        <p:txBody>
          <a:bodyPr wrap="square" rtlCol="0">
            <a:spAutoFit/>
          </a:bodyPr>
          <a:lstStyle/>
          <a:p>
            <a:pPr marL="0" lvl="1">
              <a:lnSpc>
                <a:spcPct val="114000"/>
              </a:lnSpc>
              <a:buClr>
                <a:schemeClr val="tx1">
                  <a:lumMod val="85000"/>
                  <a:lumOff val="15000"/>
                </a:schemeClr>
              </a:buClr>
            </a:pPr>
            <a:r>
              <a:rPr lang="en-GB" dirty="0">
                <a:latin typeface="Avenir Roman"/>
                <a:cs typeface="Avenir Roman"/>
              </a:rPr>
              <a:t>TBD by the coordinators</a:t>
            </a:r>
          </a:p>
        </p:txBody>
      </p:sp>
      <p:sp>
        <p:nvSpPr>
          <p:cNvPr id="18" name="TextBox 17"/>
          <p:cNvSpPr txBox="1"/>
          <p:nvPr/>
        </p:nvSpPr>
        <p:spPr>
          <a:xfrm>
            <a:off x="323400" y="4752330"/>
            <a:ext cx="9108806" cy="401648"/>
          </a:xfrm>
          <a:prstGeom prst="rect">
            <a:avLst/>
          </a:prstGeom>
          <a:noFill/>
        </p:spPr>
        <p:txBody>
          <a:bodyPr wrap="square" rtlCol="0">
            <a:spAutoFit/>
          </a:bodyPr>
          <a:lstStyle/>
          <a:p>
            <a:pPr marL="0" lvl="1">
              <a:lnSpc>
                <a:spcPct val="114000"/>
              </a:lnSpc>
              <a:buClr>
                <a:schemeClr val="tx1">
                  <a:lumMod val="85000"/>
                  <a:lumOff val="15000"/>
                </a:schemeClr>
              </a:buClr>
            </a:pPr>
            <a:r>
              <a:rPr lang="en-GB" dirty="0">
                <a:latin typeface="Avenir Roman"/>
                <a:cs typeface="Avenir Roman"/>
              </a:rPr>
              <a:t>TBD by the coordinators</a:t>
            </a:r>
          </a:p>
        </p:txBody>
      </p:sp>
    </p:spTree>
    <p:extLst>
      <p:ext uri="{BB962C8B-B14F-4D97-AF65-F5344CB8AC3E}">
        <p14:creationId xmlns:p14="http://schemas.microsoft.com/office/powerpoint/2010/main" val="14432310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79494" y="765494"/>
            <a:ext cx="8681000" cy="584775"/>
          </a:xfrm>
          <a:prstGeom prst="rect">
            <a:avLst/>
          </a:prstGeom>
        </p:spPr>
        <p:txBody>
          <a:bodyPr/>
          <a:lstStyle>
            <a:lvl1pPr algn="l" rtl="0" eaLnBrk="1" fontAlgn="base" hangingPunct="1">
              <a:spcBef>
                <a:spcPct val="0"/>
              </a:spcBef>
              <a:spcAft>
                <a:spcPct val="0"/>
              </a:spcAft>
              <a:defRPr lang="en-GB" sz="2200" b="0" dirty="0" smtClean="0">
                <a:solidFill>
                  <a:srgbClr val="0070C0"/>
                </a:solidFill>
                <a:latin typeface="Verdana"/>
                <a:ea typeface="+mj-ea"/>
                <a:cs typeface="Verdana"/>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a:lstStyle>
          <a:p>
            <a:pPr defTabSz="914400"/>
            <a:r>
              <a:rPr lang="en-US" sz="2800" b="1" kern="0" dirty="0">
                <a:solidFill>
                  <a:prstClr val="black">
                    <a:lumMod val="75000"/>
                    <a:lumOff val="25000"/>
                  </a:prstClr>
                </a:solidFill>
                <a:latin typeface="Calibri" panose="020F0502020204030204" pitchFamily="34" charset="0"/>
              </a:rPr>
              <a:t> </a:t>
            </a:r>
            <a:r>
              <a:rPr lang="en-US" sz="4400" kern="0" dirty="0">
                <a:solidFill>
                  <a:prstClr val="black">
                    <a:lumMod val="75000"/>
                    <a:lumOff val="25000"/>
                  </a:prstClr>
                </a:solidFill>
                <a:latin typeface="Avenir Roman"/>
                <a:cs typeface="Avenir Roman"/>
              </a:rPr>
              <a:t>ACIX II</a:t>
            </a:r>
            <a:r>
              <a:rPr lang="en-US" sz="4400" b="1" kern="0" dirty="0">
                <a:solidFill>
                  <a:prstClr val="black">
                    <a:lumMod val="75000"/>
                    <a:lumOff val="25000"/>
                  </a:prstClr>
                </a:solidFill>
                <a:latin typeface="Avenir Roman"/>
                <a:cs typeface="Avenir Roman"/>
              </a:rPr>
              <a:t>  -- Timeline (approx.)--</a:t>
            </a:r>
            <a:endParaRPr lang="en-US" sz="4000" b="1" kern="0" dirty="0">
              <a:solidFill>
                <a:prstClr val="black">
                  <a:lumMod val="75000"/>
                  <a:lumOff val="25000"/>
                </a:prstClr>
              </a:solidFill>
              <a:latin typeface="Avenir Roman"/>
              <a:cs typeface="Avenir Roman"/>
            </a:endParaRPr>
          </a:p>
        </p:txBody>
      </p:sp>
      <p:cxnSp>
        <p:nvCxnSpPr>
          <p:cNvPr id="11" name="Straight Connector 10"/>
          <p:cNvCxnSpPr/>
          <p:nvPr/>
        </p:nvCxnSpPr>
        <p:spPr>
          <a:xfrm>
            <a:off x="335932" y="1544884"/>
            <a:ext cx="1574838" cy="0"/>
          </a:xfrm>
          <a:prstGeom prst="line">
            <a:avLst/>
          </a:prstGeom>
          <a:ln w="698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normAutofit/>
          </a:bodyPr>
          <a:lstStyle/>
          <a:p>
            <a:fld id="{DFBA6EE3-B7B7-40AE-A308-33AAEAE7356A}" type="slidenum">
              <a:rPr lang="en-GB" smtClean="0">
                <a:solidFill>
                  <a:prstClr val="black">
                    <a:tint val="75000"/>
                  </a:prstClr>
                </a:solidFill>
                <a:latin typeface="Calibri"/>
              </a:rPr>
              <a:pPr/>
              <a:t>6</a:t>
            </a:fld>
            <a:endParaRPr lang="en-GB" dirty="0">
              <a:solidFill>
                <a:prstClr val="black">
                  <a:tint val="75000"/>
                </a:prstClr>
              </a:solidFill>
              <a:latin typeface="Calibri"/>
            </a:endParaRPr>
          </a:p>
        </p:txBody>
      </p:sp>
      <p:cxnSp>
        <p:nvCxnSpPr>
          <p:cNvPr id="31" name="Straight Connector 30"/>
          <p:cNvCxnSpPr>
            <a:cxnSpLocks/>
            <a:stCxn id="36" idx="3"/>
          </p:cNvCxnSpPr>
          <p:nvPr/>
        </p:nvCxnSpPr>
        <p:spPr>
          <a:xfrm>
            <a:off x="2701003" y="4276373"/>
            <a:ext cx="5458333" cy="9642"/>
          </a:xfrm>
          <a:prstGeom prst="line">
            <a:avLst/>
          </a:prstGeom>
          <a:ln w="57150" cmpd="sng">
            <a:solidFill>
              <a:srgbClr val="287038"/>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cxnSpLocks/>
            <a:endCxn id="36" idx="3"/>
          </p:cNvCxnSpPr>
          <p:nvPr/>
        </p:nvCxnSpPr>
        <p:spPr>
          <a:xfrm flipV="1">
            <a:off x="566577" y="4276373"/>
            <a:ext cx="2134426" cy="30126"/>
          </a:xfrm>
          <a:prstGeom prst="line">
            <a:avLst/>
          </a:prstGeom>
          <a:ln w="57150" cmpd="sng">
            <a:solidFill>
              <a:srgbClr val="D99694"/>
            </a:solidFill>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200699" y="5182157"/>
            <a:ext cx="1757735" cy="584775"/>
          </a:xfrm>
          <a:prstGeom prst="rect">
            <a:avLst/>
          </a:prstGeom>
          <a:noFill/>
          <a:ln w="28575" cmpd="sng">
            <a:solidFill>
              <a:srgbClr val="C0504D">
                <a:lumMod val="75000"/>
              </a:srgbClr>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lumMod val="75000"/>
                    <a:lumOff val="25000"/>
                  </a:prstClr>
                </a:solidFill>
                <a:latin typeface="Avenir Roman"/>
                <a:cs typeface="Avenir Roman"/>
              </a:rPr>
              <a:t>Completion of ACIX I</a:t>
            </a:r>
            <a:endParaRPr kumimoji="0" lang="en-US" sz="1200" b="1" i="0" u="none" strike="noStrike" kern="0" cap="none" spc="0" normalizeH="0" baseline="0" noProof="0" dirty="0">
              <a:ln>
                <a:noFill/>
              </a:ln>
              <a:solidFill>
                <a:prstClr val="black">
                  <a:lumMod val="75000"/>
                  <a:lumOff val="25000"/>
                </a:prstClr>
              </a:solidFill>
              <a:effectLst/>
              <a:uLnTx/>
              <a:uFillTx/>
              <a:latin typeface="Avenir Roman"/>
              <a:cs typeface="Avenir Roman"/>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lumMod val="75000"/>
                    <a:lumOff val="25000"/>
                  </a:prstClr>
                </a:solidFill>
                <a:effectLst/>
                <a:uLnTx/>
                <a:uFillTx/>
                <a:latin typeface="Avenir Roman"/>
                <a:cs typeface="Avenir Roman"/>
              </a:rPr>
              <a:t>Publication of results </a:t>
            </a:r>
            <a:r>
              <a:rPr kumimoji="0" lang="mr-IN" sz="1000" b="0" i="0" u="none" strike="noStrike" kern="0" cap="none" spc="0" normalizeH="0" baseline="0" noProof="0" dirty="0">
                <a:ln>
                  <a:noFill/>
                </a:ln>
                <a:solidFill>
                  <a:prstClr val="black">
                    <a:lumMod val="75000"/>
                    <a:lumOff val="25000"/>
                  </a:prstClr>
                </a:solidFill>
                <a:effectLst/>
                <a:uLnTx/>
                <a:uFillTx/>
                <a:latin typeface="Avenir Roman"/>
                <a:cs typeface="Avenir Roman"/>
              </a:rPr>
              <a:t>–</a:t>
            </a:r>
            <a:r>
              <a:rPr kumimoji="0" lang="en-US" sz="1000" b="0" i="0" u="none" strike="noStrike" kern="0" cap="none" spc="0" normalizeH="0" baseline="0" noProof="0" dirty="0">
                <a:ln>
                  <a:noFill/>
                </a:ln>
                <a:solidFill>
                  <a:prstClr val="black">
                    <a:lumMod val="75000"/>
                    <a:lumOff val="25000"/>
                  </a:prstClr>
                </a:solidFill>
                <a:effectLst/>
                <a:uLnTx/>
                <a:uFillTx/>
                <a:latin typeface="Avenir Roman"/>
                <a:cs typeface="Avenir Roman"/>
              </a:rPr>
              <a:t> Report &amp;</a:t>
            </a:r>
            <a:r>
              <a:rPr kumimoji="0" lang="en-US" sz="1000" b="0" i="0" u="none" strike="noStrike" kern="0" cap="none" spc="0" normalizeH="0" noProof="0" dirty="0">
                <a:ln>
                  <a:noFill/>
                </a:ln>
                <a:solidFill>
                  <a:prstClr val="black">
                    <a:lumMod val="75000"/>
                    <a:lumOff val="25000"/>
                  </a:prstClr>
                </a:solidFill>
                <a:effectLst/>
                <a:uLnTx/>
                <a:uFillTx/>
                <a:latin typeface="Avenir Roman"/>
                <a:cs typeface="Avenir Roman"/>
              </a:rPr>
              <a:t> Website</a:t>
            </a:r>
            <a:endParaRPr kumimoji="0" lang="en-US" sz="1000" b="0" i="0" u="none" strike="noStrike" kern="0" cap="none" spc="0" normalizeH="0" baseline="0" noProof="0" dirty="0">
              <a:ln>
                <a:noFill/>
              </a:ln>
              <a:solidFill>
                <a:prstClr val="black">
                  <a:lumMod val="75000"/>
                  <a:lumOff val="25000"/>
                </a:prstClr>
              </a:solidFill>
              <a:effectLst/>
              <a:uLnTx/>
              <a:uFillTx/>
              <a:latin typeface="Avenir Roman"/>
              <a:cs typeface="Avenir Roman"/>
            </a:endParaRPr>
          </a:p>
        </p:txBody>
      </p:sp>
      <p:cxnSp>
        <p:nvCxnSpPr>
          <p:cNvPr id="34" name="Straight Connector 33"/>
          <p:cNvCxnSpPr>
            <a:cxnSpLocks/>
            <a:stCxn id="33" idx="0"/>
            <a:endCxn id="35" idx="2"/>
          </p:cNvCxnSpPr>
          <p:nvPr/>
        </p:nvCxnSpPr>
        <p:spPr>
          <a:xfrm flipH="1" flipV="1">
            <a:off x="1079566" y="4606049"/>
            <a:ext cx="1" cy="576108"/>
          </a:xfrm>
          <a:prstGeom prst="line">
            <a:avLst/>
          </a:prstGeom>
          <a:noFill/>
          <a:ln w="25400" cap="flat" cmpd="sng" algn="ctr">
            <a:solidFill>
              <a:srgbClr val="C0504D">
                <a:lumMod val="75000"/>
              </a:srgbClr>
            </a:solidFill>
            <a:prstDash val="solid"/>
          </a:ln>
          <a:effectLst>
            <a:outerShdw blurRad="40000" dist="20000" dir="5400000" rotWithShape="0">
              <a:srgbClr val="000000">
                <a:alpha val="38000"/>
              </a:srgbClr>
            </a:outerShdw>
          </a:effectLst>
        </p:spPr>
      </p:cxnSp>
      <p:sp>
        <p:nvSpPr>
          <p:cNvPr id="35" name="Rectangle 34"/>
          <p:cNvSpPr/>
          <p:nvPr/>
        </p:nvSpPr>
        <p:spPr>
          <a:xfrm>
            <a:off x="737566" y="3922049"/>
            <a:ext cx="684000" cy="684000"/>
          </a:xfrm>
          <a:prstGeom prst="rect">
            <a:avLst/>
          </a:prstGeom>
          <a:solidFill>
            <a:srgbClr val="C0504D">
              <a:lumMod val="50000"/>
            </a:srgb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a:ea typeface="+mn-ea"/>
                <a:cs typeface="+mn-cs"/>
              </a:rPr>
              <a:t>Feb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a:ea typeface="+mn-ea"/>
                <a:cs typeface="+mn-cs"/>
              </a:rPr>
              <a:t>2018 </a:t>
            </a:r>
          </a:p>
        </p:txBody>
      </p:sp>
      <p:sp>
        <p:nvSpPr>
          <p:cNvPr id="36" name="Rectangle 35"/>
          <p:cNvSpPr/>
          <p:nvPr/>
        </p:nvSpPr>
        <p:spPr>
          <a:xfrm>
            <a:off x="2017003" y="3934373"/>
            <a:ext cx="684000" cy="684000"/>
          </a:xfrm>
          <a:prstGeom prst="rect">
            <a:avLst/>
          </a:prstGeom>
          <a:solidFill>
            <a:srgbClr val="7F9C43"/>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a:ea typeface="+mn-ea"/>
                <a:cs typeface="+mn-cs"/>
              </a:rPr>
              <a:t>Apr 2018</a:t>
            </a:r>
          </a:p>
        </p:txBody>
      </p:sp>
      <p:cxnSp>
        <p:nvCxnSpPr>
          <p:cNvPr id="45" name="Straight Connector 44"/>
          <p:cNvCxnSpPr>
            <a:cxnSpLocks/>
            <a:endCxn id="51" idx="3"/>
          </p:cNvCxnSpPr>
          <p:nvPr/>
        </p:nvCxnSpPr>
        <p:spPr>
          <a:xfrm>
            <a:off x="6015899" y="4264049"/>
            <a:ext cx="2795726" cy="17145"/>
          </a:xfrm>
          <a:prstGeom prst="line">
            <a:avLst/>
          </a:prstGeom>
          <a:ln w="57150" cmpd="sng">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
        <p:nvSpPr>
          <p:cNvPr id="46" name="Rectangle 45"/>
          <p:cNvSpPr/>
          <p:nvPr/>
        </p:nvSpPr>
        <p:spPr>
          <a:xfrm>
            <a:off x="7824473" y="3914436"/>
            <a:ext cx="684000" cy="684000"/>
          </a:xfrm>
          <a:prstGeom prst="rect">
            <a:avLst/>
          </a:prstGeom>
          <a:solidFill>
            <a:schemeClr val="tx2">
              <a:lumMod val="50000"/>
            </a:schemeClr>
          </a:solidFill>
          <a:ln w="9525" cap="flat" cmpd="sng" algn="ctr">
            <a:noFill/>
            <a:prstDash val="solid"/>
          </a:ln>
          <a:effectLst>
            <a:outerShdw blurRad="40000" dist="23000" dir="5400000" rotWithShape="0">
              <a:srgbClr val="000000">
                <a:alpha val="35000"/>
              </a:srgbClr>
            </a:outerShdw>
          </a:effectLst>
        </p:spPr>
        <p:txBody>
          <a:bodyPr rtlCol="0" anchor="ctr"/>
          <a:lstStyle/>
          <a:p>
            <a:pPr algn="ctr" defTabSz="914400">
              <a:defRPr/>
            </a:pPr>
            <a:r>
              <a:rPr lang="en-US" sz="1400" kern="0" dirty="0">
                <a:solidFill>
                  <a:prstClr val="white"/>
                </a:solidFill>
              </a:rPr>
              <a:t>Sep 2019</a:t>
            </a:r>
          </a:p>
        </p:txBody>
      </p:sp>
      <p:sp>
        <p:nvSpPr>
          <p:cNvPr id="47" name="TextBox 46"/>
          <p:cNvSpPr txBox="1"/>
          <p:nvPr/>
        </p:nvSpPr>
        <p:spPr>
          <a:xfrm>
            <a:off x="7237601" y="5449370"/>
            <a:ext cx="1861225" cy="584775"/>
          </a:xfrm>
          <a:prstGeom prst="rect">
            <a:avLst/>
          </a:prstGeom>
          <a:noFill/>
          <a:ln w="25400" cmpd="sng">
            <a:solidFill>
              <a:schemeClr val="tx2">
                <a:lumMod val="50000"/>
              </a:schemeClr>
            </a:solidFill>
          </a:ln>
        </p:spPr>
        <p:txBody>
          <a:bodyPr wrap="square" rtlCol="0">
            <a:spAutoFit/>
          </a:bodyPr>
          <a:lstStyle/>
          <a:p>
            <a:pPr algn="ctr" fontAlgn="auto">
              <a:spcBef>
                <a:spcPts val="0"/>
              </a:spcBef>
              <a:spcAft>
                <a:spcPts val="0"/>
              </a:spcAft>
            </a:pPr>
            <a:r>
              <a:rPr lang="it-IT" sz="1200" b="1" dirty="0" err="1">
                <a:solidFill>
                  <a:prstClr val="black">
                    <a:lumMod val="75000"/>
                    <a:lumOff val="25000"/>
                  </a:prstClr>
                </a:solidFill>
                <a:latin typeface="Avenir Roman"/>
                <a:cs typeface="Avenir Roman"/>
              </a:rPr>
              <a:t>Completion</a:t>
            </a:r>
            <a:r>
              <a:rPr lang="it-IT" sz="1200" b="1" dirty="0">
                <a:solidFill>
                  <a:prstClr val="black">
                    <a:lumMod val="75000"/>
                    <a:lumOff val="25000"/>
                  </a:prstClr>
                </a:solidFill>
                <a:latin typeface="Avenir Roman"/>
                <a:cs typeface="Avenir Roman"/>
              </a:rPr>
              <a:t> of ACIX II</a:t>
            </a:r>
          </a:p>
          <a:p>
            <a:pPr algn="ctr" fontAlgn="auto">
              <a:spcBef>
                <a:spcPts val="0"/>
              </a:spcBef>
              <a:spcAft>
                <a:spcPts val="0"/>
              </a:spcAft>
            </a:pPr>
            <a:r>
              <a:rPr lang="it-IT" sz="1000" dirty="0" err="1">
                <a:solidFill>
                  <a:prstClr val="black">
                    <a:lumMod val="75000"/>
                    <a:lumOff val="25000"/>
                  </a:prstClr>
                </a:solidFill>
                <a:latin typeface="Avenir Roman"/>
                <a:cs typeface="Avenir Roman"/>
              </a:rPr>
              <a:t>Publication</a:t>
            </a:r>
            <a:r>
              <a:rPr lang="it-IT" sz="1000" dirty="0">
                <a:solidFill>
                  <a:prstClr val="black">
                    <a:lumMod val="75000"/>
                    <a:lumOff val="25000"/>
                  </a:prstClr>
                </a:solidFill>
                <a:latin typeface="Avenir Roman"/>
                <a:cs typeface="Avenir Roman"/>
              </a:rPr>
              <a:t> of </a:t>
            </a:r>
            <a:r>
              <a:rPr lang="it-IT" sz="1000" dirty="0" err="1">
                <a:solidFill>
                  <a:prstClr val="black">
                    <a:lumMod val="75000"/>
                    <a:lumOff val="25000"/>
                  </a:prstClr>
                </a:solidFill>
                <a:latin typeface="Avenir Roman"/>
                <a:cs typeface="Avenir Roman"/>
              </a:rPr>
              <a:t>results</a:t>
            </a:r>
            <a:r>
              <a:rPr lang="it-IT" sz="1000" dirty="0">
                <a:solidFill>
                  <a:prstClr val="black">
                    <a:lumMod val="75000"/>
                    <a:lumOff val="25000"/>
                  </a:prstClr>
                </a:solidFill>
                <a:latin typeface="Avenir Roman"/>
                <a:cs typeface="Avenir Roman"/>
              </a:rPr>
              <a:t> – Report &amp; Website</a:t>
            </a:r>
          </a:p>
        </p:txBody>
      </p:sp>
      <p:sp>
        <p:nvSpPr>
          <p:cNvPr id="48" name="TextBox 47"/>
          <p:cNvSpPr txBox="1"/>
          <p:nvPr/>
        </p:nvSpPr>
        <p:spPr>
          <a:xfrm>
            <a:off x="1454895" y="2519155"/>
            <a:ext cx="1808215" cy="461665"/>
          </a:xfrm>
          <a:prstGeom prst="rect">
            <a:avLst/>
          </a:prstGeom>
          <a:noFill/>
          <a:ln w="28575" cmpd="sng">
            <a:solidFill>
              <a:schemeClr val="accent3">
                <a:lumMod val="75000"/>
              </a:schemeClr>
            </a:solidFill>
          </a:ln>
        </p:spPr>
        <p:txBody>
          <a:bodyPr wrap="square" rtlCol="0">
            <a:spAutoFit/>
          </a:bodyPr>
          <a:lstStyle/>
          <a:p>
            <a:pPr lvl="0" algn="ctr" defTabSz="914400">
              <a:defRPr/>
            </a:pPr>
            <a:r>
              <a:rPr kumimoji="0" lang="en-US" sz="1200" b="1" i="0" u="none" strike="noStrike" kern="0" cap="none" spc="0" normalizeH="0" baseline="0" noProof="0" dirty="0">
                <a:ln>
                  <a:noFill/>
                </a:ln>
                <a:solidFill>
                  <a:prstClr val="black">
                    <a:lumMod val="75000"/>
                    <a:lumOff val="25000"/>
                  </a:prstClr>
                </a:solidFill>
                <a:effectLst/>
                <a:uLnTx/>
                <a:uFillTx/>
                <a:latin typeface="Avenir Roman"/>
                <a:cs typeface="Avenir Roman"/>
              </a:rPr>
              <a:t>Call for </a:t>
            </a:r>
            <a:r>
              <a:rPr lang="en-US" sz="1200" b="1" kern="0" dirty="0">
                <a:solidFill>
                  <a:prstClr val="black">
                    <a:lumMod val="75000"/>
                    <a:lumOff val="25000"/>
                  </a:prstClr>
                </a:solidFill>
                <a:latin typeface="Avenir Roman"/>
                <a:cs typeface="Avenir Roman"/>
              </a:rPr>
              <a:t>participation </a:t>
            </a:r>
            <a:r>
              <a:rPr kumimoji="0" lang="en-US" sz="1200" b="1" i="0" u="none" strike="noStrike" kern="0" cap="none" spc="0" normalizeH="0" baseline="0" noProof="0" dirty="0">
                <a:ln>
                  <a:noFill/>
                </a:ln>
                <a:solidFill>
                  <a:prstClr val="black">
                    <a:lumMod val="75000"/>
                    <a:lumOff val="25000"/>
                  </a:prstClr>
                </a:solidFill>
                <a:effectLst/>
                <a:uLnTx/>
                <a:uFillTx/>
                <a:latin typeface="Avenir Roman"/>
                <a:cs typeface="Avenir Roman"/>
              </a:rPr>
              <a:t>to </a:t>
            </a:r>
            <a:r>
              <a:rPr lang="en-US" sz="1200" b="1" kern="0" dirty="0">
                <a:solidFill>
                  <a:prstClr val="black">
                    <a:lumMod val="75000"/>
                    <a:lumOff val="25000"/>
                  </a:prstClr>
                </a:solidFill>
                <a:latin typeface="Avenir Roman"/>
                <a:cs typeface="Avenir Roman"/>
              </a:rPr>
              <a:t>ACIX </a:t>
            </a:r>
            <a:r>
              <a:rPr kumimoji="0" lang="en-US" sz="1200" b="1" i="0" u="none" strike="noStrike" kern="0" cap="none" spc="0" normalizeH="0" baseline="0" noProof="0" dirty="0">
                <a:ln>
                  <a:noFill/>
                </a:ln>
                <a:solidFill>
                  <a:prstClr val="black">
                    <a:lumMod val="75000"/>
                    <a:lumOff val="25000"/>
                  </a:prstClr>
                </a:solidFill>
                <a:effectLst/>
                <a:uLnTx/>
                <a:uFillTx/>
                <a:latin typeface="Avenir Roman"/>
                <a:cs typeface="Avenir Roman"/>
              </a:rPr>
              <a:t>II</a:t>
            </a:r>
          </a:p>
        </p:txBody>
      </p:sp>
      <p:cxnSp>
        <p:nvCxnSpPr>
          <p:cNvPr id="49" name="Straight Connector 48"/>
          <p:cNvCxnSpPr>
            <a:cxnSpLocks/>
            <a:stCxn id="36" idx="0"/>
            <a:endCxn id="48" idx="2"/>
          </p:cNvCxnSpPr>
          <p:nvPr/>
        </p:nvCxnSpPr>
        <p:spPr>
          <a:xfrm flipV="1">
            <a:off x="2359003" y="2980820"/>
            <a:ext cx="0" cy="953553"/>
          </a:xfrm>
          <a:prstGeom prst="line">
            <a:avLst/>
          </a:prstGeom>
          <a:noFill/>
          <a:ln w="25400" cap="flat" cmpd="sng" algn="ctr">
            <a:solidFill>
              <a:schemeClr val="accent3">
                <a:lumMod val="75000"/>
              </a:schemeClr>
            </a:solidFill>
            <a:prstDash val="solid"/>
          </a:ln>
          <a:effectLst>
            <a:outerShdw blurRad="40000" dist="20000" dir="5400000" rotWithShape="0">
              <a:srgbClr val="000000">
                <a:alpha val="38000"/>
              </a:srgbClr>
            </a:outerShdw>
          </a:effectLst>
        </p:spPr>
      </p:cxnSp>
      <p:cxnSp>
        <p:nvCxnSpPr>
          <p:cNvPr id="50" name="Straight Connector 49"/>
          <p:cNvCxnSpPr>
            <a:cxnSpLocks/>
            <a:stCxn id="47" idx="0"/>
            <a:endCxn id="46" idx="2"/>
          </p:cNvCxnSpPr>
          <p:nvPr/>
        </p:nvCxnSpPr>
        <p:spPr>
          <a:xfrm flipH="1" flipV="1">
            <a:off x="8166473" y="4598436"/>
            <a:ext cx="1741" cy="85093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
        <p:nvSpPr>
          <p:cNvPr id="51" name="Isosceles Triangle 50"/>
          <p:cNvSpPr>
            <a:spLocks noChangeAspect="1"/>
          </p:cNvSpPr>
          <p:nvPr/>
        </p:nvSpPr>
        <p:spPr>
          <a:xfrm rot="5400000">
            <a:off x="8811850" y="4155195"/>
            <a:ext cx="251548" cy="251998"/>
          </a:xfrm>
          <a:prstGeom prst="triangle">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3288046" y="3930194"/>
            <a:ext cx="684000" cy="684000"/>
          </a:xfrm>
          <a:prstGeom prst="rect">
            <a:avLst/>
          </a:prstGeom>
          <a:solidFill>
            <a:schemeClr val="accent3">
              <a:lumMod val="50000"/>
            </a:scheme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a:ea typeface="+mn-ea"/>
                <a:cs typeface="+mn-cs"/>
              </a:rPr>
              <a:t>July 2018</a:t>
            </a:r>
          </a:p>
        </p:txBody>
      </p:sp>
      <p:cxnSp>
        <p:nvCxnSpPr>
          <p:cNvPr id="41" name="Straight Connector 40"/>
          <p:cNvCxnSpPr>
            <a:cxnSpLocks/>
            <a:stCxn id="27" idx="0"/>
            <a:endCxn id="52" idx="2"/>
          </p:cNvCxnSpPr>
          <p:nvPr/>
        </p:nvCxnSpPr>
        <p:spPr>
          <a:xfrm flipV="1">
            <a:off x="4801605" y="2970297"/>
            <a:ext cx="0" cy="944139"/>
          </a:xfrm>
          <a:prstGeom prst="line">
            <a:avLst/>
          </a:prstGeom>
          <a:noFill/>
          <a:ln w="25400" cap="flat" cmpd="sng" algn="ctr">
            <a:solidFill>
              <a:srgbClr val="42401A"/>
            </a:solidFill>
            <a:prstDash val="solid"/>
          </a:ln>
          <a:effectLst>
            <a:outerShdw blurRad="40000" dist="20000" dir="5400000" rotWithShape="0">
              <a:srgbClr val="000000">
                <a:alpha val="38000"/>
              </a:srgbClr>
            </a:outerShdw>
          </a:effectLst>
        </p:spPr>
      </p:cxnSp>
      <p:sp>
        <p:nvSpPr>
          <p:cNvPr id="52" name="TextBox 51"/>
          <p:cNvSpPr txBox="1"/>
          <p:nvPr/>
        </p:nvSpPr>
        <p:spPr>
          <a:xfrm>
            <a:off x="3950303" y="2385522"/>
            <a:ext cx="1702603" cy="584775"/>
          </a:xfrm>
          <a:prstGeom prst="rect">
            <a:avLst/>
          </a:prstGeom>
          <a:noFill/>
          <a:ln w="28575" cmpd="sng">
            <a:solidFill>
              <a:srgbClr val="42401A"/>
            </a:solidFill>
          </a:ln>
        </p:spPr>
        <p:txBody>
          <a:bodyPr wrap="square" rtlCol="0">
            <a:spAutoFit/>
          </a:bodyPr>
          <a:lstStyle/>
          <a:p>
            <a:pPr lvl="0" algn="ctr" defTabSz="914400">
              <a:defRPr/>
            </a:pPr>
            <a:r>
              <a:rPr lang="en-US" sz="1200" b="1" kern="0" dirty="0">
                <a:solidFill>
                  <a:prstClr val="black">
                    <a:lumMod val="75000"/>
                    <a:lumOff val="25000"/>
                  </a:prstClr>
                </a:solidFill>
                <a:latin typeface="Avenir Roman"/>
                <a:cs typeface="Avenir Roman"/>
              </a:rPr>
              <a:t>Start ACIX II  </a:t>
            </a:r>
          </a:p>
          <a:p>
            <a:pPr lvl="0" algn="ctr" defTabSz="914400">
              <a:defRPr/>
            </a:pPr>
            <a:r>
              <a:rPr lang="en-US" sz="1000" kern="0" dirty="0">
                <a:solidFill>
                  <a:prstClr val="black">
                    <a:lumMod val="75000"/>
                    <a:lumOff val="25000"/>
                  </a:prstClr>
                </a:solidFill>
                <a:latin typeface="Avenir Roman"/>
                <a:cs typeface="Avenir Roman"/>
              </a:rPr>
              <a:t>1st ACIX II workshop -- Definition of the protocol </a:t>
            </a:r>
          </a:p>
        </p:txBody>
      </p:sp>
      <p:sp>
        <p:nvSpPr>
          <p:cNvPr id="71" name="Rectangle 70"/>
          <p:cNvSpPr/>
          <p:nvPr/>
        </p:nvSpPr>
        <p:spPr>
          <a:xfrm>
            <a:off x="5673899" y="3922049"/>
            <a:ext cx="684000" cy="684000"/>
          </a:xfrm>
          <a:prstGeom prst="rect">
            <a:avLst/>
          </a:prstGeom>
          <a:solidFill>
            <a:srgbClr val="2B3528"/>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a:ea typeface="+mn-ea"/>
                <a:cs typeface="+mn-cs"/>
              </a:rPr>
              <a:t>Feb 2019</a:t>
            </a:r>
          </a:p>
        </p:txBody>
      </p:sp>
      <p:sp>
        <p:nvSpPr>
          <p:cNvPr id="72" name="TextBox 71"/>
          <p:cNvSpPr txBox="1"/>
          <p:nvPr/>
        </p:nvSpPr>
        <p:spPr>
          <a:xfrm>
            <a:off x="5106680" y="5191213"/>
            <a:ext cx="1818438" cy="461665"/>
          </a:xfrm>
          <a:prstGeom prst="rect">
            <a:avLst/>
          </a:prstGeom>
          <a:noFill/>
          <a:ln w="28575" cmpd="sng">
            <a:solidFill>
              <a:srgbClr val="2B3528"/>
            </a:solidFill>
          </a:ln>
        </p:spPr>
        <p:txBody>
          <a:bodyPr wrap="square" rtlCol="0">
            <a:spAutoFit/>
          </a:bodyPr>
          <a:lstStyle/>
          <a:p>
            <a:pPr lvl="0" algn="ctr" defTabSz="914400">
              <a:defRPr/>
            </a:pPr>
            <a:r>
              <a:rPr lang="en-US" sz="1200" b="1" kern="0" dirty="0">
                <a:solidFill>
                  <a:prstClr val="black">
                    <a:lumMod val="75000"/>
                    <a:lumOff val="25000"/>
                  </a:prstClr>
                </a:solidFill>
                <a:latin typeface="Avenir Roman"/>
                <a:cs typeface="Avenir Roman"/>
              </a:rPr>
              <a:t>AC &amp; Cloud Masks Results Submission</a:t>
            </a:r>
          </a:p>
        </p:txBody>
      </p:sp>
      <p:cxnSp>
        <p:nvCxnSpPr>
          <p:cNvPr id="73" name="Straight Connector 72"/>
          <p:cNvCxnSpPr>
            <a:cxnSpLocks/>
            <a:stCxn id="71" idx="2"/>
            <a:endCxn id="72" idx="0"/>
          </p:cNvCxnSpPr>
          <p:nvPr/>
        </p:nvCxnSpPr>
        <p:spPr>
          <a:xfrm>
            <a:off x="6015899" y="4606049"/>
            <a:ext cx="0" cy="585164"/>
          </a:xfrm>
          <a:prstGeom prst="line">
            <a:avLst/>
          </a:prstGeom>
          <a:noFill/>
          <a:ln w="25400" cap="flat" cmpd="sng" algn="ctr">
            <a:solidFill>
              <a:srgbClr val="2B3528"/>
            </a:solidFill>
            <a:prstDash val="solid"/>
          </a:ln>
          <a:effectLst>
            <a:outerShdw blurRad="40000" dist="20000" dir="5400000" rotWithShape="0">
              <a:srgbClr val="000000">
                <a:alpha val="38000"/>
              </a:srgbClr>
            </a:outerShdw>
          </a:effectLst>
        </p:spPr>
      </p:cxnSp>
      <p:sp>
        <p:nvSpPr>
          <p:cNvPr id="27" name="Rectangle 26">
            <a:extLst>
              <a:ext uri="{FF2B5EF4-FFF2-40B4-BE49-F238E27FC236}">
                <a16:creationId xmlns:a16="http://schemas.microsoft.com/office/drawing/2014/main" xmlns="" id="{79FBC6E1-51EB-344E-BFE8-C173D7CBCED8}"/>
              </a:ext>
            </a:extLst>
          </p:cNvPr>
          <p:cNvSpPr/>
          <p:nvPr/>
        </p:nvSpPr>
        <p:spPr>
          <a:xfrm>
            <a:off x="4459605" y="3914436"/>
            <a:ext cx="684000" cy="684000"/>
          </a:xfrm>
          <a:prstGeom prst="rect">
            <a:avLst/>
          </a:prstGeom>
          <a:solidFill>
            <a:srgbClr val="42401A"/>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a:ea typeface="+mn-ea"/>
                <a:cs typeface="+mn-cs"/>
              </a:rPr>
              <a:t>Sep 2018</a:t>
            </a:r>
          </a:p>
        </p:txBody>
      </p:sp>
      <p:sp>
        <p:nvSpPr>
          <p:cNvPr id="53" name="TextBox 52">
            <a:extLst>
              <a:ext uri="{FF2B5EF4-FFF2-40B4-BE49-F238E27FC236}">
                <a16:creationId xmlns:a16="http://schemas.microsoft.com/office/drawing/2014/main" xmlns="" id="{67345FE0-9CC7-564E-90FC-5E0C767E0C49}"/>
              </a:ext>
            </a:extLst>
          </p:cNvPr>
          <p:cNvSpPr txBox="1"/>
          <p:nvPr/>
        </p:nvSpPr>
        <p:spPr>
          <a:xfrm>
            <a:off x="2520277" y="5427591"/>
            <a:ext cx="2219537" cy="584775"/>
          </a:xfrm>
          <a:prstGeom prst="rect">
            <a:avLst/>
          </a:prstGeom>
          <a:noFill/>
          <a:ln w="28575" cmpd="sng">
            <a:solidFill>
              <a:schemeClr val="accent3">
                <a:lumMod val="50000"/>
              </a:schemeClr>
            </a:solidFill>
          </a:ln>
        </p:spPr>
        <p:txBody>
          <a:bodyPr wrap="square" rtlCol="0">
            <a:spAutoFit/>
          </a:bodyPr>
          <a:lstStyle/>
          <a:p>
            <a:pPr lvl="0" algn="ctr" defTabSz="914400">
              <a:defRPr/>
            </a:pPr>
            <a:r>
              <a:rPr lang="en-US" sz="1200" b="1" kern="0" dirty="0">
                <a:solidFill>
                  <a:prstClr val="black">
                    <a:lumMod val="75000"/>
                    <a:lumOff val="25000"/>
                  </a:prstClr>
                </a:solidFill>
                <a:latin typeface="Avenir Roman"/>
                <a:cs typeface="Avenir Roman"/>
              </a:rPr>
              <a:t>Inter-comparison protocol </a:t>
            </a:r>
          </a:p>
          <a:p>
            <a:pPr lvl="0" algn="ctr" defTabSz="914400">
              <a:defRPr/>
            </a:pPr>
            <a:r>
              <a:rPr lang="en-US" sz="1000" kern="0" dirty="0">
                <a:solidFill>
                  <a:prstClr val="black">
                    <a:lumMod val="75000"/>
                    <a:lumOff val="25000"/>
                  </a:prstClr>
                </a:solidFill>
                <a:latin typeface="Avenir Roman"/>
              </a:rPr>
              <a:t>Distribution to the ACIX II participants &amp; request for feedback</a:t>
            </a:r>
          </a:p>
        </p:txBody>
      </p:sp>
      <p:cxnSp>
        <p:nvCxnSpPr>
          <p:cNvPr id="43" name="Straight Connector 42">
            <a:extLst>
              <a:ext uri="{FF2B5EF4-FFF2-40B4-BE49-F238E27FC236}">
                <a16:creationId xmlns:a16="http://schemas.microsoft.com/office/drawing/2014/main" xmlns="" id="{4FBA8EBB-96D5-6345-B0A7-EB757728850F}"/>
              </a:ext>
            </a:extLst>
          </p:cNvPr>
          <p:cNvCxnSpPr>
            <a:cxnSpLocks/>
            <a:stCxn id="40" idx="2"/>
            <a:endCxn id="53" idx="0"/>
          </p:cNvCxnSpPr>
          <p:nvPr/>
        </p:nvCxnSpPr>
        <p:spPr>
          <a:xfrm>
            <a:off x="3630046" y="4614194"/>
            <a:ext cx="0" cy="813397"/>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xmlns="" id="{D999E242-95D6-CD4B-A7A8-3BC92AF53163}"/>
              </a:ext>
            </a:extLst>
          </p:cNvPr>
          <p:cNvSpPr/>
          <p:nvPr/>
        </p:nvSpPr>
        <p:spPr>
          <a:xfrm>
            <a:off x="6801815" y="3914436"/>
            <a:ext cx="684000" cy="684000"/>
          </a:xfrm>
          <a:prstGeom prst="rect">
            <a:avLst/>
          </a:prstGeom>
          <a:solidFill>
            <a:schemeClr val="tx2">
              <a:lumMod val="75000"/>
            </a:scheme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a:ea typeface="+mn-ea"/>
                <a:cs typeface="+mn-cs"/>
              </a:rPr>
              <a:t>Jun 2019</a:t>
            </a:r>
          </a:p>
        </p:txBody>
      </p:sp>
      <p:sp>
        <p:nvSpPr>
          <p:cNvPr id="68" name="TextBox 67">
            <a:extLst>
              <a:ext uri="{FF2B5EF4-FFF2-40B4-BE49-F238E27FC236}">
                <a16:creationId xmlns:a16="http://schemas.microsoft.com/office/drawing/2014/main" xmlns="" id="{1F58CC73-1EA7-A341-91D0-603E98942088}"/>
              </a:ext>
            </a:extLst>
          </p:cNvPr>
          <p:cNvSpPr txBox="1"/>
          <p:nvPr/>
        </p:nvSpPr>
        <p:spPr>
          <a:xfrm>
            <a:off x="6226808" y="2526717"/>
            <a:ext cx="1834013" cy="584775"/>
          </a:xfrm>
          <a:prstGeom prst="rect">
            <a:avLst/>
          </a:prstGeom>
          <a:noFill/>
          <a:ln w="28575" cmpd="sng">
            <a:solidFill>
              <a:schemeClr val="tx2">
                <a:lumMod val="75000"/>
              </a:schemeClr>
            </a:solidFill>
          </a:ln>
        </p:spPr>
        <p:txBody>
          <a:bodyPr wrap="square" rtlCol="0">
            <a:spAutoFit/>
          </a:bodyPr>
          <a:lstStyle/>
          <a:p>
            <a:pPr lvl="0" algn="ctr" defTabSz="914400">
              <a:defRPr/>
            </a:pPr>
            <a:r>
              <a:rPr lang="en-US" sz="1200" b="1" kern="0" dirty="0">
                <a:solidFill>
                  <a:prstClr val="black">
                    <a:lumMod val="75000"/>
                    <a:lumOff val="25000"/>
                  </a:prstClr>
                </a:solidFill>
                <a:latin typeface="Avenir Roman"/>
              </a:rPr>
              <a:t>2nd ACIX II workshop</a:t>
            </a:r>
            <a:r>
              <a:rPr lang="en-US" sz="1000" kern="0" dirty="0">
                <a:solidFill>
                  <a:prstClr val="black">
                    <a:lumMod val="75000"/>
                    <a:lumOff val="25000"/>
                  </a:prstClr>
                </a:solidFill>
                <a:latin typeface="Avenir Roman"/>
                <a:cs typeface="Avenir Roman"/>
              </a:rPr>
              <a:t>  Presentation of the inter-comparison results</a:t>
            </a:r>
          </a:p>
        </p:txBody>
      </p:sp>
      <p:cxnSp>
        <p:nvCxnSpPr>
          <p:cNvPr id="65" name="Straight Connector 64">
            <a:extLst>
              <a:ext uri="{FF2B5EF4-FFF2-40B4-BE49-F238E27FC236}">
                <a16:creationId xmlns:a16="http://schemas.microsoft.com/office/drawing/2014/main" xmlns="" id="{13D23812-C5B7-C94F-BE81-5218D0A1F2A0}"/>
              </a:ext>
            </a:extLst>
          </p:cNvPr>
          <p:cNvCxnSpPr>
            <a:cxnSpLocks/>
            <a:stCxn id="68" idx="2"/>
            <a:endCxn id="67" idx="0"/>
          </p:cNvCxnSpPr>
          <p:nvPr/>
        </p:nvCxnSpPr>
        <p:spPr>
          <a:xfrm>
            <a:off x="7143815" y="3111492"/>
            <a:ext cx="0" cy="802944"/>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21946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On-screen Show (4:3)</PresentationFormat>
  <Paragraphs>105</Paragraphs>
  <Slides>6</Slides>
  <Notes>5</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Company>Esa/esrin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Georgia Doxani</dc:creator>
  <cp:lastModifiedBy>Philippe Goryl</cp:lastModifiedBy>
  <cp:revision>75</cp:revision>
  <dcterms:created xsi:type="dcterms:W3CDTF">2018-01-23T08:53:10Z</dcterms:created>
  <dcterms:modified xsi:type="dcterms:W3CDTF">2018-03-27T14:37:30Z</dcterms:modified>
</cp:coreProperties>
</file>