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368" r:id="rId3"/>
    <p:sldId id="369" r:id="rId4"/>
    <p:sldId id="370" r:id="rId5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BEE395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49" autoAdjust="0"/>
    <p:restoredTop sz="94128" autoAdjust="0"/>
  </p:normalViewPr>
  <p:slideViewPr>
    <p:cSldViewPr>
      <p:cViewPr varScale="1">
        <p:scale>
          <a:sx n="90" d="100"/>
          <a:sy n="90" d="100"/>
        </p:scale>
        <p:origin x="148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2" d="100"/>
          <a:sy n="102" d="100"/>
        </p:scale>
        <p:origin x="-320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7"/>
          <p:cNvSpPr txBox="1"/>
          <p:nvPr userDrawn="1"/>
        </p:nvSpPr>
        <p:spPr>
          <a:xfrm>
            <a:off x="609600" y="6172200"/>
            <a:ext cx="5257800" cy="304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800" b="1" dirty="0">
                <a:solidFill>
                  <a:srgbClr val="92D050"/>
                </a:solidFill>
                <a:effectLst/>
                <a:latin typeface="Frutiger 45 Light"/>
                <a:ea typeface="Times New Roman"/>
                <a:cs typeface="Arial"/>
              </a:rPr>
              <a:t>Working Group on Calibration and Validation</a:t>
            </a:r>
            <a:endParaRPr lang="en-US" sz="1800" dirty="0">
              <a:effectLst/>
              <a:latin typeface="Times New Roman"/>
              <a:ea typeface="Times New Roman"/>
              <a:cs typeface="Times"/>
            </a:endParaRP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3"/>
          <p:cNvSpPr/>
          <p:nvPr userDrawn="1"/>
        </p:nvSpPr>
        <p:spPr>
          <a:xfrm>
            <a:off x="2133600" y="0"/>
            <a:ext cx="3581400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Cloud Mask Task Update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WGCV-43</a:t>
            </a:r>
          </a:p>
        </p:txBody>
      </p:sp>
    </p:spTree>
    <p:extLst>
      <p:ext uri="{BB962C8B-B14F-4D97-AF65-F5344CB8AC3E}">
        <p14:creationId xmlns:p14="http://schemas.microsoft.com/office/powerpoint/2010/main" val="109395542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8305800" cy="762000"/>
          </a:xfrm>
          <a:prstGeom prst="rect">
            <a:avLst/>
          </a:prstGeom>
        </p:spPr>
        <p:txBody>
          <a:bodyPr/>
          <a:lstStyle>
            <a:lvl1pPr algn="just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11"/>
          </p:nvPr>
        </p:nvSpPr>
        <p:spPr>
          <a:xfrm>
            <a:off x="0" y="1905000"/>
            <a:ext cx="8839200" cy="4572000"/>
          </a:xfrm>
          <a:prstGeom prst="rect">
            <a:avLst/>
          </a:prstGeom>
        </p:spPr>
        <p:txBody>
          <a:bodyPr/>
          <a:lstStyle>
            <a:lvl1pPr>
              <a:buSzPct val="90000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1pPr>
            <a:lvl2pPr marL="768927" indent="-311727">
              <a:buClr>
                <a:srgbClr val="005426"/>
              </a:buClr>
              <a:buSzPct val="80000"/>
              <a:buFont typeface="Wingdings" panose="05000000000000000000" pitchFamily="2" charset="2"/>
              <a:buChar char="§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2pPr>
            <a:lvl3pPr>
              <a:buSzPct val="60000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3pPr>
            <a:lvl4pPr>
              <a:defRPr sz="2400">
                <a:solidFill>
                  <a:srgbClr val="C00000"/>
                </a:solidFill>
              </a:defRPr>
            </a:lvl4pPr>
            <a:lvl5pPr>
              <a:defRPr sz="24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hape 3"/>
          <p:cNvSpPr/>
          <p:nvPr userDrawn="1"/>
        </p:nvSpPr>
        <p:spPr>
          <a:xfrm>
            <a:off x="1981200" y="76200"/>
            <a:ext cx="3581400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Cloud Mask Task Update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endParaRPr lang="en-US" sz="22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WGCV-43</a:t>
            </a:r>
          </a:p>
        </p:txBody>
      </p:sp>
    </p:spTree>
    <p:extLst>
      <p:ext uri="{BB962C8B-B14F-4D97-AF65-F5344CB8AC3E}">
        <p14:creationId xmlns:p14="http://schemas.microsoft.com/office/powerpoint/2010/main" val="3344838444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8305800" cy="762000"/>
          </a:xfrm>
          <a:prstGeom prst="rect">
            <a:avLst/>
          </a:prstGeom>
        </p:spPr>
        <p:txBody>
          <a:bodyPr/>
          <a:lstStyle>
            <a:lvl1pPr algn="just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11"/>
          </p:nvPr>
        </p:nvSpPr>
        <p:spPr>
          <a:xfrm>
            <a:off x="0" y="1905000"/>
            <a:ext cx="8839200" cy="4572000"/>
          </a:xfrm>
          <a:prstGeom prst="rect">
            <a:avLst/>
          </a:prstGeom>
        </p:spPr>
        <p:txBody>
          <a:bodyPr/>
          <a:lstStyle>
            <a:lvl1pPr>
              <a:buSzPct val="90000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1pPr>
            <a:lvl2pPr marL="768927" indent="-311727">
              <a:buClr>
                <a:srgbClr val="005426"/>
              </a:buClr>
              <a:buSzPct val="80000"/>
              <a:buFont typeface="Wingdings" panose="05000000000000000000" pitchFamily="2" charset="2"/>
              <a:buChar char="§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2pPr>
            <a:lvl3pPr>
              <a:buSzPct val="60000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3pPr>
            <a:lvl4pPr>
              <a:defRPr sz="2400">
                <a:solidFill>
                  <a:srgbClr val="C00000"/>
                </a:solidFill>
              </a:defRPr>
            </a:lvl4pPr>
            <a:lvl5pPr>
              <a:defRPr sz="24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hape 3"/>
          <p:cNvSpPr/>
          <p:nvPr userDrawn="1"/>
        </p:nvSpPr>
        <p:spPr>
          <a:xfrm>
            <a:off x="1981200" y="127337"/>
            <a:ext cx="3581400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Cloud Mask Task Update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endParaRPr lang="en-US" sz="22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WGCV-43</a:t>
            </a:r>
          </a:p>
        </p:txBody>
      </p:sp>
    </p:spTree>
    <p:extLst>
      <p:ext uri="{BB962C8B-B14F-4D97-AF65-F5344CB8AC3E}">
        <p14:creationId xmlns:p14="http://schemas.microsoft.com/office/powerpoint/2010/main" val="226901992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7"/>
          <p:cNvSpPr txBox="1"/>
          <p:nvPr userDrawn="1"/>
        </p:nvSpPr>
        <p:spPr>
          <a:xfrm>
            <a:off x="3733800" y="6477000"/>
            <a:ext cx="4572000" cy="304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600" b="1" dirty="0">
                <a:solidFill>
                  <a:srgbClr val="92D050"/>
                </a:solidFill>
                <a:effectLst/>
                <a:latin typeface="Frutiger 45 Light"/>
                <a:ea typeface="Times New Roman"/>
                <a:cs typeface="Arial"/>
              </a:rPr>
              <a:t>Working Group on Calibration and Validation</a:t>
            </a:r>
            <a:endParaRPr lang="en-US" sz="1600" dirty="0">
              <a:effectLst/>
              <a:latin typeface="Times New Roman"/>
              <a:ea typeface="Times New Roman"/>
              <a:cs typeface="Times"/>
            </a:endParaRPr>
          </a:p>
        </p:txBody>
      </p:sp>
      <p:sp>
        <p:nvSpPr>
          <p:cNvPr id="3" name="Rectangle 2"/>
          <p:cNvSpPr/>
          <p:nvPr userDrawn="1"/>
        </p:nvSpPr>
        <p:spPr>
          <a:xfrm>
            <a:off x="8153400" y="6504801"/>
            <a:ext cx="97222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fld id="{D9245422-3BB8-6D4A-8024-718D9EB8D280}" type="slidenum">
              <a:rPr lang="en-US" sz="1200" smtClean="0"/>
              <a:pPr algn="r"/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4" r:id="rId4"/>
  </p:sldLayoutIdLst>
  <p:transition spd="med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578357" y="1752600"/>
            <a:ext cx="7575043" cy="121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r>
              <a:rPr lang="en-US" dirty="0"/>
              <a:t>Cloud mask update</a:t>
            </a:r>
          </a:p>
        </p:txBody>
      </p:sp>
      <p:sp>
        <p:nvSpPr>
          <p:cNvPr id="11" name="Shape 11"/>
          <p:cNvSpPr/>
          <p:nvPr/>
        </p:nvSpPr>
        <p:spPr>
          <a:xfrm>
            <a:off x="685800" y="32004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K. . </a:t>
            </a:r>
            <a:r>
              <a:rPr lang="en-US" dirty="0" err="1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Thome</a:t>
            </a:r>
            <a:endParaRPr lang="en-US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NASA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WGCV Plenary # 43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INPE, Sao Jose dos Campos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April 10-13, 2018</a:t>
            </a: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3400" y="304800"/>
            <a:ext cx="2507906" cy="99313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Original cloud mask task 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Cloud masking task objectives:</a:t>
            </a:r>
          </a:p>
          <a:p>
            <a:r>
              <a:rPr lang="en-US" dirty="0"/>
              <a:t>Define the nomenclature, i.e. What is cloud-free? What is a cloud? </a:t>
            </a:r>
          </a:p>
          <a:p>
            <a:r>
              <a:rPr lang="en-US" dirty="0"/>
              <a:t>Define what “mask” is suitable for what application/user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Original objectives are basic questions that have applicability to a wide range of applications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Atmospheric correction task had similarly basic definitions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Leverage results of upcoming experts workshop for nomenclature guidance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633248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Path forward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1"/>
          </p:nvPr>
        </p:nvSpPr>
        <p:spPr>
          <a:xfrm>
            <a:off x="0" y="1528762"/>
            <a:ext cx="8839200" cy="5024438"/>
          </a:xfrm>
        </p:spPr>
        <p:txBody>
          <a:bodyPr/>
          <a:lstStyle/>
          <a:p>
            <a:r>
              <a:rPr lang="en-US" dirty="0"/>
              <a:t>Propose a methodology similar to ACIX (see following)</a:t>
            </a:r>
          </a:p>
          <a:p>
            <a:r>
              <a:rPr lang="en-US" dirty="0"/>
              <a:t>Cloud mask </a:t>
            </a:r>
            <a:r>
              <a:rPr lang="en-US" dirty="0" err="1"/>
              <a:t>intercomparison</a:t>
            </a:r>
            <a:r>
              <a:rPr lang="en-US" dirty="0"/>
              <a:t> exercise (CMIX)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WGCV helps to identify two leads that will detail the process and ensure availability of key support personnel</a:t>
            </a:r>
          </a:p>
          <a:p>
            <a:r>
              <a:rPr lang="en-US" dirty="0"/>
              <a:t>Guide effort to provide results that will support ACIX II and ARD and interoperability</a:t>
            </a:r>
          </a:p>
          <a:p>
            <a:r>
              <a:rPr lang="en-US" dirty="0"/>
              <a:t>Allow the CMIX group to</a:t>
            </a:r>
          </a:p>
          <a:p>
            <a:pPr lvl="1"/>
            <a:r>
              <a:rPr lang="en-US" dirty="0"/>
              <a:t>Identify test scenes</a:t>
            </a:r>
          </a:p>
          <a:p>
            <a:pPr lvl="1"/>
            <a:r>
              <a:rPr lang="en-US" dirty="0"/>
              <a:t>Develop the “truth” that is used for evaluation</a:t>
            </a:r>
          </a:p>
          <a:p>
            <a:pPr lvl="1"/>
            <a:r>
              <a:rPr lang="en-US" dirty="0"/>
              <a:t>Collect volunteer groups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4E37C8-0D27-6946-AF90-578D5A1633EC}"/>
              </a:ext>
            </a:extLst>
          </p:cNvPr>
          <p:cNvSpPr txBox="1"/>
          <p:nvPr/>
        </p:nvSpPr>
        <p:spPr>
          <a:xfrm>
            <a:off x="228600" y="2304873"/>
            <a:ext cx="8610600" cy="120032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kumimoji="0" lang="en-US" sz="2400" b="1" i="0" u="none" strike="noStrike" cap="none" spc="0" normalizeH="0" baseline="0" dirty="0">
                <a:ln>
                  <a:noFill/>
                </a:ln>
                <a:solidFill>
                  <a:srgbClr val="002569"/>
                </a:solidFill>
                <a:effectLst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ely on a set of defined test scenes that a set of volunteer groups assess the distribution of clouds within those scenes and the results are compared amongst the participants</a:t>
            </a:r>
          </a:p>
        </p:txBody>
      </p:sp>
    </p:spTree>
    <p:extLst>
      <p:ext uri="{BB962C8B-B14F-4D97-AF65-F5344CB8AC3E}">
        <p14:creationId xmlns:p14="http://schemas.microsoft.com/office/powerpoint/2010/main" val="3312220200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06D2241-F422-814E-BFB7-8670B92CAD95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25400" cap="flat">
            <a:noFill/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82D382DF-DC1E-854A-8B1C-1D8CE02054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7665" y="41407"/>
            <a:ext cx="6626335" cy="674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ED9A453-80B4-BF47-9B8B-D6AF97DCFF63}"/>
              </a:ext>
            </a:extLst>
          </p:cNvPr>
          <p:cNvSpPr txBox="1"/>
          <p:nvPr/>
        </p:nvSpPr>
        <p:spPr>
          <a:xfrm>
            <a:off x="6528" y="731693"/>
            <a:ext cx="3574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en-GB" sz="1600" b="1" u="sng" dirty="0">
                <a:solidFill>
                  <a:srgbClr val="0033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Definition of the inter-comparison protocol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F6133A6-9DA5-734C-BBEE-34D6884C1388}"/>
              </a:ext>
            </a:extLst>
          </p:cNvPr>
          <p:cNvSpPr txBox="1"/>
          <p:nvPr/>
        </p:nvSpPr>
        <p:spPr>
          <a:xfrm>
            <a:off x="17626" y="2680662"/>
            <a:ext cx="2500040" cy="173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000" indent="-342000" algn="just">
              <a:spcAft>
                <a:spcPts val="600"/>
              </a:spcAft>
              <a:buFont typeface="+mj-lt"/>
              <a:buAutoNum type="arabicPeriod" startAt="2"/>
            </a:pPr>
            <a:r>
              <a:rPr lang="en-GB" sz="1600" b="1" u="sng" dirty="0">
                <a:solidFill>
                  <a:srgbClr val="0033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 of the Cloud Mask</a:t>
            </a:r>
          </a:p>
          <a:p>
            <a:pPr marL="361950" algn="just"/>
            <a:r>
              <a:rPr lang="en-GB" sz="1400" b="1" dirty="0">
                <a:solidFill>
                  <a:srgbClr val="4D4F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Participants</a:t>
            </a:r>
            <a:r>
              <a:rPr lang="en-GB" sz="1400" dirty="0">
                <a:solidFill>
                  <a:srgbClr val="4D4F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apply their Cloud Mask schemes to a set of test cases keeping the processing parameters constant.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EACC1EF-942F-1044-80E9-451B9FA99E9E}"/>
              </a:ext>
            </a:extLst>
          </p:cNvPr>
          <p:cNvSpPr txBox="1"/>
          <p:nvPr/>
        </p:nvSpPr>
        <p:spPr>
          <a:xfrm>
            <a:off x="17627" y="5482727"/>
            <a:ext cx="3792374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000" indent="-342000" algn="just">
              <a:spcAft>
                <a:spcPts val="600"/>
              </a:spcAft>
              <a:buFont typeface="+mj-lt"/>
              <a:buAutoNum type="arabicPeriod" startAt="3"/>
            </a:pPr>
            <a:r>
              <a:rPr lang="en-GB" sz="1600" b="1" u="sng" dirty="0">
                <a:solidFill>
                  <a:srgbClr val="0033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Analysis of the results </a:t>
            </a:r>
          </a:p>
          <a:p>
            <a:pPr marL="361950" algn="just"/>
            <a:r>
              <a:rPr lang="en-GB" sz="1400" b="1" dirty="0">
                <a:solidFill>
                  <a:srgbClr val="4D4F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CMIX coordinators </a:t>
            </a:r>
            <a:r>
              <a:rPr lang="en-GB" sz="1400" dirty="0">
                <a:solidFill>
                  <a:srgbClr val="4D4F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 results submitted by all participants and results are presented and discussed during a 2</a:t>
            </a:r>
            <a:r>
              <a:rPr lang="en-GB" sz="1400" baseline="30000" dirty="0">
                <a:solidFill>
                  <a:srgbClr val="4D4F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GB" sz="1400" dirty="0">
                <a:solidFill>
                  <a:srgbClr val="4D4F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workshop.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D777E5C-69C1-784E-8C48-BE18764DB3D4}"/>
              </a:ext>
            </a:extLst>
          </p:cNvPr>
          <p:cNvSpPr txBox="1"/>
          <p:nvPr/>
        </p:nvSpPr>
        <p:spPr>
          <a:xfrm>
            <a:off x="6529" y="1242536"/>
            <a:ext cx="294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>
                <a:solidFill>
                  <a:srgbClr val="4D4F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the proposals will be discussed at an initial workshop where </a:t>
            </a:r>
            <a:r>
              <a:rPr lang="en-US" sz="1400" b="1" dirty="0">
                <a:solidFill>
                  <a:srgbClr val="4D4F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inter-comparison procedure will be agreed upon by all participants</a:t>
            </a:r>
            <a:r>
              <a:rPr lang="en-US" sz="1400" dirty="0">
                <a:solidFill>
                  <a:srgbClr val="4D4F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15" name="Title 3">
            <a:extLst>
              <a:ext uri="{FF2B5EF4-FFF2-40B4-BE49-F238E27FC236}">
                <a16:creationId xmlns:a16="http://schemas.microsoft.com/office/drawing/2014/main" id="{6219F042-D81C-BF45-84D3-8091369C25A1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5528969" cy="584775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en-GB" sz="2200" b="0" dirty="0" smtClean="0">
                <a:solidFill>
                  <a:srgbClr val="0070C0"/>
                </a:solidFill>
                <a:latin typeface="Verdana"/>
                <a:ea typeface="+mj-ea"/>
                <a:cs typeface="Verdana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r>
              <a:rPr lang="en-US" sz="2000" kern="0" dirty="0">
                <a:solidFill>
                  <a:srgbClr val="00338D"/>
                </a:solidFill>
                <a:latin typeface="Calibri" panose="020F0502020204030204" pitchFamily="34" charset="0"/>
              </a:rPr>
              <a:t> </a:t>
            </a:r>
            <a:r>
              <a:rPr lang="en-US" sz="3200" b="1" kern="0" dirty="0">
                <a:solidFill>
                  <a:srgbClr val="0033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000" b="1" kern="0" dirty="0">
                <a:solidFill>
                  <a:srgbClr val="0033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ow</a:t>
            </a:r>
            <a:r>
              <a:rPr lang="en-US" sz="3200" b="1" kern="0" dirty="0">
                <a:solidFill>
                  <a:srgbClr val="0033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E9A1A3C-99B7-0446-8D87-521826C01541}"/>
              </a:ext>
            </a:extLst>
          </p:cNvPr>
          <p:cNvCxnSpPr/>
          <p:nvPr/>
        </p:nvCxnSpPr>
        <p:spPr>
          <a:xfrm>
            <a:off x="0" y="656783"/>
            <a:ext cx="2952328" cy="0"/>
          </a:xfrm>
          <a:prstGeom prst="line">
            <a:avLst/>
          </a:prstGeom>
          <a:ln w="69850">
            <a:solidFill>
              <a:srgbClr val="0033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47356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2569"/>
      </a:dk1>
      <a:lt1>
        <a:srgbClr val="696969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6006</TotalTime>
  <Words>268</Words>
  <Application>Microsoft Macintosh PowerPoint</Application>
  <PresentationFormat>On-screen Show (4:3)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8" baseType="lpstr">
      <vt:lpstr>Arial Bold</vt:lpstr>
      <vt:lpstr>Droid Serif</vt:lpstr>
      <vt:lpstr>Frutiger 45 Light</vt:lpstr>
      <vt:lpstr>Proxima Nova Regular</vt:lpstr>
      <vt:lpstr>Arial</vt:lpstr>
      <vt:lpstr>Avenir Roman</vt:lpstr>
      <vt:lpstr>Calibri</vt:lpstr>
      <vt:lpstr>Century Gothic</vt:lpstr>
      <vt:lpstr>Helvetica</vt:lpstr>
      <vt:lpstr>Times</vt:lpstr>
      <vt:lpstr>Times New Roman</vt:lpstr>
      <vt:lpstr>Verdana</vt:lpstr>
      <vt:lpstr>Wingdings</vt:lpstr>
      <vt:lpstr>Default</vt:lpstr>
      <vt:lpstr>Cloud mask update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Microsoft Office User</cp:lastModifiedBy>
  <cp:revision>154</cp:revision>
  <dcterms:modified xsi:type="dcterms:W3CDTF">2018-04-12T01:25:47Z</dcterms:modified>
</cp:coreProperties>
</file>