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62" r:id="rId4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5" autoAdjust="0"/>
    <p:restoredTop sz="94681" autoAdjust="0"/>
  </p:normalViewPr>
  <p:slideViewPr>
    <p:cSldViewPr>
      <p:cViewPr>
        <p:scale>
          <a:sx n="80" d="100"/>
          <a:sy n="80" d="100"/>
        </p:scale>
        <p:origin x="-1426" y="-1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059C26-7044-4751-AA81-F2CDADAD86F3}" type="datetimeFigureOut">
              <a:rPr lang="de-DE" smtClean="0"/>
              <a:t>13.04.2018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45ACC-5125-49DE-B45A-607831C1D0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27807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7"/>
          <p:cNvSpPr txBox="1"/>
          <p:nvPr userDrawn="1"/>
        </p:nvSpPr>
        <p:spPr>
          <a:xfrm>
            <a:off x="609600" y="6172200"/>
            <a:ext cx="52578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8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800" dirty="0">
              <a:effectLst/>
              <a:latin typeface="Times New Roman"/>
              <a:ea typeface="Times New Roman"/>
              <a:cs typeface="Times"/>
            </a:endParaRP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304800" y="1524000"/>
            <a:ext cx="8610600" cy="4724400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000"/>
            </a:lvl1pPr>
            <a:lvl2pPr marL="768927" indent="-311727">
              <a:buFont typeface="Symbol" panose="05050102010706020507" pitchFamily="18" charset="2"/>
              <a:buChar char="-"/>
              <a:defRPr sz="1800"/>
            </a:lvl2pPr>
            <a:lvl3pPr marL="1188719" indent="-274319">
              <a:buFontTx/>
              <a:buChar char="►"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feld 7"/>
          <p:cNvSpPr txBox="1"/>
          <p:nvPr userDrawn="1"/>
        </p:nvSpPr>
        <p:spPr>
          <a:xfrm>
            <a:off x="3733800" y="6477000"/>
            <a:ext cx="51816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srgbClr val="92D050"/>
                </a:solidFill>
                <a:effectLst/>
                <a:latin typeface="Frutiger 45 Light" panose="020B0303030504020204" pitchFamily="34" charset="0"/>
                <a:ea typeface="Times New Roman"/>
                <a:cs typeface="Arial"/>
              </a:rPr>
              <a:t>Working Group on Calibration and </a:t>
            </a:r>
            <a:r>
              <a:rPr lang="en-US" sz="1600" b="1" dirty="0" smtClean="0">
                <a:solidFill>
                  <a:srgbClr val="92D050"/>
                </a:solidFill>
                <a:effectLst/>
                <a:latin typeface="Frutiger 45 Light" panose="020B0303030504020204" pitchFamily="34" charset="0"/>
                <a:ea typeface="Times New Roman"/>
                <a:cs typeface="Arial"/>
              </a:rPr>
              <a:t>Validation   </a:t>
            </a:r>
            <a:fld id="{86CB4B4D-7CA3-9044-876B-883B54F8677D}" type="slidenum">
              <a:rPr lang="en-US" sz="1400" b="1" smtClean="0">
                <a:latin typeface="Frutiger 45 Light" panose="020B0303030504020204" pitchFamily="34" charset="0"/>
              </a:rPr>
              <a:pPr marL="0" marR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lang="en-US" sz="1400" b="1" dirty="0" smtClean="0">
              <a:latin typeface="Frutiger 45 Light" panose="020B0303030504020204" pitchFamily="34" charset="0"/>
            </a:endParaRPr>
          </a:p>
          <a:p>
            <a:pPr>
              <a:spcAft>
                <a:spcPts val="0"/>
              </a:spcAft>
            </a:pPr>
            <a:endParaRPr lang="en-US" sz="1600" dirty="0">
              <a:effectLst/>
              <a:latin typeface="Frutiger 45 Light" panose="020B0303030504020204" pitchFamily="34" charset="0"/>
              <a:ea typeface="Times New Roman"/>
              <a:cs typeface="Times"/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010400" y="6504801"/>
            <a:ext cx="1905000" cy="276999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2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extfeld 7"/>
          <p:cNvSpPr txBox="1"/>
          <p:nvPr userDrawn="1"/>
        </p:nvSpPr>
        <p:spPr>
          <a:xfrm>
            <a:off x="3733800" y="6477000"/>
            <a:ext cx="45720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600" dirty="0">
              <a:effectLst/>
              <a:latin typeface="Times New Roman"/>
              <a:ea typeface="Times New Roman"/>
              <a:cs typeface="Time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578357" y="1752600"/>
            <a:ext cx="7575043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3600" b="1" dirty="0" smtClean="0">
                <a:solidFill>
                  <a:srgbClr val="FFFFFF"/>
                </a:solidFill>
              </a:rPr>
              <a:t>Update about </a:t>
            </a:r>
            <a:r>
              <a:rPr lang="en-US" sz="3600" b="1" dirty="0" err="1" smtClean="0">
                <a:solidFill>
                  <a:srgbClr val="FFFFFF"/>
                </a:solidFill>
              </a:rPr>
              <a:t>WGClimate</a:t>
            </a:r>
            <a:r>
              <a:rPr lang="en-US" sz="3600" b="1" dirty="0" smtClean="0">
                <a:solidFill>
                  <a:srgbClr val="FFFFFF"/>
                </a:solidFill>
              </a:rPr>
              <a:t> #9</a:t>
            </a:r>
            <a:br>
              <a:rPr lang="en-US" sz="3600" b="1" dirty="0" smtClean="0">
                <a:solidFill>
                  <a:srgbClr val="FFFFFF"/>
                </a:solidFill>
              </a:rPr>
            </a:br>
            <a:r>
              <a:rPr lang="en-US" sz="3600" b="1" dirty="0" smtClean="0">
                <a:solidFill>
                  <a:srgbClr val="FFFFFF"/>
                </a:solidFill>
              </a:rPr>
              <a:t> </a:t>
            </a:r>
            <a:br>
              <a:rPr lang="en-US" sz="3600" b="1" dirty="0" smtClean="0">
                <a:solidFill>
                  <a:srgbClr val="FFFFFF"/>
                </a:solidFill>
              </a:rPr>
            </a:br>
            <a:endParaRPr sz="3600" b="1" dirty="0">
              <a:solidFill>
                <a:srgbClr val="FFFFFF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85800" y="32004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Albrecht von Bargen (</a:t>
            </a:r>
            <a:r>
              <a:rPr lang="de-DE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DLR)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Agenda Item 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# 99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de-DE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WGCV </a:t>
            </a:r>
            <a:r>
              <a:rPr lang="de-DE" dirty="0" err="1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Plenary</a:t>
            </a:r>
            <a:r>
              <a:rPr lang="de-DE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# 43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de-DE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INPE, Sao Jose do Campos 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April 9 - 13, 2017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3400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304800" y="1371600"/>
            <a:ext cx="8610600" cy="5029200"/>
          </a:xfrm>
        </p:spPr>
        <p:txBody>
          <a:bodyPr/>
          <a:lstStyle/>
          <a:p>
            <a:r>
              <a:rPr lang="de-DE" dirty="0" smtClean="0"/>
              <a:t>WGClimate-7 </a:t>
            </a:r>
            <a:r>
              <a:rPr lang="de-DE" dirty="0" err="1" smtClean="0"/>
              <a:t>hosted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INPE at Sao Jose dos Campos (Feb 2017) </a:t>
            </a:r>
          </a:p>
          <a:p>
            <a:pPr lvl="1"/>
            <a:r>
              <a:rPr lang="de-DE" dirty="0" err="1" smtClean="0"/>
              <a:t>Three</a:t>
            </a:r>
            <a:r>
              <a:rPr lang="de-DE" dirty="0" smtClean="0"/>
              <a:t> </a:t>
            </a:r>
            <a:r>
              <a:rPr lang="de-DE" dirty="0" err="1" smtClean="0"/>
              <a:t>over-arching</a:t>
            </a:r>
            <a:r>
              <a:rPr lang="de-DE" dirty="0" smtClean="0"/>
              <a:t> </a:t>
            </a:r>
            <a:r>
              <a:rPr lang="de-DE" dirty="0" err="1" smtClean="0"/>
              <a:t>items</a:t>
            </a:r>
            <a:endParaRPr lang="de-DE" dirty="0" smtClean="0"/>
          </a:p>
          <a:p>
            <a:pPr lvl="1"/>
            <a:r>
              <a:rPr lang="de-DE" dirty="0" smtClean="0"/>
              <a:t>Status ECV </a:t>
            </a:r>
            <a:r>
              <a:rPr lang="de-DE" dirty="0" err="1" smtClean="0"/>
              <a:t>inventory</a:t>
            </a:r>
            <a:r>
              <a:rPr lang="de-DE" dirty="0" smtClean="0"/>
              <a:t> </a:t>
            </a:r>
            <a:r>
              <a:rPr lang="de-DE" dirty="0" err="1" smtClean="0"/>
              <a:t>population</a:t>
            </a:r>
            <a:r>
              <a:rPr lang="de-DE" dirty="0" smtClean="0"/>
              <a:t> </a:t>
            </a:r>
            <a:r>
              <a:rPr lang="de-DE" dirty="0" err="1" smtClean="0"/>
              <a:t>cycle</a:t>
            </a:r>
            <a:r>
              <a:rPr lang="de-DE" dirty="0" smtClean="0"/>
              <a:t> # 2</a:t>
            </a:r>
          </a:p>
          <a:p>
            <a:pPr lvl="1"/>
            <a:r>
              <a:rPr lang="de-DE" dirty="0" smtClean="0"/>
              <a:t>Status ECV </a:t>
            </a:r>
            <a:r>
              <a:rPr lang="de-DE" dirty="0" err="1" smtClean="0"/>
              <a:t>inventory</a:t>
            </a:r>
            <a:r>
              <a:rPr lang="de-DE" dirty="0" smtClean="0"/>
              <a:t> </a:t>
            </a:r>
            <a:r>
              <a:rPr lang="de-DE" dirty="0" err="1" smtClean="0"/>
              <a:t>gap</a:t>
            </a:r>
            <a:r>
              <a:rPr lang="de-DE" dirty="0" smtClean="0"/>
              <a:t> </a:t>
            </a:r>
            <a:r>
              <a:rPr lang="de-DE" dirty="0" err="1" smtClean="0"/>
              <a:t>analysis</a:t>
            </a:r>
            <a:r>
              <a:rPr lang="de-DE" dirty="0" smtClean="0"/>
              <a:t> </a:t>
            </a:r>
            <a:r>
              <a:rPr lang="de-DE" dirty="0" err="1" smtClean="0"/>
              <a:t>cycle</a:t>
            </a:r>
            <a:r>
              <a:rPr lang="de-DE" dirty="0" smtClean="0"/>
              <a:t> # 2</a:t>
            </a:r>
          </a:p>
          <a:p>
            <a:pPr lvl="1"/>
            <a:r>
              <a:rPr lang="de-DE" dirty="0" smtClean="0"/>
              <a:t>CEOS </a:t>
            </a:r>
            <a:r>
              <a:rPr lang="de-DE" dirty="0" err="1" smtClean="0"/>
              <a:t>response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GCOS Implementation Plan (GCOS-200)</a:t>
            </a:r>
          </a:p>
          <a:p>
            <a:pPr lvl="2"/>
            <a:r>
              <a:rPr lang="de-DE" dirty="0" smtClean="0"/>
              <a:t>Lead </a:t>
            </a:r>
            <a:r>
              <a:rPr lang="de-DE" dirty="0" err="1" smtClean="0"/>
              <a:t>for</a:t>
            </a:r>
            <a:r>
              <a:rPr lang="de-DE" dirty="0" smtClean="0"/>
              <a:t> CEOS </a:t>
            </a:r>
            <a:r>
              <a:rPr lang="de-DE" dirty="0" err="1" smtClean="0"/>
              <a:t>response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WGClimate</a:t>
            </a:r>
            <a:endParaRPr lang="de-DE" dirty="0" smtClean="0"/>
          </a:p>
          <a:p>
            <a:pPr lvl="2"/>
            <a:r>
              <a:rPr lang="de-DE" dirty="0" smtClean="0"/>
              <a:t>Teams </a:t>
            </a:r>
            <a:r>
              <a:rPr lang="de-DE" dirty="0" err="1" smtClean="0"/>
              <a:t>settled</a:t>
            </a:r>
            <a:r>
              <a:rPr lang="de-DE" dirty="0" smtClean="0"/>
              <a:t> in </a:t>
            </a:r>
            <a:r>
              <a:rPr lang="de-DE" dirty="0" err="1" smtClean="0"/>
              <a:t>advance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different </a:t>
            </a:r>
            <a:r>
              <a:rPr lang="de-DE" dirty="0" err="1" smtClean="0"/>
              <a:t>compartments</a:t>
            </a:r>
            <a:endParaRPr lang="de-DE" dirty="0"/>
          </a:p>
          <a:p>
            <a:pPr lvl="3"/>
            <a:r>
              <a:rPr lang="de-DE" dirty="0" err="1" smtClean="0"/>
              <a:t>Atmosphere</a:t>
            </a:r>
            <a:r>
              <a:rPr lang="de-DE" dirty="0" smtClean="0"/>
              <a:t>	Stephan </a:t>
            </a:r>
            <a:r>
              <a:rPr lang="de-DE" dirty="0" err="1" smtClean="0"/>
              <a:t>Bojinski</a:t>
            </a:r>
            <a:r>
              <a:rPr lang="de-DE" dirty="0" smtClean="0"/>
              <a:t> (WMO)</a:t>
            </a:r>
          </a:p>
          <a:p>
            <a:pPr lvl="3"/>
            <a:r>
              <a:rPr lang="de-DE" dirty="0" err="1" smtClean="0"/>
              <a:t>Ocean</a:t>
            </a:r>
            <a:r>
              <a:rPr lang="de-DE" dirty="0" smtClean="0"/>
              <a:t>		Chris </a:t>
            </a:r>
            <a:r>
              <a:rPr lang="de-DE" dirty="0" err="1" smtClean="0"/>
              <a:t>Merchant</a:t>
            </a:r>
            <a:r>
              <a:rPr lang="de-DE" dirty="0" smtClean="0"/>
              <a:t> (</a:t>
            </a:r>
            <a:r>
              <a:rPr lang="de-DE" dirty="0" err="1" smtClean="0"/>
              <a:t>UoR</a:t>
            </a:r>
            <a:r>
              <a:rPr lang="de-DE" dirty="0" smtClean="0"/>
              <a:t>)</a:t>
            </a:r>
          </a:p>
          <a:p>
            <a:pPr lvl="3"/>
            <a:r>
              <a:rPr lang="de-DE" dirty="0" err="1" smtClean="0"/>
              <a:t>Terrestrial</a:t>
            </a:r>
            <a:r>
              <a:rPr lang="de-DE" dirty="0" smtClean="0"/>
              <a:t>	</a:t>
            </a:r>
            <a:r>
              <a:rPr lang="de-DE" dirty="0" smtClean="0"/>
              <a:t>	John </a:t>
            </a:r>
            <a:r>
              <a:rPr lang="de-DE" dirty="0" err="1" smtClean="0"/>
              <a:t>Dwyer</a:t>
            </a:r>
            <a:r>
              <a:rPr lang="de-DE" dirty="0" smtClean="0"/>
              <a:t> (USGS)</a:t>
            </a:r>
            <a:endParaRPr lang="de-DE" dirty="0"/>
          </a:p>
          <a:p>
            <a:pPr lvl="2"/>
            <a:r>
              <a:rPr lang="de-DE" dirty="0" smtClean="0"/>
              <a:t>On-hand </a:t>
            </a:r>
            <a:r>
              <a:rPr lang="de-DE" dirty="0" err="1" smtClean="0"/>
              <a:t>work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GCOS </a:t>
            </a:r>
            <a:r>
              <a:rPr lang="de-DE" dirty="0" err="1" smtClean="0"/>
              <a:t>action</a:t>
            </a:r>
            <a:r>
              <a:rPr lang="de-DE" dirty="0" smtClean="0"/>
              <a:t> </a:t>
            </a:r>
            <a:r>
              <a:rPr lang="de-DE" dirty="0" err="1" smtClean="0"/>
              <a:t>items</a:t>
            </a:r>
            <a:r>
              <a:rPr lang="de-DE" dirty="0" smtClean="0"/>
              <a:t> </a:t>
            </a:r>
            <a:r>
              <a:rPr lang="de-DE" dirty="0" err="1" smtClean="0"/>
              <a:t>during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meeting</a:t>
            </a:r>
            <a:endParaRPr lang="de-DE" dirty="0" smtClean="0"/>
          </a:p>
          <a:p>
            <a:pPr lvl="3"/>
            <a:r>
              <a:rPr lang="de-DE" dirty="0" err="1" smtClean="0"/>
              <a:t>Sort</a:t>
            </a:r>
            <a:r>
              <a:rPr lang="de-DE" dirty="0" smtClean="0"/>
              <a:t> out </a:t>
            </a:r>
            <a:r>
              <a:rPr lang="de-DE" dirty="0" err="1" smtClean="0"/>
              <a:t>those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not </a:t>
            </a:r>
            <a:r>
              <a:rPr lang="de-DE" dirty="0" err="1" smtClean="0"/>
              <a:t>related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space-based</a:t>
            </a:r>
            <a:r>
              <a:rPr lang="de-DE" dirty="0" smtClean="0"/>
              <a:t> </a:t>
            </a:r>
            <a:r>
              <a:rPr lang="de-DE" dirty="0" err="1" smtClean="0"/>
              <a:t>measurements</a:t>
            </a:r>
            <a:endParaRPr lang="de-DE" dirty="0" smtClean="0"/>
          </a:p>
          <a:p>
            <a:pPr lvl="3"/>
            <a:r>
              <a:rPr lang="de-DE" dirty="0" err="1" smtClean="0"/>
              <a:t>Figure</a:t>
            </a:r>
            <a:r>
              <a:rPr lang="de-DE" dirty="0" smtClean="0"/>
              <a:t> out </a:t>
            </a:r>
            <a:r>
              <a:rPr lang="de-DE" dirty="0" err="1" smtClean="0"/>
              <a:t>whether</a:t>
            </a:r>
            <a:r>
              <a:rPr lang="de-DE" dirty="0" smtClean="0"/>
              <a:t> </a:t>
            </a:r>
            <a:r>
              <a:rPr lang="de-DE" dirty="0" err="1" smtClean="0"/>
              <a:t>those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also </a:t>
            </a:r>
            <a:r>
              <a:rPr lang="de-DE" dirty="0" err="1" smtClean="0"/>
              <a:t>related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others</a:t>
            </a:r>
            <a:endParaRPr lang="de-DE" dirty="0" smtClean="0"/>
          </a:p>
          <a:p>
            <a:pPr lvl="3"/>
            <a:r>
              <a:rPr lang="de-DE" dirty="0" err="1" smtClean="0"/>
              <a:t>Formulate</a:t>
            </a:r>
            <a:r>
              <a:rPr lang="de-DE" dirty="0" smtClean="0"/>
              <a:t> 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driving</a:t>
            </a:r>
            <a:r>
              <a:rPr lang="de-DE" dirty="0" smtClean="0"/>
              <a:t> </a:t>
            </a:r>
            <a:r>
              <a:rPr lang="de-DE" dirty="0" err="1" smtClean="0"/>
              <a:t>questions</a:t>
            </a:r>
            <a:r>
              <a:rPr lang="de-DE" dirty="0" smtClean="0"/>
              <a:t> / </a:t>
            </a:r>
            <a:r>
              <a:rPr lang="de-DE" dirty="0" err="1" smtClean="0"/>
              <a:t>statements</a:t>
            </a:r>
            <a:endParaRPr lang="de-DE" dirty="0" smtClean="0"/>
          </a:p>
          <a:p>
            <a:pPr lvl="2"/>
            <a:r>
              <a:rPr lang="de-DE" dirty="0" err="1" smtClean="0"/>
              <a:t>Agree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structure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response</a:t>
            </a:r>
            <a:r>
              <a:rPr lang="de-DE" dirty="0" smtClean="0"/>
              <a:t> </a:t>
            </a:r>
            <a:r>
              <a:rPr lang="de-DE" dirty="0" err="1" smtClean="0"/>
              <a:t>document</a:t>
            </a:r>
            <a:endParaRPr lang="de-DE" dirty="0" smtClean="0"/>
          </a:p>
          <a:p>
            <a:pPr lvl="1"/>
            <a:endParaRPr lang="de-DE" dirty="0" smtClean="0"/>
          </a:p>
        </p:txBody>
      </p:sp>
      <p:sp>
        <p:nvSpPr>
          <p:cNvPr id="3" name="Shape 3"/>
          <p:cNvSpPr/>
          <p:nvPr/>
        </p:nvSpPr>
        <p:spPr>
          <a:xfrm>
            <a:off x="2130871" y="190714"/>
            <a:ext cx="5108129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Update </a:t>
            </a:r>
            <a:r>
              <a:rPr lang="de-DE" sz="1500" dirty="0" err="1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WGClimate</a:t>
            </a: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</a:t>
            </a:r>
            <a:r>
              <a:rPr lang="de-DE" sz="1500" dirty="0" err="1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and</a:t>
            </a: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</a:t>
            </a:r>
            <a:b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GCOS Implementation Plan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 Plenary # 42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7057770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err="1" smtClean="0"/>
              <a:t>WGClimate</a:t>
            </a:r>
            <a:r>
              <a:rPr lang="de-DE" dirty="0" smtClean="0"/>
              <a:t> # 8 </a:t>
            </a:r>
            <a:r>
              <a:rPr lang="de-DE" dirty="0" err="1" smtClean="0"/>
              <a:t>hosted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ESA, September 7-8th, 2017</a:t>
            </a:r>
          </a:p>
          <a:p>
            <a:pPr lvl="1"/>
            <a:r>
              <a:rPr lang="de-DE" dirty="0" err="1" smtClean="0"/>
              <a:t>Finalization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CEOS </a:t>
            </a:r>
            <a:r>
              <a:rPr lang="de-DE" dirty="0" err="1" smtClean="0"/>
              <a:t>response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GCOS Implementation Plan 2016</a:t>
            </a:r>
          </a:p>
          <a:p>
            <a:pPr lvl="1"/>
            <a:r>
              <a:rPr lang="de-DE" dirty="0" err="1" smtClean="0"/>
              <a:t>Outlining</a:t>
            </a:r>
            <a:r>
              <a:rPr lang="de-DE" dirty="0" smtClean="0"/>
              <a:t> </a:t>
            </a:r>
            <a:r>
              <a:rPr lang="de-DE" dirty="0"/>
              <a:t>G</a:t>
            </a:r>
            <a:r>
              <a:rPr lang="de-DE" dirty="0" smtClean="0"/>
              <a:t>ap </a:t>
            </a:r>
            <a:r>
              <a:rPr lang="de-DE" dirty="0" err="1" smtClean="0"/>
              <a:t>analysis</a:t>
            </a:r>
            <a:r>
              <a:rPr lang="de-DE" dirty="0" smtClean="0"/>
              <a:t> </a:t>
            </a:r>
            <a:r>
              <a:rPr lang="de-DE" dirty="0" err="1" smtClean="0"/>
              <a:t>report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ECV </a:t>
            </a:r>
            <a:r>
              <a:rPr lang="de-DE" dirty="0" err="1" smtClean="0"/>
              <a:t>inventory</a:t>
            </a:r>
            <a:r>
              <a:rPr lang="de-DE" dirty="0" smtClean="0"/>
              <a:t> (</a:t>
            </a:r>
            <a:r>
              <a:rPr lang="de-DE" dirty="0" err="1" smtClean="0"/>
              <a:t>cycle</a:t>
            </a:r>
            <a:r>
              <a:rPr lang="de-DE" dirty="0" smtClean="0"/>
              <a:t> # 2)</a:t>
            </a:r>
          </a:p>
          <a:p>
            <a:r>
              <a:rPr lang="de-DE" dirty="0" err="1" smtClean="0"/>
              <a:t>WGClimate</a:t>
            </a:r>
            <a:r>
              <a:rPr lang="de-DE" dirty="0" smtClean="0"/>
              <a:t> # 9 </a:t>
            </a:r>
            <a:r>
              <a:rPr lang="de-DE" dirty="0" err="1" smtClean="0"/>
              <a:t>hosted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WMO, March 27-29th, 2018</a:t>
            </a:r>
          </a:p>
          <a:p>
            <a:pPr lvl="1"/>
            <a:r>
              <a:rPr lang="de-DE" dirty="0" smtClean="0"/>
              <a:t>Common </a:t>
            </a:r>
            <a:r>
              <a:rPr lang="de-DE" dirty="0" err="1" smtClean="0"/>
              <a:t>session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WCRP</a:t>
            </a:r>
          </a:p>
          <a:p>
            <a:pPr lvl="2"/>
            <a:r>
              <a:rPr lang="de-DE" dirty="0" smtClean="0"/>
              <a:t>Definition </a:t>
            </a:r>
            <a:r>
              <a:rPr lang="de-DE" dirty="0" err="1" smtClean="0"/>
              <a:t>of</a:t>
            </a:r>
            <a:r>
              <a:rPr lang="de-DE" dirty="0" smtClean="0"/>
              <a:t> „Interim CDR“</a:t>
            </a:r>
            <a:endParaRPr lang="de-DE" dirty="0" smtClean="0"/>
          </a:p>
          <a:p>
            <a:pPr lvl="1"/>
            <a:r>
              <a:rPr lang="de-DE" dirty="0" smtClean="0"/>
              <a:t>Gap </a:t>
            </a:r>
            <a:r>
              <a:rPr lang="de-DE" dirty="0" err="1" smtClean="0"/>
              <a:t>analysis</a:t>
            </a:r>
            <a:r>
              <a:rPr lang="de-DE" dirty="0" smtClean="0"/>
              <a:t> </a:t>
            </a:r>
            <a:r>
              <a:rPr lang="de-DE" dirty="0" err="1" smtClean="0"/>
              <a:t>report</a:t>
            </a:r>
            <a:r>
              <a:rPr lang="de-DE" dirty="0" smtClean="0"/>
              <a:t> </a:t>
            </a:r>
            <a:r>
              <a:rPr lang="de-DE" dirty="0" err="1" smtClean="0"/>
              <a:t>discussion</a:t>
            </a:r>
            <a:r>
              <a:rPr lang="de-DE" dirty="0" smtClean="0"/>
              <a:t> in </a:t>
            </a:r>
            <a:r>
              <a:rPr lang="de-DE" dirty="0" err="1" smtClean="0"/>
              <a:t>peparation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SIT </a:t>
            </a:r>
            <a:r>
              <a:rPr lang="de-DE" dirty="0" err="1" smtClean="0"/>
              <a:t>approval</a:t>
            </a:r>
            <a:endParaRPr lang="de-DE" dirty="0" smtClean="0"/>
          </a:p>
          <a:p>
            <a:pPr lvl="1"/>
            <a:r>
              <a:rPr lang="de-DE" dirty="0" smtClean="0"/>
              <a:t>Major </a:t>
            </a:r>
            <a:r>
              <a:rPr lang="de-DE" dirty="0" err="1" smtClean="0"/>
              <a:t>perspectives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coming</a:t>
            </a:r>
            <a:r>
              <a:rPr lang="de-DE" dirty="0" smtClean="0"/>
              <a:t> </a:t>
            </a:r>
            <a:r>
              <a:rPr lang="de-DE" dirty="0" err="1" smtClean="0"/>
              <a:t>years</a:t>
            </a:r>
            <a:endParaRPr lang="de-DE" dirty="0" smtClean="0"/>
          </a:p>
          <a:p>
            <a:pPr lvl="2"/>
            <a:r>
              <a:rPr lang="de-DE" dirty="0" err="1" smtClean="0"/>
              <a:t>Completion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ongoing</a:t>
            </a:r>
            <a:r>
              <a:rPr lang="de-DE" dirty="0" smtClean="0"/>
              <a:t> </a:t>
            </a:r>
            <a:r>
              <a:rPr lang="de-DE" dirty="0" err="1" smtClean="0"/>
              <a:t>gap</a:t>
            </a:r>
            <a:r>
              <a:rPr lang="de-DE" dirty="0" smtClean="0"/>
              <a:t> </a:t>
            </a:r>
            <a:r>
              <a:rPr lang="de-DE" dirty="0" err="1" smtClean="0"/>
              <a:t>analysis</a:t>
            </a:r>
            <a:endParaRPr lang="de-DE" dirty="0" smtClean="0"/>
          </a:p>
          <a:p>
            <a:pPr lvl="2"/>
            <a:r>
              <a:rPr lang="de-DE" dirty="0" smtClean="0"/>
              <a:t>Change </a:t>
            </a:r>
            <a:r>
              <a:rPr lang="de-DE" dirty="0" err="1" smtClean="0"/>
              <a:t>reference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ECV </a:t>
            </a:r>
            <a:r>
              <a:rPr lang="de-DE" dirty="0" err="1" smtClean="0"/>
              <a:t>inventory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GCOS-IP 2016 </a:t>
            </a:r>
            <a:r>
              <a:rPr lang="de-DE" dirty="0" err="1" smtClean="0"/>
              <a:t>with</a:t>
            </a:r>
            <a:r>
              <a:rPr lang="de-DE" dirty="0" smtClean="0"/>
              <a:t> update </a:t>
            </a:r>
            <a:r>
              <a:rPr lang="de-DE" dirty="0" err="1" smtClean="0"/>
              <a:t>of</a:t>
            </a:r>
            <a:r>
              <a:rPr lang="de-DE" dirty="0" smtClean="0"/>
              <a:t> ECV </a:t>
            </a:r>
            <a:r>
              <a:rPr lang="de-DE" dirty="0" err="1" smtClean="0"/>
              <a:t>inventory</a:t>
            </a:r>
            <a:endParaRPr lang="de-DE" dirty="0" smtClean="0"/>
          </a:p>
          <a:p>
            <a:pPr lvl="2"/>
            <a:r>
              <a:rPr lang="de-DE" dirty="0" smtClean="0"/>
              <a:t>Promotion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case</a:t>
            </a:r>
            <a:r>
              <a:rPr lang="de-DE" dirty="0" smtClean="0"/>
              <a:t> </a:t>
            </a:r>
            <a:r>
              <a:rPr lang="de-DE" dirty="0" err="1" smtClean="0"/>
              <a:t>studies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Architecture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ist </a:t>
            </a:r>
            <a:r>
              <a:rPr lang="de-DE" dirty="0" err="1" smtClean="0"/>
              <a:t>inventory</a:t>
            </a:r>
            <a:endParaRPr lang="de-DE" dirty="0" smtClean="0"/>
          </a:p>
          <a:p>
            <a:pPr lvl="2"/>
            <a:r>
              <a:rPr lang="de-DE" dirty="0" err="1"/>
              <a:t>C</a:t>
            </a:r>
            <a:r>
              <a:rPr lang="de-DE" dirty="0" err="1" smtClean="0"/>
              <a:t>ontinous</a:t>
            </a:r>
            <a:r>
              <a:rPr lang="de-DE" dirty="0" smtClean="0"/>
              <a:t> </a:t>
            </a:r>
            <a:r>
              <a:rPr lang="de-DE" dirty="0" err="1" smtClean="0"/>
              <a:t>reporting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UNFCCC/SBSTA</a:t>
            </a:r>
          </a:p>
          <a:p>
            <a:pPr lvl="1"/>
            <a:r>
              <a:rPr lang="de-DE" dirty="0" smtClean="0"/>
              <a:t> CNES </a:t>
            </a:r>
            <a:r>
              <a:rPr lang="de-DE" dirty="0" err="1" smtClean="0"/>
              <a:t>report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„Space </a:t>
            </a:r>
            <a:r>
              <a:rPr lang="de-DE" dirty="0" err="1" smtClean="0"/>
              <a:t>Climate</a:t>
            </a:r>
            <a:r>
              <a:rPr lang="de-DE" dirty="0" smtClean="0"/>
              <a:t> Observatory“</a:t>
            </a:r>
          </a:p>
          <a:p>
            <a:pPr lvl="2"/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54349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</Words>
  <Application>Microsoft Office PowerPoint</Application>
  <PresentationFormat>Bildschirmpräsentation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Default</vt:lpstr>
      <vt:lpstr>Update about WGClimate #9   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dlr-lnb-026-local</cp:lastModifiedBy>
  <cp:revision>35</cp:revision>
  <dcterms:modified xsi:type="dcterms:W3CDTF">2018-04-13T00:41:43Z</dcterms:modified>
</cp:coreProperties>
</file>