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75" r:id="rId2"/>
  </p:sldMasterIdLst>
  <p:notesMasterIdLst>
    <p:notesMasterId r:id="rId12"/>
  </p:notesMasterIdLst>
  <p:handoutMasterIdLst>
    <p:handoutMasterId r:id="rId13"/>
  </p:handoutMasterIdLst>
  <p:sldIdLst>
    <p:sldId id="850" r:id="rId3"/>
    <p:sldId id="856" r:id="rId4"/>
    <p:sldId id="486" r:id="rId5"/>
    <p:sldId id="828" r:id="rId6"/>
    <p:sldId id="848" r:id="rId7"/>
    <p:sldId id="844" r:id="rId8"/>
    <p:sldId id="849" r:id="rId9"/>
    <p:sldId id="853" r:id="rId10"/>
    <p:sldId id="854" r:id="rId11"/>
  </p:sldIdLst>
  <p:sldSz cx="9144000" cy="6858000" type="screen4x3"/>
  <p:notesSz cx="6884988" cy="10018713"/>
  <p:custShowLst>
    <p:custShow name="StarParty" id="0">
      <p:sldLst/>
    </p:custShow>
  </p:custShowLst>
  <p:defaultTextStyle>
    <a:defPPr>
      <a:defRPr lang="en-GB"/>
    </a:defPPr>
    <a:lvl1pPr algn="l" defTabSz="457200" rtl="0" eaLnBrk="0" fontAlgn="base" hangingPunct="0">
      <a:lnSpc>
        <a:spcPct val="8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HelveticaNeueLT Pro 55 Roman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lnSpc>
        <a:spcPct val="8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HelveticaNeueLT Pro 55 Roman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lnSpc>
        <a:spcPct val="8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HelveticaNeueLT Pro 55 Roman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lnSpc>
        <a:spcPct val="8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HelveticaNeueLT Pro 55 Roman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lnSpc>
        <a:spcPct val="8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HelveticaNeueLT Pro 55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HelveticaNeueLT Pro 55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HelveticaNeueLT Pro 55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HelveticaNeueLT Pro 55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HelveticaNeueLT Pro 55 Roman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AE352A95-9596-D94E-8572-14ED7A97CD1A}">
          <p14:sldIdLst>
            <p14:sldId id="850"/>
            <p14:sldId id="856"/>
            <p14:sldId id="486"/>
            <p14:sldId id="828"/>
            <p14:sldId id="848"/>
            <p14:sldId id="844"/>
            <p14:sldId id="849"/>
            <p14:sldId id="853"/>
            <p14:sldId id="8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0">
          <p15:clr>
            <a:srgbClr val="A4A3A4"/>
          </p15:clr>
        </p15:guide>
        <p15:guide id="2" pos="221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9B9B9"/>
    <a:srgbClr val="3BC1FC"/>
    <a:srgbClr val="FF8000"/>
    <a:srgbClr val="B9B900"/>
    <a:srgbClr val="3399FF"/>
    <a:srgbClr val="FF0000"/>
    <a:srgbClr val="3333FF"/>
    <a:srgbClr val="800000"/>
    <a:srgbClr val="33CC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1" autoAdjust="0"/>
    <p:restoredTop sz="94902" autoAdjust="0"/>
  </p:normalViewPr>
  <p:slideViewPr>
    <p:cSldViewPr>
      <p:cViewPr varScale="1">
        <p:scale>
          <a:sx n="97" d="100"/>
          <a:sy n="97" d="100"/>
        </p:scale>
        <p:origin x="540" y="3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18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70"/>
        <p:guide pos="221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40" cy="49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7" tIns="45734" rIns="91467" bIns="45734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057" y="0"/>
            <a:ext cx="2984840" cy="49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7" tIns="45734" rIns="91467" bIns="45734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5122"/>
            <a:ext cx="2984840" cy="50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7" tIns="45734" rIns="91467" bIns="45734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057" y="9515122"/>
            <a:ext cx="2984840" cy="50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7" tIns="45734" rIns="91467" bIns="45734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8AB368D-081E-1246-8003-FBCC050A7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088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0"/>
            <a:ext cx="6884988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0" y="0"/>
            <a:ext cx="6884988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AutoShape 3"/>
          <p:cNvSpPr>
            <a:spLocks noChangeArrowheads="1"/>
          </p:cNvSpPr>
          <p:nvPr/>
        </p:nvSpPr>
        <p:spPr bwMode="auto">
          <a:xfrm>
            <a:off x="0" y="0"/>
            <a:ext cx="6884988" cy="100187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1"/>
            <a:ext cx="2976113" cy="496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1" tIns="46795" rIns="89991" bIns="46795" numCol="1" anchor="ctr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tabLst>
                <a:tab pos="723900" algn="l"/>
                <a:tab pos="1447800" algn="l"/>
                <a:tab pos="2170113" algn="l"/>
                <a:tab pos="2895600" algn="l"/>
              </a:tabLst>
              <a:defRPr sz="1200" smtClean="0">
                <a:solidFill>
                  <a:srgbClr val="000000"/>
                </a:solidFill>
                <a:latin typeface="DejaVu San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49325" y="747713"/>
            <a:ext cx="4979988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7490" y="4735615"/>
            <a:ext cx="5043463" cy="45692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3900148" y="1"/>
            <a:ext cx="2978294" cy="496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1" tIns="46795" rIns="89991" bIns="46795" numCol="1" anchor="ctr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tabLst>
                <a:tab pos="723900" algn="l"/>
                <a:tab pos="1447800" algn="l"/>
                <a:tab pos="2170113" algn="l"/>
                <a:tab pos="2895600" algn="l"/>
              </a:tabLst>
              <a:defRPr sz="1200" smtClean="0">
                <a:solidFill>
                  <a:srgbClr val="000000"/>
                </a:solidFill>
                <a:latin typeface="DejaVu San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9554391"/>
            <a:ext cx="2976113" cy="492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1" tIns="46795" rIns="89991" bIns="46795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tabLst>
                <a:tab pos="723900" algn="l"/>
                <a:tab pos="1447800" algn="l"/>
                <a:tab pos="2170113" algn="l"/>
                <a:tab pos="2895600" algn="l"/>
              </a:tabLst>
              <a:defRPr sz="1200" smtClean="0">
                <a:solidFill>
                  <a:srgbClr val="000000"/>
                </a:solidFill>
                <a:latin typeface="DejaVu San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900148" y="9554391"/>
            <a:ext cx="2978294" cy="4920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91" tIns="46795" rIns="89991" bIns="46795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tabLst>
                <a:tab pos="723900" algn="l"/>
                <a:tab pos="1447800" algn="l"/>
                <a:tab pos="2170113" algn="l"/>
                <a:tab pos="2895600" algn="l"/>
              </a:tabLst>
              <a:defRPr sz="1200" smtClean="0">
                <a:solidFill>
                  <a:srgbClr val="000000"/>
                </a:solidFill>
                <a:latin typeface="DejaVu Sans" charset="0"/>
              </a:defRPr>
            </a:lvl1pPr>
          </a:lstStyle>
          <a:p>
            <a:pPr>
              <a:defRPr/>
            </a:pPr>
            <a:fld id="{4D1E4CD7-2137-F149-9695-13D35B05A1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4283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19F60BB-DD85-7449-B5AB-C36CE7093559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2200057" y="691413"/>
            <a:ext cx="2640374" cy="341639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6866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917588" y="4736519"/>
            <a:ext cx="5045194" cy="862236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3000"/>
              </a:lnSpc>
              <a:spcBef>
                <a:spcPts val="450"/>
              </a:spcBef>
              <a:defRPr/>
            </a:pPr>
            <a:r>
              <a:rPr lang="en-GB" dirty="0">
                <a:cs typeface="+mn-cs"/>
              </a:rPr>
              <a:t>TO do:</a:t>
            </a:r>
          </a:p>
          <a:p>
            <a:pPr>
              <a:lnSpc>
                <a:spcPct val="93000"/>
              </a:lnSpc>
              <a:spcBef>
                <a:spcPts val="450"/>
              </a:spcBef>
              <a:defRPr/>
            </a:pPr>
            <a:r>
              <a:rPr lang="en-GB" dirty="0" err="1">
                <a:cs typeface="+mn-cs"/>
              </a:rPr>
              <a:t>Sonnenbild</a:t>
            </a:r>
            <a:r>
              <a:rPr lang="en-GB" dirty="0">
                <a:cs typeface="+mn-cs"/>
              </a:rPr>
              <a:t> von Davos, </a:t>
            </a:r>
            <a:r>
              <a:rPr lang="en-GB" dirty="0" err="1">
                <a:cs typeface="+mn-cs"/>
              </a:rPr>
              <a:t>Sonne+haze</a:t>
            </a:r>
            <a:r>
              <a:rPr lang="en-GB" dirty="0">
                <a:cs typeface="+mn-cs"/>
              </a:rPr>
              <a:t>, </a:t>
            </a:r>
            <a:r>
              <a:rPr lang="en-GB" dirty="0" err="1">
                <a:cs typeface="+mn-cs"/>
              </a:rPr>
              <a:t>Strandbild</a:t>
            </a:r>
            <a:r>
              <a:rPr lang="en-GB" dirty="0">
                <a:cs typeface="+mn-cs"/>
              </a:rPr>
              <a:t> Kauai....</a:t>
            </a:r>
          </a:p>
          <a:p>
            <a:pPr>
              <a:lnSpc>
                <a:spcPct val="93000"/>
              </a:lnSpc>
              <a:spcBef>
                <a:spcPts val="450"/>
              </a:spcBef>
              <a:defRPr/>
            </a:pPr>
            <a:endParaRPr lang="en-GB" dirty="0">
              <a:cs typeface="+mn-cs"/>
            </a:endParaRPr>
          </a:p>
          <a:p>
            <a:pPr>
              <a:lnSpc>
                <a:spcPct val="93000"/>
              </a:lnSpc>
              <a:spcBef>
                <a:spcPts val="450"/>
              </a:spcBef>
              <a:defRPr/>
            </a:pPr>
            <a:endParaRPr lang="en-GB" dirty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905B2-8A1E-E54A-BC78-C3B7285631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CEOS Reference Spectrum    Margit Haberreiter</a:t>
            </a:r>
            <a:endParaRPr lang="en-GB" dirty="0"/>
          </a:p>
        </p:txBody>
      </p:sp>
      <p:sp>
        <p:nvSpPr>
          <p:cNvPr id="6" name="hc">
            <a:extLst>
              <a:ext uri="{FF2B5EF4-FFF2-40B4-BE49-F238E27FC236}">
                <a16:creationId xmlns:a16="http://schemas.microsoft.com/office/drawing/2014/main" id="{C366B608-C4E9-4DD7-ACD1-51E7A4805B20}"/>
              </a:ext>
            </a:extLst>
          </p:cNvPr>
          <p:cNvSpPr txBox="1"/>
          <p:nvPr userDrawn="1"/>
        </p:nvSpPr>
        <p:spPr>
          <a:xfrm>
            <a:off x="0" y="0"/>
            <a:ext cx="9144000" cy="22775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7" name="fc">
            <a:extLst>
              <a:ext uri="{FF2B5EF4-FFF2-40B4-BE49-F238E27FC236}">
                <a16:creationId xmlns:a16="http://schemas.microsoft.com/office/drawing/2014/main" id="{09FC49EF-8F95-4269-A97F-0774E2C305F8}"/>
              </a:ext>
            </a:extLst>
          </p:cNvPr>
          <p:cNvSpPr txBox="1"/>
          <p:nvPr userDrawn="1"/>
        </p:nvSpPr>
        <p:spPr>
          <a:xfrm>
            <a:off x="0" y="6491288"/>
            <a:ext cx="9144000" cy="22775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174633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1" y="381002"/>
            <a:ext cx="5740400" cy="1095375"/>
          </a:xfrm>
        </p:spPr>
        <p:txBody>
          <a:bodyPr/>
          <a:lstStyle/>
          <a:p>
            <a:r>
              <a:rPr lang="en-US"/>
              <a:t>Mastertitelformat bearbeiten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CEOS Reference Spectrum    Margit Haberreiter</a:t>
            </a:r>
            <a:endParaRPr lang="en-GB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3CBC242-F573-5045-8A05-427329CC4634}" type="slidenum">
              <a:rPr lang="en-GB"/>
              <a:pPr lvl="1">
                <a:defRPr/>
              </a:pPr>
              <a:t>‹#›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2"/>
          </p:nvPr>
        </p:nvSpPr>
        <p:spPr>
          <a:xfrm>
            <a:off x="0" y="6643690"/>
            <a:ext cx="2356339" cy="2127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0523914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7"/>
          <p:cNvSpPr txBox="1"/>
          <p:nvPr userDrawn="1"/>
        </p:nvSpPr>
        <p:spPr>
          <a:xfrm>
            <a:off x="609600" y="6172200"/>
            <a:ext cx="52578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92D050"/>
                </a:solidFill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kern="0" dirty="0">
              <a:solidFill>
                <a:srgbClr val="002569"/>
              </a:solidFill>
              <a:latin typeface="Times New Roman"/>
              <a:ea typeface="Times New Roman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3268893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7"/>
          <p:cNvSpPr txBox="1"/>
          <p:nvPr userDrawn="1"/>
        </p:nvSpPr>
        <p:spPr>
          <a:xfrm>
            <a:off x="609600" y="6172200"/>
            <a:ext cx="52578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b="1" dirty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800" dirty="0">
              <a:effectLst/>
              <a:latin typeface="Times New Roman"/>
              <a:ea typeface="Times New Roman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48220036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7010400" y="6504801"/>
            <a:ext cx="1905000" cy="27699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feld 7"/>
          <p:cNvSpPr txBox="1"/>
          <p:nvPr userDrawn="1"/>
        </p:nvSpPr>
        <p:spPr>
          <a:xfrm>
            <a:off x="3733800" y="6477000"/>
            <a:ext cx="45720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dirty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600" dirty="0">
              <a:effectLst/>
              <a:latin typeface="Times New Roman"/>
              <a:ea typeface="Times New Roman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20607990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C2CC4-417C-4EBB-88DD-BA6A2B0F77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877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30FC-828C-402C-82E5-209179AD6F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77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D824B-9F6D-CE4A-B710-F8BD462AD4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CEOS Reference Spectrum    Margit Haberreiter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287675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D824B-9F6D-CE4A-B710-F8BD462AD4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CEOS Reference Spectrum    Margit Haberreiter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308185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F840DD-13BD-6C4E-9857-6A8F01AF0B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en-GB"/>
              <a:t>CEOS Reference Spectrum    Margit Haberreiter</a:t>
            </a:r>
          </a:p>
        </p:txBody>
      </p:sp>
    </p:spTree>
    <p:extLst>
      <p:ext uri="{BB962C8B-B14F-4D97-AF65-F5344CB8AC3E}">
        <p14:creationId xmlns:p14="http://schemas.microsoft.com/office/powerpoint/2010/main" val="2884262985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2" y="1652589"/>
            <a:ext cx="3675063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263" y="1652589"/>
            <a:ext cx="3676651" cy="4110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33955-9639-CF4B-BA7B-58D37329DC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CEOS Reference Spectrum    Margit Haberreiter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0865551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B4EE51-7C76-AA4E-869A-290278053C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CEOS Reference Spectrum    Margit Haberreiter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972372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991C70-CACC-B94A-A6CE-9B291E7815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CEOS Reference Spectrum    Margit Haberreiter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8266135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66C75A-BED3-894A-B9DF-D1EC75E531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CEOS Reference Spectrum    Margit Haberreiter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678658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1067DA-8BFD-8A4C-B958-0129F14259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r>
              <a:rPr lang="en-GB"/>
              <a:t>CEOS Reference Spectrum    Margit Haberreiter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74424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0" y="1"/>
            <a:ext cx="9144000" cy="9429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HelveticaNeueLT Pro 55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HelveticaNeueLT Pro 55 Roman" charset="0"/>
                <a:ea typeface="ＭＳ Ｐゴシック" charset="0"/>
              </a:defRPr>
            </a:lvl2pPr>
            <a:lvl3pPr>
              <a:defRPr sz="2400">
                <a:solidFill>
                  <a:schemeClr val="bg1"/>
                </a:solidFill>
                <a:latin typeface="HelveticaNeueLT Pro 55 Roman" charset="0"/>
                <a:ea typeface="ＭＳ Ｐゴシック" charset="0"/>
              </a:defRPr>
            </a:lvl3pPr>
            <a:lvl4pPr>
              <a:defRPr sz="2400">
                <a:solidFill>
                  <a:schemeClr val="bg1"/>
                </a:solidFill>
                <a:latin typeface="HelveticaNeueLT Pro 55 Roman" charset="0"/>
                <a:ea typeface="ＭＳ Ｐゴシック" charset="0"/>
              </a:defRPr>
            </a:lvl4pPr>
            <a:lvl5pPr>
              <a:defRPr sz="2400">
                <a:solidFill>
                  <a:schemeClr val="bg1"/>
                </a:solidFill>
                <a:latin typeface="HelveticaNeueLT Pro 55 Roman" charset="0"/>
                <a:ea typeface="ＭＳ Ｐゴシック" charset="0"/>
              </a:defRPr>
            </a:lvl5pPr>
            <a:lvl6pPr marL="4572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NeueLT Pro 55 Roman" charset="0"/>
                <a:ea typeface="ＭＳ Ｐゴシック" charset="0"/>
              </a:defRPr>
            </a:lvl6pPr>
            <a:lvl7pPr marL="9144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NeueLT Pro 55 Roman" charset="0"/>
                <a:ea typeface="ＭＳ Ｐゴシック" charset="0"/>
              </a:defRPr>
            </a:lvl7pPr>
            <a:lvl8pPr marL="13716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NeueLT Pro 55 Roman" charset="0"/>
                <a:ea typeface="ＭＳ Ｐゴシック" charset="0"/>
              </a:defRPr>
            </a:lvl8pPr>
            <a:lvl9pPr marL="182880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HelveticaNeueLT Pro 55 Roman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/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6326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1" y="1652589"/>
            <a:ext cx="7504113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"/>
            <a:ext cx="6096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718426" y="6562726"/>
            <a:ext cx="1330325" cy="242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defRPr sz="1400" smtClean="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05433055-3874-8A48-B691-E7B6D9C497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28577" y="6400801"/>
            <a:ext cx="9110663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defRPr sz="1600" b="0" dirty="0" err="1" smtClean="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r>
              <a:rPr lang="en-GB"/>
              <a:t>CEOS Reference Spectrum    Margit Haberreiter</a:t>
            </a:r>
            <a:endParaRPr lang="en-GB" dirty="0"/>
          </a:p>
        </p:txBody>
      </p:sp>
      <p:sp>
        <p:nvSpPr>
          <p:cNvPr id="2" name="hc">
            <a:extLst>
              <a:ext uri="{FF2B5EF4-FFF2-40B4-BE49-F238E27FC236}">
                <a16:creationId xmlns:a16="http://schemas.microsoft.com/office/drawing/2014/main" id="{D2B10DDF-EA4E-4386-9E03-A5430A3D5598}"/>
              </a:ext>
            </a:extLst>
          </p:cNvPr>
          <p:cNvSpPr txBox="1"/>
          <p:nvPr userDrawn="1"/>
        </p:nvSpPr>
        <p:spPr>
          <a:xfrm>
            <a:off x="0" y="0"/>
            <a:ext cx="9144000" cy="22775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3" name="fc">
            <a:extLst>
              <a:ext uri="{FF2B5EF4-FFF2-40B4-BE49-F238E27FC236}">
                <a16:creationId xmlns:a16="http://schemas.microsoft.com/office/drawing/2014/main" id="{A501B89E-DC82-4BA3-92B4-6E6305623AFB}"/>
              </a:ext>
            </a:extLst>
          </p:cNvPr>
          <p:cNvSpPr txBox="1"/>
          <p:nvPr userDrawn="1"/>
        </p:nvSpPr>
        <p:spPr>
          <a:xfrm>
            <a:off x="0" y="6491288"/>
            <a:ext cx="9144000" cy="22775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73" r:id="rId3"/>
    <p:sldLayoutId id="2147483764" r:id="rId4"/>
    <p:sldLayoutId id="2147483763" r:id="rId5"/>
    <p:sldLayoutId id="2147483765" r:id="rId6"/>
    <p:sldLayoutId id="2147483766" r:id="rId7"/>
    <p:sldLayoutId id="2147483767" r:id="rId8"/>
    <p:sldLayoutId id="2147483768" r:id="rId9"/>
    <p:sldLayoutId id="2147483772" r:id="rId10"/>
    <p:sldLayoutId id="2147483774" r:id="rId11"/>
  </p:sldLayoutIdLst>
  <p:transition spd="slow">
    <p:wipe dir="r"/>
  </p:transition>
  <p:hf hdr="0" dt="0"/>
  <p:txStyles>
    <p:titleStyle>
      <a:lvl1pPr algn="l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HelveticaNeueLT Pro 55 Roman" charset="0"/>
        <a:defRPr sz="3200" b="1">
          <a:solidFill>
            <a:srgbClr val="000099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HelveticaNeueLT Pro 55 Roman" charset="0"/>
        <a:defRPr sz="3200" b="1">
          <a:solidFill>
            <a:srgbClr val="000099"/>
          </a:solidFill>
          <a:latin typeface="HelveticaNeueLT Pro 55 Roman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HelveticaNeueLT Pro 55 Roman" charset="0"/>
        <a:defRPr sz="3200" b="1">
          <a:solidFill>
            <a:srgbClr val="000099"/>
          </a:solidFill>
          <a:latin typeface="HelveticaNeueLT Pro 55 Roman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HelveticaNeueLT Pro 55 Roman" charset="0"/>
        <a:defRPr sz="3200" b="1">
          <a:solidFill>
            <a:srgbClr val="000099"/>
          </a:solidFill>
          <a:latin typeface="HelveticaNeueLT Pro 55 Roman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HelveticaNeueLT Pro 55 Roman" charset="0"/>
        <a:defRPr sz="3200" b="1">
          <a:solidFill>
            <a:srgbClr val="000099"/>
          </a:solidFill>
          <a:latin typeface="HelveticaNeueLT Pro 55 Roman" charset="0"/>
          <a:ea typeface="ＭＳ Ｐゴシック" charset="-128"/>
          <a:cs typeface="ＭＳ Ｐゴシック" charset="-128"/>
        </a:defRPr>
      </a:lvl5pPr>
      <a:lvl6pPr marL="1536700" indent="-215900" algn="l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 b="1">
          <a:solidFill>
            <a:srgbClr val="000000"/>
          </a:solidFill>
          <a:latin typeface="HelveticaNeueLT Pro 55 Roman" charset="0"/>
          <a:ea typeface="ＭＳ Ｐゴシック" charset="-128"/>
        </a:defRPr>
      </a:lvl6pPr>
      <a:lvl7pPr marL="1993900" indent="-215900" algn="l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 b="1">
          <a:solidFill>
            <a:srgbClr val="000000"/>
          </a:solidFill>
          <a:latin typeface="HelveticaNeueLT Pro 55 Roman" charset="0"/>
          <a:ea typeface="ＭＳ Ｐゴシック" charset="-128"/>
        </a:defRPr>
      </a:lvl7pPr>
      <a:lvl8pPr marL="2451100" indent="-215900" algn="l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 b="1">
          <a:solidFill>
            <a:srgbClr val="000000"/>
          </a:solidFill>
          <a:latin typeface="HelveticaNeueLT Pro 55 Roman" charset="0"/>
          <a:ea typeface="ＭＳ Ｐゴシック" charset="-128"/>
        </a:defRPr>
      </a:lvl8pPr>
      <a:lvl9pPr marL="2908300" indent="-215900" algn="l" defTabSz="457200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 b="1">
          <a:solidFill>
            <a:srgbClr val="000000"/>
          </a:solidFill>
          <a:latin typeface="HelveticaNeueLT Pro 55 Roman" charset="0"/>
          <a:ea typeface="ＭＳ Ｐゴシック" charset="-128"/>
        </a:defRPr>
      </a:lvl9pPr>
    </p:titleStyle>
    <p:bodyStyle>
      <a:lvl1pPr marL="338138" indent="-338138" algn="l" defTabSz="457200" rtl="0" eaLnBrk="0" fontAlgn="base" hangingPunct="0">
        <a:lnSpc>
          <a:spcPct val="107000"/>
        </a:lnSpc>
        <a:spcBef>
          <a:spcPts val="700"/>
        </a:spcBef>
        <a:spcAft>
          <a:spcPct val="0"/>
        </a:spcAft>
        <a:buClr>
          <a:srgbClr val="112264"/>
        </a:buClr>
        <a:buSzPct val="100000"/>
        <a:buFont typeface="HelveticaNeueLT Pro 55 Roman" charset="0"/>
        <a:buChar char="•"/>
        <a:defRPr sz="2800">
          <a:solidFill>
            <a:srgbClr val="000099"/>
          </a:solidFill>
          <a:latin typeface="+mn-lt"/>
          <a:ea typeface="ＭＳ Ｐゴシック" charset="-128"/>
          <a:cs typeface="ＭＳ Ｐゴシック" charset="-128"/>
        </a:defRPr>
      </a:lvl1pPr>
      <a:lvl2pPr marL="738188" indent="-280988" algn="l" defTabSz="457200" rtl="0" eaLnBrk="0" fontAlgn="base" hangingPunct="0">
        <a:lnSpc>
          <a:spcPct val="107000"/>
        </a:lnSpc>
        <a:spcBef>
          <a:spcPts val="600"/>
        </a:spcBef>
        <a:spcAft>
          <a:spcPct val="0"/>
        </a:spcAft>
        <a:buClr>
          <a:srgbClr val="112264"/>
        </a:buClr>
        <a:buSzPct val="100000"/>
        <a:buFont typeface="HelveticaNeueLT Pro 55 Roman" charset="0"/>
        <a:buChar char="–"/>
        <a:defRPr sz="2400">
          <a:solidFill>
            <a:srgbClr val="000099"/>
          </a:solidFill>
          <a:latin typeface="+mn-lt"/>
          <a:ea typeface="ＭＳ Ｐゴシック" charset="-128"/>
        </a:defRPr>
      </a:lvl2pPr>
      <a:lvl3pPr marL="1081088" indent="-228600" algn="l" defTabSz="457200" rtl="0" eaLnBrk="0" fontAlgn="base" hangingPunct="0">
        <a:lnSpc>
          <a:spcPct val="107000"/>
        </a:lnSpc>
        <a:spcBef>
          <a:spcPts val="500"/>
        </a:spcBef>
        <a:spcAft>
          <a:spcPct val="0"/>
        </a:spcAft>
        <a:buClr>
          <a:srgbClr val="112264"/>
        </a:buClr>
        <a:buSzPct val="100000"/>
        <a:buFont typeface="HelveticaNeueLT Pro 55 Roman" charset="0"/>
        <a:buChar char="•"/>
        <a:defRPr sz="2000">
          <a:solidFill>
            <a:srgbClr val="000099"/>
          </a:solidFill>
          <a:latin typeface="+mn-lt"/>
          <a:ea typeface="ＭＳ Ｐゴシック" charset="-128"/>
        </a:defRPr>
      </a:lvl3pPr>
      <a:lvl4pPr marL="1423988" indent="-228600" algn="l" defTabSz="457200" rtl="0" eaLnBrk="0" fontAlgn="base" hangingPunct="0">
        <a:lnSpc>
          <a:spcPct val="107000"/>
        </a:lnSpc>
        <a:spcBef>
          <a:spcPts val="350"/>
        </a:spcBef>
        <a:spcAft>
          <a:spcPct val="0"/>
        </a:spcAft>
        <a:buClr>
          <a:srgbClr val="112264"/>
        </a:buClr>
        <a:buSzPct val="100000"/>
        <a:buFont typeface="HelveticaNeueLT Pro 55 Roman" charset="0"/>
        <a:buChar char="–"/>
        <a:defRPr sz="1400">
          <a:solidFill>
            <a:srgbClr val="000099"/>
          </a:solidFill>
          <a:latin typeface="+mn-lt"/>
          <a:ea typeface="ＭＳ Ｐゴシック" charset="-128"/>
        </a:defRPr>
      </a:lvl4pPr>
      <a:lvl5pPr marL="1766888" indent="-228600" algn="l" defTabSz="457200" rtl="0" eaLnBrk="0" fontAlgn="base" hangingPunct="0">
        <a:lnSpc>
          <a:spcPct val="107000"/>
        </a:lnSpc>
        <a:spcBef>
          <a:spcPts val="250"/>
        </a:spcBef>
        <a:spcAft>
          <a:spcPct val="0"/>
        </a:spcAft>
        <a:buClr>
          <a:srgbClr val="112264"/>
        </a:buClr>
        <a:buSzPct val="100000"/>
        <a:buFont typeface="HelveticaNeueLT Pro 55 Roman" charset="0"/>
        <a:buChar char="•"/>
        <a:defRPr sz="1000">
          <a:solidFill>
            <a:srgbClr val="000099"/>
          </a:solidFill>
          <a:latin typeface="+mn-lt"/>
          <a:ea typeface="ＭＳ Ｐゴシック" charset="-128"/>
        </a:defRPr>
      </a:lvl5pPr>
      <a:lvl6pPr marL="2224088" indent="-228600" algn="l" defTabSz="457200" rtl="0" eaLnBrk="0" fontAlgn="base" hangingPunct="0">
        <a:lnSpc>
          <a:spcPct val="107000"/>
        </a:lnSpc>
        <a:spcBef>
          <a:spcPts val="250"/>
        </a:spcBef>
        <a:spcAft>
          <a:spcPct val="0"/>
        </a:spcAft>
        <a:buClr>
          <a:srgbClr val="112264"/>
        </a:buClr>
        <a:buSzPct val="100000"/>
        <a:buFont typeface="HelveticaNeueLT Pro 55 Roman" charset="0"/>
        <a:buChar char="•"/>
        <a:defRPr sz="1000">
          <a:solidFill>
            <a:srgbClr val="000099"/>
          </a:solidFill>
          <a:latin typeface="+mn-lt"/>
          <a:ea typeface="ＭＳ Ｐゴシック" charset="-128"/>
        </a:defRPr>
      </a:lvl6pPr>
      <a:lvl7pPr marL="2681288" indent="-228600" algn="l" defTabSz="457200" rtl="0" eaLnBrk="0" fontAlgn="base" hangingPunct="0">
        <a:lnSpc>
          <a:spcPct val="107000"/>
        </a:lnSpc>
        <a:spcBef>
          <a:spcPts val="250"/>
        </a:spcBef>
        <a:spcAft>
          <a:spcPct val="0"/>
        </a:spcAft>
        <a:buClr>
          <a:srgbClr val="112264"/>
        </a:buClr>
        <a:buSzPct val="100000"/>
        <a:buFont typeface="HelveticaNeueLT Pro 55 Roman" charset="0"/>
        <a:buChar char="•"/>
        <a:defRPr sz="1000">
          <a:solidFill>
            <a:srgbClr val="000099"/>
          </a:solidFill>
          <a:latin typeface="+mn-lt"/>
          <a:ea typeface="ＭＳ Ｐゴシック" charset="-128"/>
        </a:defRPr>
      </a:lvl7pPr>
      <a:lvl8pPr marL="3138488" indent="-228600" algn="l" defTabSz="457200" rtl="0" eaLnBrk="0" fontAlgn="base" hangingPunct="0">
        <a:lnSpc>
          <a:spcPct val="107000"/>
        </a:lnSpc>
        <a:spcBef>
          <a:spcPts val="250"/>
        </a:spcBef>
        <a:spcAft>
          <a:spcPct val="0"/>
        </a:spcAft>
        <a:buClr>
          <a:srgbClr val="112264"/>
        </a:buClr>
        <a:buSzPct val="100000"/>
        <a:buFont typeface="HelveticaNeueLT Pro 55 Roman" charset="0"/>
        <a:buChar char="•"/>
        <a:defRPr sz="1000">
          <a:solidFill>
            <a:srgbClr val="000099"/>
          </a:solidFill>
          <a:latin typeface="+mn-lt"/>
          <a:ea typeface="ＭＳ Ｐゴシック" charset="-128"/>
        </a:defRPr>
      </a:lvl8pPr>
      <a:lvl9pPr marL="3595688" indent="-228600" algn="l" defTabSz="457200" rtl="0" eaLnBrk="0" fontAlgn="base" hangingPunct="0">
        <a:lnSpc>
          <a:spcPct val="107000"/>
        </a:lnSpc>
        <a:spcBef>
          <a:spcPts val="250"/>
        </a:spcBef>
        <a:spcAft>
          <a:spcPct val="0"/>
        </a:spcAft>
        <a:buClr>
          <a:srgbClr val="112264"/>
        </a:buClr>
        <a:buSzPct val="100000"/>
        <a:buFont typeface="HelveticaNeueLT Pro 55 Roman" charset="0"/>
        <a:buChar char="•"/>
        <a:defRPr sz="1000">
          <a:solidFill>
            <a:srgbClr val="000099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010400" y="6504801"/>
            <a:ext cx="1905000" cy="276999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feld 7"/>
          <p:cNvSpPr txBox="1"/>
          <p:nvPr userDrawn="1"/>
        </p:nvSpPr>
        <p:spPr>
          <a:xfrm>
            <a:off x="3733800" y="6477000"/>
            <a:ext cx="4572000" cy="3048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dirty="0">
                <a:solidFill>
                  <a:srgbClr val="92D050"/>
                </a:solidFill>
                <a:effectLst/>
                <a:latin typeface="Frutiger 45 Light"/>
                <a:ea typeface="Times New Roman"/>
                <a:cs typeface="Arial"/>
              </a:rPr>
              <a:t>Working Group on Calibration and Validation</a:t>
            </a:r>
            <a:endParaRPr lang="en-US" sz="1600" dirty="0">
              <a:effectLst/>
              <a:latin typeface="Times New Roman"/>
              <a:ea typeface="Times New Roman"/>
              <a:cs typeface="Times"/>
            </a:endParaRPr>
          </a:p>
        </p:txBody>
      </p:sp>
      <p:sp>
        <p:nvSpPr>
          <p:cNvPr id="3" name="hc"/>
          <p:cNvSpPr txBox="1"/>
          <p:nvPr userDrawn="1"/>
        </p:nvSpPr>
        <p:spPr>
          <a:xfrm>
            <a:off x="0" y="0"/>
            <a:ext cx="9144000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5" name="fc"/>
          <p:cNvSpPr txBox="1"/>
          <p:nvPr userDrawn="1"/>
        </p:nvSpPr>
        <p:spPr>
          <a:xfrm>
            <a:off x="0" y="6491288"/>
            <a:ext cx="9144000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43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533400" y="1524000"/>
            <a:ext cx="84582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>
                <a:solidFill>
                  <a:srgbClr val="FFFFFF"/>
                </a:solidFill>
              </a:rPr>
              <a:t>Reference Solar Irradiance Spectrum  </a:t>
            </a:r>
            <a:endParaRPr sz="2400" b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85800" y="32004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lang="en-US" sz="1800" kern="0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Nig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el Fox 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endParaRPr lang="en-US" sz="1800" kern="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000"/>
                </a:solidFill>
              </a:defRPr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WGCV Plenary #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ea typeface="Arial Bold"/>
                <a:cs typeface="Arial Bold"/>
                <a:sym typeface="Arial Bold"/>
              </a:rPr>
              <a:t>43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304800"/>
            <a:ext cx="2507906" cy="993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350783"/>
            <a:ext cx="2146645" cy="90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9316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577214"/>
          </a:xfrm>
        </p:spPr>
        <p:txBody>
          <a:bodyPr>
            <a:normAutofit/>
          </a:bodyPr>
          <a:lstStyle/>
          <a:p>
            <a:r>
              <a:rPr lang="en-US" sz="2400" dirty="0"/>
              <a:t>Convert </a:t>
            </a:r>
            <a:r>
              <a:rPr lang="en-US" sz="2400" dirty="0" err="1"/>
              <a:t>RapidEye</a:t>
            </a:r>
            <a:r>
              <a:rPr lang="en-US" sz="2400" dirty="0"/>
              <a:t> Imagery to TOA Reflectance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73726"/>
            <a:ext cx="8229600" cy="857250"/>
          </a:xfrm>
        </p:spPr>
        <p:txBody>
          <a:bodyPr/>
          <a:lstStyle/>
          <a:p>
            <a:r>
              <a:rPr lang="en-US" dirty="0"/>
              <a:t>Methods for </a:t>
            </a:r>
            <a:r>
              <a:rPr lang="en-US" dirty="0" err="1"/>
              <a:t>RadCalNet</a:t>
            </a:r>
            <a:r>
              <a:rPr lang="en-US" dirty="0"/>
              <a:t> Data application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890" y="2761040"/>
            <a:ext cx="3898900" cy="64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56" y="3588334"/>
            <a:ext cx="6235065" cy="19489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4916" y="5537277"/>
            <a:ext cx="3052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ヒラギノ角ゴ Pro W3" pitchFamily="28" charset="-128"/>
              </a:rPr>
              <a:t>Extraterrestrial Irradiance (EAI),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ヒラギノ角ゴ Pro W3" pitchFamily="28" charset="-128"/>
              </a:rPr>
              <a:t>RapidEye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ヒラギノ角ゴ Pro W3" pitchFamily="28" charset="-12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55776" y="116632"/>
            <a:ext cx="4824536" cy="792088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cs typeface="Arial Bold"/>
                <a:sym typeface="Arial Bold"/>
              </a:rPr>
              <a:t>Why? Example from </a:t>
            </a:r>
            <a:r>
              <a:rPr kumimoji="0" lang="en-GB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cs typeface="Arial Bold"/>
                <a:sym typeface="Arial Bold"/>
              </a:rPr>
              <a:t>RadCalNet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old"/>
                <a:cs typeface="Arial Bold"/>
                <a:sym typeface="Arial Bold"/>
              </a:rPr>
              <a:t> Beta Testers</a:t>
            </a:r>
          </a:p>
        </p:txBody>
      </p:sp>
    </p:spTree>
    <p:extLst>
      <p:ext uri="{BB962C8B-B14F-4D97-AF65-F5344CB8AC3E}">
        <p14:creationId xmlns:p14="http://schemas.microsoft.com/office/powerpoint/2010/main" val="33791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995052"/>
            <a:ext cx="7924800" cy="1246624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>
            <a:spAutoFit/>
          </a:bodyPr>
          <a:lstStyle/>
          <a:p>
            <a:pPr algn="ctr"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000" dirty="0"/>
              <a:t>Update on PMOD/WRC Solar Reference spectrum</a:t>
            </a:r>
            <a:endParaRPr lang="en-GB" sz="4000" dirty="0">
              <a:solidFill>
                <a:srgbClr val="3399FF"/>
              </a:solidFill>
              <a:latin typeface="HelveticaLTPro 55 Roman" charset="0"/>
              <a:cs typeface="+mj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3429000"/>
            <a:ext cx="8305800" cy="1757277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0" indent="0" algn="ctr" eaLnBrk="1" hangingPunct="1">
              <a:lnSpc>
                <a:spcPct val="93000"/>
              </a:lnSpc>
              <a:spcBef>
                <a:spcPts val="600"/>
              </a:spcBef>
              <a:buFont typeface="HelveticaNeueLT Pro 55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800" dirty="0">
                <a:solidFill>
                  <a:srgbClr val="000090"/>
                </a:solidFill>
                <a:cs typeface="+mn-cs"/>
              </a:rPr>
              <a:t>Margit Haberreiter, Nigel Fox, Tom Stone, Werner Schmutz</a:t>
            </a:r>
          </a:p>
          <a:p>
            <a:pPr marL="0" indent="0" algn="ctr" eaLnBrk="1" hangingPunct="1">
              <a:lnSpc>
                <a:spcPct val="93000"/>
              </a:lnSpc>
              <a:spcBef>
                <a:spcPts val="600"/>
              </a:spcBef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sz="1800" dirty="0">
              <a:solidFill>
                <a:srgbClr val="000090"/>
              </a:solidFill>
              <a:cs typeface="+mn-cs"/>
            </a:endParaRPr>
          </a:p>
          <a:p>
            <a:pPr marL="0" indent="0" algn="ctr" eaLnBrk="1" hangingPunct="1">
              <a:lnSpc>
                <a:spcPct val="116000"/>
              </a:lnSpc>
              <a:spcBef>
                <a:spcPts val="600"/>
              </a:spcBef>
              <a:buFont typeface="HelveticaNeueLT Pro 55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800" dirty="0">
                <a:solidFill>
                  <a:srgbClr val="000090"/>
                </a:solidFill>
                <a:cs typeface="+mn-cs"/>
              </a:rPr>
              <a:t>PMOD/WRC</a:t>
            </a:r>
          </a:p>
          <a:p>
            <a:pPr marL="0" indent="0" algn="ctr" eaLnBrk="1" hangingPunct="1">
              <a:lnSpc>
                <a:spcPct val="93000"/>
              </a:lnSpc>
              <a:spcBef>
                <a:spcPts val="600"/>
              </a:spcBef>
              <a:buFont typeface="HelveticaNeueLT Pro 55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800" dirty="0">
                <a:solidFill>
                  <a:srgbClr val="000090"/>
                </a:solidFill>
                <a:cs typeface="+mn-cs"/>
              </a:rPr>
              <a:t>28 March, 2018</a:t>
            </a:r>
          </a:p>
          <a:p>
            <a:pPr marL="0" indent="0" algn="ctr" eaLnBrk="1" hangingPunct="1">
              <a:lnSpc>
                <a:spcPct val="93000"/>
              </a:lnSpc>
              <a:spcBef>
                <a:spcPts val="600"/>
              </a:spcBef>
              <a:buFont typeface="HelveticaNeueLT Pro 55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GB" sz="1800" dirty="0">
              <a:solidFill>
                <a:srgbClr val="000090"/>
              </a:solidFill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1">
              <a:defRPr/>
            </a:pPr>
            <a:fld id="{F77C3731-164E-7146-BE8B-AB6AF2E5FE27}" type="slidenum">
              <a:rPr lang="en-GB" smtClean="0"/>
              <a:pPr lvl="1">
                <a:defRPr/>
              </a:pPr>
              <a:t>3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CEOS Reference Spectrum    Margit Haberreiter</a:t>
            </a:r>
            <a:endParaRPr lang="en-GB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8915400" cy="1095375"/>
          </a:xfrm>
        </p:spPr>
        <p:txBody>
          <a:bodyPr/>
          <a:lstStyle/>
          <a:p>
            <a:pPr algn="ctr"/>
            <a:r>
              <a:rPr lang="en-US" dirty="0"/>
              <a:t>PMOD/WRC Reference Spectrum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F991C70-CACC-B94A-A6CE-9B291E78150D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CEOS Reference Spectrum    Margit Haberreiter</a:t>
            </a:r>
            <a:endParaRPr lang="en-GB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96887" y="1147763"/>
            <a:ext cx="7504113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38138" indent="-338138" algn="l" defTabSz="457200" rtl="0" eaLnBrk="0" fontAlgn="base" hangingPunct="0">
              <a:lnSpc>
                <a:spcPct val="107000"/>
              </a:lnSpc>
              <a:spcBef>
                <a:spcPts val="7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2800">
                <a:solidFill>
                  <a:srgbClr val="000099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38188" indent="-280988" algn="l" defTabSz="457200" rtl="0" eaLnBrk="0" fontAlgn="base" hangingPunct="0">
              <a:lnSpc>
                <a:spcPct val="107000"/>
              </a:lnSpc>
              <a:spcBef>
                <a:spcPts val="6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–"/>
              <a:defRPr sz="2400">
                <a:solidFill>
                  <a:srgbClr val="000099"/>
                </a:solidFill>
                <a:latin typeface="+mn-lt"/>
                <a:ea typeface="ＭＳ Ｐゴシック" charset="-128"/>
              </a:defRPr>
            </a:lvl2pPr>
            <a:lvl3pPr marL="1081088" indent="-228600" algn="l" defTabSz="457200" rtl="0" eaLnBrk="0" fontAlgn="base" hangingPunct="0">
              <a:lnSpc>
                <a:spcPct val="107000"/>
              </a:lnSpc>
              <a:spcBef>
                <a:spcPts val="5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2000">
                <a:solidFill>
                  <a:srgbClr val="000099"/>
                </a:solidFill>
                <a:latin typeface="+mn-lt"/>
                <a:ea typeface="ＭＳ Ｐゴシック" charset="-128"/>
              </a:defRPr>
            </a:lvl3pPr>
            <a:lvl4pPr marL="1423988" indent="-228600" algn="l" defTabSz="457200" rtl="0" eaLnBrk="0" fontAlgn="base" hangingPunct="0">
              <a:lnSpc>
                <a:spcPct val="107000"/>
              </a:lnSpc>
              <a:spcBef>
                <a:spcPts val="3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–"/>
              <a:defRPr sz="1400">
                <a:solidFill>
                  <a:srgbClr val="000099"/>
                </a:solidFill>
                <a:latin typeface="+mn-lt"/>
                <a:ea typeface="ＭＳ Ｐゴシック" charset="-128"/>
              </a:defRPr>
            </a:lvl4pPr>
            <a:lvl5pPr marL="1766888" indent="-228600" algn="l" defTabSz="457200" rtl="0" eaLnBrk="0" fontAlgn="base" hangingPunct="0">
              <a:lnSpc>
                <a:spcPct val="107000"/>
              </a:lnSpc>
              <a:spcBef>
                <a:spcPts val="2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1000">
                <a:solidFill>
                  <a:srgbClr val="000099"/>
                </a:solidFill>
                <a:latin typeface="+mn-lt"/>
                <a:ea typeface="ＭＳ Ｐゴシック" charset="-128"/>
              </a:defRPr>
            </a:lvl5pPr>
            <a:lvl6pPr marL="2224088" indent="-228600" algn="l" defTabSz="457200" rtl="0" eaLnBrk="0" fontAlgn="base" hangingPunct="0">
              <a:lnSpc>
                <a:spcPct val="107000"/>
              </a:lnSpc>
              <a:spcBef>
                <a:spcPts val="2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1000">
                <a:solidFill>
                  <a:srgbClr val="000099"/>
                </a:solidFill>
                <a:latin typeface="+mn-lt"/>
                <a:ea typeface="ＭＳ Ｐゴシック" charset="-128"/>
              </a:defRPr>
            </a:lvl6pPr>
            <a:lvl7pPr marL="2681288" indent="-228600" algn="l" defTabSz="457200" rtl="0" eaLnBrk="0" fontAlgn="base" hangingPunct="0">
              <a:lnSpc>
                <a:spcPct val="107000"/>
              </a:lnSpc>
              <a:spcBef>
                <a:spcPts val="2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1000">
                <a:solidFill>
                  <a:srgbClr val="000099"/>
                </a:solidFill>
                <a:latin typeface="+mn-lt"/>
                <a:ea typeface="ＭＳ Ｐゴシック" charset="-128"/>
              </a:defRPr>
            </a:lvl7pPr>
            <a:lvl8pPr marL="3138488" indent="-228600" algn="l" defTabSz="457200" rtl="0" eaLnBrk="0" fontAlgn="base" hangingPunct="0">
              <a:lnSpc>
                <a:spcPct val="107000"/>
              </a:lnSpc>
              <a:spcBef>
                <a:spcPts val="2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1000">
                <a:solidFill>
                  <a:srgbClr val="000099"/>
                </a:solidFill>
                <a:latin typeface="+mn-lt"/>
                <a:ea typeface="ＭＳ Ｐゴシック" charset="-128"/>
              </a:defRPr>
            </a:lvl8pPr>
            <a:lvl9pPr marL="3595688" indent="-228600" algn="l" defTabSz="457200" rtl="0" eaLnBrk="0" fontAlgn="base" hangingPunct="0">
              <a:lnSpc>
                <a:spcPct val="107000"/>
              </a:lnSpc>
              <a:spcBef>
                <a:spcPts val="2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1000">
                <a:solidFill>
                  <a:srgbClr val="000099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dirty="0"/>
              <a:t>SOLID Composite will be used for the absolute scale</a:t>
            </a:r>
          </a:p>
          <a:p>
            <a:pPr lvl="1"/>
            <a:r>
              <a:rPr lang="en-US" dirty="0"/>
              <a:t>Haberreiter et al. (2017), JGR, Vol. 122, Issue 6, 5910-5930, </a:t>
            </a:r>
            <a:r>
              <a:rPr lang="en-US" dirty="0" err="1"/>
              <a:t>doi</a:t>
            </a:r>
            <a:r>
              <a:rPr lang="en-US" dirty="0">
                <a:solidFill>
                  <a:srgbClr val="000090"/>
                </a:solidFill>
              </a:rPr>
              <a:t>: 10.1002/2016JA023492 </a:t>
            </a:r>
          </a:p>
          <a:p>
            <a:pPr lvl="1"/>
            <a:r>
              <a:rPr lang="en-GB" dirty="0"/>
              <a:t>In agreement with TSI value as recommended by IAU 2015 Resolution (</a:t>
            </a:r>
            <a:r>
              <a:rPr lang="en-GB" dirty="0" err="1"/>
              <a:t>Prsa</a:t>
            </a:r>
            <a:r>
              <a:rPr lang="en-GB" dirty="0"/>
              <a:t> et al, 2016)</a:t>
            </a:r>
            <a:endParaRPr lang="en-US" dirty="0"/>
          </a:p>
          <a:p>
            <a:r>
              <a:rPr lang="en-US" dirty="0"/>
              <a:t>COSI high-resolution synthetic spectrum</a:t>
            </a:r>
          </a:p>
          <a:p>
            <a:pPr lvl="1"/>
            <a:r>
              <a:rPr lang="en-US" dirty="0"/>
              <a:t>NLTE radiative transfer code</a:t>
            </a:r>
          </a:p>
          <a:p>
            <a:pPr lvl="1"/>
            <a:r>
              <a:rPr lang="en-US" dirty="0"/>
              <a:t>Developed at PMOD/WRC</a:t>
            </a:r>
          </a:p>
          <a:p>
            <a:pPr lvl="1"/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137928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8915400" cy="1095375"/>
          </a:xfrm>
        </p:spPr>
        <p:txBody>
          <a:bodyPr/>
          <a:lstStyle/>
          <a:p>
            <a:pPr algn="ctr"/>
            <a:r>
              <a:rPr lang="en-US" dirty="0"/>
              <a:t>PMOD/WRC Reference Spectrum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F991C70-CACC-B94A-A6CE-9B291E78150D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CEOS Reference Spectrum    Margit Haberreiter</a:t>
            </a:r>
            <a:endParaRPr lang="en-GB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96887" y="1147763"/>
            <a:ext cx="7504113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38138" indent="-338138" algn="l" defTabSz="457200" rtl="0" eaLnBrk="0" fontAlgn="base" hangingPunct="0">
              <a:lnSpc>
                <a:spcPct val="107000"/>
              </a:lnSpc>
              <a:spcBef>
                <a:spcPts val="7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2800">
                <a:solidFill>
                  <a:srgbClr val="000099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38188" indent="-280988" algn="l" defTabSz="457200" rtl="0" eaLnBrk="0" fontAlgn="base" hangingPunct="0">
              <a:lnSpc>
                <a:spcPct val="107000"/>
              </a:lnSpc>
              <a:spcBef>
                <a:spcPts val="6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–"/>
              <a:defRPr sz="2400">
                <a:solidFill>
                  <a:srgbClr val="000099"/>
                </a:solidFill>
                <a:latin typeface="+mn-lt"/>
                <a:ea typeface="ＭＳ Ｐゴシック" charset="-128"/>
              </a:defRPr>
            </a:lvl2pPr>
            <a:lvl3pPr marL="1081088" indent="-228600" algn="l" defTabSz="457200" rtl="0" eaLnBrk="0" fontAlgn="base" hangingPunct="0">
              <a:lnSpc>
                <a:spcPct val="107000"/>
              </a:lnSpc>
              <a:spcBef>
                <a:spcPts val="5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2000">
                <a:solidFill>
                  <a:srgbClr val="000099"/>
                </a:solidFill>
                <a:latin typeface="+mn-lt"/>
                <a:ea typeface="ＭＳ Ｐゴシック" charset="-128"/>
              </a:defRPr>
            </a:lvl3pPr>
            <a:lvl4pPr marL="1423988" indent="-228600" algn="l" defTabSz="457200" rtl="0" eaLnBrk="0" fontAlgn="base" hangingPunct="0">
              <a:lnSpc>
                <a:spcPct val="107000"/>
              </a:lnSpc>
              <a:spcBef>
                <a:spcPts val="3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–"/>
              <a:defRPr sz="1400">
                <a:solidFill>
                  <a:srgbClr val="000099"/>
                </a:solidFill>
                <a:latin typeface="+mn-lt"/>
                <a:ea typeface="ＭＳ Ｐゴシック" charset="-128"/>
              </a:defRPr>
            </a:lvl4pPr>
            <a:lvl5pPr marL="1766888" indent="-228600" algn="l" defTabSz="457200" rtl="0" eaLnBrk="0" fontAlgn="base" hangingPunct="0">
              <a:lnSpc>
                <a:spcPct val="107000"/>
              </a:lnSpc>
              <a:spcBef>
                <a:spcPts val="2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1000">
                <a:solidFill>
                  <a:srgbClr val="000099"/>
                </a:solidFill>
                <a:latin typeface="+mn-lt"/>
                <a:ea typeface="ＭＳ Ｐゴシック" charset="-128"/>
              </a:defRPr>
            </a:lvl5pPr>
            <a:lvl6pPr marL="2224088" indent="-228600" algn="l" defTabSz="457200" rtl="0" eaLnBrk="0" fontAlgn="base" hangingPunct="0">
              <a:lnSpc>
                <a:spcPct val="107000"/>
              </a:lnSpc>
              <a:spcBef>
                <a:spcPts val="2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1000">
                <a:solidFill>
                  <a:srgbClr val="000099"/>
                </a:solidFill>
                <a:latin typeface="+mn-lt"/>
                <a:ea typeface="ＭＳ Ｐゴシック" charset="-128"/>
              </a:defRPr>
            </a:lvl6pPr>
            <a:lvl7pPr marL="2681288" indent="-228600" algn="l" defTabSz="457200" rtl="0" eaLnBrk="0" fontAlgn="base" hangingPunct="0">
              <a:lnSpc>
                <a:spcPct val="107000"/>
              </a:lnSpc>
              <a:spcBef>
                <a:spcPts val="2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1000">
                <a:solidFill>
                  <a:srgbClr val="000099"/>
                </a:solidFill>
                <a:latin typeface="+mn-lt"/>
                <a:ea typeface="ＭＳ Ｐゴシック" charset="-128"/>
              </a:defRPr>
            </a:lvl7pPr>
            <a:lvl8pPr marL="3138488" indent="-228600" algn="l" defTabSz="457200" rtl="0" eaLnBrk="0" fontAlgn="base" hangingPunct="0">
              <a:lnSpc>
                <a:spcPct val="107000"/>
              </a:lnSpc>
              <a:spcBef>
                <a:spcPts val="2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1000">
                <a:solidFill>
                  <a:srgbClr val="000099"/>
                </a:solidFill>
                <a:latin typeface="+mn-lt"/>
                <a:ea typeface="ＭＳ Ｐゴシック" charset="-128"/>
              </a:defRPr>
            </a:lvl8pPr>
            <a:lvl9pPr marL="3595688" indent="-228600" algn="l" defTabSz="457200" rtl="0" eaLnBrk="0" fontAlgn="base" hangingPunct="0">
              <a:lnSpc>
                <a:spcPct val="107000"/>
              </a:lnSpc>
              <a:spcBef>
                <a:spcPts val="2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1000">
                <a:solidFill>
                  <a:srgbClr val="000099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GB" dirty="0"/>
              <a:t>Haberreiter, M., Fox, N. et al., in preparation</a:t>
            </a:r>
          </a:p>
          <a:p>
            <a:pPr lvl="1"/>
            <a:r>
              <a:rPr lang="en-GB" sz="2000" dirty="0"/>
              <a:t>Normalization of COSI high-resolution spectrum using SOLID solar minimum spectrum</a:t>
            </a:r>
          </a:p>
          <a:p>
            <a:pPr lvl="1"/>
            <a:r>
              <a:rPr lang="en-GB" sz="2000" dirty="0"/>
              <a:t>Careful evaluation of normalization function</a:t>
            </a:r>
          </a:p>
          <a:p>
            <a:pPr lvl="1"/>
            <a:r>
              <a:rPr lang="en-GB" sz="2000" dirty="0"/>
              <a:t>Combined uncertainty of datasets</a:t>
            </a:r>
          </a:p>
          <a:p>
            <a:pPr lvl="2"/>
            <a:r>
              <a:rPr lang="en-GB" dirty="0"/>
              <a:t>Absolute accuracy of SOLID composite from ATLAS3: 2-3 % (from Thuillier et al., 2003)</a:t>
            </a:r>
          </a:p>
          <a:p>
            <a:pPr lvl="2"/>
            <a:r>
              <a:rPr lang="en-GB" dirty="0"/>
              <a:t>high resolution component from COSI calculation: 5% (of the order of the absolute scale, currently under evaluation</a:t>
            </a:r>
          </a:p>
          <a:p>
            <a:pPr lvl="2"/>
            <a:r>
              <a:rPr lang="en-GB" dirty="0"/>
              <a:t>Synthetic spectrum will be constrained by SOLID min 2008 spectrum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5745342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8915400" cy="1095375"/>
          </a:xfrm>
        </p:spPr>
        <p:txBody>
          <a:bodyPr/>
          <a:lstStyle/>
          <a:p>
            <a:pPr algn="ctr"/>
            <a:r>
              <a:rPr lang="en-US" dirty="0"/>
              <a:t>Details of PMOD/WRC Reference Spectrum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F991C70-CACC-B94A-A6CE-9B291E78150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CEOS Reference Spectrum    Margit Haberreiter</a:t>
            </a:r>
            <a:endParaRPr lang="en-GB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96887" y="1147763"/>
            <a:ext cx="7504113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38138" indent="-338138" algn="l" defTabSz="457200" rtl="0" eaLnBrk="0" fontAlgn="base" hangingPunct="0">
              <a:lnSpc>
                <a:spcPct val="107000"/>
              </a:lnSpc>
              <a:spcBef>
                <a:spcPts val="7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2800">
                <a:solidFill>
                  <a:srgbClr val="000099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38188" indent="-280988" algn="l" defTabSz="457200" rtl="0" eaLnBrk="0" fontAlgn="base" hangingPunct="0">
              <a:lnSpc>
                <a:spcPct val="107000"/>
              </a:lnSpc>
              <a:spcBef>
                <a:spcPts val="6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–"/>
              <a:defRPr sz="2400">
                <a:solidFill>
                  <a:srgbClr val="000099"/>
                </a:solidFill>
                <a:latin typeface="+mn-lt"/>
                <a:ea typeface="ＭＳ Ｐゴシック" charset="-128"/>
              </a:defRPr>
            </a:lvl2pPr>
            <a:lvl3pPr marL="1081088" indent="-228600" algn="l" defTabSz="457200" rtl="0" eaLnBrk="0" fontAlgn="base" hangingPunct="0">
              <a:lnSpc>
                <a:spcPct val="107000"/>
              </a:lnSpc>
              <a:spcBef>
                <a:spcPts val="5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2000">
                <a:solidFill>
                  <a:srgbClr val="000099"/>
                </a:solidFill>
                <a:latin typeface="+mn-lt"/>
                <a:ea typeface="ＭＳ Ｐゴシック" charset="-128"/>
              </a:defRPr>
            </a:lvl3pPr>
            <a:lvl4pPr marL="1423988" indent="-228600" algn="l" defTabSz="457200" rtl="0" eaLnBrk="0" fontAlgn="base" hangingPunct="0">
              <a:lnSpc>
                <a:spcPct val="107000"/>
              </a:lnSpc>
              <a:spcBef>
                <a:spcPts val="3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–"/>
              <a:defRPr sz="1400">
                <a:solidFill>
                  <a:srgbClr val="000099"/>
                </a:solidFill>
                <a:latin typeface="+mn-lt"/>
                <a:ea typeface="ＭＳ Ｐゴシック" charset="-128"/>
              </a:defRPr>
            </a:lvl4pPr>
            <a:lvl5pPr marL="1766888" indent="-228600" algn="l" defTabSz="457200" rtl="0" eaLnBrk="0" fontAlgn="base" hangingPunct="0">
              <a:lnSpc>
                <a:spcPct val="107000"/>
              </a:lnSpc>
              <a:spcBef>
                <a:spcPts val="2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1000">
                <a:solidFill>
                  <a:srgbClr val="000099"/>
                </a:solidFill>
                <a:latin typeface="+mn-lt"/>
                <a:ea typeface="ＭＳ Ｐゴシック" charset="-128"/>
              </a:defRPr>
            </a:lvl5pPr>
            <a:lvl6pPr marL="2224088" indent="-228600" algn="l" defTabSz="457200" rtl="0" eaLnBrk="0" fontAlgn="base" hangingPunct="0">
              <a:lnSpc>
                <a:spcPct val="107000"/>
              </a:lnSpc>
              <a:spcBef>
                <a:spcPts val="2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1000">
                <a:solidFill>
                  <a:srgbClr val="000099"/>
                </a:solidFill>
                <a:latin typeface="+mn-lt"/>
                <a:ea typeface="ＭＳ Ｐゴシック" charset="-128"/>
              </a:defRPr>
            </a:lvl6pPr>
            <a:lvl7pPr marL="2681288" indent="-228600" algn="l" defTabSz="457200" rtl="0" eaLnBrk="0" fontAlgn="base" hangingPunct="0">
              <a:lnSpc>
                <a:spcPct val="107000"/>
              </a:lnSpc>
              <a:spcBef>
                <a:spcPts val="2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1000">
                <a:solidFill>
                  <a:srgbClr val="000099"/>
                </a:solidFill>
                <a:latin typeface="+mn-lt"/>
                <a:ea typeface="ＭＳ Ｐゴシック" charset="-128"/>
              </a:defRPr>
            </a:lvl7pPr>
            <a:lvl8pPr marL="3138488" indent="-228600" algn="l" defTabSz="457200" rtl="0" eaLnBrk="0" fontAlgn="base" hangingPunct="0">
              <a:lnSpc>
                <a:spcPct val="107000"/>
              </a:lnSpc>
              <a:spcBef>
                <a:spcPts val="2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1000">
                <a:solidFill>
                  <a:srgbClr val="000099"/>
                </a:solidFill>
                <a:latin typeface="+mn-lt"/>
                <a:ea typeface="ＭＳ Ｐゴシック" charset="-128"/>
              </a:defRPr>
            </a:lvl8pPr>
            <a:lvl9pPr marL="3595688" indent="-228600" algn="l" defTabSz="457200" rtl="0" eaLnBrk="0" fontAlgn="base" hangingPunct="0">
              <a:lnSpc>
                <a:spcPct val="107000"/>
              </a:lnSpc>
              <a:spcBef>
                <a:spcPts val="2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1000">
                <a:solidFill>
                  <a:srgbClr val="000099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GB" dirty="0"/>
              <a:t>Spectral Coverage</a:t>
            </a:r>
          </a:p>
          <a:p>
            <a:pPr marL="457200" lvl="1" indent="0">
              <a:buNone/>
            </a:pPr>
            <a:r>
              <a:rPr lang="en-GB" dirty="0"/>
              <a:t>	380 - 2000 nm: SSI observational composite</a:t>
            </a:r>
          </a:p>
          <a:p>
            <a:pPr marL="457200" lvl="1" indent="0">
              <a:buNone/>
            </a:pPr>
            <a:r>
              <a:rPr lang="en-GB" dirty="0"/>
              <a:t>	300 - 15000 nm: COSI synthetic spectrum</a:t>
            </a:r>
          </a:p>
          <a:p>
            <a:r>
              <a:rPr lang="en-GB" dirty="0"/>
              <a:t>Spectral Resolution</a:t>
            </a:r>
          </a:p>
          <a:p>
            <a:pPr marL="457200" lvl="1" indent="0">
              <a:buNone/>
            </a:pPr>
            <a:r>
              <a:rPr lang="en-GB" dirty="0"/>
              <a:t>	SSI composite ≤ </a:t>
            </a:r>
            <a:r>
              <a:rPr lang="en-US" dirty="0"/>
              <a:t>623 nm: 1nm</a:t>
            </a:r>
          </a:p>
          <a:p>
            <a:pPr marL="457200" lvl="1" indent="0">
              <a:buNone/>
            </a:pPr>
            <a:r>
              <a:rPr lang="en-GB" dirty="0"/>
              <a:t>	SSI composite &gt; </a:t>
            </a:r>
            <a:r>
              <a:rPr lang="en-US" dirty="0"/>
              <a:t>623 nm: 2nm (and coarser)</a:t>
            </a:r>
          </a:p>
          <a:p>
            <a:pPr marL="457200" lvl="1" indent="0">
              <a:buNone/>
            </a:pPr>
            <a:r>
              <a:rPr lang="en-US" dirty="0"/>
              <a:t>	COSI: 0.005 nm (or higher)</a:t>
            </a:r>
            <a:endParaRPr lang="en-GB" dirty="0"/>
          </a:p>
          <a:p>
            <a:r>
              <a:rPr lang="en-GB" dirty="0"/>
              <a:t>Solar Activity Level</a:t>
            </a:r>
          </a:p>
          <a:p>
            <a:pPr lvl="1"/>
            <a:r>
              <a:rPr lang="en-GB" dirty="0"/>
              <a:t>Solar minimum: annual mean of 2008</a:t>
            </a:r>
          </a:p>
        </p:txBody>
      </p:sp>
    </p:spTree>
    <p:extLst>
      <p:ext uri="{BB962C8B-B14F-4D97-AF65-F5344CB8AC3E}">
        <p14:creationId xmlns:p14="http://schemas.microsoft.com/office/powerpoint/2010/main" val="418237865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8915400" cy="1095375"/>
          </a:xfrm>
        </p:spPr>
        <p:txBody>
          <a:bodyPr/>
          <a:lstStyle/>
          <a:p>
            <a:pPr algn="ctr"/>
            <a:r>
              <a:rPr lang="en-US" dirty="0"/>
              <a:t>Release of PMOD/WRC Reference Spectrum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F991C70-CACC-B94A-A6CE-9B291E78150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CEOS Reference Spectrum    Margit Haberreiter</a:t>
            </a:r>
            <a:endParaRPr lang="en-GB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96887" y="1147763"/>
            <a:ext cx="8113713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38138" indent="-338138" algn="l" defTabSz="457200" rtl="0" eaLnBrk="0" fontAlgn="base" hangingPunct="0">
              <a:lnSpc>
                <a:spcPct val="107000"/>
              </a:lnSpc>
              <a:spcBef>
                <a:spcPts val="7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2800">
                <a:solidFill>
                  <a:srgbClr val="000099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38188" indent="-280988" algn="l" defTabSz="457200" rtl="0" eaLnBrk="0" fontAlgn="base" hangingPunct="0">
              <a:lnSpc>
                <a:spcPct val="107000"/>
              </a:lnSpc>
              <a:spcBef>
                <a:spcPts val="6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–"/>
              <a:defRPr sz="2400">
                <a:solidFill>
                  <a:srgbClr val="000099"/>
                </a:solidFill>
                <a:latin typeface="+mn-lt"/>
                <a:ea typeface="ＭＳ Ｐゴシック" charset="-128"/>
              </a:defRPr>
            </a:lvl2pPr>
            <a:lvl3pPr marL="1081088" indent="-228600" algn="l" defTabSz="457200" rtl="0" eaLnBrk="0" fontAlgn="base" hangingPunct="0">
              <a:lnSpc>
                <a:spcPct val="107000"/>
              </a:lnSpc>
              <a:spcBef>
                <a:spcPts val="50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2000">
                <a:solidFill>
                  <a:srgbClr val="000099"/>
                </a:solidFill>
                <a:latin typeface="+mn-lt"/>
                <a:ea typeface="ＭＳ Ｐゴシック" charset="-128"/>
              </a:defRPr>
            </a:lvl3pPr>
            <a:lvl4pPr marL="1423988" indent="-228600" algn="l" defTabSz="457200" rtl="0" eaLnBrk="0" fontAlgn="base" hangingPunct="0">
              <a:lnSpc>
                <a:spcPct val="107000"/>
              </a:lnSpc>
              <a:spcBef>
                <a:spcPts val="3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–"/>
              <a:defRPr sz="1400">
                <a:solidFill>
                  <a:srgbClr val="000099"/>
                </a:solidFill>
                <a:latin typeface="+mn-lt"/>
                <a:ea typeface="ＭＳ Ｐゴシック" charset="-128"/>
              </a:defRPr>
            </a:lvl4pPr>
            <a:lvl5pPr marL="1766888" indent="-228600" algn="l" defTabSz="457200" rtl="0" eaLnBrk="0" fontAlgn="base" hangingPunct="0">
              <a:lnSpc>
                <a:spcPct val="107000"/>
              </a:lnSpc>
              <a:spcBef>
                <a:spcPts val="2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1000">
                <a:solidFill>
                  <a:srgbClr val="000099"/>
                </a:solidFill>
                <a:latin typeface="+mn-lt"/>
                <a:ea typeface="ＭＳ Ｐゴシック" charset="-128"/>
              </a:defRPr>
            </a:lvl5pPr>
            <a:lvl6pPr marL="2224088" indent="-228600" algn="l" defTabSz="457200" rtl="0" eaLnBrk="0" fontAlgn="base" hangingPunct="0">
              <a:lnSpc>
                <a:spcPct val="107000"/>
              </a:lnSpc>
              <a:spcBef>
                <a:spcPts val="2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1000">
                <a:solidFill>
                  <a:srgbClr val="000099"/>
                </a:solidFill>
                <a:latin typeface="+mn-lt"/>
                <a:ea typeface="ＭＳ Ｐゴシック" charset="-128"/>
              </a:defRPr>
            </a:lvl6pPr>
            <a:lvl7pPr marL="2681288" indent="-228600" algn="l" defTabSz="457200" rtl="0" eaLnBrk="0" fontAlgn="base" hangingPunct="0">
              <a:lnSpc>
                <a:spcPct val="107000"/>
              </a:lnSpc>
              <a:spcBef>
                <a:spcPts val="2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1000">
                <a:solidFill>
                  <a:srgbClr val="000099"/>
                </a:solidFill>
                <a:latin typeface="+mn-lt"/>
                <a:ea typeface="ＭＳ Ｐゴシック" charset="-128"/>
              </a:defRPr>
            </a:lvl7pPr>
            <a:lvl8pPr marL="3138488" indent="-228600" algn="l" defTabSz="457200" rtl="0" eaLnBrk="0" fontAlgn="base" hangingPunct="0">
              <a:lnSpc>
                <a:spcPct val="107000"/>
              </a:lnSpc>
              <a:spcBef>
                <a:spcPts val="2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1000">
                <a:solidFill>
                  <a:srgbClr val="000099"/>
                </a:solidFill>
                <a:latin typeface="+mn-lt"/>
                <a:ea typeface="ＭＳ Ｐゴシック" charset="-128"/>
              </a:defRPr>
            </a:lvl8pPr>
            <a:lvl9pPr marL="3595688" indent="-228600" algn="l" defTabSz="457200" rtl="0" eaLnBrk="0" fontAlgn="base" hangingPunct="0">
              <a:lnSpc>
                <a:spcPct val="107000"/>
              </a:lnSpc>
              <a:spcBef>
                <a:spcPts val="250"/>
              </a:spcBef>
              <a:spcAft>
                <a:spcPct val="0"/>
              </a:spcAft>
              <a:buClr>
                <a:srgbClr val="112264"/>
              </a:buClr>
              <a:buSzPct val="100000"/>
              <a:buFont typeface="HelveticaNeueLT Pro 55 Roman" charset="0"/>
              <a:buChar char="•"/>
              <a:defRPr sz="1000">
                <a:solidFill>
                  <a:srgbClr val="000099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GB" dirty="0">
                <a:solidFill>
                  <a:srgbClr val="000090"/>
                </a:solidFill>
              </a:rPr>
              <a:t>beta-version is becoming available end of the month</a:t>
            </a:r>
          </a:p>
          <a:p>
            <a:pPr marL="0" indent="0">
              <a:buNone/>
            </a:pPr>
            <a:r>
              <a:rPr lang="en-GB" dirty="0">
                <a:solidFill>
                  <a:srgbClr val="000090"/>
                </a:solidFill>
              </a:rPr>
              <a:t>	</a:t>
            </a:r>
            <a:r>
              <a:rPr lang="en-GB" i="1" dirty="0">
                <a:solidFill>
                  <a:srgbClr val="000090"/>
                </a:solidFill>
              </a:rPr>
              <a:t>Contact: margit.haberreiter@pmodwrc.ch</a:t>
            </a:r>
          </a:p>
          <a:p>
            <a:r>
              <a:rPr lang="en-GB" dirty="0">
                <a:solidFill>
                  <a:srgbClr val="000090"/>
                </a:solidFill>
              </a:rPr>
              <a:t>final version will be released with acceptance of paper Haberreiter, Fox, et al. (2018) at: </a:t>
            </a:r>
          </a:p>
          <a:p>
            <a:pPr marL="0" indent="0">
              <a:buNone/>
            </a:pPr>
            <a:r>
              <a:rPr lang="en-GB" dirty="0">
                <a:solidFill>
                  <a:srgbClr val="000090"/>
                </a:solidFill>
              </a:rPr>
              <a:t>	</a:t>
            </a:r>
            <a:r>
              <a:rPr lang="en-GB" dirty="0" err="1">
                <a:solidFill>
                  <a:srgbClr val="000090"/>
                </a:solidFill>
              </a:rPr>
              <a:t>ftp.pmodwrc.ch</a:t>
            </a:r>
            <a:r>
              <a:rPr lang="en-GB" dirty="0">
                <a:solidFill>
                  <a:srgbClr val="000090"/>
                </a:solidFill>
              </a:rPr>
              <a:t>/</a:t>
            </a:r>
            <a:r>
              <a:rPr lang="en-GB" dirty="0" err="1">
                <a:solidFill>
                  <a:srgbClr val="000090"/>
                </a:solidFill>
              </a:rPr>
              <a:t>pubSolarReferenceSpectrum</a:t>
            </a:r>
            <a:r>
              <a:rPr lang="en-GB" dirty="0">
                <a:solidFill>
                  <a:srgbClr val="000090"/>
                </a:solidFill>
              </a:rPr>
              <a:t>/</a:t>
            </a:r>
          </a:p>
          <a:p>
            <a:r>
              <a:rPr lang="en-GB" dirty="0">
                <a:solidFill>
                  <a:srgbClr val="000090"/>
                </a:solidFill>
              </a:rPr>
              <a:t>Further information can </a:t>
            </a:r>
            <a:r>
              <a:rPr lang="en-GB">
                <a:solidFill>
                  <a:srgbClr val="000090"/>
                </a:solidFill>
              </a:rPr>
              <a:t>be found at:</a:t>
            </a:r>
            <a:endParaRPr lang="en-GB" dirty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en-GB" i="1" dirty="0">
                <a:solidFill>
                  <a:srgbClr val="000090"/>
                </a:solidFill>
              </a:rPr>
              <a:t>	https://</a:t>
            </a:r>
            <a:r>
              <a:rPr lang="en-GB" i="1" dirty="0" err="1">
                <a:solidFill>
                  <a:srgbClr val="000090"/>
                </a:solidFill>
              </a:rPr>
              <a:t>www.pmodwrc.ch</a:t>
            </a:r>
            <a:r>
              <a:rPr lang="en-GB" i="1" dirty="0">
                <a:solidFill>
                  <a:srgbClr val="000090"/>
                </a:solidFill>
              </a:rPr>
              <a:t>/en/research-	development/solar-physics/solar-spectrum/</a:t>
            </a:r>
            <a:endParaRPr lang="en-GB" dirty="0">
              <a:solidFill>
                <a:srgbClr val="000090"/>
              </a:solidFill>
            </a:endParaRPr>
          </a:p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62819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765EB-2F9C-41FA-A18A-21B44E759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81200" y="9832"/>
            <a:ext cx="7772400" cy="1143000"/>
          </a:xfrm>
        </p:spPr>
        <p:txBody>
          <a:bodyPr/>
          <a:lstStyle/>
          <a:p>
            <a:r>
              <a:rPr lang="en-GB" dirty="0" err="1"/>
              <a:t>Accessiblility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2B89A-DC05-45A7-9055-4490F5DD7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1A98C5-544B-4AF4-BB4C-DB16CDA62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66800"/>
            <a:ext cx="7280386" cy="567800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1829B56-B249-4D37-91C0-7F90A28444FA}"/>
              </a:ext>
            </a:extLst>
          </p:cNvPr>
          <p:cNvSpPr/>
          <p:nvPr/>
        </p:nvSpPr>
        <p:spPr>
          <a:xfrm>
            <a:off x="762000" y="4495800"/>
            <a:ext cx="1981200" cy="228600"/>
          </a:xfrm>
          <a:prstGeom prst="ellipse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34322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A09E9-B3E2-45DB-9734-1C2ED5234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28600"/>
            <a:ext cx="4343400" cy="1143000"/>
          </a:xfrm>
        </p:spPr>
        <p:txBody>
          <a:bodyPr/>
          <a:lstStyle/>
          <a:p>
            <a:pPr algn="l"/>
            <a:r>
              <a:rPr lang="en-GB" dirty="0"/>
              <a:t>Data set download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75222C-B389-470C-AAFA-F7D4678C8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81100"/>
            <a:ext cx="5445900" cy="411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43AAA0-4052-4804-9937-BED5742EF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113" y="3124200"/>
            <a:ext cx="4467875" cy="326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4597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NeueLT Pro 55 Roman"/>
        <a:ea typeface=""/>
        <a:cs typeface=""/>
      </a:majorFont>
      <a:minorFont>
        <a:latin typeface="HelveticaNeueLT Pro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NeueLT Pro 55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8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NeueLT Pro 55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285</Words>
  <Application>Microsoft Office PowerPoint</Application>
  <PresentationFormat>On-screen Show (4:3)</PresentationFormat>
  <Paragraphs>61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  <vt:variant>
        <vt:lpstr>Custom Shows</vt:lpstr>
      </vt:variant>
      <vt:variant>
        <vt:i4>1</vt:i4>
      </vt:variant>
    </vt:vector>
  </HeadingPairs>
  <TitlesOfParts>
    <vt:vector size="25" baseType="lpstr">
      <vt:lpstr>MS PGothic</vt:lpstr>
      <vt:lpstr>Arial</vt:lpstr>
      <vt:lpstr>Arial Bold</vt:lpstr>
      <vt:lpstr>Calibri</vt:lpstr>
      <vt:lpstr>DejaVu Sans</vt:lpstr>
      <vt:lpstr>Droid Serif</vt:lpstr>
      <vt:lpstr>Frutiger 45 Light</vt:lpstr>
      <vt:lpstr>HelveticaLTPro 55 Roman</vt:lpstr>
      <vt:lpstr>HelveticaNeueLT Pro 55 Roman</vt:lpstr>
      <vt:lpstr>Times</vt:lpstr>
      <vt:lpstr>Times New Roman</vt:lpstr>
      <vt:lpstr>Wingdings</vt:lpstr>
      <vt:lpstr>ヒラギノ角ゴ Pro W3</vt:lpstr>
      <vt:lpstr>Default Design</vt:lpstr>
      <vt:lpstr>Default</vt:lpstr>
      <vt:lpstr>Reference Solar Irradiance Spectrum  </vt:lpstr>
      <vt:lpstr>Methods for RadCalNet Data application</vt:lpstr>
      <vt:lpstr>Update on PMOD/WRC Solar Reference spectrum</vt:lpstr>
      <vt:lpstr>PMOD/WRC Reference Spectrum</vt:lpstr>
      <vt:lpstr>PMOD/WRC Reference Spectrum</vt:lpstr>
      <vt:lpstr>Details of PMOD/WRC Reference Spectrum</vt:lpstr>
      <vt:lpstr>Release of PMOD/WRC Reference Spectrum</vt:lpstr>
      <vt:lpstr>Accessiblility </vt:lpstr>
      <vt:lpstr>Data set download</vt:lpstr>
      <vt:lpstr>StarParty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Phänomene der Sonne</dc:title>
  <dc:subject/>
  <dc:creator>Nigel Fox</dc:creator>
  <cp:keywords/>
  <dc:description/>
  <cp:lastModifiedBy>Nigel Fox</cp:lastModifiedBy>
  <cp:revision>1929</cp:revision>
  <cp:lastPrinted>2017-03-15T18:59:37Z</cp:lastPrinted>
  <dcterms:created xsi:type="dcterms:W3CDTF">2013-07-02T10:44:41Z</dcterms:created>
  <dcterms:modified xsi:type="dcterms:W3CDTF">2018-04-13T11:44:28Z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rcoClassification">
    <vt:lpwstr>Not an NPL document (No visible marking)</vt:lpwstr>
  </property>
  <property fmtid="{D5CDD505-2E9C-101B-9397-08002B2CF9AE}" pid="3" name="aliashPowerpointFooter">
    <vt:lpwstr/>
  </property>
</Properties>
</file>