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88" r:id="rId3"/>
    <p:sldId id="279" r:id="rId4"/>
    <p:sldId id="296" r:id="rId5"/>
    <p:sldId id="292" r:id="rId6"/>
    <p:sldId id="297" r:id="rId7"/>
    <p:sldId id="284" r:id="rId8"/>
    <p:sldId id="277" r:id="rId9"/>
    <p:sldId id="286" r:id="rId10"/>
    <p:sldId id="283" r:id="rId11"/>
    <p:sldId id="278" r:id="rId12"/>
    <p:sldId id="280" r:id="rId13"/>
    <p:sldId id="295" r:id="rId14"/>
    <p:sldId id="285" r:id="rId15"/>
    <p:sldId id="289" r:id="rId16"/>
    <p:sldId id="290" r:id="rId17"/>
    <p:sldId id="291" r:id="rId18"/>
    <p:sldId id="294" r:id="rId19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716"/>
  </p:normalViewPr>
  <p:slideViewPr>
    <p:cSldViewPr>
      <p:cViewPr varScale="1">
        <p:scale>
          <a:sx n="72" d="100"/>
          <a:sy n="72" d="100"/>
        </p:scale>
        <p:origin x="89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014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792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295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8006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791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D4827-4C93-4F94-BB81-DAE4C57F046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15335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8" y="26035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sz="2585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CFEC-65BA-4CC5-BDB1-9C2411248E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32516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8" y="26035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sz="2585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62596" y="6353175"/>
            <a:ext cx="562708" cy="24622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CFEC-65BA-4CC5-BDB1-9C2411248E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25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9" y="260350"/>
            <a:ext cx="6400800" cy="6858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5"/>
          </a:xfrm>
          <a:prstGeom prst="rect">
            <a:avLst/>
          </a:prstGeom>
        </p:spPr>
        <p:txBody>
          <a:bodyPr/>
          <a:lstStyle/>
          <a:p>
            <a:fld id="{0DA802D6-E333-4565-A5B3-AF49FA96E702}" type="datetimeFigureOut">
              <a:rPr kumimoji="1" lang="ja-JP" altLang="en-US" smtClean="0"/>
              <a:t>2018/8/28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1" y="6356354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606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.2.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1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e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emf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11" Type="http://schemas.openxmlformats.org/officeDocument/2006/relationships/image" Target="../media/image26.w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earth.esa.int/web/sppa/activities/fr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1860745"/>
            <a:ext cx="77724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Greenhouse 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gas reference standards for interoperability</a:t>
            </a:r>
            <a:endParaRPr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304800" y="4343400"/>
            <a:ext cx="51054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Akihiko KUZE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1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</a:t>
            </a:r>
            <a:r>
              <a:rPr lang="en-US" altLang="ja-JP" sz="1100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Earth </a:t>
            </a:r>
            <a:r>
              <a:rPr lang="en-US" altLang="ja-JP" sz="11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Observation Research </a:t>
            </a:r>
            <a:r>
              <a:rPr lang="en-US" altLang="ja-JP" sz="1100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Center, Japan </a:t>
            </a:r>
            <a:r>
              <a:rPr lang="en-US" altLang="ja-JP" sz="11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Aerospace Exploration </a:t>
            </a:r>
            <a:r>
              <a:rPr lang="en-US" altLang="ja-JP" sz="1100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Agency)</a:t>
            </a:r>
            <a:endParaRPr lang="en-US" altLang="ja-JP" sz="1100" dirty="0">
              <a:solidFill>
                <a:srgbClr val="FFFFFF"/>
              </a:solidFill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WGCV</a:t>
            </a:r>
            <a:r>
              <a:rPr lang="ja-JP" alt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44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Darmstadt, Germany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August, 2018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59044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288273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400800" cy="685800"/>
          </a:xfrm>
        </p:spPr>
        <p:txBody>
          <a:bodyPr/>
          <a:lstStyle/>
          <a:p>
            <a:pPr algn="ctr"/>
            <a:r>
              <a:rPr kumimoji="1" lang="en-US" altLang="ja-JP" sz="1800" dirty="0" smtClean="0"/>
              <a:t>Common Standards and Data for</a:t>
            </a:r>
            <a:br>
              <a:rPr kumimoji="1" lang="en-US" altLang="ja-JP" sz="1800" dirty="0" smtClean="0"/>
            </a:br>
            <a:r>
              <a:rPr lang="en-US" altLang="ja-JP" sz="1800" dirty="0" smtClean="0"/>
              <a:t>Calibrations and Retrieval (updated)</a:t>
            </a:r>
            <a:endParaRPr kumimoji="1"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69CFEC-65BA-4CC5-BDB1-9C2411248E90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41958"/>
              </p:ext>
            </p:extLst>
          </p:nvPr>
        </p:nvGraphicFramePr>
        <p:xfrm>
          <a:off x="0" y="1260176"/>
          <a:ext cx="8808573" cy="5392851"/>
        </p:xfrm>
        <a:graphic>
          <a:graphicData uri="http://schemas.openxmlformats.org/drawingml/2006/table">
            <a:tbl>
              <a:tblPr firstRow="1" firstCol="1" bandRow="1"/>
              <a:tblGrid>
                <a:gridCol w="1195063"/>
                <a:gridCol w="1577514"/>
                <a:gridCol w="3507093"/>
                <a:gridCol w="2528903"/>
              </a:tblGrid>
              <a:tr h="2701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 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 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Common standards and data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Notes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199">
                <a:tc row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Calibration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Prelaunch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Cross-calibrated radiometers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Viewing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common radiometric standard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Onboard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Solar </a:t>
                      </a: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data </a:t>
                      </a:r>
                      <a:endParaRPr lang="en-US" sz="1500" kern="100" dirty="0" smtClean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Lunar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 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Vicarious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CEOS site (RRV </a:t>
                      </a: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etc.)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Annual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campaign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538">
                <a:tc rowSpan="3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Retrieval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Algorithm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Parameters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Molecular </a:t>
                      </a: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spectroscopy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High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resolution solar lines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 priori model (Aerosol)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 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53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Input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Calibrated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spectra at 0.76, 1.6, 2.0</a:t>
                      </a:r>
                      <a:r>
                        <a:rPr lang="el-GR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μ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m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Observation geometry and condition 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Level 1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107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Output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Retrieved column amount GHG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Simultaneously retrieved parameters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(aerosol optical depth, Solar-induced plant chlorophyll fluorescence (SIF))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Level 2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538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Validation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Ground </a:t>
                      </a: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Site</a:t>
                      </a:r>
                      <a:endParaRPr lang="en-US" altLang="ja-JP" sz="1500" kern="100" dirty="0" smtClean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High</a:t>
                      </a:r>
                      <a:r>
                        <a:rPr lang="en-US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resolution spectrometer</a:t>
                      </a:r>
                      <a:endParaRPr lang="en-US" sz="1500" kern="100" dirty="0" smtClean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mobile spectrometer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TCCON, mobile-FTS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Vertical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profile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In situ measured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data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NDACC, </a:t>
                      </a: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Airplane,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Balloon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Intercomparison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Match up</a:t>
                      </a:r>
                      <a:endParaRPr lang="ja-JP" altLang="ja-JP" sz="1500" kern="100" dirty="0" smtClean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Spectra level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Retrieved parameters</a:t>
                      </a:r>
                      <a:endParaRPr lang="ja-JP" sz="1500" kern="100" dirty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Land type and Ocean</a:t>
                      </a:r>
                      <a:endParaRPr lang="ja-JP" altLang="ja-JP" sz="1500" kern="100" dirty="0" smtClean="0"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500" kern="10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Viewing Common</a:t>
                      </a:r>
                      <a:r>
                        <a:rPr lang="en-US" altLang="ja-JP" sz="1500" kern="100" baseline="0" dirty="0" smtClean="0"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sites</a:t>
                      </a:r>
                    </a:p>
                  </a:txBody>
                  <a:tcPr marL="63305" marR="63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12581" y="3322621"/>
            <a:ext cx="170525" cy="36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48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1860745"/>
            <a:ext cx="77724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bg1"/>
                </a:solidFill>
                <a:latin typeface="+mj-lt"/>
              </a:rPr>
              <a:t>Cal &amp; VAL for Greenhouse </a:t>
            </a: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Gases Observation Spectrometers</a:t>
            </a:r>
            <a:br>
              <a:rPr lang="en-US" sz="3600" dirty="0" smtClean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&lt;Updates&gt;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+mj-lt"/>
              </a:rPr>
            </a:b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 </a:t>
            </a:r>
            <a:endParaRPr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56460" y="4191000"/>
            <a:ext cx="44958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Akihiko KUZE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</a:t>
            </a:r>
            <a:r>
              <a:rPr lang="en-US" altLang="ja-JP" dirty="0" smtClean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Earth </a:t>
            </a:r>
            <a:r>
              <a:rPr lang="en-US" altLang="ja-JP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Observation Research Center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altLang="ja-JP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Japan Aerospace Exploration Agency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WGCV</a:t>
            </a:r>
            <a:r>
              <a:rPr lang="ja-JP" alt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44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Darmstadt, Germany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27 August, 2018</a:t>
            </a:r>
            <a:endParaRPr lang="en-US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59044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288273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1279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66350" y="18383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Measured parameters for GHG CAL-VAL</a:t>
            </a:r>
          </a:p>
          <a:p>
            <a:pPr algn="ctr" eaLnBrk="0" hangingPunct="0"/>
            <a:r>
              <a:rPr lang="en-US" altLang="ja-JP" sz="2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(updated)</a:t>
            </a:r>
            <a:endParaRPr lang="en-US" altLang="ja-JP" sz="2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04800" y="6072374"/>
            <a:ext cx="4955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Candidates of CEOS sites </a:t>
            </a:r>
            <a:r>
              <a:rPr lang="en-US" altLang="ja-JP" dirty="0"/>
              <a:t>for GHG Calibration</a:t>
            </a:r>
          </a:p>
          <a:p>
            <a:r>
              <a:rPr lang="en-US" altLang="ja-JP" dirty="0" smtClean="0"/>
              <a:t>Dunhuang, Namibia, Libya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7620000" y="5957717"/>
            <a:ext cx="117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To be updated</a:t>
            </a:r>
            <a:endParaRPr lang="ja-JP" altLang="en-US" sz="1200" dirty="0"/>
          </a:p>
        </p:txBody>
      </p:sp>
      <p:sp>
        <p:nvSpPr>
          <p:cNvPr id="8" name="スライド番号プレースホルダ 1"/>
          <p:cNvSpPr txBox="1">
            <a:spLocks noGrp="1"/>
          </p:cNvSpPr>
          <p:nvPr/>
        </p:nvSpPr>
        <p:spPr bwMode="auto">
          <a:xfrm>
            <a:off x="8419886" y="6408043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12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515634"/>
              </p:ext>
            </p:extLst>
          </p:nvPr>
        </p:nvGraphicFramePr>
        <p:xfrm>
          <a:off x="193675" y="1200150"/>
          <a:ext cx="878205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Worksheet" r:id="rId3" imgW="8781991" imgH="4896085" progId="Excel.Sheet.12">
                  <p:embed/>
                </p:oleObj>
              </mc:Choice>
              <mc:Fallback>
                <p:oleObj name="Worksheet" r:id="rId3" imgW="8781991" imgH="4896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675" y="1200150"/>
                        <a:ext cx="8782050" cy="4895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35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32963" y="344766"/>
            <a:ext cx="4774661" cy="66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77102" tIns="37875" rIns="77102" bIns="37875" anchor="ctr"/>
          <a:lstStyle/>
          <a:p>
            <a:pPr algn="ctr" eaLnBrk="0" hangingPunct="0"/>
            <a:r>
              <a:rPr lang="en-US" altLang="ja-JP" sz="2215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CEOS </a:t>
            </a:r>
            <a:r>
              <a:rPr lang="en-US" altLang="ja-JP" sz="2215" dirty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Calibration Site for GHG Observation Satellites</a:t>
            </a:r>
          </a:p>
        </p:txBody>
      </p:sp>
      <p:grpSp>
        <p:nvGrpSpPr>
          <p:cNvPr id="8" name="グループ化 7"/>
          <p:cNvGrpSpPr/>
          <p:nvPr/>
        </p:nvGrpSpPr>
        <p:grpSpPr>
          <a:xfrm>
            <a:off x="220191" y="1843402"/>
            <a:ext cx="8624107" cy="4206731"/>
            <a:chOff x="238539" y="1711269"/>
            <a:chExt cx="9342783" cy="455729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539" y="1711269"/>
              <a:ext cx="9342783" cy="4557292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6673" y="2862470"/>
              <a:ext cx="316564" cy="478527"/>
            </a:xfrm>
            <a:prstGeom prst="rect">
              <a:avLst/>
            </a:prstGeom>
          </p:spPr>
        </p:pic>
      </p:grpSp>
      <p:sp>
        <p:nvSpPr>
          <p:cNvPr id="9" name="正方形/長方形 8"/>
          <p:cNvSpPr/>
          <p:nvPr/>
        </p:nvSpPr>
        <p:spPr>
          <a:xfrm>
            <a:off x="498488" y="4940746"/>
            <a:ext cx="1438214" cy="1001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77" dirty="0">
                <a:solidFill>
                  <a:srgbClr val="FFFF00"/>
                </a:solidFill>
              </a:rPr>
              <a:t>Gobabeb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ESA-CNES 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Calibration site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GOSAT target</a:t>
            </a:r>
            <a:endParaRPr lang="ja-JP" altLang="en-US" sz="1477" dirty="0">
              <a:solidFill>
                <a:srgbClr val="FFFF0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911" y="2906050"/>
            <a:ext cx="292213" cy="441717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807637" y="2906049"/>
            <a:ext cx="1080745" cy="1001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77" dirty="0">
                <a:solidFill>
                  <a:srgbClr val="FFFF00"/>
                </a:solidFill>
              </a:rPr>
              <a:t>Baotou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CAS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Artificial 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Automatic </a:t>
            </a:r>
            <a:endParaRPr lang="ja-JP" altLang="en-US" sz="1477" dirty="0">
              <a:solidFill>
                <a:srgbClr val="FFFF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466599" y="3350486"/>
            <a:ext cx="1999265" cy="1683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77" dirty="0">
                <a:solidFill>
                  <a:srgbClr val="FFFF00"/>
                </a:solidFill>
              </a:rPr>
              <a:t>RRV, USA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GOSAT-OCO-2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Annual Calibration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Campaign Site</a:t>
            </a:r>
          </a:p>
          <a:p>
            <a:endParaRPr lang="en-US" altLang="ja-JP" sz="1477" dirty="0">
              <a:solidFill>
                <a:srgbClr val="FFFF00"/>
              </a:solidFill>
            </a:endParaRPr>
          </a:p>
          <a:p>
            <a:r>
              <a:rPr lang="en-US" altLang="ja-JP" sz="1477" dirty="0">
                <a:solidFill>
                  <a:srgbClr val="FFFF00"/>
                </a:solidFill>
              </a:rPr>
              <a:t>NASA AJAX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Validation by airplane</a:t>
            </a:r>
            <a:endParaRPr lang="ja-JP" altLang="en-US" sz="1477" dirty="0">
              <a:solidFill>
                <a:srgbClr val="FFFF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574859" y="3416059"/>
            <a:ext cx="1334020" cy="774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77" dirty="0">
                <a:solidFill>
                  <a:srgbClr val="FFFF00"/>
                </a:solidFill>
              </a:rPr>
              <a:t>Dunhuang 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CMA?</a:t>
            </a:r>
          </a:p>
          <a:p>
            <a:r>
              <a:rPr lang="en-US" altLang="ja-JP" sz="1477" dirty="0">
                <a:solidFill>
                  <a:srgbClr val="FFFF00"/>
                </a:solidFill>
              </a:rPr>
              <a:t>GHG balloon </a:t>
            </a:r>
            <a:endParaRPr lang="ja-JP" altLang="en-US" sz="1477" dirty="0">
              <a:solidFill>
                <a:srgbClr val="FFFF00"/>
              </a:solidFill>
            </a:endParaRPr>
          </a:p>
        </p:txBody>
      </p:sp>
      <p:sp>
        <p:nvSpPr>
          <p:cNvPr id="14" name="スライド番号プレースホルダ 1"/>
          <p:cNvSpPr txBox="1">
            <a:spLocks noGrp="1"/>
          </p:cNvSpPr>
          <p:nvPr/>
        </p:nvSpPr>
        <p:spPr bwMode="auto">
          <a:xfrm>
            <a:off x="8471188" y="6258458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13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Recent GOSAT observations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スライド番号プレースホルダ 1"/>
          <p:cNvSpPr txBox="1">
            <a:spLocks noGrp="1"/>
          </p:cNvSpPr>
          <p:nvPr/>
        </p:nvSpPr>
        <p:spPr bwMode="auto">
          <a:xfrm>
            <a:off x="8471188" y="6258458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14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8105905" y="6257044"/>
            <a:ext cx="897422" cy="601017"/>
          </a:xfrm>
          <a:prstGeom prst="rect">
            <a:avLst/>
          </a:prstGeom>
        </p:spPr>
        <p:txBody>
          <a:bodyPr/>
          <a:lstStyle/>
          <a:p>
            <a:fld id="{52491B9E-DD64-4F4E-BF49-B719B0785475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36" y="1181817"/>
            <a:ext cx="3567007" cy="188887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47238" y="1249783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Namibia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5225" y="2844065"/>
            <a:ext cx="1278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Baotou</a:t>
            </a:r>
            <a:r>
              <a:rPr lang="en-US" altLang="ja-JP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China </a:t>
            </a:r>
            <a:endParaRPr kumimoji="1" lang="ja-JP" altLang="en-US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29043"/>
              </p:ext>
            </p:extLst>
          </p:nvPr>
        </p:nvGraphicFramePr>
        <p:xfrm>
          <a:off x="5379170" y="2801908"/>
          <a:ext cx="3421328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00"/>
                <a:gridCol w="1289304"/>
                <a:gridCol w="841248"/>
                <a:gridCol w="95097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ID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OBS Point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Lat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Lon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6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1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41.493°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109.743°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6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2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41.040°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108.534°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6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50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Baotou</a:t>
                      </a:r>
                      <a:endParaRPr kumimoji="1" lang="ja-JP" altLang="en-US" sz="5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40.855°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109.543°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6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3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40.427°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110.813°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467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4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39.857°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109.383°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グループ化 10"/>
          <p:cNvGrpSpPr/>
          <p:nvPr/>
        </p:nvGrpSpPr>
        <p:grpSpPr>
          <a:xfrm>
            <a:off x="2034910" y="3070692"/>
            <a:ext cx="3102937" cy="1762351"/>
            <a:chOff x="495607" y="3198773"/>
            <a:chExt cx="5267020" cy="3506826"/>
          </a:xfrm>
        </p:grpSpPr>
        <p:sp>
          <p:nvSpPr>
            <p:cNvPr id="12" name="正方形/長方形 11"/>
            <p:cNvSpPr/>
            <p:nvPr/>
          </p:nvSpPr>
          <p:spPr>
            <a:xfrm>
              <a:off x="495607" y="3445395"/>
              <a:ext cx="9909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>
                  <a:solidFill>
                    <a:schemeClr val="tx1"/>
                  </a:solidFill>
                </a:rPr>
                <a:t>China</a:t>
              </a:r>
              <a:endParaRPr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67" y="3198773"/>
              <a:ext cx="5136260" cy="3506826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738435" y="3374680"/>
              <a:ext cx="371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1" lang="ja-JP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399029" y="4070361"/>
              <a:ext cx="371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552696" y="4306413"/>
              <a:ext cx="371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1" lang="ja-JP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971922" y="4969977"/>
              <a:ext cx="371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1" lang="ja-JP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366957" y="5806581"/>
              <a:ext cx="3714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kumimoji="1" lang="ja-JP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正方形/長方形 18"/>
          <p:cNvSpPr/>
          <p:nvPr/>
        </p:nvSpPr>
        <p:spPr>
          <a:xfrm>
            <a:off x="93566" y="3678079"/>
            <a:ext cx="1976249" cy="121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Observation path :9 Observation cycle</a:t>
            </a:r>
            <a:r>
              <a:rPr lang="ja-JP" altLang="en-US" sz="12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:6</a:t>
            </a:r>
          </a:p>
          <a:p>
            <a:r>
              <a:rPr lang="en-US" altLang="ja-JP" sz="12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Observation Start</a:t>
            </a:r>
            <a:r>
              <a:rPr lang="ja-JP" altLang="en-US" sz="12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:2018/05/01</a:t>
            </a:r>
            <a:endParaRPr lang="ja-JP" altLang="en-US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804951" y="1711448"/>
            <a:ext cx="3194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chemeClr val="tx1"/>
                </a:solidFill>
              </a:rPr>
              <a:t>Two different types of surface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Good clear sky ratio</a:t>
            </a:r>
            <a:endParaRPr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251773" y="4892354"/>
            <a:ext cx="16081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Dunhuang</a:t>
            </a:r>
          </a:p>
          <a:p>
            <a:r>
              <a:rPr lang="en-US" altLang="ja-JP" dirty="0" smtClean="0">
                <a:solidFill>
                  <a:schemeClr val="tx1"/>
                </a:solidFill>
              </a:rPr>
              <a:t>China </a:t>
            </a:r>
            <a:endParaRPr lang="en-US" altLang="ja-JP" dirty="0">
              <a:solidFill>
                <a:schemeClr val="tx1"/>
              </a:solidFill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381" y="4773186"/>
            <a:ext cx="2734338" cy="1867274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94190" y="5641693"/>
            <a:ext cx="1765716" cy="1072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Observation path :11 Observation </a:t>
            </a:r>
            <a:r>
              <a:rPr lang="en-US" altLang="ja-JP" sz="1200" dirty="0">
                <a:solidFill>
                  <a:schemeClr val="tx1"/>
                </a:solidFill>
                <a:cs typeface="Times New Roman" panose="02020603050405020304" pitchFamily="18" charset="0"/>
              </a:rPr>
              <a:t>cycle</a:t>
            </a:r>
            <a:r>
              <a:rPr lang="ja-JP" altLang="en-US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:6</a:t>
            </a:r>
          </a:p>
          <a:p>
            <a:r>
              <a:rPr lang="en-US" altLang="ja-JP" sz="1200" dirty="0">
                <a:solidFill>
                  <a:schemeClr val="tx1"/>
                </a:solidFill>
                <a:cs typeface="Times New Roman" panose="02020603050405020304" pitchFamily="18" charset="0"/>
              </a:rPr>
              <a:t>Observation </a:t>
            </a:r>
            <a:r>
              <a:rPr lang="en-US" altLang="ja-JP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Start</a:t>
            </a:r>
            <a:r>
              <a:rPr lang="ja-JP" alt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:2018/05/03</a:t>
            </a:r>
            <a:endParaRPr lang="ja-JP" altLang="en-US" sz="1200" dirty="0">
              <a:cs typeface="Times New Roman" panose="02020603050405020304" pitchFamily="18" charset="0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958699"/>
              </p:ext>
            </p:extLst>
          </p:nvPr>
        </p:nvGraphicFramePr>
        <p:xfrm>
          <a:off x="5364544" y="4788874"/>
          <a:ext cx="3378706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58"/>
                <a:gridCol w="1325974"/>
                <a:gridCol w="777146"/>
                <a:gridCol w="795528"/>
              </a:tblGrid>
              <a:tr h="1641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ID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OBS Point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Lat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Lon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1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1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40.733°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93.559°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1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2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40.375°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94.972°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1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Dunhuang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40.130°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94.340°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1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3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39.697°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94.674°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511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r>
                        <a:rPr kumimoji="1" lang="en-US" altLang="ja-JP" sz="500" baseline="0" dirty="0" smtClean="0">
                          <a:latin typeface="+mn-lt"/>
                          <a:cs typeface="Times New Roman" panose="02020603050405020304" pitchFamily="18" charset="0"/>
                        </a:rPr>
                        <a:t> Point 4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39.725°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dirty="0" smtClean="0">
                          <a:latin typeface="+mn-lt"/>
                          <a:cs typeface="Times New Roman" panose="02020603050405020304" pitchFamily="18" charset="0"/>
                        </a:rPr>
                        <a:t>93.597°</a:t>
                      </a:r>
                      <a:endParaRPr kumimoji="1" lang="ja-JP" altLang="en-US" sz="5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572" y="3791645"/>
            <a:ext cx="2635603" cy="949447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138" y="5842496"/>
            <a:ext cx="2793392" cy="985425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3626933" y="3105229"/>
            <a:ext cx="149912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Low clear sky ratio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518655" y="4829660"/>
            <a:ext cx="149912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Low clear sky ratio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61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698447" y="2140244"/>
            <a:ext cx="6389066" cy="461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800" b="0" dirty="0">
              <a:effectLst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28600" y="2371225"/>
            <a:ext cx="749673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data </a:t>
            </a:r>
            <a:r>
              <a:rPr lang="en-US" altLang="ja-JP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utilization and exploitation; in addition to regular level 1, 2, .. products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(1) Tools </a:t>
            </a:r>
            <a:r>
              <a:rPr lang="en-US" altLang="ja-JP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 long term trend data analysis </a:t>
            </a: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(2) Measurement </a:t>
            </a:r>
            <a:r>
              <a:rPr lang="en-US" altLang="ja-JP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and utilization by </a:t>
            </a:r>
            <a:r>
              <a:rPr lang="en-US" altLang="ja-JP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Multi-satellites, match up data set </a:t>
            </a:r>
            <a:endParaRPr lang="en-US" altLang="ja-JP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dirty="0" smtClean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(3) Large emission and large cities emission map (emission location</a:t>
            </a:r>
          </a:p>
        </p:txBody>
      </p:sp>
      <p:sp>
        <p:nvSpPr>
          <p:cNvPr id="6" name="タイトル 6"/>
          <p:cNvSpPr txBox="1">
            <a:spLocks/>
          </p:cNvSpPr>
          <p:nvPr/>
        </p:nvSpPr>
        <p:spPr>
          <a:xfrm>
            <a:off x="2209800" y="228600"/>
            <a:ext cx="4800600" cy="51435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 for Satellite GHG observations </a:t>
            </a:r>
            <a:endParaRPr lang="ja-JP" alt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スライド番号プレースホルダ 1"/>
          <p:cNvSpPr txBox="1">
            <a:spLocks noGrp="1"/>
          </p:cNvSpPr>
          <p:nvPr/>
        </p:nvSpPr>
        <p:spPr bwMode="auto">
          <a:xfrm>
            <a:off x="8001000" y="6248400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15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52" y="4099688"/>
            <a:ext cx="3916552" cy="25606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01310" y="82391"/>
            <a:ext cx="7068968" cy="514350"/>
          </a:xfrm>
        </p:spPr>
        <p:txBody>
          <a:bodyPr/>
          <a:lstStyle/>
          <a:p>
            <a:pPr algn="ctr"/>
            <a:r>
              <a:rPr lang="en-US" altLang="ja-JP" sz="2400" dirty="0" smtClean="0"/>
              <a:t>A decade long dataset and </a:t>
            </a:r>
            <a:br>
              <a:rPr lang="en-US" altLang="ja-JP" sz="2400" dirty="0" smtClean="0"/>
            </a:br>
            <a:r>
              <a:rPr lang="en-US" altLang="ja-JP" sz="2400" dirty="0" smtClean="0"/>
              <a:t>new research </a:t>
            </a:r>
            <a:r>
              <a:rPr lang="en-US" altLang="ja-JP" sz="2400" dirty="0"/>
              <a:t>products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1200" dirty="0"/>
              <a:t>http://www.eorc.jaxa.jp/GOSAT/product.html#trendviewer</a:t>
            </a:r>
            <a:endParaRPr kumimoji="1" lang="ja-JP" altLang="en-US" sz="1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428" y="1328336"/>
            <a:ext cx="4913798" cy="263406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651023" y="3384107"/>
            <a:ext cx="2469851" cy="18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623" dirty="0">
                <a:solidFill>
                  <a:schemeClr val="bg1"/>
                </a:solidFill>
              </a:rPr>
              <a:t>http://www.eorc.jaxa.jp/GOSAT/CO2_moitor/index.html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74395" y="1397633"/>
            <a:ext cx="3940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50" dirty="0">
                <a:solidFill>
                  <a:schemeClr val="tx1"/>
                </a:solidFill>
              </a:rPr>
              <a:t>long-term trend data of the selected targets, including the large point sources of methane (CH</a:t>
            </a:r>
            <a:r>
              <a:rPr lang="en-US" altLang="ja-JP" sz="1350" baseline="-25000" dirty="0">
                <a:solidFill>
                  <a:schemeClr val="tx1"/>
                </a:solidFill>
              </a:rPr>
              <a:t>4</a:t>
            </a:r>
            <a:r>
              <a:rPr lang="en-US" altLang="ja-JP" sz="1350" dirty="0">
                <a:solidFill>
                  <a:schemeClr val="tx1"/>
                </a:solidFill>
              </a:rPr>
              <a:t>) and intensive observations of selected mega cites. </a:t>
            </a:r>
            <a:endParaRPr lang="ja-JP" altLang="en-US" sz="1350" dirty="0"/>
          </a:p>
        </p:txBody>
      </p:sp>
      <p:sp>
        <p:nvSpPr>
          <p:cNvPr id="12" name="正方形/長方形 11"/>
          <p:cNvSpPr/>
          <p:nvPr/>
        </p:nvSpPr>
        <p:spPr>
          <a:xfrm>
            <a:off x="45337" y="5330509"/>
            <a:ext cx="3959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Plan for 2018</a:t>
            </a:r>
          </a:p>
          <a:p>
            <a:r>
              <a:rPr lang="en-US" altLang="ja-JP" sz="1500" dirty="0">
                <a:solidFill>
                  <a:schemeClr val="tx1"/>
                </a:solidFill>
              </a:rPr>
              <a:t>Long term research product of partial column and SIF of selected targets: Mega cities, CAL&amp;VAL, point source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229043" y="2259123"/>
            <a:ext cx="358095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sz="15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Contents: Long term CO</a:t>
            </a:r>
            <a:r>
              <a:rPr lang="en-US" altLang="ja-JP" sz="15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15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CH</a:t>
            </a:r>
            <a:r>
              <a:rPr lang="en-US" altLang="ja-JP" sz="1500" baseline="-250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lang="en-US" altLang="ja-JP" sz="15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SIF, AOD by GOSAT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sz="15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 produces : NIES V02.72, ACOS B7.3 FULL, RemoTeC V2.3.8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sz="15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Trend figure &amp; can be downloaded in csv format  </a:t>
            </a:r>
          </a:p>
          <a:p>
            <a:r>
              <a:rPr lang="en-US" altLang="ja-JP" sz="105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Solar-Induced chlorophyll Fluorescence (SIF), Aerosol Optical Depth (AOD), Population density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 rot="20805135">
            <a:off x="5344533" y="4628554"/>
            <a:ext cx="997389" cy="20774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ja-JP" sz="750" dirty="0">
                <a:solidFill>
                  <a:srgbClr val="FF0000"/>
                </a:solidFill>
              </a:rPr>
              <a:t>Preliminary version</a:t>
            </a:r>
            <a:endParaRPr lang="ja-JP" altLang="en-US" sz="750" dirty="0">
              <a:solidFill>
                <a:srgbClr val="FF0000"/>
              </a:solidFill>
            </a:endParaRPr>
          </a:p>
        </p:txBody>
      </p:sp>
      <p:sp>
        <p:nvSpPr>
          <p:cNvPr id="13" name="スライド番号プレースホルダ 1"/>
          <p:cNvSpPr txBox="1">
            <a:spLocks noGrp="1"/>
          </p:cNvSpPr>
          <p:nvPr/>
        </p:nvSpPr>
        <p:spPr bwMode="auto">
          <a:xfrm>
            <a:off x="8070278" y="6477000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16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0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400800" cy="514350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GHG Satellites Constellation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76200" y="5105400"/>
            <a:ext cx="78486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500" dirty="0">
                <a:solidFill>
                  <a:schemeClr val="tx1"/>
                </a:solidFill>
              </a:rPr>
              <a:t>together </a:t>
            </a:r>
            <a:r>
              <a:rPr lang="en-US" altLang="ja-JP" sz="1500" dirty="0" smtClean="0">
                <a:solidFill>
                  <a:schemeClr val="tx1"/>
                </a:solidFill>
              </a:rPr>
              <a:t>with GOSAT</a:t>
            </a:r>
            <a:r>
              <a:rPr lang="en-US" altLang="ja-JP" sz="1500" dirty="0">
                <a:solidFill>
                  <a:schemeClr val="tx1"/>
                </a:solidFill>
              </a:rPr>
              <a:t>, GOSAT-2, </a:t>
            </a:r>
            <a:r>
              <a:rPr lang="en-US" altLang="ja-JP" sz="1500" dirty="0" smtClean="0">
                <a:solidFill>
                  <a:schemeClr val="tx1"/>
                </a:solidFill>
              </a:rPr>
              <a:t>OCO-2 </a:t>
            </a:r>
            <a:r>
              <a:rPr lang="en-US" altLang="ja-JP" sz="1500" dirty="0">
                <a:solidFill>
                  <a:schemeClr val="tx1"/>
                </a:solidFill>
              </a:rPr>
              <a:t>orbits (=TanSat), Sentinel 5P</a:t>
            </a: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sz="1500" dirty="0">
                <a:solidFill>
                  <a:srgbClr val="FF0000"/>
                </a:solidFill>
              </a:rPr>
              <a:t>Plan for 2018</a:t>
            </a:r>
          </a:p>
          <a:p>
            <a:r>
              <a:rPr lang="en-US" altLang="ja-JP" sz="1500" u="sng" dirty="0">
                <a:solidFill>
                  <a:srgbClr val="002060"/>
                </a:solidFill>
              </a:rPr>
              <a:t>Matched-up data set </a:t>
            </a:r>
          </a:p>
          <a:p>
            <a:r>
              <a:rPr lang="en-US" altLang="ja-JP" sz="1350" dirty="0">
                <a:solidFill>
                  <a:srgbClr val="002060"/>
                </a:solidFill>
              </a:rPr>
              <a:t>Common database for GHG observation instruments from space: </a:t>
            </a:r>
          </a:p>
          <a:p>
            <a:r>
              <a:rPr lang="en-US" altLang="ja-JP" sz="1350" dirty="0">
                <a:solidFill>
                  <a:srgbClr val="002060"/>
                </a:solidFill>
              </a:rPr>
              <a:t>Match up database of radiance spectra that include data quality, uncertainty, time, location of each instrument (GOSAT-OCO-2, GOSAT-AIRS, ……) will be provided.</a:t>
            </a:r>
            <a:r>
              <a:rPr lang="en-US" altLang="ja-JP" sz="1350" dirty="0">
                <a:solidFill>
                  <a:schemeClr val="tx1"/>
                </a:solidFill>
              </a:rPr>
              <a:t> </a:t>
            </a:r>
            <a:endParaRPr lang="ja-JP" altLang="en-US" sz="1350" dirty="0"/>
          </a:p>
        </p:txBody>
      </p:sp>
      <p:sp>
        <p:nvSpPr>
          <p:cNvPr id="7" name="正方形/長方形 6"/>
          <p:cNvSpPr/>
          <p:nvPr/>
        </p:nvSpPr>
        <p:spPr>
          <a:xfrm>
            <a:off x="304800" y="1140793"/>
            <a:ext cx="4828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002060"/>
                </a:solidFill>
              </a:rPr>
              <a:t>Match-up point check tool</a:t>
            </a:r>
          </a:p>
          <a:p>
            <a:r>
              <a:rPr lang="en-US" altLang="ja-JP" sz="1200" dirty="0">
                <a:solidFill>
                  <a:srgbClr val="002060"/>
                </a:solidFill>
              </a:rPr>
              <a:t>http://www.eorc.jaxa.jp/GOSAT/GOSAT_Optimization/index.html</a:t>
            </a:r>
            <a:endParaRPr lang="ja-JP" altLang="en-US" sz="1200" dirty="0">
              <a:solidFill>
                <a:srgbClr val="00206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9366" t="122" b="1"/>
          <a:stretch/>
        </p:blipFill>
        <p:spPr>
          <a:xfrm>
            <a:off x="1577560" y="1602458"/>
            <a:ext cx="6858346" cy="335054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4564405" y="4495800"/>
            <a:ext cx="31354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  <a:ea typeface="Yu Gothic UI" panose="020B0500000000000000" pitchFamily="50" charset="-128"/>
                <a:cs typeface="Arial" panose="020B0604020202020204" pitchFamily="34" charset="0"/>
              </a:rPr>
              <a:t>9 </a:t>
            </a:r>
            <a:r>
              <a:rPr lang="en-US" altLang="ja-JP" sz="1200" dirty="0">
                <a:solidFill>
                  <a:schemeClr val="bg1"/>
                </a:solidFill>
                <a:ea typeface="Yu Gothic UI" panose="020B0500000000000000" pitchFamily="50" charset="-128"/>
                <a:cs typeface="Arial" panose="020B0604020202020204" pitchFamily="34" charset="0"/>
              </a:rPr>
              <a:t>May 2018, UT18 &amp; ODIAC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0" name="スライド番号プレースホルダ 1"/>
          <p:cNvSpPr txBox="1">
            <a:spLocks noGrp="1"/>
          </p:cNvSpPr>
          <p:nvPr/>
        </p:nvSpPr>
        <p:spPr bwMode="auto">
          <a:xfrm>
            <a:off x="8035446" y="6400800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17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505200" y="360403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Flux estimation</a:t>
            </a:r>
            <a:endParaRPr lang="ja-JP" alt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25291" y="1295400"/>
            <a:ext cx="863984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500" dirty="0">
                <a:solidFill>
                  <a:schemeClr val="tx1"/>
                </a:solidFill>
              </a:rPr>
              <a:t>GOSAT observation</a:t>
            </a:r>
          </a:p>
          <a:p>
            <a:pPr marL="257175" indent="-257175">
              <a:buAutoNum type="arabicParenBoth"/>
            </a:pPr>
            <a:r>
              <a:rPr lang="en-US" altLang="ja-JP" sz="1500" dirty="0">
                <a:solidFill>
                  <a:schemeClr val="tx1"/>
                </a:solidFill>
              </a:rPr>
              <a:t>Frequent and long term observation can detect the trend of the </a:t>
            </a:r>
            <a:r>
              <a:rPr lang="en-US" altLang="ja-JP" sz="1500" dirty="0" smtClean="0">
                <a:solidFill>
                  <a:schemeClr val="tx1"/>
                </a:solidFill>
              </a:rPr>
              <a:t>CH</a:t>
            </a:r>
            <a:r>
              <a:rPr lang="en-US" altLang="ja-JP" sz="1500" baseline="-25000" dirty="0" smtClean="0">
                <a:solidFill>
                  <a:schemeClr val="tx1"/>
                </a:solidFill>
              </a:rPr>
              <a:t>4</a:t>
            </a:r>
            <a:r>
              <a:rPr lang="en-US" altLang="ja-JP" sz="1500" dirty="0" smtClean="0">
                <a:solidFill>
                  <a:schemeClr val="tx1"/>
                </a:solidFill>
              </a:rPr>
              <a:t>.</a:t>
            </a:r>
            <a:endParaRPr lang="en-US" altLang="ja-JP" sz="1500" dirty="0">
              <a:solidFill>
                <a:schemeClr val="tx1"/>
              </a:solidFill>
            </a:endParaRPr>
          </a:p>
          <a:p>
            <a:pPr marL="257175" indent="-257175">
              <a:buAutoNum type="arabicParenBoth"/>
            </a:pPr>
            <a:r>
              <a:rPr lang="en-US" altLang="ja-JP" sz="1500" dirty="0">
                <a:solidFill>
                  <a:schemeClr val="tx1"/>
                </a:solidFill>
              </a:rPr>
              <a:t>Estimation of CH</a:t>
            </a:r>
            <a:r>
              <a:rPr lang="en-US" altLang="ja-JP" sz="1500" baseline="-25000" dirty="0">
                <a:solidFill>
                  <a:schemeClr val="tx1"/>
                </a:solidFill>
              </a:rPr>
              <a:t>4</a:t>
            </a:r>
            <a:r>
              <a:rPr lang="en-US" altLang="ja-JP" sz="1500" dirty="0">
                <a:solidFill>
                  <a:schemeClr val="tx1"/>
                </a:solidFill>
              </a:rPr>
              <a:t> flux has large errors: both column density enhancement and wind speed.  Higher spatial resolution improves enhancement and imaging capability provide proper reference. </a:t>
            </a:r>
          </a:p>
          <a:p>
            <a:endParaRPr lang="en-US" altLang="ja-JP" sz="1500" dirty="0">
              <a:solidFill>
                <a:schemeClr val="tx1"/>
              </a:solidFill>
            </a:endParaRPr>
          </a:p>
          <a:p>
            <a:r>
              <a:rPr lang="en-US" altLang="ja-JP" sz="1500" dirty="0" smtClean="0">
                <a:solidFill>
                  <a:schemeClr val="tx1"/>
                </a:solidFill>
              </a:rPr>
              <a:t>(</a:t>
            </a:r>
            <a:r>
              <a:rPr lang="en-US" altLang="ja-JP" sz="1500" dirty="0">
                <a:solidFill>
                  <a:schemeClr val="tx1"/>
                </a:solidFill>
              </a:rPr>
              <a:t>1) Optimized </a:t>
            </a:r>
            <a:r>
              <a:rPr lang="en-US" altLang="ja-JP" sz="1500" dirty="0" smtClean="0">
                <a:solidFill>
                  <a:schemeClr val="tx1"/>
                </a:solidFill>
              </a:rPr>
              <a:t>observation pattern </a:t>
            </a:r>
            <a:r>
              <a:rPr lang="en-US" altLang="ja-JP" sz="1500" dirty="0">
                <a:solidFill>
                  <a:schemeClr val="tx1"/>
                </a:solidFill>
              </a:rPr>
              <a:t>to detect various emission sectors of CO</a:t>
            </a:r>
            <a:r>
              <a:rPr lang="en-US" altLang="ja-JP" sz="1500" baseline="-25000" dirty="0">
                <a:solidFill>
                  <a:schemeClr val="tx1"/>
                </a:solidFill>
              </a:rPr>
              <a:t>2</a:t>
            </a:r>
            <a:r>
              <a:rPr lang="en-US" altLang="ja-JP" sz="1500" dirty="0">
                <a:solidFill>
                  <a:schemeClr val="tx1"/>
                </a:solidFill>
              </a:rPr>
              <a:t> and CH</a:t>
            </a:r>
            <a:r>
              <a:rPr lang="en-US" altLang="ja-JP" sz="1500" baseline="-25000" dirty="0">
                <a:solidFill>
                  <a:schemeClr val="tx1"/>
                </a:solidFill>
              </a:rPr>
              <a:t>4</a:t>
            </a:r>
            <a:r>
              <a:rPr lang="en-US" altLang="ja-JP" sz="1500" dirty="0">
                <a:solidFill>
                  <a:schemeClr val="tx1"/>
                </a:solidFill>
              </a:rPr>
              <a:t>.</a:t>
            </a:r>
          </a:p>
          <a:p>
            <a:r>
              <a:rPr lang="en-US" altLang="ja-JP" sz="1500" dirty="0">
                <a:solidFill>
                  <a:schemeClr val="tx1"/>
                </a:solidFill>
              </a:rPr>
              <a:t>(2) Adding 420-490 nm NO</a:t>
            </a:r>
            <a:r>
              <a:rPr lang="en-US" altLang="ja-JP" sz="1500" baseline="-25000" dirty="0">
                <a:solidFill>
                  <a:schemeClr val="tx1"/>
                </a:solidFill>
              </a:rPr>
              <a:t>2</a:t>
            </a:r>
            <a:r>
              <a:rPr lang="en-US" altLang="ja-JP" sz="1500" dirty="0">
                <a:solidFill>
                  <a:schemeClr val="tx1"/>
                </a:solidFill>
              </a:rPr>
              <a:t> spectrometer to the present configuration </a:t>
            </a:r>
          </a:p>
        </p:txBody>
      </p:sp>
      <p:sp>
        <p:nvSpPr>
          <p:cNvPr id="7" name="スライド番号プレースホルダ 1"/>
          <p:cNvSpPr txBox="1">
            <a:spLocks noGrp="1"/>
          </p:cNvSpPr>
          <p:nvPr/>
        </p:nvSpPr>
        <p:spPr bwMode="auto">
          <a:xfrm>
            <a:off x="8021636" y="6400800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18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196771"/>
            <a:ext cx="7259636" cy="34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AutoShape 41" descr="みかげ石"/>
          <p:cNvSpPr>
            <a:spLocks noChangeArrowheads="1"/>
          </p:cNvSpPr>
          <p:nvPr/>
        </p:nvSpPr>
        <p:spPr bwMode="auto">
          <a:xfrm>
            <a:off x="2875530" y="3821930"/>
            <a:ext cx="1312011" cy="996199"/>
          </a:xfrm>
          <a:prstGeom prst="roundRect">
            <a:avLst>
              <a:gd name="adj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5" name="AutoShape 42"/>
          <p:cNvSpPr>
            <a:spLocks noChangeArrowheads="1"/>
          </p:cNvSpPr>
          <p:nvPr/>
        </p:nvSpPr>
        <p:spPr bwMode="auto">
          <a:xfrm>
            <a:off x="1086993" y="3147136"/>
            <a:ext cx="1277815" cy="58928"/>
          </a:xfrm>
          <a:prstGeom prst="cloudCallout">
            <a:avLst>
              <a:gd name="adj1" fmla="val -12620"/>
              <a:gd name="adj2" fmla="val -29699"/>
            </a:avLst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6" name="AutoShape 62"/>
          <p:cNvSpPr>
            <a:spLocks noChangeArrowheads="1"/>
          </p:cNvSpPr>
          <p:nvPr/>
        </p:nvSpPr>
        <p:spPr bwMode="auto">
          <a:xfrm>
            <a:off x="6006578" y="1491820"/>
            <a:ext cx="429460" cy="387236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97" name="Rectangle 10" descr="大理石 (茶)"/>
          <p:cNvSpPr>
            <a:spLocks noChangeArrowheads="1"/>
          </p:cNvSpPr>
          <p:nvPr/>
        </p:nvSpPr>
        <p:spPr bwMode="auto">
          <a:xfrm>
            <a:off x="1351605" y="6000630"/>
            <a:ext cx="1574138" cy="31740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25400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8" name="Rectangle 38" descr="ｺﾙｸ"/>
          <p:cNvSpPr>
            <a:spLocks noChangeArrowheads="1"/>
          </p:cNvSpPr>
          <p:nvPr/>
        </p:nvSpPr>
        <p:spPr bwMode="auto">
          <a:xfrm>
            <a:off x="3184945" y="6000630"/>
            <a:ext cx="1370025" cy="365109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/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9" name="Text Box 36"/>
          <p:cNvSpPr txBox="1">
            <a:spLocks noChangeArrowheads="1"/>
          </p:cNvSpPr>
          <p:nvPr/>
        </p:nvSpPr>
        <p:spPr bwMode="auto">
          <a:xfrm>
            <a:off x="4462083" y="4120537"/>
            <a:ext cx="1460042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r>
              <a:rPr lang="en-US" altLang="ja-JP" sz="1292" dirty="0" smtClean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Dust</a:t>
            </a:r>
            <a:r>
              <a:rPr lang="en-US" altLang="ja-JP" sz="1292" dirty="0" smtClean="0">
                <a:solidFill>
                  <a:srgbClr val="000000"/>
                </a:solidFill>
              </a:rPr>
              <a:t> </a:t>
            </a:r>
            <a:endParaRPr lang="ja-JP" altLang="en-US" sz="1292" dirty="0">
              <a:solidFill>
                <a:srgbClr val="000000"/>
              </a:solidFill>
            </a:endParaRPr>
          </a:p>
        </p:txBody>
      </p:sp>
      <p:sp>
        <p:nvSpPr>
          <p:cNvPr id="100" name="Text Box 36"/>
          <p:cNvSpPr txBox="1">
            <a:spLocks noChangeArrowheads="1"/>
          </p:cNvSpPr>
          <p:nvPr/>
        </p:nvSpPr>
        <p:spPr bwMode="auto">
          <a:xfrm>
            <a:off x="673045" y="3258551"/>
            <a:ext cx="1919610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292" dirty="0" smtClean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High altitude Cirrus</a:t>
            </a:r>
            <a:endParaRPr lang="ja-JP" altLang="en-US" sz="1292" dirty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03" name="図 1" descr="リーフレット最終背景なし高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159" y="1272012"/>
            <a:ext cx="766396" cy="43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Line 48"/>
          <p:cNvSpPr>
            <a:spLocks noChangeShapeType="1"/>
          </p:cNvSpPr>
          <p:nvPr/>
        </p:nvSpPr>
        <p:spPr bwMode="auto">
          <a:xfrm>
            <a:off x="6248400" y="2057400"/>
            <a:ext cx="49122" cy="4126275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06" name="Line 48"/>
          <p:cNvSpPr>
            <a:spLocks noChangeShapeType="1"/>
          </p:cNvSpPr>
          <p:nvPr/>
        </p:nvSpPr>
        <p:spPr bwMode="auto">
          <a:xfrm flipH="1" flipV="1">
            <a:off x="2523339" y="2003454"/>
            <a:ext cx="1" cy="406310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07" name="Line 48"/>
          <p:cNvSpPr>
            <a:spLocks noChangeShapeType="1"/>
          </p:cNvSpPr>
          <p:nvPr/>
        </p:nvSpPr>
        <p:spPr bwMode="auto">
          <a:xfrm flipH="1" flipV="1">
            <a:off x="3332337" y="4404638"/>
            <a:ext cx="16267" cy="1595991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8" name="Line 50"/>
          <p:cNvSpPr>
            <a:spLocks noChangeShapeType="1"/>
          </p:cNvSpPr>
          <p:nvPr/>
        </p:nvSpPr>
        <p:spPr bwMode="auto">
          <a:xfrm flipH="1" flipV="1">
            <a:off x="1754159" y="2053045"/>
            <a:ext cx="0" cy="1044306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02" name="正方形/長方形 101"/>
          <p:cNvSpPr/>
          <p:nvPr/>
        </p:nvSpPr>
        <p:spPr>
          <a:xfrm>
            <a:off x="116344" y="2159793"/>
            <a:ext cx="155792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Under-</a:t>
            </a:r>
          </a:p>
          <a:p>
            <a:pPr algn="ctr"/>
            <a:r>
              <a:rPr lang="en-US" altLang="ja-JP" sz="16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Estimated</a:t>
            </a:r>
          </a:p>
          <a:p>
            <a:pPr algn="ctr"/>
            <a:r>
              <a:rPr lang="en-US" altLang="ja-JP" sz="1600" dirty="0" smtClean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GHG</a:t>
            </a:r>
            <a:endParaRPr lang="ja-JP" altLang="en-US" sz="16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4506428" y="2176726"/>
            <a:ext cx="127223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Over-estimated GHG</a:t>
            </a:r>
            <a:endParaRPr lang="ja-JP" altLang="en-US" sz="16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09" name="Line 50"/>
          <p:cNvSpPr>
            <a:spLocks noChangeShapeType="1"/>
          </p:cNvSpPr>
          <p:nvPr/>
        </p:nvSpPr>
        <p:spPr bwMode="auto">
          <a:xfrm>
            <a:off x="4078758" y="4545684"/>
            <a:ext cx="18718" cy="1520874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0" name="Line 50"/>
          <p:cNvSpPr>
            <a:spLocks noChangeShapeType="1"/>
          </p:cNvSpPr>
          <p:nvPr/>
        </p:nvSpPr>
        <p:spPr bwMode="auto">
          <a:xfrm flipH="1" flipV="1">
            <a:off x="4410431" y="2017213"/>
            <a:ext cx="1" cy="4120873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11" name="Line 48"/>
          <p:cNvSpPr>
            <a:spLocks noChangeShapeType="1"/>
          </p:cNvSpPr>
          <p:nvPr/>
        </p:nvSpPr>
        <p:spPr bwMode="auto">
          <a:xfrm flipH="1" flipV="1">
            <a:off x="3253480" y="2036223"/>
            <a:ext cx="24648" cy="22205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 dirty="0" smtClean="0">
              <a:solidFill>
                <a:srgbClr val="000000"/>
              </a:solidFill>
            </a:endParaRPr>
          </a:p>
        </p:txBody>
      </p:sp>
      <p:sp>
        <p:nvSpPr>
          <p:cNvPr id="112" name="Text Box 36"/>
          <p:cNvSpPr txBox="1">
            <a:spLocks noChangeArrowheads="1"/>
          </p:cNvSpPr>
          <p:nvPr/>
        </p:nvSpPr>
        <p:spPr bwMode="auto">
          <a:xfrm>
            <a:off x="1122563" y="6365739"/>
            <a:ext cx="1366454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292" dirty="0" smtClean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Dark Surface</a:t>
            </a:r>
            <a:endParaRPr lang="ja-JP" altLang="en-US" sz="1292" dirty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13" name="Text Box 36"/>
          <p:cNvSpPr txBox="1">
            <a:spLocks noChangeArrowheads="1"/>
          </p:cNvSpPr>
          <p:nvPr/>
        </p:nvSpPr>
        <p:spPr bwMode="auto">
          <a:xfrm>
            <a:off x="3265804" y="6365739"/>
            <a:ext cx="1711645" cy="2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1292" dirty="0" smtClean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Bright Desert</a:t>
            </a:r>
            <a:endParaRPr lang="ja-JP" altLang="en-US" sz="1292" dirty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14" name="Picture 8" descr="二酸化炭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5559142" y="2888168"/>
            <a:ext cx="439038" cy="4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8" descr="二酸化炭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5722280" y="4863228"/>
            <a:ext cx="439038" cy="4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8" descr="二酸化炭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3435687" y="5103472"/>
            <a:ext cx="439038" cy="4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8" descr="二酸化炭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1339234" y="3963686"/>
            <a:ext cx="439038" cy="4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8" descr="二酸化炭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3436123" y="3096872"/>
            <a:ext cx="439038" cy="4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8" descr="二酸化炭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5994">
            <a:off x="1979555" y="2449575"/>
            <a:ext cx="439038" cy="4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正方形/長方形 27"/>
          <p:cNvSpPr/>
          <p:nvPr/>
        </p:nvSpPr>
        <p:spPr>
          <a:xfrm>
            <a:off x="6666488" y="1449683"/>
            <a:ext cx="2442442" cy="5170646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l"/>
            <a:r>
              <a:rPr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&lt;Radiometric Calibration&gt; </a:t>
            </a:r>
          </a:p>
          <a:p>
            <a:pPr algn="l"/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ratio scattering vs. surface reflectance is critical in GHG column averaged density retrieval</a:t>
            </a:r>
          </a:p>
          <a:p>
            <a:pPr algn="l"/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&gt;</a:t>
            </a:r>
            <a:endParaRPr lang="en-US" altLang="ja-JP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Retrieved Surface reflectance must be accurate.</a:t>
            </a:r>
          </a:p>
          <a:p>
            <a:pPr algn="l"/>
            <a:endParaRPr lang="en-US" altLang="ja-JP" sz="1400" dirty="0" smtClean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endParaRPr lang="en-US" altLang="ja-JP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&lt;Inter-band Registration&gt;</a:t>
            </a:r>
          </a:p>
          <a:p>
            <a:pPr algn="l"/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Light path modification is estimated using O</a:t>
            </a:r>
            <a:r>
              <a:rPr lang="en-US" altLang="ja-JP" sz="1400" baseline="-25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-A band</a:t>
            </a:r>
          </a:p>
          <a:p>
            <a:pPr algn="l"/>
            <a:endParaRPr lang="en-US" altLang="ja-JP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algn="l"/>
            <a:r>
              <a:rPr lang="en-US" altLang="ja-JP" sz="20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&lt;Non-linearity Correction&gt;</a:t>
            </a:r>
          </a:p>
          <a:p>
            <a:pPr algn="l"/>
            <a:r>
              <a:rPr lang="en-US" altLang="ja-JP" sz="1400" dirty="0" smtClean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Differential absorption assumes linearity</a:t>
            </a:r>
            <a:endParaRPr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0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Why calibration is needed</a:t>
            </a:r>
          </a:p>
          <a:p>
            <a:pPr algn="ctr" eaLnBrk="0" hangingPunct="0"/>
            <a:r>
              <a:rPr lang="en-US" altLang="ja-JP" sz="20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in GHG differential absorption spectroscopy </a:t>
            </a:r>
            <a:endParaRPr lang="en-US" altLang="ja-JP" sz="20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79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Specific for Spectrometers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89117" y="1905000"/>
            <a:ext cx="769053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 smtClean="0"/>
              <a:t>Extremely high requirement of accuracy: to monitor 1 ppm change of 400 ppm XCO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from space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 smtClean="0"/>
              <a:t>Consider Atmospheric absorption in radiometric calibration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 smtClean="0"/>
              <a:t>Non-linearity correction, stray light, inter band registration matter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 smtClean="0"/>
              <a:t>Larger foot print to correct photons from narrow spectral band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 smtClean="0"/>
              <a:t>Vertical profile information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altLang="ja-JP" dirty="0" smtClean="0"/>
              <a:t>Rapid Instrument technology progress in last 5 years</a:t>
            </a:r>
            <a:endParaRPr lang="en-US" altLang="ja-JP" dirty="0"/>
          </a:p>
        </p:txBody>
      </p:sp>
      <p:sp>
        <p:nvSpPr>
          <p:cNvPr id="5" name="スライド番号プレースホルダ 1"/>
          <p:cNvSpPr txBox="1">
            <a:spLocks noGrp="1"/>
          </p:cNvSpPr>
          <p:nvPr/>
        </p:nvSpPr>
        <p:spPr bwMode="auto">
          <a:xfrm>
            <a:off x="8471188" y="6258458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3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131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2759075" y="5663731"/>
            <a:ext cx="3162300" cy="774700"/>
          </a:xfrm>
          <a:prstGeom prst="rect">
            <a:avLst/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ja-JP" sz="1400" dirty="0">
                <a:solidFill>
                  <a:srgbClr val="000000"/>
                </a:solidFill>
                <a:latin typeface="Chalkboard" pitchFamily="1" charset="0"/>
              </a:rPr>
              <a:t>Level 4 Processing </a:t>
            </a:r>
            <a:r>
              <a:rPr lang="ja-JP" altLang="en-US" sz="1400" dirty="0">
                <a:solidFill>
                  <a:srgbClr val="000000"/>
                </a:solidFill>
                <a:latin typeface="Chalkboard" pitchFamily="1" charset="0"/>
              </a:rPr>
              <a:t>　　 </a:t>
            </a:r>
          </a:p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Chalkboard" pitchFamily="1" charset="0"/>
              </a:rPr>
              <a:t>Global and local net flux</a:t>
            </a:r>
            <a:r>
              <a:rPr lang="ja-JP" altLang="en-US" sz="1800" dirty="0">
                <a:solidFill>
                  <a:srgbClr val="000000"/>
                </a:solidFill>
                <a:latin typeface="Chalkboard" pitchFamily="1" charset="0"/>
              </a:rPr>
              <a:t>　</a:t>
            </a:r>
            <a:r>
              <a:rPr lang="ja-JP" altLang="en-US" sz="1800" dirty="0">
                <a:solidFill>
                  <a:srgbClr val="000000"/>
                </a:solidFill>
                <a:latin typeface="Arial" charset="0"/>
              </a:rPr>
              <a:t>　</a:t>
            </a:r>
          </a:p>
        </p:txBody>
      </p:sp>
      <p:pic>
        <p:nvPicPr>
          <p:cNvPr id="8" name="図 3" descr="図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1182688"/>
            <a:ext cx="17716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3727844" y="1456910"/>
            <a:ext cx="1590675" cy="376237"/>
          </a:xfrm>
          <a:prstGeom prst="rect">
            <a:avLst/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 w="9525" algn="ctr">
            <a:solidFill>
              <a:srgbClr val="B6DCDF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800" dirty="0">
                <a:solidFill>
                  <a:srgbClr val="000000"/>
                </a:solidFill>
                <a:latin typeface="Chalkboard" pitchFamily="1" charset="0"/>
              </a:rPr>
              <a:t>Measurement</a:t>
            </a:r>
          </a:p>
        </p:txBody>
      </p:sp>
      <p:grpSp>
        <p:nvGrpSpPr>
          <p:cNvPr id="17" name="グループ化 42"/>
          <p:cNvGrpSpPr>
            <a:grpSpLocks/>
          </p:cNvGrpSpPr>
          <p:nvPr/>
        </p:nvGrpSpPr>
        <p:grpSpPr bwMode="auto">
          <a:xfrm>
            <a:off x="1614485" y="1318004"/>
            <a:ext cx="1882775" cy="631825"/>
            <a:chOff x="2463800" y="2682876"/>
            <a:chExt cx="1881232" cy="631627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 l="4742" r="16495"/>
            <a:stretch>
              <a:fillRect/>
            </a:stretch>
          </p:blipFill>
          <p:spPr bwMode="auto">
            <a:xfrm>
              <a:off x="2463800" y="2682876"/>
              <a:ext cx="1317999" cy="58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テキスト ボックス 25"/>
            <p:cNvSpPr txBox="1">
              <a:spLocks noChangeArrowheads="1"/>
            </p:cNvSpPr>
            <p:nvPr/>
          </p:nvSpPr>
          <p:spPr bwMode="auto">
            <a:xfrm>
              <a:off x="3161727" y="3009799"/>
              <a:ext cx="1183305" cy="304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400" dirty="0">
                  <a:solidFill>
                    <a:schemeClr val="tx1"/>
                  </a:solidFill>
                  <a:latin typeface="ＭＳ Ｐゴシック" pitchFamily="50" charset="-128"/>
                </a:rPr>
                <a:t>Interferogram</a:t>
              </a:r>
            </a:p>
          </p:txBody>
        </p:sp>
      </p:grpSp>
      <p:graphicFrame>
        <p:nvGraphicFramePr>
          <p:cNvPr id="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474887"/>
              </p:ext>
            </p:extLst>
          </p:nvPr>
        </p:nvGraphicFramePr>
        <p:xfrm>
          <a:off x="206375" y="2378356"/>
          <a:ext cx="2209800" cy="141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r:id="rId5" imgW="2962275" imgH="1847850" progId="">
                  <p:embed/>
                </p:oleObj>
              </mc:Choice>
              <mc:Fallback>
                <p:oleObj r:id="rId5" imgW="2962275" imgH="18478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2378356"/>
                        <a:ext cx="2209800" cy="1414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正方形/長方形 25"/>
          <p:cNvSpPr>
            <a:spLocks noChangeArrowheads="1"/>
          </p:cNvSpPr>
          <p:nvPr/>
        </p:nvSpPr>
        <p:spPr bwMode="auto">
          <a:xfrm>
            <a:off x="2590800" y="4147582"/>
            <a:ext cx="3330575" cy="881063"/>
          </a:xfrm>
          <a:prstGeom prst="rect">
            <a:avLst/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ja-JP" sz="1400" dirty="0">
                <a:solidFill>
                  <a:srgbClr val="000000"/>
                </a:solidFill>
                <a:latin typeface="Chalkboard" pitchFamily="1" charset="0"/>
              </a:rPr>
              <a:t>Level 2 and </a:t>
            </a:r>
            <a:r>
              <a:rPr lang="en-US" altLang="ja-JP" sz="1400" dirty="0" smtClean="0">
                <a:solidFill>
                  <a:srgbClr val="000000"/>
                </a:solidFill>
                <a:latin typeface="Chalkboard" pitchFamily="1" charset="0"/>
              </a:rPr>
              <a:t>3</a:t>
            </a:r>
            <a:r>
              <a:rPr lang="ja-JP" altLang="en-US" sz="1400" dirty="0">
                <a:solidFill>
                  <a:srgbClr val="000000"/>
                </a:solidFill>
                <a:latin typeface="Chalkboard" pitchFamily="1" charset="0"/>
              </a:rPr>
              <a:t>　</a:t>
            </a:r>
            <a:r>
              <a:rPr lang="en-US" altLang="ja-JP" sz="1400" dirty="0">
                <a:solidFill>
                  <a:srgbClr val="000000"/>
                </a:solidFill>
                <a:latin typeface="Chalkboard" pitchFamily="1" charset="0"/>
              </a:rPr>
              <a:t>- to produce the global distribution map for CO</a:t>
            </a:r>
            <a:r>
              <a:rPr lang="en-US" altLang="ja-JP" sz="1400" baseline="-25000" dirty="0">
                <a:solidFill>
                  <a:srgbClr val="000000"/>
                </a:solidFill>
                <a:latin typeface="Chalkboard" pitchFamily="1" charset="0"/>
              </a:rPr>
              <a:t>2</a:t>
            </a:r>
            <a:r>
              <a:rPr lang="en-US" altLang="ja-JP" sz="1400" dirty="0">
                <a:solidFill>
                  <a:srgbClr val="000000"/>
                </a:solidFill>
                <a:latin typeface="Chalkboard" pitchFamily="1" charset="0"/>
              </a:rPr>
              <a:t> and </a:t>
            </a:r>
            <a:r>
              <a:rPr lang="en-US" altLang="ja-JP" sz="1400" dirty="0" smtClean="0">
                <a:solidFill>
                  <a:srgbClr val="000000"/>
                </a:solidFill>
                <a:latin typeface="Chalkboard" pitchFamily="1" charset="0"/>
              </a:rPr>
              <a:t>CH</a:t>
            </a:r>
            <a:r>
              <a:rPr lang="en-US" altLang="ja-JP" sz="1400" baseline="-25000" dirty="0" smtClean="0">
                <a:solidFill>
                  <a:srgbClr val="000000"/>
                </a:solidFill>
                <a:latin typeface="Chalkboard" pitchFamily="1" charset="0"/>
              </a:rPr>
              <a:t>4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正方形/長方形 26"/>
          <p:cNvSpPr>
            <a:spLocks noChangeArrowheads="1"/>
          </p:cNvSpPr>
          <p:nvPr/>
        </p:nvSpPr>
        <p:spPr bwMode="auto">
          <a:xfrm>
            <a:off x="2743201" y="2620781"/>
            <a:ext cx="2971800" cy="800100"/>
          </a:xfrm>
          <a:prstGeom prst="rect">
            <a:avLst/>
          </a:prstGeom>
          <a:gradFill rotWithShape="1">
            <a:gsLst>
              <a:gs pos="0">
                <a:srgbClr val="CFFFFF"/>
              </a:gs>
              <a:gs pos="35001">
                <a:srgbClr val="DDFEFF"/>
              </a:gs>
              <a:gs pos="100000">
                <a:srgbClr val="F0FFFF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ja-JP" sz="1400" dirty="0">
                <a:solidFill>
                  <a:srgbClr val="000000"/>
                </a:solidFill>
                <a:latin typeface="Arial" charset="0"/>
              </a:rPr>
              <a:t>Level 1 processing</a:t>
            </a:r>
          </a:p>
          <a:p>
            <a:pPr eaLnBrk="1" hangingPunct="1">
              <a:defRPr/>
            </a:pPr>
            <a:r>
              <a:rPr lang="en-US" altLang="ja-JP" sz="1400" dirty="0">
                <a:solidFill>
                  <a:srgbClr val="000000"/>
                </a:solidFill>
                <a:latin typeface="Arial" charset="0"/>
              </a:rPr>
              <a:t>  - processing to 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radiance spectra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ja-JP" altLang="en-US" sz="1400" dirty="0">
                <a:solidFill>
                  <a:srgbClr val="000000"/>
                </a:solidFill>
                <a:latin typeface="Arial" charset="0"/>
              </a:rPr>
              <a:t>　</a:t>
            </a:r>
            <a:r>
              <a:rPr lang="en-US" altLang="ja-JP" sz="1400" dirty="0">
                <a:solidFill>
                  <a:srgbClr val="000000"/>
                </a:solidFill>
                <a:latin typeface="Arial" charset="0"/>
              </a:rPr>
              <a:t>- calibration</a:t>
            </a:r>
          </a:p>
        </p:txBody>
      </p:sp>
      <p:pic>
        <p:nvPicPr>
          <p:cNvPr id="29" name="Picture 9" descr="D:\GOSAT\DATA\XCO2_L2_20100101_0131average_v00.5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40" y="3972488"/>
            <a:ext cx="2160652" cy="1127090"/>
          </a:xfrm>
          <a:prstGeom prst="rect">
            <a:avLst/>
          </a:prstGeom>
          <a:noFill/>
        </p:spPr>
      </p:pic>
      <p:pic>
        <p:nvPicPr>
          <p:cNvPr id="32" name="Picture 2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3513" y="5458709"/>
            <a:ext cx="2082856" cy="11847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How to validate each product?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34" name="正方形/長方形 33"/>
          <p:cNvSpPr>
            <a:spLocks noChangeArrowheads="1"/>
          </p:cNvSpPr>
          <p:nvPr/>
        </p:nvSpPr>
        <p:spPr bwMode="auto">
          <a:xfrm>
            <a:off x="6042027" y="2608429"/>
            <a:ext cx="3025773" cy="80010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40000">
                <a:srgbClr val="FFCCFF"/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Onboard Calibrations are not enough for non-linearity correction 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" name="正方形/長方形 34"/>
          <p:cNvSpPr>
            <a:spLocks noChangeArrowheads="1"/>
          </p:cNvSpPr>
          <p:nvPr/>
        </p:nvSpPr>
        <p:spPr bwMode="auto">
          <a:xfrm>
            <a:off x="6112798" y="1338131"/>
            <a:ext cx="2955002" cy="80010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40000">
                <a:srgbClr val="FFCCFF"/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Optical + Modulation Efficiency</a:t>
            </a:r>
          </a:p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Sudden shutdown during operation </a:t>
            </a:r>
          </a:p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(dead pixels)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正方形/長方形 35"/>
          <p:cNvSpPr>
            <a:spLocks noChangeArrowheads="1"/>
          </p:cNvSpPr>
          <p:nvPr/>
        </p:nvSpPr>
        <p:spPr bwMode="auto">
          <a:xfrm>
            <a:off x="6172200" y="4147582"/>
            <a:ext cx="2784948" cy="800100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40000">
                <a:srgbClr val="FFCCFF"/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just"/>
            <a:r>
              <a:rPr lang="en-US" altLang="ja-JP" sz="1400" dirty="0"/>
              <a:t>Aerosol thick, topographically non-flat (LA, central Asia</a:t>
            </a:r>
            <a:r>
              <a:rPr lang="en-US" altLang="ja-JP" sz="1400" dirty="0" smtClean="0"/>
              <a:t>)</a:t>
            </a:r>
          </a:p>
          <a:p>
            <a:pPr algn="just"/>
            <a:r>
              <a:rPr lang="en-US" altLang="ja-JP" sz="1400" dirty="0" smtClean="0"/>
              <a:t>Vertical profiles</a:t>
            </a:r>
            <a:endParaRPr lang="en-US" altLang="ja-JP" sz="1400" dirty="0"/>
          </a:p>
        </p:txBody>
      </p:sp>
      <p:sp>
        <p:nvSpPr>
          <p:cNvPr id="37" name="正方形/長方形 36"/>
          <p:cNvSpPr>
            <a:spLocks noChangeArrowheads="1"/>
          </p:cNvSpPr>
          <p:nvPr/>
        </p:nvSpPr>
        <p:spPr bwMode="auto">
          <a:xfrm>
            <a:off x="6172200" y="5458709"/>
            <a:ext cx="2784948" cy="979722"/>
          </a:xfrm>
          <a:prstGeom prst="rect">
            <a:avLst/>
          </a:prstGeom>
          <a:gradFill flip="none" rotWithShape="1">
            <a:gsLst>
              <a:gs pos="0">
                <a:srgbClr val="FF99FF">
                  <a:shade val="30000"/>
                  <a:satMod val="115000"/>
                </a:srgbClr>
              </a:gs>
              <a:gs pos="40000">
                <a:srgbClr val="FFCCFF"/>
              </a:gs>
              <a:gs pos="100000">
                <a:srgbClr val="FF99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Validation of flux</a:t>
            </a:r>
          </a:p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Emission sources are known but amounts are uncertain</a:t>
            </a:r>
          </a:p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Wind is the </a:t>
            </a:r>
            <a:r>
              <a:rPr lang="en-US" altLang="ja-JP" sz="1400" smtClean="0">
                <a:solidFill>
                  <a:srgbClr val="000000"/>
                </a:solidFill>
                <a:latin typeface="Arial" charset="0"/>
              </a:rPr>
              <a:t>largest uncertainty</a:t>
            </a:r>
            <a:endParaRPr lang="en-US" altLang="ja-JP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スライド番号プレースホルダ 1"/>
          <p:cNvSpPr txBox="1">
            <a:spLocks noGrp="1"/>
          </p:cNvSpPr>
          <p:nvPr/>
        </p:nvSpPr>
        <p:spPr bwMode="auto">
          <a:xfrm>
            <a:off x="8453878" y="6381065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4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 txBox="1">
            <a:spLocks/>
          </p:cNvSpPr>
          <p:nvPr/>
        </p:nvSpPr>
        <p:spPr>
          <a:xfrm>
            <a:off x="11510369" y="4177787"/>
            <a:ext cx="1067270" cy="585466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 defTabSz="457200">
              <a:spcBef>
                <a:spcPts val="600"/>
              </a:spcBef>
              <a:defRPr sz="1000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 defTabSz="457200">
              <a:defRPr>
                <a:solidFill>
                  <a:srgbClr val="002569"/>
                </a:solidFill>
              </a:defRPr>
            </a:lvl2pPr>
            <a:lvl3pPr indent="914400" defTabSz="457200">
              <a:defRPr>
                <a:solidFill>
                  <a:srgbClr val="002569"/>
                </a:solidFill>
              </a:defRPr>
            </a:lvl3pPr>
            <a:lvl4pPr indent="1371600" defTabSz="457200">
              <a:defRPr>
                <a:solidFill>
                  <a:srgbClr val="002569"/>
                </a:solidFill>
              </a:defRPr>
            </a:lvl4pPr>
            <a:lvl5pPr indent="1828800" defTabSz="457200">
              <a:defRPr>
                <a:solidFill>
                  <a:srgbClr val="002569"/>
                </a:solidFill>
              </a:defRPr>
            </a:lvl5pPr>
            <a:lvl6pPr indent="2286000" defTabSz="457200">
              <a:defRPr>
                <a:solidFill>
                  <a:srgbClr val="002569"/>
                </a:solidFill>
              </a:defRPr>
            </a:lvl6pPr>
            <a:lvl7pPr indent="2743200" defTabSz="457200">
              <a:defRPr>
                <a:solidFill>
                  <a:srgbClr val="002569"/>
                </a:solidFill>
              </a:defRPr>
            </a:lvl7pPr>
            <a:lvl8pPr indent="3200400" defTabSz="457200">
              <a:defRPr>
                <a:solidFill>
                  <a:srgbClr val="002569"/>
                </a:solidFill>
              </a:defRPr>
            </a:lvl8pPr>
            <a:lvl9pPr indent="3657600" defTabSz="457200">
              <a:defRPr>
                <a:solidFill>
                  <a:srgbClr val="002569"/>
                </a:solidFill>
              </a:defRPr>
            </a:lvl9pPr>
          </a:lstStyle>
          <a:p>
            <a:pPr>
              <a:defRPr/>
            </a:pPr>
            <a:fld id="{9C69CFEC-65BA-4CC5-BDB1-9C2411248E90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4" name="正方形/長方形 3"/>
          <p:cNvSpPr/>
          <p:nvPr/>
        </p:nvSpPr>
        <p:spPr>
          <a:xfrm>
            <a:off x="73112" y="1166631"/>
            <a:ext cx="8534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solidFill>
                  <a:schemeClr val="tx1"/>
                </a:solidFill>
              </a:rPr>
              <a:t>Partial </a:t>
            </a:r>
            <a:r>
              <a:rPr lang="en-US" altLang="ja-JP" sz="1800" dirty="0">
                <a:solidFill>
                  <a:schemeClr val="tx1"/>
                </a:solidFill>
              </a:rPr>
              <a:t>column product of lower and upper </a:t>
            </a:r>
            <a:r>
              <a:rPr lang="en-US" altLang="ja-JP" sz="1800" dirty="0" smtClean="0">
                <a:solidFill>
                  <a:schemeClr val="tx1"/>
                </a:solidFill>
              </a:rPr>
              <a:t>troposphere (LT, UT) </a:t>
            </a:r>
            <a:r>
              <a:rPr lang="en-US" altLang="ja-JP" sz="1800" dirty="0">
                <a:solidFill>
                  <a:schemeClr val="tx1"/>
                </a:solidFill>
              </a:rPr>
              <a:t>from simultaneous use of SWIR and TIR</a:t>
            </a:r>
            <a:r>
              <a:rPr lang="ja-JP" altLang="en-US" sz="1800" dirty="0">
                <a:solidFill>
                  <a:schemeClr val="tx1"/>
                </a:solidFill>
              </a:rPr>
              <a:t> </a:t>
            </a:r>
            <a:endParaRPr lang="en-US" altLang="ja-JP" sz="1800" dirty="0">
              <a:solidFill>
                <a:schemeClr val="tx1"/>
              </a:solidFill>
            </a:endParaRP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Now Full use of both SWIR and TIR  </a:t>
            </a:r>
          </a:p>
          <a:p>
            <a:r>
              <a:rPr lang="en-US" altLang="ja-JP" sz="1800" dirty="0" smtClean="0">
                <a:solidFill>
                  <a:schemeClr val="tx1"/>
                </a:solidFill>
              </a:rPr>
              <a:t>Minimizing the retrieved parameter for robustness: only two layers in troposphere</a:t>
            </a:r>
          </a:p>
          <a:p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u="sng" dirty="0" smtClean="0">
                <a:solidFill>
                  <a:schemeClr val="tx1"/>
                </a:solidFill>
              </a:rPr>
              <a:t>Coincident vertical profile data from about 50 flights over RRV are available but data over megacities are not.   </a:t>
            </a:r>
            <a:endParaRPr lang="en-US" altLang="ja-JP" sz="1800" u="sng" dirty="0">
              <a:solidFill>
                <a:schemeClr val="tx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7" t="3818"/>
          <a:stretch/>
        </p:blipFill>
        <p:spPr>
          <a:xfrm>
            <a:off x="1504926" y="3397694"/>
            <a:ext cx="2371302" cy="27552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1" t="6682"/>
          <a:stretch/>
        </p:blipFill>
        <p:spPr>
          <a:xfrm>
            <a:off x="3581074" y="3534448"/>
            <a:ext cx="2356893" cy="27384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8" y="5499964"/>
            <a:ext cx="1376670" cy="1305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/>
          <p:cNvSpPr/>
          <p:nvPr/>
        </p:nvSpPr>
        <p:spPr>
          <a:xfrm>
            <a:off x="1430184" y="6152917"/>
            <a:ext cx="34275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chemeClr val="tx1"/>
                </a:solidFill>
              </a:rPr>
              <a:t>GOSAT and NASA AJAX over RRV, NV </a:t>
            </a:r>
          </a:p>
          <a:p>
            <a:r>
              <a:rPr lang="en-US" altLang="ja-JP" sz="1400" dirty="0" smtClean="0">
                <a:solidFill>
                  <a:schemeClr val="tx1"/>
                </a:solidFill>
              </a:rPr>
              <a:t>Coutesy of Iraci et al.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5030004" y="3162901"/>
            <a:ext cx="4511718" cy="3542772"/>
            <a:chOff x="3870282" y="1126300"/>
            <a:chExt cx="6480000" cy="5007272"/>
          </a:xfrm>
        </p:grpSpPr>
        <p:grpSp>
          <p:nvGrpSpPr>
            <p:cNvPr id="13" name="図形グループ 51"/>
            <p:cNvGrpSpPr>
              <a:grpSpLocks noChangeAspect="1"/>
            </p:cNvGrpSpPr>
            <p:nvPr/>
          </p:nvGrpSpPr>
          <p:grpSpPr>
            <a:xfrm>
              <a:off x="5549230" y="1361435"/>
              <a:ext cx="3528000" cy="2889615"/>
              <a:chOff x="483345" y="2388117"/>
              <a:chExt cx="3600000" cy="2948584"/>
            </a:xfrm>
          </p:grpSpPr>
          <p:grpSp>
            <p:nvGrpSpPr>
              <p:cNvPr id="15" name="図形グループ 52"/>
              <p:cNvGrpSpPr>
                <a:grpSpLocks noChangeAspect="1"/>
              </p:cNvGrpSpPr>
              <p:nvPr/>
            </p:nvGrpSpPr>
            <p:grpSpPr>
              <a:xfrm>
                <a:off x="483345" y="2388117"/>
                <a:ext cx="3600000" cy="2935652"/>
                <a:chOff x="2903039" y="3094699"/>
                <a:chExt cx="2459908" cy="2005954"/>
              </a:xfrm>
            </p:grpSpPr>
            <p:grpSp>
              <p:nvGrpSpPr>
                <p:cNvPr id="17" name="図形グループ 54"/>
                <p:cNvGrpSpPr/>
                <p:nvPr/>
              </p:nvGrpSpPr>
              <p:grpSpPr>
                <a:xfrm>
                  <a:off x="3098172" y="3094699"/>
                  <a:ext cx="2038360" cy="1630884"/>
                  <a:chOff x="576657" y="1367707"/>
                  <a:chExt cx="2038360" cy="1630884"/>
                </a:xfrm>
              </p:grpSpPr>
              <p:pic>
                <p:nvPicPr>
                  <p:cNvPr id="23" name="図 22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1355017" y="1738591"/>
                    <a:ext cx="1440000" cy="10800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図 2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778506" y="1620000"/>
                    <a:ext cx="1440000" cy="10800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図 24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396657" y="1547707"/>
                    <a:ext cx="1440000" cy="108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図形グループ 55"/>
                <p:cNvGrpSpPr/>
                <p:nvPr/>
              </p:nvGrpSpPr>
              <p:grpSpPr>
                <a:xfrm>
                  <a:off x="2903039" y="3484565"/>
                  <a:ext cx="2459908" cy="1616088"/>
                  <a:chOff x="2782007" y="2703072"/>
                  <a:chExt cx="2459908" cy="1616088"/>
                </a:xfrm>
              </p:grpSpPr>
              <p:pic>
                <p:nvPicPr>
                  <p:cNvPr id="19" name="図 18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2602007" y="2883072"/>
                    <a:ext cx="1440000" cy="1080000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図 19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2942280" y="3037578"/>
                    <a:ext cx="1440000" cy="108000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図 20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3557508" y="3059160"/>
                    <a:ext cx="1440000" cy="10800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図 21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3981915" y="3030319"/>
                    <a:ext cx="1440000" cy="10800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6" name="正方形/長方形 15"/>
              <p:cNvSpPr/>
              <p:nvPr/>
            </p:nvSpPr>
            <p:spPr>
              <a:xfrm>
                <a:off x="506499" y="2555728"/>
                <a:ext cx="3499932" cy="2780973"/>
              </a:xfrm>
              <a:prstGeom prst="rect">
                <a:avLst/>
              </a:prstGeom>
              <a:noFill/>
              <a:ln w="533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</p:grpSp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82" y="1126300"/>
              <a:ext cx="6480000" cy="5007272"/>
            </a:xfrm>
            <a:prstGeom prst="rect">
              <a:avLst/>
            </a:prstGeom>
          </p:spPr>
        </p:pic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305347" y="18520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Toward validation for vertical profiles</a:t>
            </a:r>
            <a:endParaRPr lang="en-US" altLang="ja-JP" sz="2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83270" y="6367119"/>
            <a:ext cx="3651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</a:rPr>
              <a:t>GOSAT </a:t>
            </a:r>
            <a:r>
              <a:rPr lang="en-US" altLang="ja-JP" sz="1600" dirty="0" smtClean="0">
                <a:solidFill>
                  <a:schemeClr val="tx1"/>
                </a:solidFill>
              </a:rPr>
              <a:t>target observations over NYC</a:t>
            </a:r>
            <a:endParaRPr lang="ja-JP" altLang="en-US" sz="1600" dirty="0"/>
          </a:p>
        </p:txBody>
      </p:sp>
      <p:sp>
        <p:nvSpPr>
          <p:cNvPr id="27" name="スライド番号プレースホルダ 1"/>
          <p:cNvSpPr txBox="1">
            <a:spLocks noGrp="1"/>
          </p:cNvSpPr>
          <p:nvPr/>
        </p:nvSpPr>
        <p:spPr bwMode="auto">
          <a:xfrm>
            <a:off x="8453878" y="6381065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5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36" y="3633263"/>
            <a:ext cx="1624299" cy="1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0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471" y="4538353"/>
            <a:ext cx="3302274" cy="1721635"/>
          </a:xfrm>
          <a:prstGeom prst="rect">
            <a:avLst/>
          </a:prstGeom>
        </p:spPr>
      </p:pic>
      <p:pic>
        <p:nvPicPr>
          <p:cNvPr id="15" name="図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7" r="40248" b="-2"/>
          <a:stretch>
            <a:fillRect/>
          </a:stretch>
        </p:blipFill>
        <p:spPr bwMode="auto">
          <a:xfrm>
            <a:off x="110980" y="4694640"/>
            <a:ext cx="3106550" cy="20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="" xmlns:a16="http://schemas.microsoft.com/office/drawing/2014/main" id="{D81EDBF2-A33C-44A3-A36F-1D006AF128BC}"/>
              </a:ext>
            </a:extLst>
          </p:cNvPr>
          <p:cNvSpPr txBox="1"/>
          <p:nvPr/>
        </p:nvSpPr>
        <p:spPr>
          <a:xfrm>
            <a:off x="434298" y="3973275"/>
            <a:ext cx="3819759" cy="33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3597" indent="-203597">
              <a:lnSpc>
                <a:spcPct val="150000"/>
              </a:lnSpc>
            </a:pPr>
            <a:r>
              <a:rPr lang="en-US" altLang="ja-JP" sz="12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Jian-Xiong Sheng et al., (Atmos. Mea. Tech. 2018)</a:t>
            </a:r>
            <a:endParaRPr lang="en-US" altLang="ja-JP" sz="12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987" y="1173938"/>
            <a:ext cx="2016630" cy="27190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7"/>
          <a:srcRect r="800" b="40317"/>
          <a:stretch/>
        </p:blipFill>
        <p:spPr>
          <a:xfrm>
            <a:off x="577336" y="1746559"/>
            <a:ext cx="3358778" cy="195576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0490" y="1286546"/>
            <a:ext cx="1699816" cy="2600821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85496" y="192817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Towards Validation for flux estimation</a:t>
            </a:r>
          </a:p>
          <a:p>
            <a:pPr algn="ctr" eaLnBrk="0" hangingPunct="0"/>
            <a:r>
              <a:rPr lang="en-US" altLang="ja-JP" sz="24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- Examples -</a:t>
            </a:r>
            <a:endParaRPr lang="en-US" altLang="ja-JP" sz="2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83277" y="1228278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Regional scale  </a:t>
            </a:r>
            <a:endParaRPr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10980" y="4325308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City level </a:t>
            </a:r>
            <a:endParaRPr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3381" y="5585549"/>
            <a:ext cx="2028002" cy="1292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247195"/>
              </p:ext>
            </p:extLst>
          </p:nvPr>
        </p:nvGraphicFramePr>
        <p:xfrm>
          <a:off x="77113" y="6096000"/>
          <a:ext cx="1781918" cy="47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10" imgW="1625600" imgH="431800" progId="Equation.DSMT4">
                  <p:embed/>
                </p:oleObj>
              </mc:Choice>
              <mc:Fallback>
                <p:oleObj name="Equation" r:id="rId10" imgW="16256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13" y="6096000"/>
                        <a:ext cx="1781918" cy="4714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スライド番号プレースホルダ 1"/>
          <p:cNvSpPr txBox="1">
            <a:spLocks noGrp="1"/>
          </p:cNvSpPr>
          <p:nvPr/>
        </p:nvSpPr>
        <p:spPr bwMode="auto">
          <a:xfrm>
            <a:off x="8514327" y="6412149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6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62981" y="3752454"/>
            <a:ext cx="3447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GOSAT </a:t>
            </a:r>
            <a:r>
              <a:rPr lang="en-US" altLang="ja-JP" sz="1200" dirty="0" smtClean="0"/>
              <a:t>CH</a:t>
            </a:r>
            <a:r>
              <a:rPr lang="en-US" altLang="ja-JP" sz="1200" baseline="-25000" dirty="0" smtClean="0"/>
              <a:t>4</a:t>
            </a:r>
            <a:r>
              <a:rPr lang="en-US" altLang="ja-JP" sz="1200" dirty="0" smtClean="0"/>
              <a:t> </a:t>
            </a:r>
            <a:r>
              <a:rPr lang="en-US" altLang="ja-JP" sz="1200" dirty="0"/>
              <a:t>enhancements over North America</a:t>
            </a:r>
            <a:endParaRPr lang="ja-JP" altLang="en-US" sz="1200" dirty="0"/>
          </a:p>
        </p:txBody>
      </p:sp>
      <p:sp>
        <p:nvSpPr>
          <p:cNvPr id="18" name="正方形/長方形 17"/>
          <p:cNvSpPr/>
          <p:nvPr/>
        </p:nvSpPr>
        <p:spPr>
          <a:xfrm>
            <a:off x="5250675" y="6290481"/>
            <a:ext cx="33996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tx1"/>
                </a:solidFill>
                <a:cs typeface="Arial" panose="020B0604020202020204" pitchFamily="34" charset="0"/>
              </a:rPr>
              <a:t>Different GHG source sector location of greater Nagoya</a:t>
            </a:r>
          </a:p>
          <a:p>
            <a:r>
              <a:rPr lang="en-US" altLang="ja-JP" sz="1000" dirty="0">
                <a:solidFill>
                  <a:schemeClr val="tx1"/>
                </a:solidFill>
                <a:cs typeface="Arial" panose="020B0604020202020204" pitchFamily="34" charset="0"/>
              </a:rPr>
              <a:t>CO</a:t>
            </a:r>
            <a:r>
              <a:rPr lang="en-US" altLang="ja-JP" sz="1000" baseline="-250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en-US" altLang="ja-JP" sz="1000" dirty="0">
                <a:solidFill>
                  <a:schemeClr val="tx1"/>
                </a:solidFill>
                <a:cs typeface="Arial" panose="020B0604020202020204" pitchFamily="34" charset="0"/>
              </a:rPr>
              <a:t>: Poser plant, traffic, industry</a:t>
            </a:r>
          </a:p>
          <a:p>
            <a:r>
              <a:rPr lang="en-US" altLang="ja-JP" sz="1000" dirty="0">
                <a:solidFill>
                  <a:schemeClr val="tx1"/>
                </a:solidFill>
                <a:cs typeface="Arial" panose="020B0604020202020204" pitchFamily="34" charset="0"/>
              </a:rPr>
              <a:t>CH</a:t>
            </a:r>
            <a:r>
              <a:rPr lang="en-US" altLang="ja-JP" sz="1000" baseline="-25000" dirty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  <a:r>
              <a:rPr lang="en-US" altLang="ja-JP" sz="1000" dirty="0">
                <a:solidFill>
                  <a:schemeClr val="tx1"/>
                </a:solidFill>
                <a:cs typeface="Arial" panose="020B0604020202020204" pitchFamily="34" charset="0"/>
              </a:rPr>
              <a:t>: Waste water, liver stock, Gas production </a:t>
            </a:r>
            <a:endParaRPr lang="ja-JP" altLang="en-US" sz="1000" dirty="0">
              <a:cs typeface="Arial" panose="020B060402020202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109935" y="3887367"/>
            <a:ext cx="2768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/>
              <a:t>Trends </a:t>
            </a:r>
            <a:r>
              <a:rPr lang="en-US" altLang="ja-JP" sz="1200" dirty="0"/>
              <a:t>in </a:t>
            </a:r>
            <a:r>
              <a:rPr lang="en-US" altLang="ja-JP" sz="1200" dirty="0" smtClean="0"/>
              <a:t>CH</a:t>
            </a:r>
            <a:r>
              <a:rPr lang="en-US" altLang="ja-JP" sz="1200" baseline="-25000" dirty="0" smtClean="0"/>
              <a:t>4</a:t>
            </a:r>
            <a:r>
              <a:rPr lang="en-US" altLang="ja-JP" sz="1200" dirty="0" smtClean="0"/>
              <a:t> emissions </a:t>
            </a:r>
            <a:r>
              <a:rPr lang="en-US" altLang="ja-JP" sz="1200" dirty="0"/>
              <a:t>since 2010 </a:t>
            </a:r>
            <a:r>
              <a:rPr lang="en-US" altLang="ja-JP" sz="1200" dirty="0" smtClean="0"/>
              <a:t>from GOSAT (Canada, US, Mexico)</a:t>
            </a:r>
            <a:endParaRPr lang="ja-JP" altLang="en-US" sz="1200" dirty="0"/>
          </a:p>
        </p:txBody>
      </p:sp>
      <p:sp>
        <p:nvSpPr>
          <p:cNvPr id="20" name="正方形/長方形 19"/>
          <p:cNvSpPr/>
          <p:nvPr/>
        </p:nvSpPr>
        <p:spPr>
          <a:xfrm>
            <a:off x="6930440" y="3933721"/>
            <a:ext cx="1998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2010–2016 changes in </a:t>
            </a:r>
            <a:r>
              <a:rPr lang="en-US" altLang="ja-JP" sz="1200" dirty="0" smtClean="0"/>
              <a:t>CH</a:t>
            </a:r>
            <a:r>
              <a:rPr lang="en-US" altLang="ja-JP" sz="1200" baseline="-25000" dirty="0" smtClean="0"/>
              <a:t>4</a:t>
            </a:r>
            <a:r>
              <a:rPr lang="en-US" altLang="ja-JP" sz="1200" dirty="0" smtClean="0"/>
              <a:t>-emitting </a:t>
            </a:r>
            <a:r>
              <a:rPr lang="en-US" altLang="ja-JP" sz="1200" dirty="0"/>
              <a:t>activities.</a:t>
            </a:r>
            <a:endParaRPr lang="ja-JP" altLang="en-US" sz="12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747" y="4346518"/>
            <a:ext cx="1425240" cy="1241546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4412144" y="4542104"/>
            <a:ext cx="10483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WRF</a:t>
            </a:r>
          </a:p>
          <a:p>
            <a:r>
              <a:rPr lang="en-US" altLang="ja-JP" sz="1200" dirty="0" smtClean="0"/>
              <a:t>Model </a:t>
            </a:r>
          </a:p>
          <a:p>
            <a:r>
              <a:rPr lang="en-US" altLang="ja-JP" sz="1200" dirty="0" smtClean="0"/>
              <a:t>Wind sped &amp; direction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587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0" y="152400"/>
            <a:ext cx="6094534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Calibrations for Spectrometers and their challenges 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04800" y="1600200"/>
            <a:ext cx="822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Prelaunch Calibration: remove 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 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O absorption in the integration room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In orbit Calibration: degradation of optics + temperature dependency (such as modulation efficiency of FTS), Optics high spectral-resolution solar-irradiance   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/>
              <a:t> </a:t>
            </a:r>
            <a:r>
              <a:rPr lang="en-US" altLang="ja-JP" dirty="0" smtClean="0"/>
              <a:t>Vicarious Calibration: vertical profiles of temperature and relative humidity for calculating radiance spectra at TOA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Lunar Calibration 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Cross calibration: intercomparison of radiance spectra and retrieved results  </a:t>
            </a:r>
            <a:endParaRPr lang="en-US" altLang="ja-JP" dirty="0"/>
          </a:p>
        </p:txBody>
      </p:sp>
      <p:sp>
        <p:nvSpPr>
          <p:cNvPr id="5" name="スライド番号プレースホルダ 1"/>
          <p:cNvSpPr txBox="1">
            <a:spLocks noGrp="1"/>
          </p:cNvSpPr>
          <p:nvPr/>
        </p:nvSpPr>
        <p:spPr bwMode="auto">
          <a:xfrm>
            <a:off x="8471188" y="6258458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7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12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Action Item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81862" y="1295400"/>
            <a:ext cx="895203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dirty="0" smtClean="0"/>
              <a:t>&lt;Validation &gt;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/>
              <a:t>FRM </a:t>
            </a:r>
            <a:r>
              <a:rPr lang="en-US" altLang="ja-JP" dirty="0"/>
              <a:t>(Fiducial </a:t>
            </a:r>
            <a:r>
              <a:rPr lang="en-US" altLang="ja-JP" dirty="0" smtClean="0"/>
              <a:t>Reference </a:t>
            </a:r>
            <a:r>
              <a:rPr lang="en-US" altLang="ja-JP" dirty="0"/>
              <a:t>Measurement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>
                <a:hlinkClick r:id="rId2"/>
              </a:rPr>
              <a:t>https</a:t>
            </a:r>
            <a:r>
              <a:rPr lang="en-US" altLang="ja-JP" dirty="0">
                <a:hlinkClick r:id="rId2"/>
              </a:rPr>
              <a:t>://</a:t>
            </a:r>
            <a:r>
              <a:rPr lang="en-US" altLang="ja-JP" dirty="0" smtClean="0">
                <a:hlinkClick r:id="rId2"/>
              </a:rPr>
              <a:t>earth.esa.int/web/sppa/activities/frm</a:t>
            </a:r>
            <a:r>
              <a:rPr lang="en-US" altLang="ja-JP" dirty="0" smtClean="0"/>
              <a:t>, http</a:t>
            </a:r>
            <a:r>
              <a:rPr lang="en-US" altLang="ja-JP" dirty="0"/>
              <a:t>://frm4ghg.aeronomie.be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/>
              <a:t>TCCON/NDAC and COCON (mobile EM27)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/>
              <a:t>GHG Vertical profile (AirCore)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dirty="0" smtClean="0"/>
              <a:t>Commercial airliner monitoring (Japan airline Contrail) </a:t>
            </a:r>
          </a:p>
          <a:p>
            <a:pPr algn="just">
              <a:lnSpc>
                <a:spcPct val="150000"/>
              </a:lnSpc>
            </a:pPr>
            <a:endParaRPr lang="en-US" altLang="ja-JP" dirty="0" smtClean="0"/>
          </a:p>
          <a:p>
            <a:pPr algn="just">
              <a:lnSpc>
                <a:spcPct val="150000"/>
              </a:lnSpc>
            </a:pPr>
            <a:r>
              <a:rPr lang="en-US" altLang="ja-JP" dirty="0" smtClean="0"/>
              <a:t>&lt; Cross Calibration &gt; </a:t>
            </a:r>
          </a:p>
          <a:p>
            <a:pPr algn="just">
              <a:lnSpc>
                <a:spcPct val="150000"/>
              </a:lnSpc>
            </a:pPr>
            <a:r>
              <a:rPr lang="en-US" altLang="ja-JP" dirty="0" smtClean="0"/>
              <a:t>Intercomparison between GHG spectrometers</a:t>
            </a:r>
          </a:p>
          <a:p>
            <a:pPr algn="just">
              <a:lnSpc>
                <a:spcPct val="150000"/>
              </a:lnSpc>
            </a:pPr>
            <a:r>
              <a:rPr lang="en-US" altLang="ja-JP" dirty="0"/>
              <a:t>http://www.eorc.jaxa.jp/GOSAT/GOSAT_Optimization/index.html </a:t>
            </a:r>
          </a:p>
        </p:txBody>
      </p:sp>
      <p:sp>
        <p:nvSpPr>
          <p:cNvPr id="5" name="スライド番号プレースホルダ 1"/>
          <p:cNvSpPr txBox="1">
            <a:spLocks noGrp="1"/>
          </p:cNvSpPr>
          <p:nvPr/>
        </p:nvSpPr>
        <p:spPr bwMode="auto">
          <a:xfrm>
            <a:off x="8471188" y="6258458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8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9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20666" y="210942"/>
            <a:ext cx="6773008" cy="7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527" tIns="41031" rIns="83527" bIns="41031" anchor="ctr"/>
          <a:lstStyle/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What CEOS-WGCV can do?</a:t>
            </a:r>
          </a:p>
          <a:p>
            <a:pPr algn="ctr" eaLnBrk="0" hangingPunct="0"/>
            <a:r>
              <a:rPr lang="en-US" altLang="ja-JP" sz="2800" dirty="0" smtClean="0">
                <a:solidFill>
                  <a:schemeClr val="bg1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To be discussed </a:t>
            </a:r>
            <a:endParaRPr lang="en-US" altLang="ja-JP" sz="1400" dirty="0">
              <a:solidFill>
                <a:schemeClr val="bg1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09600" y="1752600"/>
            <a:ext cx="76905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Upgrade existing CEOS calibration sites to GHG Cal/Val sites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/>
              <a:t>Intercomparison between GHG </a:t>
            </a:r>
            <a:r>
              <a:rPr lang="en-US" altLang="ja-JP" dirty="0" smtClean="0"/>
              <a:t>spectrometers, select comparison sites (Cal/Val sites, ocean, desert, cold target etc.) 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Develop </a:t>
            </a:r>
            <a:r>
              <a:rPr lang="en-US" altLang="ja-JP" dirty="0"/>
              <a:t>list of </a:t>
            </a:r>
            <a:r>
              <a:rPr lang="en-US" altLang="ja-JP" dirty="0" smtClean="0"/>
              <a:t>data base for calibration 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Develop list of useful websites for Cal/Val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How to share calibration data that are not listed in the web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 smtClean="0"/>
              <a:t>How to share the Cal/Val filed and airplane campaign information 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n-US" altLang="ja-JP" dirty="0"/>
              <a:t>Collaboration with CEOS-ACVC (GHG white paper let by David Crisp)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algn="just">
              <a:lnSpc>
                <a:spcPct val="150000"/>
              </a:lnSpc>
            </a:pPr>
            <a:r>
              <a:rPr lang="en-US" altLang="ja-JP" dirty="0" smtClean="0"/>
              <a:t> </a:t>
            </a:r>
          </a:p>
        </p:txBody>
      </p:sp>
      <p:sp>
        <p:nvSpPr>
          <p:cNvPr id="5" name="スライド番号プレースホルダ 1"/>
          <p:cNvSpPr txBox="1">
            <a:spLocks noGrp="1"/>
          </p:cNvSpPr>
          <p:nvPr/>
        </p:nvSpPr>
        <p:spPr bwMode="auto">
          <a:xfrm>
            <a:off x="8471188" y="6258458"/>
            <a:ext cx="562708" cy="3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A375BFF-D917-4D96-A3AA-960483DE114F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/>
              <a:t>9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912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21943</TotalTime>
  <Words>1291</Words>
  <Application>Microsoft Office PowerPoint</Application>
  <PresentationFormat>画面に合わせる (4:3)</PresentationFormat>
  <Paragraphs>298</Paragraphs>
  <Slides>18</Slides>
  <Notes>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32" baseType="lpstr">
      <vt:lpstr>Arial Unicode MS</vt:lpstr>
      <vt:lpstr>Avenir Roman</vt:lpstr>
      <vt:lpstr>Chalkboard</vt:lpstr>
      <vt:lpstr>Droid Serif</vt:lpstr>
      <vt:lpstr>ＭＳ Ｐゴシック</vt:lpstr>
      <vt:lpstr>Yu Gothic UI</vt:lpstr>
      <vt:lpstr>Arial</vt:lpstr>
      <vt:lpstr>Arial Bold</vt:lpstr>
      <vt:lpstr>Calibri</vt:lpstr>
      <vt:lpstr>Helvetica</vt:lpstr>
      <vt:lpstr>Times New Roman</vt:lpstr>
      <vt:lpstr>Default</vt:lpstr>
      <vt:lpstr>Equation</vt:lpstr>
      <vt:lpstr>Worksheet</vt:lpstr>
      <vt:lpstr>Greenhouse gas reference standards for interoperability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Common Standards and Data for Calibrations and Retrieval (updated)</vt:lpstr>
      <vt:lpstr>Cal &amp; VAL for Greenhouse Gases Observation Spectrometers &lt;Updates&gt;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 decade long dataset and  new research products http://www.eorc.jaxa.jp/GOSAT/product.html#trendviewer</vt:lpstr>
      <vt:lpstr>GHG Satellites Constellation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Kuze Akihiko</cp:lastModifiedBy>
  <cp:revision>294</cp:revision>
  <dcterms:modified xsi:type="dcterms:W3CDTF">2018-08-28T10:25:27Z</dcterms:modified>
</cp:coreProperties>
</file>