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79" r:id="rId3"/>
    <p:sldId id="373" r:id="rId4"/>
    <p:sldId id="286" r:id="rId5"/>
    <p:sldId id="288" r:id="rId6"/>
    <p:sldId id="292" r:id="rId7"/>
    <p:sldId id="289" r:id="rId8"/>
    <p:sldId id="294" r:id="rId9"/>
    <p:sldId id="293" r:id="rId10"/>
    <p:sldId id="296" r:id="rId11"/>
    <p:sldId id="297" r:id="rId12"/>
    <p:sldId id="298" r:id="rId13"/>
    <p:sldId id="299" r:id="rId14"/>
    <p:sldId id="300" r:id="rId15"/>
    <p:sldId id="374" r:id="rId16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E395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33" autoAdjust="0"/>
    <p:restoredTop sz="94662" autoAdjust="0"/>
  </p:normalViewPr>
  <p:slideViewPr>
    <p:cSldViewPr>
      <p:cViewPr varScale="1">
        <p:scale>
          <a:sx n="91" d="100"/>
          <a:sy n="91" d="100"/>
        </p:scale>
        <p:origin x="151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320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7"/>
          <p:cNvSpPr txBox="1"/>
          <p:nvPr userDrawn="1"/>
        </p:nvSpPr>
        <p:spPr>
          <a:xfrm>
            <a:off x="609600" y="6172200"/>
            <a:ext cx="52578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8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800" dirty="0">
              <a:effectLst/>
              <a:latin typeface="Times New Roman"/>
              <a:ea typeface="Times New Roman"/>
              <a:cs typeface="Times"/>
            </a:endParaRP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"/>
          <p:cNvSpPr/>
          <p:nvPr userDrawn="1"/>
        </p:nvSpPr>
        <p:spPr>
          <a:xfrm>
            <a:off x="2133600" y="0"/>
            <a:ext cx="41910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Proposed WGCV CARD4L assessment process 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WGCV-44</a:t>
            </a:r>
          </a:p>
        </p:txBody>
      </p:sp>
    </p:spTree>
    <p:extLst>
      <p:ext uri="{BB962C8B-B14F-4D97-AF65-F5344CB8AC3E}">
        <p14:creationId xmlns:p14="http://schemas.microsoft.com/office/powerpoint/2010/main" val="109395542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hape 3"/>
          <p:cNvSpPr/>
          <p:nvPr userDrawn="1"/>
        </p:nvSpPr>
        <p:spPr>
          <a:xfrm>
            <a:off x="1981200" y="76200"/>
            <a:ext cx="35814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Proposed WGCV CARD4L assessment process 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WGCV-44</a:t>
            </a:r>
          </a:p>
        </p:txBody>
      </p:sp>
    </p:spTree>
    <p:extLst>
      <p:ext uri="{BB962C8B-B14F-4D97-AF65-F5344CB8AC3E}">
        <p14:creationId xmlns:p14="http://schemas.microsoft.com/office/powerpoint/2010/main" val="334483844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hape 3"/>
          <p:cNvSpPr/>
          <p:nvPr userDrawn="1"/>
        </p:nvSpPr>
        <p:spPr>
          <a:xfrm>
            <a:off x="1981200" y="127337"/>
            <a:ext cx="35814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Proposed WGCV CARD4L assessment process 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WGCV-44</a:t>
            </a:r>
          </a:p>
        </p:txBody>
      </p:sp>
    </p:spTree>
    <p:extLst>
      <p:ext uri="{BB962C8B-B14F-4D97-AF65-F5344CB8AC3E}">
        <p14:creationId xmlns:p14="http://schemas.microsoft.com/office/powerpoint/2010/main" val="226901992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Proxima Nova Regular"/>
              </a:defRPr>
            </a:lvl1pPr>
          </a:lstStyle>
          <a:p>
            <a:pPr lvl="0"/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211173828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7"/>
          <p:cNvSpPr txBox="1"/>
          <p:nvPr userDrawn="1"/>
        </p:nvSpPr>
        <p:spPr>
          <a:xfrm>
            <a:off x="3733800" y="6477000"/>
            <a:ext cx="45720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600" dirty="0">
              <a:effectLst/>
              <a:latin typeface="Times New Roman"/>
              <a:ea typeface="Times New Roman"/>
              <a:cs typeface="Times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8153400" y="6504801"/>
            <a:ext cx="9722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D9245422-3BB8-6D4A-8024-718D9EB8D280}" type="slidenum">
              <a:rPr lang="en-US" sz="1200" smtClean="0"/>
              <a:pPr algn="r"/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4" r:id="rId4"/>
    <p:sldLayoutId id="2147483655" r:id="rId5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578357" y="1752600"/>
            <a:ext cx="7575043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r>
              <a:rPr lang="en-GB" dirty="0"/>
              <a:t>Proposed WGCV CARD4L assessment process</a:t>
            </a:r>
            <a:r>
              <a:rPr lang="en-US" dirty="0"/>
              <a:t> </a:t>
            </a:r>
          </a:p>
        </p:txBody>
      </p:sp>
      <p:sp>
        <p:nvSpPr>
          <p:cNvPr id="11" name="Shape 11"/>
          <p:cNvSpPr/>
          <p:nvPr/>
        </p:nvSpPr>
        <p:spPr>
          <a:xfrm>
            <a:off x="685800" y="32004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K. </a:t>
            </a:r>
            <a:r>
              <a:rPr lang="en-US" dirty="0" err="1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Thome</a:t>
            </a:r>
            <a:endParaRPr lang="en-US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NASA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WGCV Plenary # 44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EUMETSAT,  Darmstadt, Germany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August 28-31, 2018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34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Proposed approach for </a:t>
            </a:r>
          </a:p>
          <a:p>
            <a:r>
              <a:rPr lang="en-US" dirty="0"/>
              <a:t>CARD4L for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>
          <a:xfrm>
            <a:off x="0" y="3429000"/>
            <a:ext cx="8839200" cy="3352800"/>
          </a:xfrm>
        </p:spPr>
        <p:txBody>
          <a:bodyPr/>
          <a:lstStyle/>
          <a:p>
            <a:r>
              <a:rPr lang="en-US" dirty="0"/>
              <a:t>Multiple options are possible for this step</a:t>
            </a:r>
          </a:p>
          <a:p>
            <a:pPr lvl="1"/>
            <a:r>
              <a:rPr lang="en-US" dirty="0"/>
              <a:t>Contact list of volunteers provided by subgroup leads</a:t>
            </a:r>
          </a:p>
          <a:p>
            <a:pPr lvl="1"/>
            <a:r>
              <a:rPr lang="en-US" dirty="0"/>
              <a:t>Subgroup leads themselves</a:t>
            </a:r>
          </a:p>
          <a:p>
            <a:pPr lvl="1"/>
            <a:r>
              <a:rPr lang="en-US" dirty="0"/>
              <a:t>WGCV member</a:t>
            </a:r>
          </a:p>
          <a:p>
            <a:pPr lvl="1"/>
            <a:r>
              <a:rPr lang="en-US" dirty="0"/>
              <a:t>Other?</a:t>
            </a:r>
          </a:p>
          <a:p>
            <a:r>
              <a:rPr lang="en-US" dirty="0"/>
              <a:t>Need for technical expertise points to using subgroup membership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3200" y="1143000"/>
            <a:ext cx="5130800" cy="2004219"/>
          </a:xfrm>
          <a:prstGeom prst="rect">
            <a:avLst/>
          </a:prstGeom>
        </p:spPr>
      </p:pic>
      <p:sp>
        <p:nvSpPr>
          <p:cNvPr id="20" name="Content Placeholder 2"/>
          <p:cNvSpPr txBox="1">
            <a:spLocks/>
          </p:cNvSpPr>
          <p:nvPr/>
        </p:nvSpPr>
        <p:spPr>
          <a:xfrm>
            <a:off x="-27584" y="1905000"/>
            <a:ext cx="4218584" cy="17526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90000"/>
              <a:buFont typeface="Arial"/>
              <a:buChar char="•"/>
              <a:defRPr sz="2000" baseline="0">
                <a:solidFill>
                  <a:schemeClr val="tx1"/>
                </a:solidFill>
                <a:latin typeface="Century Gothic" pitchFamily="34" charset="0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60000"/>
              <a:buFont typeface="Arial"/>
              <a:buChar char="o"/>
              <a:defRPr sz="2000" baseline="0">
                <a:solidFill>
                  <a:schemeClr val="tx1"/>
                </a:solidFill>
                <a:latin typeface="Century Gothic" pitchFamily="34" charset="0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400">
                <a:solidFill>
                  <a:srgbClr val="C00000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chemeClr val="tx1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r>
              <a:rPr lang="en-US" b="1" dirty="0"/>
              <a:t>CARD4L evaluation lead </a:t>
            </a:r>
            <a:r>
              <a:rPr lang="en-US" dirty="0"/>
              <a:t>determines the best contact point within WGCV for the Data Provider to interact during the evaluation process</a:t>
            </a:r>
          </a:p>
        </p:txBody>
      </p:sp>
      <p:sp>
        <p:nvSpPr>
          <p:cNvPr id="23" name="Oval 22"/>
          <p:cNvSpPr/>
          <p:nvPr/>
        </p:nvSpPr>
        <p:spPr>
          <a:xfrm>
            <a:off x="7315200" y="990600"/>
            <a:ext cx="1828800" cy="838200"/>
          </a:xfrm>
          <a:prstGeom prst="ellipse">
            <a:avLst/>
          </a:prstGeom>
          <a:noFill/>
          <a:ln w="25400" cap="flat">
            <a:solidFill>
              <a:srgbClr val="80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15031464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Proposed approach for </a:t>
            </a:r>
          </a:p>
          <a:p>
            <a:r>
              <a:rPr lang="en-US" dirty="0"/>
              <a:t>CARD4L for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>
          <a:xfrm>
            <a:off x="0" y="3124200"/>
            <a:ext cx="8839200" cy="3505200"/>
          </a:xfrm>
        </p:spPr>
        <p:txBody>
          <a:bodyPr/>
          <a:lstStyle/>
          <a:p>
            <a:r>
              <a:rPr lang="en-US" dirty="0"/>
              <a:t>Collaborative process much like in the </a:t>
            </a:r>
            <a:r>
              <a:rPr lang="en-US" dirty="0" err="1"/>
              <a:t>RadCalNet</a:t>
            </a:r>
            <a:r>
              <a:rPr lang="en-US" dirty="0"/>
              <a:t> case</a:t>
            </a:r>
          </a:p>
          <a:p>
            <a:pPr lvl="1"/>
            <a:r>
              <a:rPr lang="en-US" dirty="0"/>
              <a:t>Help ensure documentation follows accepted nomenclature</a:t>
            </a:r>
          </a:p>
          <a:p>
            <a:pPr lvl="1"/>
            <a:r>
              <a:rPr lang="en-US" dirty="0"/>
              <a:t>Clear demonstration of necessary quality</a:t>
            </a:r>
          </a:p>
          <a:p>
            <a:pPr lvl="1"/>
            <a:r>
              <a:rPr lang="en-US" dirty="0"/>
              <a:t>Goal is to help Data Provider move toward documentation leading to acceptance</a:t>
            </a:r>
          </a:p>
          <a:p>
            <a:r>
              <a:rPr lang="en-US" dirty="0"/>
              <a:t>Ultimately, it is the Data Provider’s choice whether to move forward with documentation to the WGCV’s </a:t>
            </a:r>
            <a:r>
              <a:rPr lang="en-US" b="1" dirty="0"/>
              <a:t>CARD4L Acceptance Review Panel</a:t>
            </a:r>
          </a:p>
          <a:p>
            <a:r>
              <a:rPr lang="en-US" dirty="0"/>
              <a:t>Documentation can move forward without the WGCV representative’s approval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8264" y="1143000"/>
            <a:ext cx="5130800" cy="2004219"/>
          </a:xfrm>
          <a:prstGeom prst="rect">
            <a:avLst/>
          </a:prstGeom>
        </p:spPr>
      </p:pic>
      <p:sp>
        <p:nvSpPr>
          <p:cNvPr id="20" name="Content Placeholder 2"/>
          <p:cNvSpPr txBox="1">
            <a:spLocks/>
          </p:cNvSpPr>
          <p:nvPr/>
        </p:nvSpPr>
        <p:spPr>
          <a:xfrm>
            <a:off x="-27584" y="1905000"/>
            <a:ext cx="4218584" cy="17526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90000"/>
              <a:buFont typeface="Arial"/>
              <a:buChar char="•"/>
              <a:defRPr sz="2000" baseline="0">
                <a:solidFill>
                  <a:schemeClr val="tx1"/>
                </a:solidFill>
                <a:latin typeface="Century Gothic" pitchFamily="34" charset="0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60000"/>
              <a:buFont typeface="Arial"/>
              <a:buChar char="o"/>
              <a:defRPr sz="2000" baseline="0">
                <a:solidFill>
                  <a:schemeClr val="tx1"/>
                </a:solidFill>
                <a:latin typeface="Century Gothic" pitchFamily="34" charset="0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400">
                <a:solidFill>
                  <a:srgbClr val="C00000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chemeClr val="tx1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r>
              <a:rPr lang="en-US" dirty="0"/>
              <a:t>Evaluation process is an interaction between the WGCV representative and the Data Provider</a:t>
            </a:r>
          </a:p>
        </p:txBody>
      </p:sp>
      <p:sp>
        <p:nvSpPr>
          <p:cNvPr id="23" name="Oval 22"/>
          <p:cNvSpPr/>
          <p:nvPr/>
        </p:nvSpPr>
        <p:spPr>
          <a:xfrm>
            <a:off x="5638800" y="1676400"/>
            <a:ext cx="1828800" cy="838200"/>
          </a:xfrm>
          <a:prstGeom prst="ellipse">
            <a:avLst/>
          </a:prstGeom>
          <a:noFill/>
          <a:ln w="25400" cap="flat">
            <a:solidFill>
              <a:srgbClr val="80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20467132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Proposed approach for </a:t>
            </a:r>
          </a:p>
          <a:p>
            <a:r>
              <a:rPr lang="en-US" dirty="0"/>
              <a:t>CARD4L for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>
          <a:xfrm>
            <a:off x="0" y="3733800"/>
            <a:ext cx="8839200" cy="3048000"/>
          </a:xfrm>
        </p:spPr>
        <p:txBody>
          <a:bodyPr/>
          <a:lstStyle/>
          <a:p>
            <a:r>
              <a:rPr lang="en-US" dirty="0"/>
              <a:t>WGCV will assemble a CARD4L Acceptance Review Panel</a:t>
            </a:r>
          </a:p>
          <a:p>
            <a:r>
              <a:rPr lang="en-US" dirty="0"/>
              <a:t>Lead would be the CARD4L Evaluation Lead</a:t>
            </a:r>
          </a:p>
          <a:p>
            <a:r>
              <a:rPr lang="en-US" dirty="0"/>
              <a:t>Suggest that we four others as part of the panel</a:t>
            </a:r>
          </a:p>
          <a:p>
            <a:pPr lvl="1"/>
            <a:r>
              <a:rPr lang="en-US" dirty="0"/>
              <a:t>One representative that is a WGCV member</a:t>
            </a:r>
          </a:p>
          <a:p>
            <a:pPr lvl="1"/>
            <a:r>
              <a:rPr lang="en-US" dirty="0"/>
              <a:t>Three other volunteers that are either a WGCV member or a subgroup member nominated by their subgroup chair</a:t>
            </a:r>
          </a:p>
          <a:p>
            <a:pPr lvl="2"/>
            <a:r>
              <a:rPr lang="en-US" dirty="0"/>
              <a:t>Not more than one volunteer from a given subgroup</a:t>
            </a:r>
          </a:p>
          <a:p>
            <a:pPr lvl="2"/>
            <a:r>
              <a:rPr lang="en-US" dirty="0"/>
              <a:t>Two-year terms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8264" y="1143000"/>
            <a:ext cx="5130800" cy="2004219"/>
          </a:xfrm>
          <a:prstGeom prst="rect">
            <a:avLst/>
          </a:prstGeom>
        </p:spPr>
      </p:pic>
      <p:sp>
        <p:nvSpPr>
          <p:cNvPr id="20" name="Content Placeholder 2"/>
          <p:cNvSpPr txBox="1">
            <a:spLocks/>
          </p:cNvSpPr>
          <p:nvPr/>
        </p:nvSpPr>
        <p:spPr>
          <a:xfrm>
            <a:off x="-27584" y="1905000"/>
            <a:ext cx="4218584" cy="17526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90000"/>
              <a:buFont typeface="Arial"/>
              <a:buChar char="•"/>
              <a:defRPr sz="2000" baseline="0">
                <a:solidFill>
                  <a:schemeClr val="tx1"/>
                </a:solidFill>
                <a:latin typeface="Century Gothic" pitchFamily="34" charset="0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60000"/>
              <a:buFont typeface="Arial"/>
              <a:buChar char="o"/>
              <a:defRPr sz="2000" baseline="0">
                <a:solidFill>
                  <a:schemeClr val="tx1"/>
                </a:solidFill>
                <a:latin typeface="Century Gothic" pitchFamily="34" charset="0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400">
                <a:solidFill>
                  <a:srgbClr val="C00000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chemeClr val="tx1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r>
              <a:rPr lang="en-US" dirty="0"/>
              <a:t>WGCV representative supplies their summary evaluation of the Data Provider’s documentation to the </a:t>
            </a:r>
            <a:r>
              <a:rPr lang="en-US" b="1" dirty="0"/>
              <a:t>CARD4L Acceptance Review Panel</a:t>
            </a:r>
          </a:p>
        </p:txBody>
      </p:sp>
      <p:sp>
        <p:nvSpPr>
          <p:cNvPr id="23" name="Oval 22"/>
          <p:cNvSpPr/>
          <p:nvPr/>
        </p:nvSpPr>
        <p:spPr>
          <a:xfrm>
            <a:off x="7315200" y="2286000"/>
            <a:ext cx="1864787" cy="990600"/>
          </a:xfrm>
          <a:prstGeom prst="ellipse">
            <a:avLst/>
          </a:prstGeom>
          <a:noFill/>
          <a:ln w="25400" cap="flat">
            <a:solidFill>
              <a:srgbClr val="80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410071074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Proposed approach for </a:t>
            </a:r>
          </a:p>
          <a:p>
            <a:r>
              <a:rPr lang="en-US" dirty="0"/>
              <a:t>CARD4L for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>
          <a:xfrm>
            <a:off x="0" y="3505200"/>
            <a:ext cx="8839200" cy="3048000"/>
          </a:xfrm>
        </p:spPr>
        <p:txBody>
          <a:bodyPr/>
          <a:lstStyle/>
          <a:p>
            <a:r>
              <a:rPr lang="en-US" dirty="0"/>
              <a:t>Recommendation of approval requires concurrence by majority of panel</a:t>
            </a:r>
          </a:p>
          <a:p>
            <a:r>
              <a:rPr lang="en-US" dirty="0"/>
              <a:t>Evaluation process can be done via </a:t>
            </a:r>
            <a:r>
              <a:rPr lang="en-US" dirty="0" err="1"/>
              <a:t>telecons</a:t>
            </a:r>
            <a:r>
              <a:rPr lang="en-US" dirty="0"/>
              <a:t> and email</a:t>
            </a:r>
          </a:p>
          <a:p>
            <a:r>
              <a:rPr lang="en-US" dirty="0"/>
              <a:t>Evaluation should take place within 6 weeks from receiving the evaluator’s summary</a:t>
            </a:r>
          </a:p>
          <a:p>
            <a:r>
              <a:rPr lang="en-US" dirty="0"/>
              <a:t>Recommendation is carried forward to the </a:t>
            </a:r>
            <a:r>
              <a:rPr lang="en-US" b="1" dirty="0"/>
              <a:t>WGCV membership</a:t>
            </a:r>
            <a:r>
              <a:rPr lang="en-US" dirty="0"/>
              <a:t> </a:t>
            </a:r>
          </a:p>
          <a:p>
            <a:r>
              <a:rPr lang="en-US" dirty="0"/>
              <a:t>Note that even a recommendation of disapproval will be carried forward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8264" y="1143000"/>
            <a:ext cx="5130800" cy="2004219"/>
          </a:xfrm>
          <a:prstGeom prst="rect">
            <a:avLst/>
          </a:prstGeom>
        </p:spPr>
      </p:pic>
      <p:sp>
        <p:nvSpPr>
          <p:cNvPr id="20" name="Content Placeholder 2"/>
          <p:cNvSpPr txBox="1">
            <a:spLocks/>
          </p:cNvSpPr>
          <p:nvPr/>
        </p:nvSpPr>
        <p:spPr>
          <a:xfrm>
            <a:off x="-27584" y="1905000"/>
            <a:ext cx="4218584" cy="17526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90000"/>
              <a:buFont typeface="Arial"/>
              <a:buChar char="•"/>
              <a:defRPr sz="2000" baseline="0">
                <a:solidFill>
                  <a:schemeClr val="tx1"/>
                </a:solidFill>
                <a:latin typeface="Century Gothic" pitchFamily="34" charset="0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60000"/>
              <a:buFont typeface="Arial"/>
              <a:buChar char="o"/>
              <a:defRPr sz="2000" baseline="0">
                <a:solidFill>
                  <a:schemeClr val="tx1"/>
                </a:solidFill>
                <a:latin typeface="Century Gothic" pitchFamily="34" charset="0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400">
                <a:solidFill>
                  <a:srgbClr val="C00000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chemeClr val="tx1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r>
              <a:rPr lang="en-US" b="1" dirty="0"/>
              <a:t>CARD4L Acceptance Review Panel </a:t>
            </a:r>
            <a:r>
              <a:rPr lang="en-US" dirty="0"/>
              <a:t>evaluates the summary from the WGCV evaluator and formulates a recommendation</a:t>
            </a:r>
            <a:endParaRPr lang="en-US" b="1" dirty="0"/>
          </a:p>
        </p:txBody>
      </p:sp>
      <p:sp>
        <p:nvSpPr>
          <p:cNvPr id="23" name="Oval 22"/>
          <p:cNvSpPr/>
          <p:nvPr/>
        </p:nvSpPr>
        <p:spPr>
          <a:xfrm>
            <a:off x="5562600" y="2286000"/>
            <a:ext cx="1864787" cy="990600"/>
          </a:xfrm>
          <a:prstGeom prst="ellipse">
            <a:avLst/>
          </a:prstGeom>
          <a:noFill/>
          <a:ln w="25400" cap="flat">
            <a:solidFill>
              <a:srgbClr val="80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35517864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Proposed approach for </a:t>
            </a:r>
          </a:p>
          <a:p>
            <a:r>
              <a:rPr lang="en-US" dirty="0"/>
              <a:t>CARD4L for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>
          <a:xfrm>
            <a:off x="0" y="4114800"/>
            <a:ext cx="8991600" cy="2743200"/>
          </a:xfrm>
        </p:spPr>
        <p:txBody>
          <a:bodyPr/>
          <a:lstStyle/>
          <a:p>
            <a:r>
              <a:rPr lang="en-US" dirty="0"/>
              <a:t>Documentation is accepted at a WGCV meeting unless three present members indicate disapproval</a:t>
            </a:r>
          </a:p>
          <a:p>
            <a:r>
              <a:rPr lang="en-US" dirty="0"/>
              <a:t>Default is to wait until next WGCV meeting unless Data Provider requests the process be done via email</a:t>
            </a:r>
          </a:p>
          <a:p>
            <a:pPr lvl="1"/>
            <a:r>
              <a:rPr lang="en-US" dirty="0"/>
              <a:t>Documentation and panel recommendation forwarded to full WGCV membership for at least a one month</a:t>
            </a:r>
          </a:p>
          <a:p>
            <a:pPr lvl="1"/>
            <a:r>
              <a:rPr lang="en-US" dirty="0"/>
              <a:t>Documentation is accepted unless five members register disapproval by email</a:t>
            </a:r>
          </a:p>
          <a:p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8264" y="1143000"/>
            <a:ext cx="5130800" cy="2004219"/>
          </a:xfrm>
          <a:prstGeom prst="rect">
            <a:avLst/>
          </a:prstGeom>
        </p:spPr>
      </p:pic>
      <p:sp>
        <p:nvSpPr>
          <p:cNvPr id="20" name="Content Placeholder 2"/>
          <p:cNvSpPr txBox="1">
            <a:spLocks/>
          </p:cNvSpPr>
          <p:nvPr/>
        </p:nvSpPr>
        <p:spPr>
          <a:xfrm>
            <a:off x="0" y="1905000"/>
            <a:ext cx="4191000" cy="17526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90000"/>
              <a:buFont typeface="Arial"/>
              <a:buChar char="•"/>
              <a:defRPr sz="2000" baseline="0">
                <a:solidFill>
                  <a:schemeClr val="tx1"/>
                </a:solidFill>
                <a:latin typeface="Century Gothic" pitchFamily="34" charset="0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60000"/>
              <a:buFont typeface="Arial"/>
              <a:buChar char="o"/>
              <a:defRPr sz="2000" baseline="0">
                <a:solidFill>
                  <a:schemeClr val="tx1"/>
                </a:solidFill>
                <a:latin typeface="Century Gothic" pitchFamily="34" charset="0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400">
                <a:solidFill>
                  <a:srgbClr val="C00000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chemeClr val="tx1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r>
              <a:rPr lang="en-US" b="1" dirty="0"/>
              <a:t>WGCV membership</a:t>
            </a:r>
            <a:r>
              <a:rPr lang="en-US" dirty="0"/>
              <a:t> votes on the Data Provider’s documentation not the panel recommendation</a:t>
            </a:r>
          </a:p>
          <a:p>
            <a:r>
              <a:rPr lang="en-US" dirty="0"/>
              <a:t>WGCV vote can take place either via email or at a WGCV meeting</a:t>
            </a:r>
          </a:p>
        </p:txBody>
      </p:sp>
      <p:sp>
        <p:nvSpPr>
          <p:cNvPr id="23" name="Oval 22"/>
          <p:cNvSpPr/>
          <p:nvPr/>
        </p:nvSpPr>
        <p:spPr>
          <a:xfrm>
            <a:off x="4114800" y="2286000"/>
            <a:ext cx="1295400" cy="914400"/>
          </a:xfrm>
          <a:prstGeom prst="ellipse">
            <a:avLst/>
          </a:prstGeom>
          <a:noFill/>
          <a:ln w="25400" cap="flat">
            <a:solidFill>
              <a:srgbClr val="80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134135232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8B9726-FC37-DF46-B9DF-13E0285CCB4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indent="-342900" algn="just" rtl="0">
              <a:spcBef>
                <a:spcPts val="500"/>
              </a:spcBef>
              <a:buSzPct val="100000"/>
              <a:buFont typeface="Arial"/>
              <a:buNone/>
            </a:pPr>
            <a:r>
              <a:rPr lang="en-US" dirty="0"/>
              <a:t>Preceding will be presented to LSI-VC next week during their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C5BF4-6EFA-7947-BEDF-B28523EC07A8}"/>
              </a:ext>
            </a:extLst>
          </p:cNvPr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pPr marL="342900" indent="-342900" algn="l" rtl="0">
              <a:spcBef>
                <a:spcPts val="500"/>
              </a:spcBef>
              <a:buSzPct val="90000"/>
              <a:buFont typeface="Arial"/>
              <a:buChar char="•"/>
            </a:pPr>
            <a:r>
              <a:rPr lang="en-US" dirty="0"/>
              <a:t>LSI-VC has also asked for a WGCV representative as a POC for CARD4L activities</a:t>
            </a:r>
          </a:p>
          <a:p>
            <a:pPr marL="342900" indent="-342900" algn="l" rtl="0">
              <a:spcBef>
                <a:spcPts val="500"/>
              </a:spcBef>
              <a:buSzPct val="90000"/>
              <a:buFont typeface="Arial"/>
              <a:buChar char="•"/>
            </a:pPr>
            <a:r>
              <a:rPr lang="en-US" dirty="0"/>
              <a:t>WGCV is being asked to evaluate product format specifications in addition to providing peer review of the CARD4L products</a:t>
            </a:r>
          </a:p>
          <a:p>
            <a:pPr lvl="1" indent="-342900" algn="l" rtl="0">
              <a:buSzPct val="90000"/>
              <a:buFont typeface="Arial"/>
              <a:buChar char="•"/>
            </a:pPr>
            <a:r>
              <a:rPr lang="en-US" dirty="0"/>
              <a:t>PFS already exist for many of the products but iterations are expected as we learn more from the review process</a:t>
            </a:r>
          </a:p>
          <a:p>
            <a:pPr lvl="1" indent="-342900" algn="l" rtl="0">
              <a:buSzPct val="90000"/>
              <a:buFont typeface="Arial"/>
              <a:buChar char="•"/>
            </a:pPr>
            <a:r>
              <a:rPr lang="en-US" dirty="0"/>
              <a:t>Updates are expected to be needed as users begin to use the ARDs for applications</a:t>
            </a:r>
          </a:p>
          <a:p>
            <a:pPr lvl="1" indent="-342900" algn="l" rtl="0">
              <a:buSzPct val="90000"/>
              <a:buFont typeface="Arial"/>
              <a:buChar char="•"/>
            </a:pPr>
            <a:r>
              <a:rPr lang="en-US" dirty="0"/>
              <a:t>New products will need </a:t>
            </a:r>
            <a:r>
              <a:rPr lang="en-US"/>
              <a:t>PFS development</a:t>
            </a:r>
          </a:p>
        </p:txBody>
      </p:sp>
    </p:spTree>
    <p:extLst>
      <p:ext uri="{BB962C8B-B14F-4D97-AF65-F5344CB8AC3E}">
        <p14:creationId xmlns:p14="http://schemas.microsoft.com/office/powerpoint/2010/main" val="173397356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75" t="30743" r="2792" b="18796"/>
          <a:stretch/>
        </p:blipFill>
        <p:spPr>
          <a:xfrm>
            <a:off x="151327" y="5054361"/>
            <a:ext cx="8856790" cy="1803639"/>
          </a:xfrm>
          <a:prstGeom prst="rect">
            <a:avLst/>
          </a:prstGeom>
        </p:spPr>
      </p:pic>
      <p:sp>
        <p:nvSpPr>
          <p:cNvPr id="5" name="Content Placeholder 1"/>
          <p:cNvSpPr>
            <a:spLocks noGrp="1"/>
          </p:cNvSpPr>
          <p:nvPr>
            <p:ph sz="half" idx="1"/>
          </p:nvPr>
        </p:nvSpPr>
        <p:spPr>
          <a:xfrm>
            <a:off x="0" y="1143000"/>
            <a:ext cx="5175599" cy="762000"/>
          </a:xfrm>
        </p:spPr>
        <p:txBody>
          <a:bodyPr/>
          <a:lstStyle/>
          <a:p>
            <a:pPr marL="488373" indent="-457200" algn="just" rtl="0">
              <a:spcBef>
                <a:spcPts val="500"/>
              </a:spcBef>
              <a:buSzPct val="100000"/>
              <a:buFont typeface="Arial"/>
              <a:buNone/>
            </a:pP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232AEC-D726-2146-8422-8CC3540A4D09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0" y="1524000"/>
            <a:ext cx="4953000" cy="4572000"/>
          </a:xfrm>
        </p:spPr>
        <p:txBody>
          <a:bodyPr/>
          <a:lstStyle/>
          <a:p>
            <a:r>
              <a:rPr lang="en-GB" dirty="0"/>
              <a:t>PFS POC interacts with Data Provider and </a:t>
            </a:r>
            <a:r>
              <a:rPr lang="en-GB" dirty="0" err="1"/>
              <a:t>WGCalVal</a:t>
            </a:r>
            <a:r>
              <a:rPr lang="en-GB" dirty="0"/>
              <a:t> to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Verify Data Provider’s Product Self-Assessment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Obtain the feedback of WGCV on the Product’s Cal/Val process</a:t>
            </a:r>
          </a:p>
          <a:p>
            <a:pPr marL="488373" indent="-457200"/>
            <a:r>
              <a:rPr lang="en-GB" dirty="0">
                <a:solidFill>
                  <a:srgbClr val="001335"/>
                </a:solidFill>
              </a:rPr>
              <a:t>What does “a peer review” entail?</a:t>
            </a:r>
          </a:p>
          <a:p>
            <a:pPr marL="342900" indent="-342900" algn="l" rtl="0">
              <a:spcBef>
                <a:spcPts val="500"/>
              </a:spcBef>
              <a:buSzPct val="90000"/>
              <a:buFont typeface="Arial"/>
              <a:buChar char="•"/>
            </a:pPr>
            <a:endParaRPr lang="en-US" dirty="0"/>
          </a:p>
        </p:txBody>
      </p:sp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9DCDA7D5-F5EF-3840-A3FE-27CA7E9822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599" y="914400"/>
            <a:ext cx="3976761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1932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69F4812-A280-424B-ACB6-A86E3574EEB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indent="-342900" algn="just" rtl="0">
              <a:spcBef>
                <a:spcPts val="500"/>
              </a:spcBef>
              <a:buSzPct val="100000"/>
              <a:buFont typeface="Arial"/>
              <a:buNone/>
            </a:pPr>
            <a:r>
              <a:rPr lang="en-US" dirty="0"/>
              <a:t>Try to avoid bogging down in definition of ARD, MRI, data cube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7A335-EC51-DE4D-9109-B0543D185165}"/>
              </a:ext>
            </a:extLst>
          </p:cNvPr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pPr marL="342900" indent="-342900" algn="l" rtl="0">
              <a:spcBef>
                <a:spcPts val="500"/>
              </a:spcBef>
              <a:buSzPct val="90000"/>
              <a:buFont typeface="Arial"/>
              <a:buChar char="•"/>
            </a:pPr>
            <a:r>
              <a:rPr lang="en-US" dirty="0"/>
              <a:t>Identify key questions to answer that lead to the assessment of uncertainties in surface reflectance</a:t>
            </a:r>
          </a:p>
          <a:p>
            <a:pPr marL="342900" indent="-342900" algn="l" rtl="0">
              <a:spcBef>
                <a:spcPts val="500"/>
              </a:spcBef>
              <a:buSzPct val="90000"/>
              <a:buFont typeface="Arial"/>
              <a:buChar char="•"/>
            </a:pPr>
            <a:r>
              <a:rPr lang="en-US" dirty="0"/>
              <a:t>Identify key questions to answer that lead to assessment of surface reflectance validation</a:t>
            </a:r>
          </a:p>
          <a:p>
            <a:pPr marL="342900" indent="-342900" algn="l" rtl="0">
              <a:spcBef>
                <a:spcPts val="500"/>
              </a:spcBef>
              <a:buSzPct val="90000"/>
              <a:buFont typeface="Arial"/>
              <a:buChar char="•"/>
            </a:pPr>
            <a:r>
              <a:rPr lang="en-US" dirty="0"/>
              <a:t>This can be a large effort</a:t>
            </a:r>
          </a:p>
          <a:p>
            <a:pPr marL="342900" indent="-342900" algn="l" rtl="0">
              <a:spcBef>
                <a:spcPts val="500"/>
              </a:spcBef>
              <a:buSzPct val="90000"/>
              <a:buFont typeface="Arial"/>
              <a:buChar char="•"/>
            </a:pPr>
            <a:r>
              <a:rPr lang="en-US" dirty="0"/>
              <a:t>Make this more manageable by determining a set of starting points </a:t>
            </a:r>
          </a:p>
          <a:p>
            <a:pPr lvl="1" indent="-342900" algn="l" rtl="0">
              <a:buSzPct val="90000"/>
              <a:buFont typeface="Arial"/>
              <a:buChar char="•"/>
            </a:pPr>
            <a:r>
              <a:rPr lang="en-US" dirty="0"/>
              <a:t>CARD4L as the definition of what an ARD is and what is needed to develop a “suitable” ARD</a:t>
            </a:r>
          </a:p>
          <a:p>
            <a:pPr lvl="1" indent="-342900" algn="l" rtl="0">
              <a:buSzPct val="90000"/>
              <a:buFont typeface="Arial"/>
              <a:buChar char="•"/>
            </a:pPr>
            <a:r>
              <a:rPr lang="en-US" dirty="0"/>
              <a:t>Provide guidance on how CARD4L products can be evaluated against their requirements</a:t>
            </a:r>
          </a:p>
          <a:p>
            <a:pPr lvl="1" indent="-342900" algn="l" rtl="0">
              <a:buSzPct val="90000"/>
              <a:buFont typeface="Arial"/>
              <a:buChar char="•"/>
            </a:pPr>
            <a:r>
              <a:rPr lang="en-US" dirty="0"/>
              <a:t>Incorporate the Level 1 interoperability discussion because the next step in ARD is to allow an ARD from multiple sensors to be developed</a:t>
            </a:r>
          </a:p>
          <a:p>
            <a:pPr lvl="1" indent="-342900" algn="l" rtl="0">
              <a:buSzPct val="90000"/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92019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WGCV assessment role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1"/>
          </p:nvPr>
        </p:nvSpPr>
        <p:spPr>
          <a:xfrm>
            <a:off x="0" y="1524000"/>
            <a:ext cx="8839200" cy="4876800"/>
          </a:xfrm>
        </p:spPr>
        <p:txBody>
          <a:bodyPr/>
          <a:lstStyle/>
          <a:p>
            <a:r>
              <a:rPr lang="en-US" dirty="0"/>
              <a:t>Goal of LSI-VC is to ensure that</a:t>
            </a:r>
          </a:p>
          <a:p>
            <a:pPr lvl="1"/>
            <a:r>
              <a:rPr lang="en-US" dirty="0" err="1"/>
              <a:t>Recognised</a:t>
            </a:r>
            <a:r>
              <a:rPr lang="en-US" dirty="0"/>
              <a:t> </a:t>
            </a:r>
            <a:r>
              <a:rPr lang="en-US" dirty="0" err="1"/>
              <a:t>CalVal</a:t>
            </a:r>
            <a:r>
              <a:rPr lang="en-US" dirty="0"/>
              <a:t> process is being employed</a:t>
            </a:r>
          </a:p>
          <a:p>
            <a:pPr lvl="1"/>
            <a:r>
              <a:rPr lang="en-US" dirty="0" err="1"/>
              <a:t>CalVal</a:t>
            </a:r>
            <a:r>
              <a:rPr lang="en-US" dirty="0"/>
              <a:t> “good practice” is being applied</a:t>
            </a:r>
          </a:p>
          <a:p>
            <a:r>
              <a:rPr lang="en-US" dirty="0"/>
              <a:t>WGCV needs to define the right level of detail for the review</a:t>
            </a:r>
          </a:p>
          <a:p>
            <a:pPr lvl="1"/>
            <a:r>
              <a:rPr lang="en-US" dirty="0"/>
              <a:t>Define “good practice”</a:t>
            </a:r>
          </a:p>
          <a:p>
            <a:pPr lvl="1"/>
            <a:r>
              <a:rPr lang="en-US" dirty="0"/>
              <a:t>Includes how to assess the PFS metrics</a:t>
            </a:r>
          </a:p>
          <a:p>
            <a:pPr lvl="1"/>
            <a:r>
              <a:rPr lang="en-US" dirty="0"/>
              <a:t>Boundary between doing the validation and relying on the product provider’s results</a:t>
            </a:r>
          </a:p>
          <a:p>
            <a:r>
              <a:rPr lang="en-US" dirty="0"/>
              <a:t>WGCV’s role is also to provide feedback to LSI-VC on their product family specifications</a:t>
            </a:r>
          </a:p>
          <a:p>
            <a:pPr lvl="1"/>
            <a:r>
              <a:rPr lang="en-US" dirty="0"/>
              <a:t>Review process will help guide this feedback</a:t>
            </a:r>
          </a:p>
          <a:p>
            <a:pPr lvl="1"/>
            <a:r>
              <a:rPr lang="en-US" dirty="0"/>
              <a:t>Review process will provide key WGCV POCs for LSI-VC to work with on PFS</a:t>
            </a:r>
          </a:p>
          <a:p>
            <a:r>
              <a:rPr lang="en-US" dirty="0" err="1"/>
              <a:t>RadCalNet</a:t>
            </a:r>
            <a:r>
              <a:rPr lang="en-US" dirty="0"/>
              <a:t> process could provide an example that is suitable here</a:t>
            </a:r>
          </a:p>
        </p:txBody>
      </p:sp>
    </p:spTree>
    <p:extLst>
      <p:ext uri="{BB962C8B-B14F-4D97-AF65-F5344CB8AC3E}">
        <p14:creationId xmlns:p14="http://schemas.microsoft.com/office/powerpoint/2010/main" val="42342042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RadCalNet</a:t>
            </a:r>
            <a:r>
              <a:rPr lang="en-US" dirty="0"/>
              <a:t> process follows a similar path as that proposed by LSI-VC for CARD4L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54C2C5-FBEF-E44D-B2B0-50A6FE0282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724" y="1905000"/>
            <a:ext cx="9076524" cy="451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55476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799" y="1156696"/>
            <a:ext cx="5029201" cy="53965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254C2C5-FBEF-E44D-B2B0-50A6FE02823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880" r="64921"/>
          <a:stretch/>
        </p:blipFill>
        <p:spPr>
          <a:xfrm>
            <a:off x="76200" y="1219200"/>
            <a:ext cx="3962400" cy="5231992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5562600" y="1676400"/>
            <a:ext cx="1600200" cy="685800"/>
          </a:xfrm>
          <a:prstGeom prst="ellipse">
            <a:avLst/>
          </a:prstGeom>
          <a:noFill/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7" name="Oval 6"/>
          <p:cNvSpPr/>
          <p:nvPr/>
        </p:nvSpPr>
        <p:spPr>
          <a:xfrm>
            <a:off x="609600" y="2286000"/>
            <a:ext cx="2590800" cy="685800"/>
          </a:xfrm>
          <a:prstGeom prst="ellipse">
            <a:avLst/>
          </a:prstGeom>
          <a:noFill/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cxnSp>
        <p:nvCxnSpPr>
          <p:cNvPr id="10" name="Straight Arrow Connector 9"/>
          <p:cNvCxnSpPr>
            <a:stCxn id="7" idx="6"/>
          </p:cNvCxnSpPr>
          <p:nvPr/>
        </p:nvCxnSpPr>
        <p:spPr>
          <a:xfrm flipV="1">
            <a:off x="3200400" y="2057400"/>
            <a:ext cx="2362200" cy="571500"/>
          </a:xfrm>
          <a:prstGeom prst="straightConnector1">
            <a:avLst/>
          </a:prstGeom>
          <a:noFill/>
          <a:ln w="25400" cap="flat">
            <a:solidFill>
              <a:srgbClr val="FF9A00"/>
            </a:solidFill>
            <a:prstDash val="solid"/>
            <a:bevel/>
            <a:headEnd type="arrow"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" name="Oval 10"/>
          <p:cNvSpPr/>
          <p:nvPr/>
        </p:nvSpPr>
        <p:spPr>
          <a:xfrm>
            <a:off x="4495800" y="5105400"/>
            <a:ext cx="1600200" cy="685800"/>
          </a:xfrm>
          <a:prstGeom prst="ellipse">
            <a:avLst/>
          </a:prstGeom>
          <a:noFill/>
          <a:ln w="25400" cap="flat">
            <a:solidFill>
              <a:schemeClr val="accent6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81000" y="3352800"/>
            <a:ext cx="3352800" cy="762000"/>
          </a:xfrm>
          <a:prstGeom prst="ellipse">
            <a:avLst/>
          </a:prstGeom>
          <a:noFill/>
          <a:ln w="25400" cap="flat">
            <a:solidFill>
              <a:schemeClr val="accent6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cxnSp>
        <p:nvCxnSpPr>
          <p:cNvPr id="13" name="Straight Arrow Connector 12"/>
          <p:cNvCxnSpPr>
            <a:stCxn id="12" idx="6"/>
            <a:endCxn id="11" idx="2"/>
          </p:cNvCxnSpPr>
          <p:nvPr/>
        </p:nvCxnSpPr>
        <p:spPr>
          <a:xfrm>
            <a:off x="3733800" y="3733800"/>
            <a:ext cx="762000" cy="1714500"/>
          </a:xfrm>
          <a:prstGeom prst="straightConnector1">
            <a:avLst/>
          </a:prstGeom>
          <a:noFill/>
          <a:ln w="25400" cap="flat">
            <a:solidFill>
              <a:schemeClr val="accent6"/>
            </a:solidFill>
            <a:prstDash val="solid"/>
            <a:bevel/>
            <a:headEnd type="arrow"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3" name="Oval 22"/>
          <p:cNvSpPr/>
          <p:nvPr/>
        </p:nvSpPr>
        <p:spPr>
          <a:xfrm>
            <a:off x="7010400" y="5105400"/>
            <a:ext cx="1600200" cy="685800"/>
          </a:xfrm>
          <a:prstGeom prst="ellipse">
            <a:avLst/>
          </a:prstGeom>
          <a:noFill/>
          <a:ln w="25400" cap="flat">
            <a:solidFill>
              <a:schemeClr val="tx1">
                <a:lumMod val="60000"/>
                <a:lumOff val="40000"/>
              </a:schemeClr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04800" y="4501897"/>
            <a:ext cx="3352800" cy="1975103"/>
          </a:xfrm>
          <a:prstGeom prst="ellipse">
            <a:avLst/>
          </a:prstGeom>
          <a:noFill/>
          <a:ln w="25400" cap="flat">
            <a:solidFill>
              <a:schemeClr val="tx1">
                <a:lumMod val="60000"/>
                <a:lumOff val="40000"/>
              </a:schemeClr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54" name="Freeform 53"/>
          <p:cNvSpPr/>
          <p:nvPr/>
        </p:nvSpPr>
        <p:spPr>
          <a:xfrm>
            <a:off x="3656870" y="5459395"/>
            <a:ext cx="3343007" cy="890476"/>
          </a:xfrm>
          <a:custGeom>
            <a:avLst/>
            <a:gdLst>
              <a:gd name="connsiteX0" fmla="*/ 0 w 3343007"/>
              <a:gd name="connsiteY0" fmla="*/ 29195 h 890476"/>
              <a:gd name="connsiteX1" fmla="*/ 2394119 w 3343007"/>
              <a:gd name="connsiteY1" fmla="*/ 890436 h 890476"/>
              <a:gd name="connsiteX2" fmla="*/ 3343007 w 3343007"/>
              <a:gd name="connsiteY2" fmla="*/ 0 h 890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43007" h="890476">
                <a:moveTo>
                  <a:pt x="0" y="29195"/>
                </a:moveTo>
                <a:cubicBezTo>
                  <a:pt x="918475" y="462248"/>
                  <a:pt x="1836951" y="895302"/>
                  <a:pt x="2394119" y="890436"/>
                </a:cubicBezTo>
                <a:cubicBezTo>
                  <a:pt x="2951287" y="885570"/>
                  <a:pt x="3343007" y="0"/>
                  <a:pt x="3343007" y="0"/>
                </a:cubicBezTo>
              </a:path>
            </a:pathLst>
          </a:cu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56" name="Freeform 55"/>
          <p:cNvSpPr/>
          <p:nvPr/>
        </p:nvSpPr>
        <p:spPr>
          <a:xfrm>
            <a:off x="3656870" y="5466694"/>
            <a:ext cx="3353530" cy="496349"/>
          </a:xfrm>
          <a:custGeom>
            <a:avLst/>
            <a:gdLst>
              <a:gd name="connsiteX0" fmla="*/ 0 w 3328409"/>
              <a:gd name="connsiteY0" fmla="*/ 21896 h 496349"/>
              <a:gd name="connsiteX1" fmla="*/ 1890478 w 3328409"/>
              <a:gd name="connsiteY1" fmla="*/ 496308 h 496349"/>
              <a:gd name="connsiteX2" fmla="*/ 3328409 w 3328409"/>
              <a:gd name="connsiteY2" fmla="*/ 0 h 496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8409" h="496349">
                <a:moveTo>
                  <a:pt x="0" y="21896"/>
                </a:moveTo>
                <a:cubicBezTo>
                  <a:pt x="667871" y="260926"/>
                  <a:pt x="1335743" y="499957"/>
                  <a:pt x="1890478" y="496308"/>
                </a:cubicBezTo>
                <a:cubicBezTo>
                  <a:pt x="2445213" y="492659"/>
                  <a:pt x="3082671" y="85151"/>
                  <a:pt x="3328409" y="0"/>
                </a:cubicBezTo>
              </a:path>
            </a:pathLst>
          </a:custGeom>
          <a:ln w="28575" cmpd="sng">
            <a:solidFill>
              <a:srgbClr val="0C62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3410517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Reminder of approval process for </a:t>
            </a:r>
            <a:r>
              <a:rPr lang="en-US" dirty="0" err="1"/>
              <a:t>RadCalNet</a:t>
            </a:r>
            <a:r>
              <a:rPr lang="en-US" dirty="0"/>
              <a:t> 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>
          <a:xfrm>
            <a:off x="0" y="1600200"/>
            <a:ext cx="8839200" cy="48768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arenR"/>
            </a:pPr>
            <a:r>
              <a:rPr lang="en-US" b="1" dirty="0"/>
              <a:t>Prospective site manager </a:t>
            </a:r>
            <a:r>
              <a:rPr lang="en-US" dirty="0"/>
              <a:t>documents that they meet requirements for membership with advice and guidance from </a:t>
            </a:r>
            <a:r>
              <a:rPr lang="en-US" dirty="0" err="1"/>
              <a:t>RadCalNet</a:t>
            </a:r>
            <a:r>
              <a:rPr lang="en-US" dirty="0"/>
              <a:t> Working Group</a:t>
            </a:r>
          </a:p>
          <a:p>
            <a:pPr marL="457200" indent="-457200">
              <a:buAutoNum type="arabicParenR"/>
            </a:pPr>
            <a:r>
              <a:rPr lang="en-US" dirty="0"/>
              <a:t>Submission of documentation to a </a:t>
            </a:r>
            <a:r>
              <a:rPr lang="en-US" b="1" dirty="0" err="1"/>
              <a:t>RadCalNet</a:t>
            </a:r>
            <a:r>
              <a:rPr lang="en-US" b="1" dirty="0"/>
              <a:t> Admission Review Panel </a:t>
            </a:r>
            <a:r>
              <a:rPr lang="en-US" dirty="0"/>
              <a:t>made up of five members with Panel Lead from </a:t>
            </a:r>
            <a:r>
              <a:rPr lang="en-US" dirty="0" err="1"/>
              <a:t>RadCalNet</a:t>
            </a:r>
            <a:r>
              <a:rPr lang="en-US" dirty="0"/>
              <a:t> WG; two members from IVOS; two members from WGCV at large</a:t>
            </a:r>
          </a:p>
          <a:p>
            <a:pPr marL="457200" indent="-457200">
              <a:buAutoNum type="arabicParenR"/>
            </a:pPr>
            <a:r>
              <a:rPr lang="en-US" dirty="0"/>
              <a:t>Panel formulates recommendation to be carried forward to the </a:t>
            </a:r>
            <a:r>
              <a:rPr lang="en-US" b="1" dirty="0"/>
              <a:t>WGCV membership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recommendation of approval requires concurrence by majority of panel</a:t>
            </a:r>
          </a:p>
          <a:p>
            <a:pPr marL="457200" indent="-457200">
              <a:buAutoNum type="arabicParenR"/>
            </a:pPr>
            <a:r>
              <a:rPr lang="en-US" dirty="0"/>
              <a:t>WGCV plenary acts on recommendation either via email or WGCV meeting</a:t>
            </a:r>
          </a:p>
          <a:p>
            <a:pPr lvl="1"/>
            <a:r>
              <a:rPr lang="en-US" dirty="0"/>
              <a:t>Recommendation accepted at a WGCV meeting unless three members that are present indicate disapproval</a:t>
            </a:r>
          </a:p>
          <a:p>
            <a:pPr lvl="1"/>
            <a:r>
              <a:rPr lang="en-US" dirty="0"/>
              <a:t>Recommendation accepted outside of WGCV meeting after one month evaluation period leads to fewer than five members registering disapproval</a:t>
            </a:r>
          </a:p>
          <a:p>
            <a:pPr marL="457200" lvl="1" indent="0">
              <a:buNone/>
            </a:pPr>
            <a:endParaRPr lang="en-US" dirty="0"/>
          </a:p>
          <a:p>
            <a:pPr marL="31173" indent="0">
              <a:buNone/>
            </a:pPr>
            <a:r>
              <a:rPr lang="en-US" dirty="0"/>
              <a:t>Much of the evaluation process can take place via </a:t>
            </a:r>
            <a:r>
              <a:rPr lang="en-US" dirty="0" err="1"/>
              <a:t>telecon</a:t>
            </a:r>
            <a:r>
              <a:rPr lang="en-US" dirty="0"/>
              <a:t>/email</a:t>
            </a:r>
          </a:p>
        </p:txBody>
      </p:sp>
    </p:spTree>
    <p:extLst>
      <p:ext uri="{BB962C8B-B14F-4D97-AF65-F5344CB8AC3E}">
        <p14:creationId xmlns:p14="http://schemas.microsoft.com/office/powerpoint/2010/main" val="379502022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Proposed approach for CARD4L for discussion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75" t="30743" r="2792" b="18796"/>
          <a:stretch/>
        </p:blipFill>
        <p:spPr>
          <a:xfrm>
            <a:off x="914400" y="1600200"/>
            <a:ext cx="7180390" cy="146224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3048000"/>
            <a:ext cx="2209800" cy="838200"/>
          </a:xfrm>
          <a:prstGeom prst="rect">
            <a:avLst/>
          </a:prstGeom>
          <a:noFill/>
          <a:ln w="381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no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  <a:latin typeface="Calibri"/>
                <a:cs typeface="Calibri"/>
              </a:rPr>
              <a:t>Data provider expresses</a:t>
            </a:r>
            <a:r>
              <a:rPr kumimoji="0" lang="en-US" sz="1600" b="0" i="0" u="none" strike="noStrike" cap="none" spc="0" normalizeH="0" dirty="0">
                <a:ln>
                  <a:noFill/>
                </a:ln>
                <a:solidFill>
                  <a:srgbClr val="002569"/>
                </a:solidFill>
                <a:effectLst/>
                <a:uFillTx/>
                <a:latin typeface="Calibri"/>
                <a:cs typeface="Calibri"/>
              </a:rPr>
              <a:t> 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dirty="0">
                <a:ln>
                  <a:noFill/>
                </a:ln>
                <a:solidFill>
                  <a:srgbClr val="002569"/>
                </a:solidFill>
                <a:effectLst/>
                <a:uFillTx/>
                <a:latin typeface="Calibri"/>
                <a:cs typeface="Calibri"/>
              </a:rPr>
              <a:t>interest to LSI-VC  for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dirty="0">
                <a:ln>
                  <a:noFill/>
                </a:ln>
                <a:solidFill>
                  <a:srgbClr val="002569"/>
                </a:solidFill>
                <a:effectLst/>
                <a:uFillTx/>
                <a:latin typeface="Calibri"/>
                <a:cs typeface="Calibri"/>
              </a:rPr>
              <a:t> product review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Calibri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600" y="3048000"/>
            <a:ext cx="1219200" cy="838200"/>
          </a:xfrm>
          <a:prstGeom prst="rect">
            <a:avLst/>
          </a:prstGeom>
          <a:noFill/>
          <a:ln w="381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no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  <a:latin typeface="Calibri"/>
                <a:cs typeface="Calibri"/>
              </a:rPr>
              <a:t>LSI sends</a:t>
            </a:r>
            <a:r>
              <a:rPr kumimoji="0" lang="en-US" sz="1600" b="0" i="0" u="none" strike="noStrike" cap="none" spc="0" normalizeH="0" dirty="0">
                <a:ln>
                  <a:noFill/>
                </a:ln>
                <a:solidFill>
                  <a:srgbClr val="002569"/>
                </a:solidFill>
                <a:effectLst/>
                <a:uFillTx/>
                <a:latin typeface="Calibri"/>
                <a:cs typeface="Calibri"/>
              </a:rPr>
              <a:t> 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dirty="0">
                <a:ln>
                  <a:noFill/>
                </a:ln>
                <a:solidFill>
                  <a:srgbClr val="002569"/>
                </a:solidFill>
                <a:effectLst/>
                <a:uFillTx/>
                <a:latin typeface="Calibri"/>
                <a:cs typeface="Calibri"/>
              </a:rPr>
              <a:t>requests to 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dirty="0">
                <a:ln>
                  <a:noFill/>
                </a:ln>
                <a:solidFill>
                  <a:srgbClr val="002569"/>
                </a:solidFill>
                <a:effectLst/>
                <a:uFillTx/>
                <a:latin typeface="Calibri"/>
                <a:cs typeface="Calibri"/>
              </a:rPr>
              <a:t>WGCV POC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9800" y="3048000"/>
            <a:ext cx="1981200" cy="838200"/>
          </a:xfrm>
          <a:prstGeom prst="rect">
            <a:avLst/>
          </a:prstGeom>
          <a:noFill/>
          <a:ln w="381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no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  <a:latin typeface="Calibri"/>
                <a:cs typeface="Calibri"/>
              </a:rPr>
              <a:t>WGCV POC</a:t>
            </a:r>
            <a:r>
              <a:rPr kumimoji="0" lang="en-US" sz="1600" b="0" i="0" u="none" strike="noStrike" cap="none" spc="0" normalizeH="0" dirty="0">
                <a:ln>
                  <a:noFill/>
                </a:ln>
                <a:solidFill>
                  <a:srgbClr val="002569"/>
                </a:solidFill>
                <a:effectLst/>
                <a:uFillTx/>
                <a:latin typeface="Calibri"/>
                <a:cs typeface="Calibri"/>
              </a:rPr>
              <a:t> puts Data Provider into contact </a:t>
            </a:r>
            <a:r>
              <a:rPr lang="en-US" sz="1600" dirty="0">
                <a:latin typeface="Calibri"/>
                <a:cs typeface="Calibri"/>
              </a:rPr>
              <a:t>with WGCV evaluator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Calibri"/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52800" y="4114800"/>
            <a:ext cx="1981200" cy="838200"/>
          </a:xfrm>
          <a:prstGeom prst="rect">
            <a:avLst/>
          </a:prstGeom>
          <a:noFill/>
          <a:ln w="381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no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  <a:latin typeface="Calibri"/>
                <a:cs typeface="Calibri"/>
              </a:rPr>
              <a:t>WGCV interacts</a:t>
            </a:r>
            <a:r>
              <a:rPr kumimoji="0" lang="en-US" sz="1600" b="0" i="0" u="none" strike="noStrike" cap="none" spc="0" normalizeH="0" dirty="0">
                <a:ln>
                  <a:noFill/>
                </a:ln>
                <a:solidFill>
                  <a:srgbClr val="002569"/>
                </a:solidFill>
                <a:effectLst/>
                <a:uFillTx/>
                <a:latin typeface="Calibri"/>
                <a:cs typeface="Calibri"/>
              </a:rPr>
              <a:t> with </a:t>
            </a: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  <a:latin typeface="Calibri"/>
                <a:cs typeface="Calibri"/>
              </a:rPr>
              <a:t> Data Provider</a:t>
            </a:r>
            <a:r>
              <a:rPr kumimoji="0" lang="en-US" sz="1600" b="0" i="0" u="none" strike="noStrike" cap="none" spc="0" normalizeH="0" dirty="0">
                <a:ln>
                  <a:noFill/>
                </a:ln>
                <a:solidFill>
                  <a:srgbClr val="002569"/>
                </a:solidFill>
                <a:effectLst/>
                <a:uFillTx/>
                <a:latin typeface="Calibri"/>
                <a:cs typeface="Calibri"/>
              </a:rPr>
              <a:t> on their documentation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Calibri"/>
              <a:cs typeface="Calibri"/>
            </a:endParaRPr>
          </a:p>
        </p:txBody>
      </p:sp>
      <p:cxnSp>
        <p:nvCxnSpPr>
          <p:cNvPr id="12" name="Straight Arrow Connector 11"/>
          <p:cNvCxnSpPr>
            <a:stCxn id="5" idx="3"/>
            <a:endCxn id="6" idx="1"/>
          </p:cNvCxnSpPr>
          <p:nvPr/>
        </p:nvCxnSpPr>
        <p:spPr>
          <a:xfrm>
            <a:off x="2590800" y="3467100"/>
            <a:ext cx="1066800" cy="0"/>
          </a:xfrm>
          <a:prstGeom prst="straightConnector1">
            <a:avLst/>
          </a:prstGeom>
          <a:noFill/>
          <a:ln w="25400" cap="flat">
            <a:solidFill>
              <a:schemeClr val="tx1">
                <a:lumMod val="50000"/>
              </a:schemeClr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Straight Arrow Connector 12"/>
          <p:cNvCxnSpPr>
            <a:stCxn id="6" idx="3"/>
            <a:endCxn id="7" idx="1"/>
          </p:cNvCxnSpPr>
          <p:nvPr/>
        </p:nvCxnSpPr>
        <p:spPr>
          <a:xfrm>
            <a:off x="4876800" y="3467100"/>
            <a:ext cx="1143000" cy="0"/>
          </a:xfrm>
          <a:prstGeom prst="straightConnector1">
            <a:avLst/>
          </a:prstGeom>
          <a:noFill/>
          <a:ln w="25400" cap="flat">
            <a:solidFill>
              <a:schemeClr val="tx1">
                <a:lumMod val="50000"/>
              </a:schemeClr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7" name="Straight Arrow Connector 16"/>
          <p:cNvCxnSpPr>
            <a:stCxn id="7" idx="2"/>
            <a:endCxn id="8" idx="3"/>
          </p:cNvCxnSpPr>
          <p:nvPr/>
        </p:nvCxnSpPr>
        <p:spPr>
          <a:xfrm flipH="1">
            <a:off x="5334000" y="3886200"/>
            <a:ext cx="1676400" cy="647700"/>
          </a:xfrm>
          <a:prstGeom prst="straightConnector1">
            <a:avLst/>
          </a:prstGeom>
          <a:noFill/>
          <a:ln w="25400" cap="flat">
            <a:solidFill>
              <a:srgbClr val="001335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9" name="Straight Arrow Connector 18"/>
          <p:cNvCxnSpPr>
            <a:stCxn id="8" idx="1"/>
          </p:cNvCxnSpPr>
          <p:nvPr/>
        </p:nvCxnSpPr>
        <p:spPr>
          <a:xfrm flipH="1" flipV="1">
            <a:off x="1600200" y="3962400"/>
            <a:ext cx="1752600" cy="571500"/>
          </a:xfrm>
          <a:prstGeom prst="straightConnector1">
            <a:avLst/>
          </a:prstGeom>
          <a:noFill/>
          <a:ln w="25400" cap="flat">
            <a:solidFill>
              <a:srgbClr val="001335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1" name="Straight Arrow Connector 20"/>
          <p:cNvCxnSpPr/>
          <p:nvPr/>
        </p:nvCxnSpPr>
        <p:spPr>
          <a:xfrm>
            <a:off x="1524000" y="4114800"/>
            <a:ext cx="1828800" cy="609600"/>
          </a:xfrm>
          <a:prstGeom prst="straightConnector1">
            <a:avLst/>
          </a:prstGeom>
          <a:noFill/>
          <a:ln w="25400" cap="flat">
            <a:solidFill>
              <a:srgbClr val="001335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4" name="TextBox 23"/>
          <p:cNvSpPr txBox="1"/>
          <p:nvPr/>
        </p:nvSpPr>
        <p:spPr>
          <a:xfrm>
            <a:off x="6019800" y="5105400"/>
            <a:ext cx="2438400" cy="1066800"/>
          </a:xfrm>
          <a:prstGeom prst="rect">
            <a:avLst/>
          </a:prstGeom>
          <a:noFill/>
          <a:ln w="381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no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  <a:latin typeface="Calibri"/>
                <a:cs typeface="Calibri"/>
              </a:rPr>
              <a:t>Summary</a:t>
            </a:r>
            <a:r>
              <a:rPr kumimoji="0" lang="en-US" sz="1600" b="0" i="0" u="none" strike="noStrike" cap="none" spc="0" normalizeH="0" dirty="0">
                <a:ln>
                  <a:noFill/>
                </a:ln>
                <a:solidFill>
                  <a:srgbClr val="002569"/>
                </a:solidFill>
                <a:effectLst/>
                <a:uFillTx/>
                <a:latin typeface="Calibri"/>
                <a:cs typeface="Calibri"/>
              </a:rPr>
              <a:t> of Data Provider’s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dirty="0">
                <a:ln>
                  <a:noFill/>
                </a:ln>
                <a:solidFill>
                  <a:srgbClr val="002569"/>
                </a:solidFill>
                <a:effectLst/>
                <a:uFillTx/>
                <a:latin typeface="Calibri"/>
                <a:cs typeface="Calibri"/>
              </a:rPr>
              <a:t>documentation provided to</a:t>
            </a:r>
          </a:p>
          <a:p>
            <a:pPr algn="ctr" rtl="0" latinLnBrk="1" hangingPunct="0"/>
            <a:r>
              <a:rPr lang="en-US" sz="1600" dirty="0">
                <a:latin typeface="Calibri"/>
                <a:cs typeface="Calibri"/>
              </a:rPr>
              <a:t>WGCV CARD4L Acceptance</a:t>
            </a:r>
          </a:p>
          <a:p>
            <a:pPr algn="ctr" rtl="0" latinLnBrk="1" hangingPunct="0"/>
            <a:r>
              <a:rPr lang="en-US" sz="1600" dirty="0">
                <a:latin typeface="Calibri"/>
                <a:cs typeface="Calibri"/>
              </a:rPr>
              <a:t>Review Panel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Calibri"/>
              <a:cs typeface="Calibri"/>
            </a:endParaRPr>
          </a:p>
        </p:txBody>
      </p:sp>
      <p:cxnSp>
        <p:nvCxnSpPr>
          <p:cNvPr id="26" name="Straight Arrow Connector 25"/>
          <p:cNvCxnSpPr>
            <a:stCxn id="8" idx="3"/>
            <a:endCxn id="24" idx="0"/>
          </p:cNvCxnSpPr>
          <p:nvPr/>
        </p:nvCxnSpPr>
        <p:spPr>
          <a:xfrm>
            <a:off x="5334000" y="4533900"/>
            <a:ext cx="1905000" cy="571500"/>
          </a:xfrm>
          <a:prstGeom prst="straightConnector1">
            <a:avLst/>
          </a:prstGeom>
          <a:noFill/>
          <a:ln w="25400" cap="flat">
            <a:solidFill>
              <a:srgbClr val="001335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7" name="TextBox 26"/>
          <p:cNvSpPr txBox="1"/>
          <p:nvPr/>
        </p:nvSpPr>
        <p:spPr>
          <a:xfrm>
            <a:off x="3124200" y="5105400"/>
            <a:ext cx="2438400" cy="1066800"/>
          </a:xfrm>
          <a:prstGeom prst="rect">
            <a:avLst/>
          </a:prstGeom>
          <a:noFill/>
          <a:ln w="381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no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/>
                <a:cs typeface="Calibri"/>
              </a:rPr>
              <a:t>CARD4L Acceptance</a:t>
            </a:r>
          </a:p>
          <a:p>
            <a:pPr algn="ctr" rtl="0" latinLnBrk="1" hangingPunct="0"/>
            <a:r>
              <a:rPr lang="en-US" sz="1600" dirty="0">
                <a:latin typeface="Calibri"/>
                <a:cs typeface="Calibri"/>
              </a:rPr>
              <a:t>Review Panel provides </a:t>
            </a:r>
          </a:p>
          <a:p>
            <a:pPr algn="ctr" rtl="0" latinLnBrk="1" hangingPunct="0"/>
            <a:r>
              <a:rPr lang="en-US" sz="1600" dirty="0">
                <a:latin typeface="Calibri"/>
                <a:cs typeface="Calibri"/>
              </a:rPr>
              <a:t>recommendation to WGCV </a:t>
            </a:r>
          </a:p>
          <a:p>
            <a:pPr algn="ctr" rtl="0" latinLnBrk="1" hangingPunct="0"/>
            <a:r>
              <a:rPr lang="en-US" sz="1600" dirty="0">
                <a:latin typeface="Calibri"/>
                <a:cs typeface="Calibri"/>
              </a:rPr>
              <a:t>for vote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Calibri"/>
              <a:cs typeface="Calibri"/>
            </a:endParaRPr>
          </a:p>
        </p:txBody>
      </p:sp>
      <p:cxnSp>
        <p:nvCxnSpPr>
          <p:cNvPr id="29" name="Straight Arrow Connector 28"/>
          <p:cNvCxnSpPr>
            <a:stCxn id="24" idx="1"/>
            <a:endCxn id="27" idx="3"/>
          </p:cNvCxnSpPr>
          <p:nvPr/>
        </p:nvCxnSpPr>
        <p:spPr>
          <a:xfrm flipH="1">
            <a:off x="5562600" y="5638800"/>
            <a:ext cx="457200" cy="0"/>
          </a:xfrm>
          <a:prstGeom prst="straightConnector1">
            <a:avLst/>
          </a:prstGeom>
          <a:noFill/>
          <a:ln w="25400" cap="flat">
            <a:solidFill>
              <a:srgbClr val="001335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0" name="TextBox 29"/>
          <p:cNvSpPr txBox="1"/>
          <p:nvPr/>
        </p:nvSpPr>
        <p:spPr>
          <a:xfrm>
            <a:off x="609600" y="5105400"/>
            <a:ext cx="1676400" cy="1066800"/>
          </a:xfrm>
          <a:prstGeom prst="rect">
            <a:avLst/>
          </a:prstGeom>
          <a:noFill/>
          <a:ln w="381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no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/>
                <a:cs typeface="Calibri"/>
              </a:rPr>
              <a:t>LSI-VC informed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/>
                <a:cs typeface="Calibri"/>
              </a:rPr>
              <a:t>by WGCV 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/>
                <a:cs typeface="Calibri"/>
              </a:rPr>
              <a:t>POC of vote 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/>
                <a:cs typeface="Calibri"/>
              </a:rPr>
              <a:t>outcome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Calibri"/>
              <a:cs typeface="Calibri"/>
            </a:endParaRPr>
          </a:p>
        </p:txBody>
      </p:sp>
      <p:cxnSp>
        <p:nvCxnSpPr>
          <p:cNvPr id="33" name="Straight Arrow Connector 32"/>
          <p:cNvCxnSpPr>
            <a:stCxn id="27" idx="1"/>
            <a:endCxn id="30" idx="3"/>
          </p:cNvCxnSpPr>
          <p:nvPr/>
        </p:nvCxnSpPr>
        <p:spPr>
          <a:xfrm flipH="1">
            <a:off x="2286000" y="5638800"/>
            <a:ext cx="838200" cy="0"/>
          </a:xfrm>
          <a:prstGeom prst="straightConnector1">
            <a:avLst/>
          </a:prstGeom>
          <a:noFill/>
          <a:ln w="25400" cap="flat">
            <a:solidFill>
              <a:srgbClr val="001335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4" name="Rectangle 33"/>
          <p:cNvSpPr/>
          <p:nvPr/>
        </p:nvSpPr>
        <p:spPr>
          <a:xfrm>
            <a:off x="228600" y="6211669"/>
            <a:ext cx="67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Assumes that concept of </a:t>
            </a:r>
            <a:r>
              <a:rPr lang="en-US" dirty="0" err="1"/>
              <a:t>RadCalNet</a:t>
            </a:r>
            <a:r>
              <a:rPr lang="en-US" dirty="0"/>
              <a:t> process is applicable</a:t>
            </a:r>
          </a:p>
        </p:txBody>
      </p:sp>
    </p:spTree>
    <p:extLst>
      <p:ext uri="{BB962C8B-B14F-4D97-AF65-F5344CB8AC3E}">
        <p14:creationId xmlns:p14="http://schemas.microsoft.com/office/powerpoint/2010/main" val="285805414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Proposed approach for </a:t>
            </a:r>
          </a:p>
          <a:p>
            <a:r>
              <a:rPr lang="en-US" dirty="0"/>
              <a:t>CARD4L for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>
          <a:xfrm>
            <a:off x="0" y="3429000"/>
            <a:ext cx="8839200" cy="3048000"/>
          </a:xfrm>
        </p:spPr>
        <p:txBody>
          <a:bodyPr/>
          <a:lstStyle/>
          <a:p>
            <a:r>
              <a:rPr lang="en-US" dirty="0"/>
              <a:t>CARD4L evaluation lead would be a WGCV member who is approved to a two-year term at a WGCV plenary meeting  but there would be no service limits</a:t>
            </a:r>
          </a:p>
          <a:p>
            <a:r>
              <a:rPr lang="en-US" dirty="0"/>
              <a:t>Does not imply the formation of a CARD4L evaluation working group, simply that this person acts as a</a:t>
            </a:r>
          </a:p>
          <a:p>
            <a:pPr lvl="1"/>
            <a:r>
              <a:rPr lang="en-US" dirty="0"/>
              <a:t>Point of Contact with LSI-VC</a:t>
            </a:r>
          </a:p>
          <a:p>
            <a:pPr lvl="1"/>
            <a:r>
              <a:rPr lang="en-US" dirty="0"/>
              <a:t>Initial point of contact with data provider</a:t>
            </a:r>
          </a:p>
          <a:p>
            <a:pPr lvl="1"/>
            <a:r>
              <a:rPr lang="en-US" dirty="0"/>
              <a:t>Determines best subgroup or contact point within WGCV for evaluation of data provider’s documentation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3200" y="1143000"/>
            <a:ext cx="5130800" cy="2004219"/>
          </a:xfrm>
          <a:prstGeom prst="rect">
            <a:avLst/>
          </a:prstGeom>
        </p:spPr>
      </p:pic>
      <p:sp>
        <p:nvSpPr>
          <p:cNvPr id="20" name="Content Placeholder 2"/>
          <p:cNvSpPr txBox="1">
            <a:spLocks/>
          </p:cNvSpPr>
          <p:nvPr/>
        </p:nvSpPr>
        <p:spPr>
          <a:xfrm>
            <a:off x="-27584" y="2133600"/>
            <a:ext cx="4218584" cy="3048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90000"/>
              <a:buFont typeface="Arial"/>
              <a:buChar char="•"/>
              <a:defRPr sz="2000" baseline="0">
                <a:solidFill>
                  <a:schemeClr val="tx1"/>
                </a:solidFill>
                <a:latin typeface="Century Gothic" pitchFamily="34" charset="0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60000"/>
              <a:buFont typeface="Arial"/>
              <a:buChar char="o"/>
              <a:defRPr sz="2000" baseline="0">
                <a:solidFill>
                  <a:schemeClr val="tx1"/>
                </a:solidFill>
                <a:latin typeface="Century Gothic" pitchFamily="34" charset="0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400">
                <a:solidFill>
                  <a:srgbClr val="C00000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chemeClr val="tx1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r>
              <a:rPr lang="en-US" dirty="0"/>
              <a:t>WGCV POC would be similar to the </a:t>
            </a:r>
            <a:r>
              <a:rPr lang="en-US" dirty="0" err="1"/>
              <a:t>RadCalNet</a:t>
            </a:r>
            <a:r>
              <a:rPr lang="en-US" dirty="0"/>
              <a:t> WG lead </a:t>
            </a:r>
          </a:p>
          <a:p>
            <a:r>
              <a:rPr lang="en-US" dirty="0"/>
              <a:t>Propose </a:t>
            </a:r>
            <a:r>
              <a:rPr lang="en-US" b="1" dirty="0"/>
              <a:t>CARD4L evaluation lead </a:t>
            </a:r>
            <a:r>
              <a:rPr lang="en-US" dirty="0"/>
              <a:t>(Label is placeholder)</a:t>
            </a:r>
          </a:p>
        </p:txBody>
      </p:sp>
      <p:sp>
        <p:nvSpPr>
          <p:cNvPr id="23" name="Oval 22"/>
          <p:cNvSpPr/>
          <p:nvPr/>
        </p:nvSpPr>
        <p:spPr>
          <a:xfrm>
            <a:off x="5867400" y="1066800"/>
            <a:ext cx="1219200" cy="762000"/>
          </a:xfrm>
          <a:prstGeom prst="ellipse">
            <a:avLst/>
          </a:prstGeom>
          <a:noFill/>
          <a:ln w="25400" cap="flat">
            <a:solidFill>
              <a:srgbClr val="80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7189040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5997</TotalTime>
  <Words>1061</Words>
  <Application>Microsoft Macintosh PowerPoint</Application>
  <PresentationFormat>On-screen Show (4:3)</PresentationFormat>
  <Paragraphs>121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Arial Bold</vt:lpstr>
      <vt:lpstr>Droid Serif</vt:lpstr>
      <vt:lpstr>Frutiger 45 Light</vt:lpstr>
      <vt:lpstr>Proxima Nova Regular</vt:lpstr>
      <vt:lpstr>Arial</vt:lpstr>
      <vt:lpstr>Avenir Roman</vt:lpstr>
      <vt:lpstr>Calibri</vt:lpstr>
      <vt:lpstr>Century Gothic</vt:lpstr>
      <vt:lpstr>Courier New</vt:lpstr>
      <vt:lpstr>Times</vt:lpstr>
      <vt:lpstr>Times New Roman</vt:lpstr>
      <vt:lpstr>Wingdings</vt:lpstr>
      <vt:lpstr>Default</vt:lpstr>
      <vt:lpstr>Proposed WGCV CARD4L assessment process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Microsoft Office User</cp:lastModifiedBy>
  <cp:revision>159</cp:revision>
  <dcterms:modified xsi:type="dcterms:W3CDTF">2018-08-28T21:25:00Z</dcterms:modified>
</cp:coreProperties>
</file>