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3" r:id="rId3"/>
    <p:sldId id="259" r:id="rId4"/>
    <p:sldId id="289" r:id="rId5"/>
    <p:sldId id="285" r:id="rId6"/>
    <p:sldId id="286" r:id="rId7"/>
    <p:sldId id="300" r:id="rId8"/>
    <p:sldId id="260" r:id="rId9"/>
    <p:sldId id="298" r:id="rId10"/>
    <p:sldId id="297" r:id="rId11"/>
    <p:sldId id="274" r:id="rId12"/>
    <p:sldId id="282" r:id="rId13"/>
    <p:sldId id="275" r:id="rId14"/>
    <p:sldId id="272" r:id="rId15"/>
    <p:sldId id="278" r:id="rId16"/>
    <p:sldId id="283" r:id="rId17"/>
    <p:sldId id="287" r:id="rId18"/>
    <p:sldId id="288" r:id="rId19"/>
    <p:sldId id="290" r:id="rId20"/>
    <p:sldId id="295" r:id="rId21"/>
    <p:sldId id="279" r:id="rId22"/>
    <p:sldId id="292" r:id="rId23"/>
    <p:sldId id="281" r:id="rId24"/>
    <p:sldId id="293" r:id="rId25"/>
  </p:sldIdLst>
  <p:sldSz cx="9144000" cy="6858000" type="screen4x3"/>
  <p:notesSz cx="6797675" cy="9872663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ryp" initials="p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569"/>
    <a:srgbClr val="2F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4681" autoAdjust="0"/>
  </p:normalViewPr>
  <p:slideViewPr>
    <p:cSldViewPr>
      <p:cViewPr varScale="1">
        <p:scale>
          <a:sx n="69" d="100"/>
          <a:sy n="69" d="100"/>
        </p:scale>
        <p:origin x="13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FD0A-CAEE-4817-B5BB-0CFBA1F0DA14}" type="datetimeFigureOut">
              <a:rPr lang="fr-FR" smtClean="0"/>
              <a:t>27/08/2018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54580-B7B2-4138-9C8F-2BE426D72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709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6357" y="4689515"/>
            <a:ext cx="4984962" cy="444269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2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2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7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85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6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2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01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5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0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5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1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3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ciels.cnes.fr/en/content/maja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theia-landsat.cnes.fr/" TargetMode="External"/><Relationship Id="rId4" Type="http://schemas.openxmlformats.org/officeDocument/2006/relationships/hyperlink" Target="https://theia.cnes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78357" y="1752600"/>
            <a:ext cx="75750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</a:rPr>
              <a:t>CNES Activity</a:t>
            </a:r>
            <a:r>
              <a:rPr lang="en-US" dirty="0"/>
              <a:t> </a:t>
            </a:r>
            <a:r>
              <a:rPr lang="en-US" sz="4200" b="1" dirty="0" smtClean="0">
                <a:solidFill>
                  <a:srgbClr val="FFFFFF"/>
                </a:solidFill>
              </a:rPr>
              <a:t>Report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Aimé MEYGRET, Patrice HENRY - 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</a:t>
            </a:r>
            <a:endParaRPr lang="en-US"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</a:t>
            </a:r>
            <a:r>
              <a:rPr lang="de-DE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Plenary</a:t>
            </a: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# 44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Darmstadt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August  28-31, 2018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10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935834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Spot World Heritage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Retrieval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 images scattered in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different receiving stations all over the world (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≈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50%)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15 millions of images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at CNES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images at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1A for long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erm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storage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Symbol" panose="05050102010706020507" pitchFamily="18" charset="2"/>
              </a:rPr>
              <a:t>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end of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october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Plan for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1C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 options: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automatic processing: quick access but storage cost and 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predefined products</a:t>
            </a:r>
            <a:endParaRPr lang="en-US" dirty="0">
              <a:solidFill>
                <a:srgbClr val="002060"/>
              </a:solidFill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on-demand processing: possibility for customized products but not suitable for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large areas coverage or long time series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capability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suitable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ARD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(how to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apply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relevant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correction to data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acquired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1986?)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14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11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Monitoring of in-Flight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issions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Preparation</a:t>
            </a: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of future Missions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Involvement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CEOS/WGCV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03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12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388507"/>
            <a:ext cx="8783434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IASI-C on </a:t>
            </a:r>
            <a:r>
              <a:rPr lang="fr-FR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Metop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-C</a:t>
            </a: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3 bands for </a:t>
            </a:r>
            <a:r>
              <a:rPr lang="fr-FR" alt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continuous</a:t>
            </a: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spectral </a:t>
            </a:r>
            <a:r>
              <a:rPr lang="fr-FR" alt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coverage</a:t>
            </a: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: 3.62-15.5 </a:t>
            </a:r>
            <a:r>
              <a:rPr lang="fr-FR" alt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µm, </a:t>
            </a: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/>
            </a:r>
            <a:b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</a:b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8461 </a:t>
            </a:r>
            <a:r>
              <a:rPr lang="fr-FR" alt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channels</a:t>
            </a:r>
            <a:r>
              <a:rPr lang="fr-FR" alt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, spectral </a:t>
            </a:r>
            <a:r>
              <a:rPr lang="fr-FR" alt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resolution</a:t>
            </a:r>
            <a:r>
              <a:rPr lang="fr-FR" alt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: 12 to 0.66 nm, </a:t>
            </a: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/>
            </a:r>
            <a:b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</a:b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2x2 </a:t>
            </a:r>
            <a:r>
              <a:rPr lang="fr-FR" alt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pixels (12km</a:t>
            </a:r>
            <a:r>
              <a:rPr lang="fr-FR" alt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</a:p>
          <a:p>
            <a:pPr marL="38100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CNES/EUMETSAT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planned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6th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november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</a:p>
          <a:p>
            <a:pPr marL="381000" lvl="6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Satellite FAR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successful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march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2018</a:t>
            </a:r>
          </a:p>
          <a:p>
            <a:pPr marL="381000" lvl="6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Satellite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arrived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Kourou in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June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2018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Cal/val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planned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december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2018 to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2019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Rehearsal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cal/val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at CNES in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spring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2018 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 Cal/val key point in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June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2018 :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everything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is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ready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!</a:t>
            </a: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623" y="5562601"/>
            <a:ext cx="1689504" cy="1323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671" y="5562601"/>
            <a:ext cx="1425212" cy="132310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65089"/>
            <a:ext cx="2286000" cy="218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303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13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388507"/>
            <a:ext cx="8783434" cy="50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IASI-NG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– New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Generation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of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InfraRed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Sounder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on-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Board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METOP-SG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Continuity of IASI mission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meteorology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atmosphere chemistry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Improvement of measurement precision: 1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 for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temperature,10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% for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humidity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nstrument Concept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Fabry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-Perot interferometer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Many technical innovations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Spectral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resolution and signal-to-noise ratio improved by a factor of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en-US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5" indent="-34290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CNES/EUMETSAT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2022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continuity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up to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2040</a:t>
            </a: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47160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72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14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164293" y="1410355"/>
            <a:ext cx="8783434" cy="517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MERLIN - </a:t>
            </a:r>
            <a:r>
              <a:rPr lang="fr-FR" sz="2200" b="1" cap="small" dirty="0" err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Methane</a:t>
            </a:r>
            <a:r>
              <a:rPr lang="fr-FR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200" b="1" cap="small" dirty="0" err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Remote</a:t>
            </a:r>
            <a:r>
              <a:rPr lang="fr-FR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fr-FR" sz="2200" b="1" cap="small" dirty="0" err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Sensing</a:t>
            </a:r>
            <a:r>
              <a:rPr lang="fr-FR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 Lidar 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Mission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Global information on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Methane concentration (CH4 column density)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with accuracy better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 1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% (random error) and 0.2% (systematic error) and  with a spatial resolution of 50 km along track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nstrument Concept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irst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spaceborn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integrated path differential absorption LIDAR instrument (laser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wavelength around 1.645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μm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French/</a:t>
            </a:r>
            <a:r>
              <a:rPr lang="fr-FR" sz="2000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German</a:t>
            </a: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endParaRPr lang="fr-FR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Myriade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DLR instrument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2024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C/D 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61846"/>
            <a:ext cx="3657600" cy="24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49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15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360566" y="1524000"/>
            <a:ext cx="8783434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MicroCarb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–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Measuring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CO</a:t>
            </a:r>
            <a:r>
              <a:rPr lang="fr-FR" sz="2000" b="1" cap="small" baseline="-25000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from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a Microsatellite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Mapping of sources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sinks of carbon dioxide (CO</a:t>
            </a:r>
            <a:r>
              <a:rPr lang="en-US" baseline="-25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on a global scale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nstrument Concept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Infrared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passive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pectrometer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operating in 4 bands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high spectral and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performances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M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easure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total column concentration of CO</a:t>
            </a:r>
            <a:r>
              <a:rPr lang="en-US" baseline="-25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with a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precision of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ppm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b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a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pixel size of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4.5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km x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km.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UKSA </a:t>
            </a: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discussions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EUMETSAT in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2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planned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2021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sz="1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Phase C/D in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343400"/>
            <a:ext cx="2643188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6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16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188057" y="1289552"/>
            <a:ext cx="878343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MAGIC </a:t>
            </a:r>
            <a:r>
              <a:rPr lang="fr-FR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campaigns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: </a:t>
            </a:r>
            <a:r>
              <a:rPr lang="fr-FR" sz="2400" b="1" u="sng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of </a:t>
            </a:r>
            <a:r>
              <a:rPr lang="fr-FR" sz="2400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2400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tmospheric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composition and </a:t>
            </a:r>
            <a:r>
              <a:rPr lang="fr-FR" sz="2400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FR" sz="2400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reenhouse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multi-</a:t>
            </a:r>
            <a:r>
              <a:rPr lang="fr-FR" sz="2400" b="1" u="sng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nstruments </a:t>
            </a:r>
            <a:r>
              <a:rPr lang="fr-FR" sz="2400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fr-FR" sz="2400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ampaign</a:t>
            </a:r>
            <a:endParaRPr lang="fr-FR" sz="2400" b="1" dirty="0">
              <a:solidFill>
                <a:srgbClr val="08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endParaRPr lang="fr-FR" sz="20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A274C0-7C0F-4E4B-B781-BCC396E6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4" y="3320325"/>
            <a:ext cx="2731167" cy="3305619"/>
          </a:xfrm>
          <a:prstGeom prst="rect">
            <a:avLst/>
          </a:prstGeom>
        </p:spPr>
      </p:pic>
      <p:pic>
        <p:nvPicPr>
          <p:cNvPr id="9" name="Image 8" descr="Sans titre.png">
            <a:extLst>
              <a:ext uri="{FF2B5EF4-FFF2-40B4-BE49-F238E27FC236}">
                <a16:creationId xmlns:a16="http://schemas.microsoft.com/office/drawing/2014/main" id="{43FAC362-7CCA-5F49-A764-5552571B1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7" y="3804116"/>
            <a:ext cx="412684" cy="4126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87CB7362-2AFC-4A4F-85BD-17CA3931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796" y="3847399"/>
            <a:ext cx="541132" cy="3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A0B5B1-023C-524D-9192-A15FCA00E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03" y="4269243"/>
            <a:ext cx="407310" cy="496720"/>
          </a:xfrm>
          <a:prstGeom prst="rect">
            <a:avLst/>
          </a:prstGeom>
        </p:spPr>
      </p:pic>
      <p:pic>
        <p:nvPicPr>
          <p:cNvPr id="12" name="Picture 2" descr="ttps://cnes.fr/sites/default/files/drupal/201707/image/is_logo_cnes_logo_7.jpg">
            <a:extLst>
              <a:ext uri="{FF2B5EF4-FFF2-40B4-BE49-F238E27FC236}">
                <a16:creationId xmlns:a16="http://schemas.microsoft.com/office/drawing/2014/main" id="{E82DFE18-23FA-E748-9C3C-23BA0EC27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r="32871"/>
          <a:stretch/>
        </p:blipFill>
        <p:spPr bwMode="auto">
          <a:xfrm>
            <a:off x="6874771" y="3753172"/>
            <a:ext cx="488508" cy="51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ogo lerma">
            <a:extLst>
              <a:ext uri="{FF2B5EF4-FFF2-40B4-BE49-F238E27FC236}">
                <a16:creationId xmlns:a16="http://schemas.microsoft.com/office/drawing/2014/main" id="{9AC88114-D233-7746-A2F4-0EEF6544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85" y="4369349"/>
            <a:ext cx="526125" cy="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logo loa&quot;">
            <a:extLst>
              <a:ext uri="{FF2B5EF4-FFF2-40B4-BE49-F238E27FC236}">
                <a16:creationId xmlns:a16="http://schemas.microsoft.com/office/drawing/2014/main" id="{EA99ED21-F761-A640-AD81-31AB9164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53C4E"/>
              </a:clrFrom>
              <a:clrTo>
                <a:srgbClr val="253C4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90" y="4311236"/>
            <a:ext cx="366051" cy="3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ésultat de recherche d'images pour &quot;logo gsma&quot;">
            <a:extLst>
              <a:ext uri="{FF2B5EF4-FFF2-40B4-BE49-F238E27FC236}">
                <a16:creationId xmlns:a16="http://schemas.microsoft.com/office/drawing/2014/main" id="{53E19DFF-2052-6045-B11D-90E506D3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73" y="4349675"/>
            <a:ext cx="444895" cy="3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8">
            <a:extLst>
              <a:ext uri="{FF2B5EF4-FFF2-40B4-BE49-F238E27FC236}">
                <a16:creationId xmlns:a16="http://schemas.microsoft.com/office/drawing/2014/main" id="{26B92216-F1DE-3945-9B2C-F0A06711D8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774" t="32598" r="40224" b="21202"/>
          <a:stretch/>
        </p:blipFill>
        <p:spPr>
          <a:xfrm>
            <a:off x="7435030" y="3836533"/>
            <a:ext cx="400140" cy="347371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313AC70-93E5-E147-AC89-35AFC8E9D6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9078" y="4893118"/>
            <a:ext cx="1947158" cy="1488345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472BEECF-D9A4-5748-AF4B-4AFF2159B0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1300" y="3448146"/>
            <a:ext cx="1008591" cy="2067612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F5B030D-7C8B-0C44-96B9-87CB64A0A6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3004" y="5288991"/>
            <a:ext cx="1727213" cy="1159880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CBAA24B3-C341-474A-A7D4-76C7AF7901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9161" y="5314206"/>
            <a:ext cx="1538101" cy="1134665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B4EC51AB-50C7-4F4F-B760-7EB7A5BF98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1035" y="4525900"/>
            <a:ext cx="1663358" cy="11019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5FCF381-EB8F-164D-A3E4-6D2EA2EDFA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428" y="2304120"/>
            <a:ext cx="2254759" cy="1688586"/>
          </a:xfrm>
          <a:prstGeom prst="rect">
            <a:avLst/>
          </a:prstGeom>
        </p:spPr>
      </p:pic>
      <p:sp>
        <p:nvSpPr>
          <p:cNvPr id="24" name="Shape 15"/>
          <p:cNvSpPr/>
          <p:nvPr/>
        </p:nvSpPr>
        <p:spPr>
          <a:xfrm>
            <a:off x="2128562" y="1781092"/>
            <a:ext cx="6786838" cy="196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fr-FR" sz="20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prepare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the validation of GHG </a:t>
            </a:r>
            <a:r>
              <a:rPr lang="fr-FR" sz="20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IASI-NG, MERLIN </a:t>
            </a:r>
            <a:r>
              <a:rPr lang="fr-FR" sz="20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missions</a:t>
            </a:r>
            <a:endParaRPr lang="fr-FR" sz="2000" dirty="0">
              <a:solidFill>
                <a:schemeClr val="tx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First </a:t>
            </a:r>
            <a:r>
              <a:rPr lang="fr-FR" sz="16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campaign</a:t>
            </a: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fr-FR" sz="16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2018, in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synergy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DLR COMET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campaign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1600" dirty="0">
              <a:solidFill>
                <a:schemeClr val="tx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40 </a:t>
            </a:r>
            <a:r>
              <a:rPr lang="fr-FR" sz="1600" dirty="0" err="1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scientists</a:t>
            </a: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+ CNES 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teams + </a:t>
            </a: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SAFIRE 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planes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fr-FR" sz="1600" dirty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planes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19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balloons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Aircore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Amulse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radiosoundings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), 4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spectrometer</a:t>
            </a: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OCO-2 and IASI/METOP satellites</a:t>
            </a:r>
            <a:endParaRPr sz="1600" dirty="0">
              <a:solidFill>
                <a:schemeClr val="tx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030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17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0" y="1371600"/>
            <a:ext cx="9144000" cy="6771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SWOT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– Surface Water and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Ocean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Topography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Mission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Complete coverage of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world's oceans and freshwater bodies with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repeated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high-resolution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elevation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Oceanography: </a:t>
            </a:r>
            <a:r>
              <a:rPr lang="en-US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mesoscale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sub-</a:t>
            </a:r>
            <a:r>
              <a:rPr lang="en-US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mesoscale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circulation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patterns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Hydrology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 surface water monitoring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rivers (width&gt;100m)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lakes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reservoirs and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	wetlands larger than 250x250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1600" baseline="30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1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Instruments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Wide-swath </a:t>
            </a:r>
            <a:r>
              <a:rPr lang="en-US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-band radar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interferometer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Nadir radar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altimeter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Microwave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US/French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NASA-CNES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 CSA &amp; UKSA</a:t>
            </a:r>
            <a:endParaRPr lang="en-US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2021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i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 CAL/VAL :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dedicated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one-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day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repeat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pass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orbit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(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during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6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months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) for calibration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purposes</a:t>
            </a:r>
            <a:endParaRPr lang="fr-FR" i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8" y="34290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74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18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0" y="1219200"/>
            <a:ext cx="9144000" cy="623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CFOSAT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– China-France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Oceanography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SATelitte</a:t>
            </a:r>
            <a:endParaRPr lang="fr-FR" sz="20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Study of the characteristics of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ocean surface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winds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waves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sz="1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Radar instruments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SWIM ‘Surface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Waves Investigation and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Monitoring’,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wave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scatterometer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(6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rotating beams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enable to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measure wave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properties: direction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wavelength, etc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SCAT,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wind-field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scatterometer</a:t>
            </a:r>
            <a:endParaRPr lang="en-US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	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(wind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intensity and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direction measures)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9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Chinese/French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CNSA: SCAT instrument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CNES: SWIM instrument</a:t>
            </a:r>
            <a:endParaRPr lang="en-US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29/10/2018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 CAL/VAL : 5 expertise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centers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coordinated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by CNES (</a:t>
            </a:r>
            <a:r>
              <a:rPr lang="fr-FR" i="1" dirty="0">
                <a:solidFill>
                  <a:srgbClr val="002060"/>
                </a:solidFill>
              </a:rPr>
              <a:t>CNES, LATMOS, LOPS, Météo France </a:t>
            </a:r>
            <a:r>
              <a:rPr lang="fr-FR" i="1" dirty="0" smtClean="0">
                <a:solidFill>
                  <a:srgbClr val="002060"/>
                </a:solidFill>
              </a:rPr>
              <a:t>and CLS </a:t>
            </a:r>
            <a:r>
              <a:rPr lang="fr-FR" i="1" dirty="0" err="1" smtClean="0">
                <a:solidFill>
                  <a:srgbClr val="002060"/>
                </a:solidFill>
              </a:rPr>
              <a:t>with</a:t>
            </a:r>
            <a:r>
              <a:rPr lang="fr-FR" i="1" dirty="0" smtClean="0">
                <a:solidFill>
                  <a:srgbClr val="002060"/>
                </a:solidFill>
              </a:rPr>
              <a:t> the support of a </a:t>
            </a:r>
            <a:r>
              <a:rPr lang="fr-FR" i="1" dirty="0" err="1" smtClean="0">
                <a:solidFill>
                  <a:srgbClr val="002060"/>
                </a:solidFill>
              </a:rPr>
              <a:t>ScienceTeam</a:t>
            </a:r>
            <a:r>
              <a:rPr lang="fr-FR" i="1" dirty="0" smtClean="0">
                <a:solidFill>
                  <a:srgbClr val="002060"/>
                </a:solidFill>
              </a:rPr>
              <a:t>)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,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numerous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intrument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modes to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be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validated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, in-situ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combined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airborne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/marine </a:t>
            </a:r>
            <a:r>
              <a:rPr lang="fr-FR" i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campaigns</a:t>
            </a:r>
            <a:r>
              <a:rPr lang="fr-FR" i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(2 orbital cycles)</a:t>
            </a:r>
            <a:endParaRPr lang="fr-FR" i="1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814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41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19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0" y="1219200"/>
            <a:ext cx="9144000" cy="5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TRISHNA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– Thermal </a:t>
            </a:r>
            <a:r>
              <a:rPr lang="fr-FR" sz="2000" b="1" cap="small" dirty="0" err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nfraRed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Imaging Satellite for High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resolution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N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atural 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resource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sz="2000" b="1" cap="small" dirty="0" err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lang="fr-FR" sz="20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ssessment</a:t>
            </a: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b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cosystem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stress and water use monitoring</a:t>
            </a: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oastal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zone monitoring and management</a:t>
            </a:r>
          </a:p>
          <a:p>
            <a:pPr lvl="1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 instruments VNIR, SWIR and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TIR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High spatial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Symbol" panose="05050102010706020507" pitchFamily="18" charset="2"/>
              </a:rPr>
              <a:t>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50m)</a:t>
            </a:r>
            <a:endParaRPr lang="en-US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revisit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(3 for 8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days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cycle)</a:t>
            </a:r>
            <a:endParaRPr lang="en-US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9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India/France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ISRO: VNIR-SWIR instrument, accommodation on a main frame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CNES: TIR instrument</a:t>
            </a:r>
            <a:endParaRPr lang="en-US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A 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Users\Olivier\Mes documents\Dropbox\CNES\MISTIGRI\Images Web\desordreclimati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81200"/>
            <a:ext cx="1524000" cy="2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53400"/>
            <a:ext cx="1783144" cy="16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4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Calibration Monitoring of in-Flight Missions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Preparation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future Missions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Involvement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CEOS/WGCV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18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20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0" y="1219200"/>
            <a:ext cx="9144000" cy="6263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TARANIS</a:t>
            </a:r>
            <a:endParaRPr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: </a:t>
            </a:r>
            <a:b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Transient Luminous Events (TLEs) </a:t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and Terrestrial Gamma ray Flashes (TGFs)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 instruments (X-ray, Gamma-ray, Electric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field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,…) 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including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instruments:</a:t>
            </a:r>
          </a:p>
          <a:p>
            <a:pPr lvl="0"/>
            <a:r>
              <a:rPr lang="fr-FR" sz="2000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	- </a:t>
            </a:r>
            <a:r>
              <a:rPr lang="fr-FR" sz="2000" b="1" dirty="0" smtClean="0"/>
              <a:t>MCP-MC</a:t>
            </a:r>
            <a:r>
              <a:rPr lang="fr-FR" sz="2000" dirty="0" smtClean="0"/>
              <a:t>: 2 </a:t>
            </a:r>
            <a:r>
              <a:rPr lang="fr-FR" sz="2000" b="1" dirty="0" err="1" smtClean="0"/>
              <a:t>M</a:t>
            </a:r>
            <a:r>
              <a:rPr lang="fr-FR" sz="2000" dirty="0" err="1" smtClean="0"/>
              <a:t>icro</a:t>
            </a:r>
            <a:r>
              <a:rPr lang="fr-FR" sz="2000" b="1" dirty="0" err="1" smtClean="0"/>
              <a:t>C</a:t>
            </a:r>
            <a:r>
              <a:rPr lang="fr-FR" sz="2000" dirty="0" err="1" smtClean="0"/>
              <a:t>ameras</a:t>
            </a:r>
            <a:r>
              <a:rPr lang="fr-FR" sz="2000" dirty="0" smtClean="0"/>
              <a:t> </a:t>
            </a:r>
            <a:r>
              <a:rPr lang="fr-FR" sz="2000" dirty="0" err="1" smtClean="0"/>
              <a:t>dedicated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lightnings</a:t>
            </a:r>
            <a:r>
              <a:rPr lang="fr-FR" sz="2000" dirty="0" smtClean="0"/>
              <a:t> </a:t>
            </a:r>
            <a:br>
              <a:rPr lang="fr-FR" sz="2000" dirty="0" smtClean="0"/>
            </a:br>
            <a:r>
              <a:rPr lang="fr-FR" sz="2000" dirty="0" smtClean="0"/>
              <a:t>	and </a:t>
            </a:r>
            <a:r>
              <a:rPr lang="fr-FR" sz="2000" dirty="0" err="1" smtClean="0"/>
              <a:t>sprites</a:t>
            </a:r>
            <a:r>
              <a:rPr lang="fr-FR" sz="2000" dirty="0" smtClean="0"/>
              <a:t> observation </a:t>
            </a:r>
            <a:r>
              <a:rPr lang="fr-FR" dirty="0"/>
              <a:t>(762 &amp; </a:t>
            </a:r>
            <a:r>
              <a:rPr lang="fr-FR" dirty="0" smtClean="0"/>
              <a:t>777 nm</a:t>
            </a:r>
            <a:r>
              <a:rPr lang="fr-FR" dirty="0"/>
              <a:t>) </a:t>
            </a:r>
            <a:endParaRPr lang="en-US" dirty="0"/>
          </a:p>
          <a:p>
            <a:pPr lvl="0"/>
            <a:r>
              <a:rPr lang="fr-FR" sz="2000" b="1" dirty="0" smtClean="0"/>
              <a:t>	- MCP-PH</a:t>
            </a:r>
            <a:r>
              <a:rPr lang="fr-FR" sz="2000" dirty="0" smtClean="0"/>
              <a:t>: 4 </a:t>
            </a:r>
            <a:r>
              <a:rPr lang="fr-FR" sz="2000" b="1" dirty="0" err="1" smtClean="0"/>
              <a:t>Ph</a:t>
            </a:r>
            <a:r>
              <a:rPr lang="fr-FR" sz="2000" dirty="0" err="1" smtClean="0"/>
              <a:t>otometers</a:t>
            </a:r>
            <a:r>
              <a:rPr lang="fr-FR" sz="2000" dirty="0" smtClean="0"/>
              <a:t> for </a:t>
            </a:r>
            <a:r>
              <a:rPr lang="fr-FR" sz="2000" dirty="0" err="1" smtClean="0"/>
              <a:t>irradiance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</a:t>
            </a:r>
            <a:r>
              <a:rPr lang="fr-FR" sz="2000" dirty="0" smtClean="0"/>
              <a:t> </a:t>
            </a:r>
            <a:br>
              <a:rPr lang="fr-FR" sz="2000" dirty="0" smtClean="0"/>
            </a:br>
            <a:r>
              <a:rPr lang="fr-FR" dirty="0" smtClean="0"/>
              <a:t>(220, 337, 762, 750 nm)</a:t>
            </a:r>
            <a:endParaRPr lang="fr-FR" sz="2000" dirty="0" smtClean="0"/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9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France/Czech Republic (University of Prague)/USA (Stanford University and GSFC)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2019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C/D 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Symbol" panose="05050102010706020507" pitchFamily="18" charset="2"/>
              <a:buChar char="Þ"/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Big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challenge for in-flight calibration (mission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the observation of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stealthy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by night)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76063"/>
            <a:ext cx="2405631" cy="1681937"/>
          </a:xfrm>
          <a:prstGeom prst="rect">
            <a:avLst/>
          </a:prstGeom>
        </p:spPr>
      </p:pic>
      <p:pic>
        <p:nvPicPr>
          <p:cNvPr id="9" name="Picture 4" descr="MC_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109018"/>
            <a:ext cx="1467164" cy="97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15" y="1222131"/>
            <a:ext cx="2415716" cy="17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21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Monitoring of in-Flight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issions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Preparation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future Missions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Involvement</a:t>
            </a: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in CEOS/WGCV </a:t>
            </a: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b="1" dirty="0" smtClean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11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22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783434" cy="542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Calibration Activities</a:t>
            </a:r>
            <a:endParaRPr lang="en-US" sz="20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105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Forthcoming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priorities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CNES: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ounding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ltimetry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missions, but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also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Thermal Infra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yperspectral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imagery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Gap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period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CNES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Imagery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Missions</a:t>
            </a: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enforce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to new missions 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TIR,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Hyperspectral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,…)</a:t>
            </a: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hile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continuing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 effort in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mainly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support to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involvement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2A and B calibration and performance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assessment</a:t>
            </a: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CNES support to ESA for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3A and B in-flight calibration monitoring</a:t>
            </a: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CNES support to EUMETSAT for 3MI calibration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CNES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ADS for SPOT6&amp;7 and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soon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PLEIADES-NEO (2020) in-flight calibration monitoring</a:t>
            </a: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23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23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783434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Involvement in CEOS/WGCV Activities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CEOS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managed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as a ‘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’ in CNES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budget line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established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Human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resource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identified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(more or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!)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oard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Strong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involvement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RadCalNet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 calibration sites: 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Crau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Gobabeb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cooperation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agreement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ESA for the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Namibian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site)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Leadership of the PICSCAR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Task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Group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associated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Participation to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GSICS/GRWG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IASI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intercalibration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lunar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and ‘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geo-deserts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’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populating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Next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ACWG participation to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promote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IASI, MERLIN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Missions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new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generation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SADE/MUSCLE (MUSCLE-NEO): more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operational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open to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external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</a:t>
            </a: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pour une image 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64" y="2556024"/>
            <a:ext cx="1153411" cy="126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13" y="2570851"/>
            <a:ext cx="1139774" cy="125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85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24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325930" y="1143000"/>
            <a:ext cx="8783434" cy="560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Involvement in CEOS/WGCV Activities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Continuous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feedback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towards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WGCV/IVOS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new calibration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developped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 CNES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 - ROLO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lunar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albedo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model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Symbol" panose="05050102010706020507" pitchFamily="18" charset="2"/>
              </a:rPr>
              <a:t>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angle and spectral correction</a:t>
            </a: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7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based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on stars 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Symbol" panose="05050102010706020507" pitchFamily="18" charset="2"/>
              </a:rPr>
              <a:t>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simultaneous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MTF and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absolute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retrieval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data exchange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7" y="5562600"/>
            <a:ext cx="2302934" cy="129540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867400"/>
            <a:ext cx="666407" cy="53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3A3BD2C-CCBA-41B9-8B53-EA257F6DD7DB" descr="E0F6CE26-BE8B-4E93-A6FE-8F98052F18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9143041" cy="183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92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3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935834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Calibration Monitoring </a:t>
            </a:r>
            <a:r>
              <a:rPr lang="en-US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of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in-Flight Missions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PLEIADES 1A &amp; 1B 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Very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fr-FR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Imaging)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Accurate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geometric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MTF calibration monitoring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monitoring 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PICS, test sites)</a:t>
            </a: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8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IASI A &amp; B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pectral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Intercalibration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IASI-A/IASI-B ;  IASI/AIRS ;  IASI/CRIS</a:t>
            </a: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Megha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-Tropiques: Saphir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(MW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Sounder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Scarab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scanning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monitoring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IIR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(3 band IR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on-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board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Calipso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monitoring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(cross-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MODIS)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SMOS – Calibration and performances monitoring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50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4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0" y="1371600"/>
            <a:ext cx="9144000" cy="5832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VEN</a:t>
            </a:r>
            <a:r>
              <a:rPr lang="en-US" sz="24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Symbol" panose="05050102010706020507" pitchFamily="18" charset="2"/>
              </a:rPr>
              <a:t>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</a:t>
            </a: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– </a:t>
            </a:r>
            <a:r>
              <a:rPr lang="en-US" sz="20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Vegetation and Environment monitoring on a New </a:t>
            </a: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Symbol" panose="05050102010706020507" pitchFamily="18" charset="2"/>
              </a:rPr>
              <a:t> </a:t>
            </a: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Satellite</a:t>
            </a:r>
            <a:endParaRPr lang="fr-FR" sz="20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Mission goal</a:t>
            </a: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revisit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(2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days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and high spatial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(5-10 m) for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vegetation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monitoring</a:t>
            </a:r>
            <a:endParaRPr sz="1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Instrument</a:t>
            </a:r>
            <a:endParaRPr lang="fr-FR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Camera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12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narrow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spectral bands in the VNIR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en-US" dirty="0" smtClean="0">
                <a:solidFill>
                  <a:srgbClr val="002060"/>
                </a:solidFill>
              </a:rPr>
              <a:t>Swath </a:t>
            </a:r>
            <a:r>
              <a:rPr lang="en-US" dirty="0">
                <a:solidFill>
                  <a:srgbClr val="002060"/>
                </a:solidFill>
              </a:rPr>
              <a:t>27 </a:t>
            </a:r>
            <a:r>
              <a:rPr lang="en-US" dirty="0" smtClean="0">
                <a:solidFill>
                  <a:srgbClr val="002060"/>
                </a:solidFill>
              </a:rPr>
              <a:t>km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dirty="0" smtClean="0">
                <a:solidFill>
                  <a:srgbClr val="002060"/>
                </a:solidFill>
              </a:rPr>
              <a:t>Stereoscopic imaging</a:t>
            </a:r>
          </a:p>
          <a:p>
            <a:pPr marL="285750" lvl="5" indent="-285750" algn="just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Tilting capability: +/- 30 </a:t>
            </a:r>
            <a:r>
              <a:rPr lang="en-US" dirty="0" err="1" smtClean="0">
                <a:solidFill>
                  <a:srgbClr val="002060"/>
                </a:solidFill>
              </a:rPr>
              <a:t>deg</a:t>
            </a:r>
            <a:endParaRPr lang="en-US" dirty="0">
              <a:solidFill>
                <a:srgbClr val="002060"/>
              </a:solidFill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9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Israel/France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• I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SA: microsatellite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Hall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Effect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Thruster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 •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CNES: high resolution camera</a:t>
            </a:r>
            <a:endParaRPr lang="en-US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en-US" dirty="0" smtClean="0">
              <a:solidFill>
                <a:srgbClr val="002060"/>
              </a:solidFill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002060"/>
                </a:solidFill>
              </a:rPr>
              <a:t>110 </a:t>
            </a:r>
            <a:r>
              <a:rPr lang="en-US" dirty="0">
                <a:solidFill>
                  <a:srgbClr val="002060"/>
                </a:solidFill>
              </a:rPr>
              <a:t>selected scientific sites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Successfully </a:t>
            </a:r>
            <a:r>
              <a:rPr lang="en-US" dirty="0">
                <a:solidFill>
                  <a:srgbClr val="002060"/>
                </a:solidFill>
              </a:rPr>
              <a:t>launched Aug. 1, 2017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Hand over March 1, 2018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 smtClea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1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586" y="4191000"/>
            <a:ext cx="3773214" cy="2303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2152105" cy="143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729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5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935834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Calibration Monitoring </a:t>
            </a:r>
            <a:r>
              <a:rPr lang="en-US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of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in-Flight Missions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VENµS </a:t>
            </a:r>
            <a:r>
              <a:rPr lang="en-US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alt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traylight</a:t>
            </a:r>
            <a:r>
              <a:rPr lang="en-US" alt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 in-flight correction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938" y="2057400"/>
            <a:ext cx="1436680" cy="99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320516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81000" y="3124200"/>
            <a:ext cx="6614671" cy="3390549"/>
            <a:chOff x="265010" y="902677"/>
            <a:chExt cx="8952535" cy="491929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08" y="1683728"/>
              <a:ext cx="1176704" cy="1560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977" y="3494943"/>
              <a:ext cx="1172308" cy="15855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65010" y="3286858"/>
              <a:ext cx="3074020" cy="31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fr-FR" sz="800" b="1" i="1" dirty="0">
                  <a:cs typeface="Times New Roman" panose="02020603050405020304" pitchFamily="18" charset="0"/>
                </a:rPr>
                <a:t>B1 image of the Ebro delta, Sept. 8, 2017</a:t>
              </a:r>
              <a:endParaRPr lang="fr-FR" altLang="fr-FR" sz="800" dirty="0"/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575539" y="3229708"/>
              <a:ext cx="2407627" cy="31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fr-FR" sz="800" b="1" i="1" dirty="0">
                  <a:cs typeface="Times New Roman" panose="02020603050405020304" pitchFamily="18" charset="0"/>
                </a:rPr>
                <a:t>B3 Moon transition, Dec 5, 2017</a:t>
              </a:r>
              <a:endParaRPr lang="fr-FR" altLang="fr-FR" sz="800" dirty="0"/>
            </a:p>
          </p:txBody>
        </p:sp>
        <p:pic>
          <p:nvPicPr>
            <p:cNvPr id="18" name="Imag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746" y="1169378"/>
              <a:ext cx="2658208" cy="191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746" y="3494943"/>
              <a:ext cx="2658208" cy="191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6003682" y="3163765"/>
              <a:ext cx="3213863" cy="31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fr-FR" sz="800" b="1" i="1" dirty="0">
                  <a:cs typeface="Times New Roman" panose="02020603050405020304" pitchFamily="18" charset="0"/>
                </a:rPr>
                <a:t>B2 image over North Atlantic, Aug. 18, 2017</a:t>
              </a:r>
              <a:endParaRPr lang="fr-FR" altLang="fr-FR" sz="800" dirty="0"/>
            </a:p>
          </p:txBody>
        </p:sp>
        <p:pic>
          <p:nvPicPr>
            <p:cNvPr id="21" name="Imag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39" y="3914043"/>
              <a:ext cx="2658208" cy="190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39" y="1334966"/>
              <a:ext cx="2658208" cy="190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358" y="902677"/>
              <a:ext cx="825011" cy="71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4557346" y="1484435"/>
              <a:ext cx="131885" cy="1333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 sz="2585"/>
            </a:p>
          </p:txBody>
        </p:sp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83" y="6083378"/>
            <a:ext cx="1703055" cy="8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058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6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371600"/>
            <a:ext cx="8935834" cy="578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Calibration Monitoring </a:t>
            </a:r>
            <a:r>
              <a:rPr lang="en-US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of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CNES in-Flight Missions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VENµS: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and performances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monitoring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Outcome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 IOCR:</a:t>
            </a:r>
            <a:endParaRPr lang="fr-FR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8115" indent="-238115" algn="just">
              <a:buFont typeface="Wingdings" panose="05000000000000000000" pitchFamily="2" charset="2"/>
              <a:buChar char="ü"/>
            </a:pPr>
            <a:r>
              <a:rPr lang="fr-FR" sz="1600" dirty="0" err="1"/>
              <a:t>Overall</a:t>
            </a:r>
            <a:r>
              <a:rPr lang="fr-FR" sz="1600" dirty="0"/>
              <a:t> image </a:t>
            </a:r>
            <a:r>
              <a:rPr lang="fr-FR" sz="1600" dirty="0" err="1"/>
              <a:t>quality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good, and the </a:t>
            </a:r>
            <a:r>
              <a:rPr lang="fr-FR" sz="1600" dirty="0" err="1"/>
              <a:t>products</a:t>
            </a:r>
            <a:r>
              <a:rPr lang="fr-FR" sz="1600" dirty="0"/>
              <a:t> match </a:t>
            </a:r>
            <a:r>
              <a:rPr lang="fr-FR" sz="1600" dirty="0" err="1"/>
              <a:t>scientific</a:t>
            </a:r>
            <a:r>
              <a:rPr lang="fr-FR" sz="1600" dirty="0"/>
              <a:t> expectations, </a:t>
            </a:r>
            <a:r>
              <a:rPr lang="fr-FR" sz="1600" dirty="0" err="1"/>
              <a:t>except</a:t>
            </a:r>
            <a:r>
              <a:rPr lang="fr-FR" sz="1600" dirty="0"/>
              <a:t> for </a:t>
            </a:r>
            <a:r>
              <a:rPr lang="fr-FR" sz="1600" dirty="0" err="1"/>
              <a:t>some</a:t>
            </a:r>
            <a:r>
              <a:rPr lang="fr-FR" sz="1600" dirty="0"/>
              <a:t> « </a:t>
            </a:r>
            <a:r>
              <a:rPr lang="fr-FR" sz="1600" dirty="0" err="1"/>
              <a:t>difficult</a:t>
            </a:r>
            <a:r>
              <a:rPr lang="fr-FR" sz="1600" dirty="0"/>
              <a:t> » </a:t>
            </a:r>
            <a:r>
              <a:rPr lang="fr-FR" sz="1600" dirty="0" smtClean="0"/>
              <a:t>sites</a:t>
            </a:r>
          </a:p>
          <a:p>
            <a:pPr marL="238115" indent="-238115" algn="just">
              <a:buFont typeface="Wingdings" panose="05000000000000000000" pitchFamily="2" charset="2"/>
              <a:buChar char="ü"/>
            </a:pPr>
            <a:r>
              <a:rPr lang="fr-FR" sz="1600" dirty="0" err="1"/>
              <a:t>Geometric</a:t>
            </a:r>
            <a:r>
              <a:rPr lang="fr-FR" sz="1600" dirty="0"/>
              <a:t> performance</a:t>
            </a:r>
          </a:p>
          <a:p>
            <a:pPr marL="666723" lvl="1" indent="-285739" algn="just">
              <a:buFont typeface="Wingdings" panose="05000000000000000000" pitchFamily="2" charset="2"/>
              <a:buChar char="§"/>
            </a:pPr>
            <a:r>
              <a:rPr lang="fr-FR" sz="1600" dirty="0" smtClean="0"/>
              <a:t>Attitude </a:t>
            </a:r>
            <a:r>
              <a:rPr lang="fr-FR" sz="1600" dirty="0" err="1" smtClean="0"/>
              <a:t>refined</a:t>
            </a:r>
            <a:r>
              <a:rPr lang="fr-FR" sz="1600" dirty="0" smtClean="0"/>
              <a:t> by image </a:t>
            </a:r>
            <a:r>
              <a:rPr lang="fr-FR" sz="1600" dirty="0" err="1" smtClean="0"/>
              <a:t>processing</a:t>
            </a:r>
            <a:r>
              <a:rPr lang="fr-FR" sz="1600" dirty="0" smtClean="0"/>
              <a:t>: </a:t>
            </a:r>
            <a:r>
              <a:rPr lang="fr-FR" sz="1600" dirty="0" err="1" smtClean="0"/>
              <a:t>some</a:t>
            </a:r>
            <a:r>
              <a:rPr lang="fr-FR" sz="1600" dirty="0" smtClean="0"/>
              <a:t> </a:t>
            </a:r>
            <a:r>
              <a:rPr lang="fr-FR" sz="1600" dirty="0" err="1"/>
              <a:t>tunings</a:t>
            </a:r>
            <a:r>
              <a:rPr lang="fr-FR" sz="1600" dirty="0"/>
              <a:t> and </a:t>
            </a:r>
            <a:r>
              <a:rPr lang="fr-FR" sz="1600" dirty="0" err="1"/>
              <a:t>reprocessings</a:t>
            </a:r>
            <a:r>
              <a:rPr lang="fr-FR" sz="1600" dirty="0"/>
              <a:t> are </a:t>
            </a:r>
            <a:r>
              <a:rPr lang="fr-FR" sz="1600" dirty="0" err="1"/>
              <a:t>scheduled</a:t>
            </a:r>
            <a:endParaRPr lang="fr-FR" sz="1600" dirty="0"/>
          </a:p>
          <a:p>
            <a:pPr marL="666723" lvl="1" indent="-285739" algn="just">
              <a:buFont typeface="Wingdings" panose="05000000000000000000" pitchFamily="2" charset="2"/>
              <a:buChar char="§"/>
            </a:pPr>
            <a:r>
              <a:rPr lang="fr-FR" sz="1600" dirty="0" err="1">
                <a:sym typeface="Wingdings" panose="05000000000000000000" pitchFamily="2" charset="2"/>
              </a:rPr>
              <a:t>geometric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performances are </a:t>
            </a:r>
            <a:r>
              <a:rPr lang="fr-FR" sz="1600" dirty="0" smtClean="0"/>
              <a:t>OK </a:t>
            </a:r>
            <a:r>
              <a:rPr lang="fr-FR" sz="1600" dirty="0"/>
              <a:t>for 10-meter </a:t>
            </a:r>
            <a:r>
              <a:rPr lang="fr-FR" sz="1600" dirty="0" err="1"/>
              <a:t>resolution</a:t>
            </a:r>
            <a:r>
              <a:rPr lang="fr-FR" sz="1600" dirty="0"/>
              <a:t> L2 </a:t>
            </a:r>
            <a:r>
              <a:rPr lang="fr-FR" sz="1600" dirty="0" err="1" smtClean="0"/>
              <a:t>products</a:t>
            </a:r>
            <a:endParaRPr lang="fr-FR" sz="1600" dirty="0" smtClean="0"/>
          </a:p>
          <a:p>
            <a:pPr marL="238115" indent="-238115" algn="just">
              <a:buFont typeface="Wingdings" panose="05000000000000000000" pitchFamily="2" charset="2"/>
              <a:buChar char="ü"/>
            </a:pPr>
            <a:r>
              <a:rPr lang="fr-FR" sz="1600" dirty="0" err="1" smtClean="0"/>
              <a:t>Stray</a:t>
            </a:r>
            <a:r>
              <a:rPr lang="fr-FR" sz="1600" dirty="0" smtClean="0"/>
              <a:t>-light correction performance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highly</a:t>
            </a:r>
            <a:r>
              <a:rPr lang="fr-FR" sz="1600" dirty="0" smtClean="0"/>
              <a:t> </a:t>
            </a:r>
            <a:r>
              <a:rPr lang="fr-FR" sz="1600" dirty="0" err="1" smtClean="0"/>
              <a:t>satisfactory</a:t>
            </a:r>
            <a:endParaRPr lang="fr-FR" sz="1600" dirty="0"/>
          </a:p>
          <a:p>
            <a:pPr marL="238115" indent="-238115" algn="just">
              <a:buFont typeface="Wingdings" panose="05000000000000000000" pitchFamily="2" charset="2"/>
              <a:buChar char="ü"/>
            </a:pPr>
            <a:r>
              <a:rPr lang="fr-FR" sz="1600" dirty="0" err="1" smtClean="0"/>
              <a:t>Radiometric</a:t>
            </a:r>
            <a:r>
              <a:rPr lang="fr-FR" sz="1600" dirty="0" smtClean="0"/>
              <a:t> </a:t>
            </a:r>
            <a:r>
              <a:rPr lang="fr-FR" sz="1600" dirty="0"/>
              <a:t>calibration</a:t>
            </a:r>
          </a:p>
          <a:p>
            <a:pPr marL="619100" lvl="1" indent="-238115" algn="just">
              <a:buFont typeface="Wingdings" panose="05000000000000000000" pitchFamily="2" charset="2"/>
              <a:buChar char="§"/>
            </a:pPr>
            <a:r>
              <a:rPr lang="fr-FR" sz="1600" dirty="0"/>
              <a:t>good </a:t>
            </a:r>
            <a:r>
              <a:rPr lang="fr-FR" sz="1600" dirty="0" smtClean="0"/>
              <a:t>performance (3%) </a:t>
            </a:r>
            <a:r>
              <a:rPr lang="fr-FR" sz="1600" dirty="0"/>
              <a:t>for spectral bands B3 to </a:t>
            </a:r>
            <a:r>
              <a:rPr lang="fr-FR" sz="1600" dirty="0" smtClean="0"/>
              <a:t>B12</a:t>
            </a:r>
            <a:endParaRPr lang="fr-FR" sz="1600" dirty="0"/>
          </a:p>
          <a:p>
            <a:pPr marL="619100" lvl="1" indent="-238115" algn="just">
              <a:buFont typeface="Wingdings" panose="05000000000000000000" pitchFamily="2" charset="2"/>
              <a:buChar char="§"/>
            </a:pPr>
            <a:r>
              <a:rPr lang="fr-FR" sz="1600" dirty="0"/>
              <a:t>not </a:t>
            </a:r>
            <a:r>
              <a:rPr lang="fr-FR" sz="1600" dirty="0" err="1"/>
              <a:t>accurate</a:t>
            </a:r>
            <a:r>
              <a:rPr lang="fr-FR" sz="1600" dirty="0"/>
              <a:t> </a:t>
            </a:r>
            <a:r>
              <a:rPr lang="fr-FR" sz="1600" dirty="0" err="1"/>
              <a:t>enough</a:t>
            </a:r>
            <a:r>
              <a:rPr lang="fr-FR" sz="1600" dirty="0"/>
              <a:t> </a:t>
            </a:r>
            <a:r>
              <a:rPr lang="fr-FR" sz="1600" dirty="0" smtClean="0"/>
              <a:t>(5%, as </a:t>
            </a:r>
            <a:r>
              <a:rPr lang="fr-FR" sz="1600" dirty="0" err="1"/>
              <a:t>anticipated</a:t>
            </a:r>
            <a:r>
              <a:rPr lang="fr-FR" sz="1600" dirty="0"/>
              <a:t>) for </a:t>
            </a:r>
            <a:r>
              <a:rPr lang="fr-FR" sz="1600" dirty="0" err="1"/>
              <a:t>deep</a:t>
            </a:r>
            <a:r>
              <a:rPr lang="fr-FR" sz="1600" dirty="0"/>
              <a:t> </a:t>
            </a:r>
            <a:r>
              <a:rPr lang="fr-FR" sz="1600" dirty="0" err="1"/>
              <a:t>blue</a:t>
            </a:r>
            <a:r>
              <a:rPr lang="fr-FR" sz="1600" dirty="0"/>
              <a:t> bands (B1 and B2)</a:t>
            </a:r>
          </a:p>
          <a:p>
            <a:pPr marL="238115" indent="-238115" algn="just">
              <a:buFont typeface="Wingdings" panose="05000000000000000000" pitchFamily="2" charset="2"/>
              <a:buChar char="ü"/>
            </a:pPr>
            <a:r>
              <a:rPr lang="fr-FR" sz="1600" dirty="0" err="1" smtClean="0"/>
              <a:t>Reprocessings</a:t>
            </a:r>
            <a:endParaRPr lang="fr-FR" sz="1600" dirty="0"/>
          </a:p>
          <a:p>
            <a:pPr marL="619100" lvl="1" indent="-238115" algn="just">
              <a:buFont typeface="Wingdings" panose="05000000000000000000" pitchFamily="2" charset="2"/>
              <a:buChar char="§"/>
            </a:pPr>
            <a:r>
              <a:rPr lang="fr-FR" sz="1600" dirty="0" err="1"/>
              <a:t>Summer</a:t>
            </a:r>
            <a:r>
              <a:rPr lang="fr-FR" sz="1600" dirty="0"/>
              <a:t> 2018 </a:t>
            </a:r>
            <a:r>
              <a:rPr lang="fr-FR" sz="1600" dirty="0" err="1"/>
              <a:t>with</a:t>
            </a:r>
            <a:r>
              <a:rPr lang="fr-FR" sz="1600" dirty="0"/>
              <a:t> the </a:t>
            </a:r>
            <a:r>
              <a:rPr lang="fr-FR" sz="1600" dirty="0" err="1"/>
              <a:t>current</a:t>
            </a:r>
            <a:r>
              <a:rPr lang="fr-FR" sz="1600" dirty="0"/>
              <a:t> configuration</a:t>
            </a:r>
          </a:p>
          <a:p>
            <a:pPr marL="619100" lvl="1" indent="-238115" algn="just">
              <a:buFont typeface="Wingdings" panose="05000000000000000000" pitchFamily="2" charset="2"/>
              <a:buChar char="§"/>
            </a:pPr>
            <a:r>
              <a:rPr lang="fr-FR" sz="1600" dirty="0" err="1"/>
              <a:t>Autumn</a:t>
            </a:r>
            <a:r>
              <a:rPr lang="fr-FR" sz="1600" dirty="0"/>
              <a:t> 2018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updated</a:t>
            </a:r>
            <a:r>
              <a:rPr lang="fr-FR" sz="1600" dirty="0"/>
              <a:t> configuration (</a:t>
            </a:r>
            <a:r>
              <a:rPr lang="fr-FR" sz="1600" dirty="0" err="1"/>
              <a:t>enhanced</a:t>
            </a:r>
            <a:r>
              <a:rPr lang="fr-FR" sz="1600" dirty="0"/>
              <a:t> </a:t>
            </a:r>
            <a:r>
              <a:rPr lang="fr-FR" sz="1600" dirty="0" err="1"/>
              <a:t>geometric</a:t>
            </a:r>
            <a:r>
              <a:rPr lang="fr-FR" sz="1600" dirty="0"/>
              <a:t> performance and B12 </a:t>
            </a:r>
            <a:r>
              <a:rPr lang="fr-FR" sz="1600" dirty="0" smtClean="0"/>
              <a:t>calibration update)</a:t>
            </a:r>
          </a:p>
          <a:p>
            <a:pPr marL="380985" lvl="1" indent="0" algn="just"/>
            <a:endParaRPr lang="fr-FR" sz="1600" dirty="0" smtClean="0"/>
          </a:p>
          <a:p>
            <a:pPr marL="380985" lvl="1" indent="0" algn="just"/>
            <a:r>
              <a:rPr 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 </a:t>
            </a:r>
            <a:r>
              <a:rPr lang="en-US" sz="1600" dirty="0" smtClean="0">
                <a:solidFill>
                  <a:srgbClr val="002060"/>
                </a:solidFill>
              </a:rPr>
              <a:t>Products on </a:t>
            </a:r>
            <a:r>
              <a:rPr lang="en-US" sz="1600" b="1" i="1" dirty="0" smtClean="0">
                <a:solidFill>
                  <a:srgbClr val="0070C0"/>
                </a:solidFill>
              </a:rPr>
              <a:t>www.theia-land.fr</a:t>
            </a:r>
          </a:p>
          <a:p>
            <a:pPr marL="380985" lvl="1" indent="0" algn="just"/>
            <a:endParaRPr lang="en-US" sz="1600" b="1" i="1" dirty="0">
              <a:solidFill>
                <a:srgbClr val="0070C0"/>
              </a:solidFill>
            </a:endParaRPr>
          </a:p>
          <a:p>
            <a:pPr marL="380985" lvl="1" indent="0" algn="just"/>
            <a:endParaRPr lang="fr-FR" sz="1600" dirty="0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35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7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314271"/>
            <a:ext cx="893583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VEN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Symbol" panose="05050102010706020507" pitchFamily="18" charset="2"/>
              </a:rPr>
              <a:t>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 time </a:t>
            </a:r>
            <a:r>
              <a:rPr lang="en-US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serieS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85" lvl="1" indent="0" algn="just"/>
            <a:endParaRPr lang="en-US" sz="1600" b="1" i="1" dirty="0">
              <a:solidFill>
                <a:srgbClr val="0070C0"/>
              </a:solidFill>
            </a:endParaRPr>
          </a:p>
          <a:p>
            <a:pPr marL="380985" lvl="1" indent="0" algn="just"/>
            <a:endParaRPr lang="fr-FR" sz="1600" dirty="0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70325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6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8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241822"/>
            <a:ext cx="8783434" cy="547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Participation in </a:t>
            </a:r>
            <a:r>
              <a:rPr lang="en-US" sz="20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other </a:t>
            </a: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Missions Calibration Monitoring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Airbus D&amp;S SPOT-6&amp;7 satellites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monitoring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PICS and test sites (La Crau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Gobabeb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ESA for SENTINEL-2 and SENTINEL-3 calibration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In-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orbit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tests and routine monitoring 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 calibration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La Crau (S2)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Gobabeb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(S2&amp;S3)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deserts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(S2&amp;S3)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Rayleigh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scattering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S2&amp;S3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glint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(S3)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clouds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(S2&amp;S3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Antarctica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(S3</a:t>
            </a: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GISTDA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THEOS calibration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Calibration monitoring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PICS</a:t>
            </a: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Exchanges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NASA for LANDSAT-8 and MODIS calibration</a:t>
            </a: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5" indent="0">
              <a:buSzPct val="100000"/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PICS and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moon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monitoring 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EUMETSAT for 3MI (Multi-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channel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Multi-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viewing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Multi-polarisation Imager)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characterization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future in-flight calibration</a:t>
            </a: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581400"/>
            <a:ext cx="261850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67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9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219200"/>
            <a:ext cx="8935834" cy="54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THEIA: L2A operational production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Atmospheric Correction software: MAJA (CNES/DLR partnership), freely </a:t>
            </a:r>
            <a:r>
              <a:rPr lang="en-US" dirty="0"/>
              <a:t>available as stand alone version </a:t>
            </a:r>
            <a:r>
              <a:rPr lang="en-US" dirty="0" smtClean="0"/>
              <a:t>at </a:t>
            </a:r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logiciels.cnes.fr/en/content/maja</a:t>
            </a:r>
            <a:endParaRPr lang="en-US" u="sng" dirty="0" smtClean="0"/>
          </a:p>
          <a:p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/>
              <a:t>MAJA 1.0 operationally </a:t>
            </a:r>
            <a:r>
              <a:rPr lang="en-US" dirty="0"/>
              <a:t>used within THEIA's ground segment in CNES (MUSCATE</a:t>
            </a:r>
            <a:r>
              <a:rPr lang="en-US" dirty="0" smtClean="0"/>
              <a:t>)</a:t>
            </a:r>
            <a:endParaRPr lang="fr-FR" sz="20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SENTINEL 2A &amp; 2B </a:t>
            </a:r>
            <a:r>
              <a:rPr lang="en-US" dirty="0"/>
              <a:t>L2A THEIA products are available at </a:t>
            </a:r>
            <a:r>
              <a:rPr lang="en-US" dirty="0">
                <a:hlinkClick r:id="rId4"/>
              </a:rPr>
              <a:t>https://theia.cnes.fr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7</a:t>
            </a:r>
            <a:r>
              <a:rPr lang="en-US" dirty="0" smtClean="0"/>
              <a:t> M.km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with MAJA V1.0 (processed in real </a:t>
            </a:r>
            <a:r>
              <a:rPr lang="en-US" dirty="0" smtClean="0"/>
              <a:t>time)</a:t>
            </a:r>
            <a:endParaRPr lang="en-US" dirty="0"/>
          </a:p>
          <a:p>
            <a:pPr lvl="2" indent="0"/>
            <a:endParaRPr lang="en-US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VENµS L2A products available at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://theia.cnes.fr</a:t>
            </a:r>
            <a:r>
              <a:rPr lang="fr-FR" dirty="0"/>
              <a:t>  </a:t>
            </a:r>
            <a:endParaRPr lang="fr-FR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LANDSAT </a:t>
            </a:r>
            <a:r>
              <a:rPr lang="en-US" dirty="0"/>
              <a:t>5-7-8 L2A products </a:t>
            </a:r>
            <a:r>
              <a:rPr lang="en-US" dirty="0" smtClean="0"/>
              <a:t>available at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://theia-landsat.cnes.fr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fr-FR" dirty="0"/>
          </a:p>
          <a:p>
            <a:pPr lvl="1" indent="0"/>
            <a:endParaRPr lang="en-US" dirty="0" smtClean="0"/>
          </a:p>
          <a:p>
            <a:pPr lvl="1" indent="0"/>
            <a:endParaRPr lang="en-US" dirty="0"/>
          </a:p>
          <a:p>
            <a:pPr lvl="1" indent="0"/>
            <a:endParaRPr lang="en-US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Next reprocessing with MAJA 3.1 using CAMS data (autumn 2018):</a:t>
            </a:r>
            <a:endParaRPr lang="fr-FR" dirty="0"/>
          </a:p>
          <a:p>
            <a:pPr lvl="1" indent="0"/>
            <a:r>
              <a:rPr lang="en-US" dirty="0"/>
              <a:t>		</a:t>
            </a:r>
            <a:r>
              <a:rPr lang="en-US" dirty="0" smtClean="0"/>
              <a:t>- Sentinel 2A&amp;2B</a:t>
            </a:r>
          </a:p>
          <a:p>
            <a:pPr lvl="1" indent="0"/>
            <a:r>
              <a:rPr lang="en-US" dirty="0"/>
              <a:t>	</a:t>
            </a:r>
            <a:r>
              <a:rPr lang="en-US" dirty="0" smtClean="0"/>
              <a:t>	- </a:t>
            </a:r>
            <a:r>
              <a:rPr lang="en-US" dirty="0"/>
              <a:t>LANDSAT 8 </a:t>
            </a:r>
            <a:r>
              <a:rPr lang="en-US" dirty="0" smtClean="0"/>
              <a:t>projected </a:t>
            </a:r>
            <a:r>
              <a:rPr lang="en-US" dirty="0"/>
              <a:t>on SENTINEL-2 </a:t>
            </a:r>
            <a:r>
              <a:rPr lang="en-US" dirty="0" smtClean="0"/>
              <a:t>grid</a:t>
            </a:r>
            <a:r>
              <a:rPr lang="fr-FR" dirty="0" smtClean="0"/>
              <a:t> </a:t>
            </a:r>
            <a:r>
              <a:rPr lang="en-US" dirty="0"/>
              <a:t>over France 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On </a:t>
            </a:r>
            <a:r>
              <a:rPr lang="fr-FR" dirty="0" err="1"/>
              <a:t>demand</a:t>
            </a:r>
            <a:r>
              <a:rPr lang="fr-FR" dirty="0"/>
              <a:t> </a:t>
            </a:r>
            <a:r>
              <a:rPr lang="fr-FR" dirty="0" smtClean="0"/>
              <a:t>SENTINEL-2 L2A </a:t>
            </a:r>
            <a:r>
              <a:rPr lang="fr-FR" dirty="0" err="1"/>
              <a:t>processing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on </a:t>
            </a:r>
            <a:r>
              <a:rPr lang="fr-FR" dirty="0" err="1"/>
              <a:t>going</a:t>
            </a:r>
            <a:endParaRPr dirty="0"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44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2" descr="image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21954"/>
            <a:ext cx="3669347" cy="19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60726" y="5209403"/>
            <a:ext cx="273087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200" dirty="0" smtClean="0">
                <a:solidFill>
                  <a:srgbClr val="FF0000"/>
                </a:solidFill>
              </a:rPr>
              <a:t>S2A </a:t>
            </a:r>
            <a:r>
              <a:rPr lang="fr-FR" sz="1200" dirty="0">
                <a:solidFill>
                  <a:srgbClr val="FF0000"/>
                </a:solidFill>
              </a:rPr>
              <a:t>&amp; </a:t>
            </a:r>
            <a:r>
              <a:rPr lang="fr-FR" sz="1200" dirty="0" smtClean="0">
                <a:solidFill>
                  <a:srgbClr val="FF0000"/>
                </a:solidFill>
              </a:rPr>
              <a:t>2B L2A </a:t>
            </a:r>
            <a:r>
              <a:rPr lang="fr-FR" sz="1200" dirty="0" err="1" smtClean="0">
                <a:solidFill>
                  <a:srgbClr val="FF0000"/>
                </a:solidFill>
              </a:rPr>
              <a:t>tiles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produced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byTHEIA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5156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9459</TotalTime>
  <Words>608</Words>
  <Application>Microsoft Office PowerPoint</Application>
  <PresentationFormat>Affichage à l'écran (4:3)</PresentationFormat>
  <Paragraphs>384</Paragraphs>
  <Slides>24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6" baseType="lpstr">
      <vt:lpstr>Arial</vt:lpstr>
      <vt:lpstr>Arial Bold</vt:lpstr>
      <vt:lpstr>Avenir Roman</vt:lpstr>
      <vt:lpstr>Calibri</vt:lpstr>
      <vt:lpstr>Droid Serif</vt:lpstr>
      <vt:lpstr>Frutiger 45 Light</vt:lpstr>
      <vt:lpstr>Proxima Nova Regular</vt:lpstr>
      <vt:lpstr>Symbol</vt:lpstr>
      <vt:lpstr>Times</vt:lpstr>
      <vt:lpstr>Times New Roman</vt:lpstr>
      <vt:lpstr>Wingdings</vt:lpstr>
      <vt:lpstr>Default</vt:lpstr>
      <vt:lpstr>CNES Activity Report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Meygret Aime</cp:lastModifiedBy>
  <cp:revision>217</cp:revision>
  <cp:lastPrinted>2018-08-27T07:50:14Z</cp:lastPrinted>
  <dcterms:modified xsi:type="dcterms:W3CDTF">2018-08-27T20:16:50Z</dcterms:modified>
</cp:coreProperties>
</file>