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50" r:id="rId1"/>
    <p:sldMasterId id="2147484499" r:id="rId2"/>
    <p:sldMasterId id="2147484642" r:id="rId3"/>
    <p:sldMasterId id="2147484647" r:id="rId4"/>
    <p:sldMasterId id="2147484655" r:id="rId5"/>
  </p:sldMasterIdLst>
  <p:notesMasterIdLst>
    <p:notesMasterId r:id="rId22"/>
  </p:notesMasterIdLst>
  <p:sldIdLst>
    <p:sldId id="664" r:id="rId6"/>
    <p:sldId id="798" r:id="rId7"/>
    <p:sldId id="740" r:id="rId8"/>
    <p:sldId id="741" r:id="rId9"/>
    <p:sldId id="804" r:id="rId10"/>
    <p:sldId id="797" r:id="rId11"/>
    <p:sldId id="803" r:id="rId12"/>
    <p:sldId id="800" r:id="rId13"/>
    <p:sldId id="778" r:id="rId14"/>
    <p:sldId id="776" r:id="rId15"/>
    <p:sldId id="795" r:id="rId16"/>
    <p:sldId id="744" r:id="rId17"/>
    <p:sldId id="745" r:id="rId18"/>
    <p:sldId id="793" r:id="rId19"/>
    <p:sldId id="794" r:id="rId20"/>
    <p:sldId id="799" r:id="rId21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1pPr>
    <a:lvl2pPr marL="45717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2pPr>
    <a:lvl3pPr marL="91434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3pPr>
    <a:lvl4pPr marL="137151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4pPr>
    <a:lvl5pPr marL="182868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5pPr>
    <a:lvl6pPr marL="2285854" algn="l" defTabSz="914342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6pPr>
    <a:lvl7pPr marL="2743024" algn="l" defTabSz="914342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7pPr>
    <a:lvl8pPr marL="3200195" algn="l" defTabSz="914342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8pPr>
    <a:lvl9pPr marL="3657366" algn="l" defTabSz="914342" rtl="0" eaLnBrk="1" latinLnBrk="0" hangingPunct="1">
      <a:defRPr kern="1200">
        <a:solidFill>
          <a:schemeClr val="tx1"/>
        </a:solidFill>
        <a:latin typeface="Arial" pitchFamily="34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FF7C80"/>
    <a:srgbClr val="CCFF66"/>
    <a:srgbClr val="008000"/>
    <a:srgbClr val="99FF66"/>
    <a:srgbClr val="FF3300"/>
    <a:srgbClr val="FF3399"/>
    <a:srgbClr val="CC99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7" autoAdjust="0"/>
    <p:restoredTop sz="89687" autoAdjust="0"/>
  </p:normalViewPr>
  <p:slideViewPr>
    <p:cSldViewPr>
      <p:cViewPr>
        <p:scale>
          <a:sx n="64" d="100"/>
          <a:sy n="64" d="100"/>
        </p:scale>
        <p:origin x="-178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4CF1D99-493D-4B8F-A6F0-D76309D87A9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23416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17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34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51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68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5854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9143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CF1D99-493D-4B8F-A6F0-D76309D87A9F}" type="slidenum">
              <a:rPr lang="en-US" altLang="zh-CN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778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CF1D99-493D-4B8F-A6F0-D76309D87A9F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418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4D711A6-5216-45CE-BCC7-3EFCE6076292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517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4D711A6-5216-45CE-BCC7-3EFCE6076292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517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34938" y="6525344"/>
            <a:ext cx="2133600" cy="203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dirty="0" smtClean="0"/>
              <a:t>2/11/2016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1013" y="6525344"/>
            <a:ext cx="2133600" cy="203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9671E-68C5-4C7A-83E9-2A6A5A7D2E17}" type="slidenum">
              <a:rPr/>
              <a:pPr>
                <a:defRPr/>
              </a:pPr>
              <a:t>‹#›</a:t>
            </a:fld>
            <a:endParaRPr lang="zh-CN" altLang="en-US" dirty="0"/>
          </a:p>
        </p:txBody>
      </p:sp>
      <p:cxnSp>
        <p:nvCxnSpPr>
          <p:cNvPr id="5" name="直接连接符 4"/>
          <p:cNvCxnSpPr/>
          <p:nvPr userDrawn="1"/>
        </p:nvCxnSpPr>
        <p:spPr>
          <a:xfrm>
            <a:off x="-396552" y="1124744"/>
            <a:ext cx="640871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483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 userDrawn="1"/>
        </p:nvSpPr>
        <p:spPr bwMode="auto">
          <a:xfrm>
            <a:off x="2378087" y="260351"/>
            <a:ext cx="4392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1393310" y="188644"/>
            <a:ext cx="6347048" cy="58092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37058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34938" y="6525344"/>
            <a:ext cx="2133600" cy="203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48783-AB7B-4223-B69E-5C5A9A00D865}" type="datetime1">
              <a:rPr lang="zh-CN" altLang="en-US" smtClean="0"/>
              <a:pPr>
                <a:defRPr/>
              </a:pPr>
              <a:t>2018/8/30</a:t>
            </a:fld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1013" y="6525344"/>
            <a:ext cx="2133600" cy="203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9671E-68C5-4C7A-83E9-2A6A5A7D2E17}" type="slidenum">
              <a:rPr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51973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34938" y="6525344"/>
            <a:ext cx="2133600" cy="203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E48783-AB7B-4223-B69E-5C5A9A00D865}" type="datetime1">
              <a:rPr lang="zh-CN" altLang="en-US" smtClean="0"/>
              <a:pPr>
                <a:defRPr/>
              </a:pPr>
              <a:t>2018/8/30</a:t>
            </a:fld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31013" y="6525344"/>
            <a:ext cx="2133600" cy="203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9671E-68C5-4C7A-83E9-2A6A5A7D2E17}" type="slidenum">
              <a:rPr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4574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A7D50-B52A-49DD-BE9F-78663E719E2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2018/8/30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7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EFA-B49B-4FD7-819D-E4EC53762E7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-396552" y="1124744"/>
            <a:ext cx="640871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524" cy="585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103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 userDrawn="1"/>
        </p:nvSpPr>
        <p:spPr bwMode="auto">
          <a:xfrm>
            <a:off x="2378082" y="260350"/>
            <a:ext cx="4392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endParaRPr lang="zh-CN" altLang="en-US" sz="1800"/>
          </a:p>
        </p:txBody>
      </p:sp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1393310" y="188640"/>
            <a:ext cx="6347048" cy="58092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22004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F:\logo\国家卫星气象中心标-3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9" y="6172200"/>
            <a:ext cx="3079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 userDrawn="1"/>
        </p:nvSpPr>
        <p:spPr>
          <a:xfrm>
            <a:off x="6019800" y="6324797"/>
            <a:ext cx="3124200" cy="169277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>
              <a:defRPr/>
            </a:pPr>
            <a:r>
              <a:rPr lang="en-US" altLang="zh-CN" sz="1100" b="1" dirty="0">
                <a:solidFill>
                  <a:srgbClr val="0066FF"/>
                </a:solidFill>
                <a:latin typeface="Arial"/>
                <a:ea typeface="宋体"/>
              </a:rPr>
              <a:t>National Satellite Meteorological Center ,CMA </a:t>
            </a:r>
            <a:endParaRPr lang="zh-CN" altLang="en-US" sz="1100" b="1" dirty="0">
              <a:solidFill>
                <a:srgbClr val="0066FF"/>
              </a:solidFill>
              <a:latin typeface="Arial"/>
              <a:ea typeface="宋体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228600" y="6248400"/>
            <a:ext cx="4414838" cy="40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r>
              <a:rPr lang="en-US" altLang="zh-CN" sz="1000" b="1" dirty="0" smtClean="0">
                <a:solidFill>
                  <a:srgbClr val="0066FF"/>
                </a:solidFill>
              </a:rPr>
              <a:t>GCOS Science Day</a:t>
            </a:r>
          </a:p>
          <a:p>
            <a:pPr eaLnBrk="1" hangingPunct="1">
              <a:defRPr/>
            </a:pPr>
            <a:r>
              <a:rPr lang="en-US" altLang="zh-CN" sz="1000" b="1" dirty="0" smtClean="0">
                <a:solidFill>
                  <a:srgbClr val="0066FF"/>
                </a:solidFill>
              </a:rPr>
              <a:t>25 Sept, 2017, Hangzhou</a:t>
            </a:r>
            <a:endParaRPr lang="zh-CN" altLang="en-US" sz="1000" b="1" dirty="0" smtClean="0">
              <a:solidFill>
                <a:srgbClr val="0066FF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483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>
              <a:defRPr lang="en-US" altLang="zh-CN" smtClean="0"/>
            </a:lvl1pPr>
          </a:lstStyle>
          <a:p>
            <a:fld id="{9FFAEF33-08D9-4A11-8174-1C9432F1F27E}" type="datetime1">
              <a:rPr lang="zh-CN" altLang="en-US"/>
              <a:pPr/>
              <a:t>2018/8/30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>
              <a:defRPr lang="zh-CN" altLang="en-US" smtClean="0"/>
            </a:lvl1pPr>
          </a:lstStyle>
          <a:p>
            <a:pPr algn="r"/>
            <a:fld id="{229D675E-2284-47B0-8E9F-85873CDEA2C5}" type="slidenum">
              <a:rPr lang="en-US" altLang="zh-CN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85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1915" indent="0" algn="ctr">
              <a:buNone/>
              <a:defRPr/>
            </a:lvl2pPr>
            <a:lvl3pPr marL="843830" indent="0" algn="ctr">
              <a:buNone/>
              <a:defRPr/>
            </a:lvl3pPr>
            <a:lvl4pPr marL="1265744" indent="0" algn="ctr">
              <a:buNone/>
              <a:defRPr/>
            </a:lvl4pPr>
            <a:lvl5pPr marL="1687658" indent="0" algn="ctr">
              <a:buNone/>
              <a:defRPr/>
            </a:lvl5pPr>
            <a:lvl6pPr marL="2109572" indent="0" algn="ctr">
              <a:buNone/>
              <a:defRPr/>
            </a:lvl6pPr>
            <a:lvl7pPr marL="2531487" indent="0" algn="ctr">
              <a:buNone/>
              <a:defRPr/>
            </a:lvl7pPr>
            <a:lvl8pPr marL="2953402" indent="0" algn="ctr">
              <a:buNone/>
              <a:defRPr/>
            </a:lvl8pPr>
            <a:lvl9pPr marL="3375317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5CAED-E14A-4235-B4B7-2B40472DC7DB}" type="datetimeFigureOut">
              <a:rPr lang="zh-CN" altLang="en-US" smtClean="0"/>
              <a:pPr/>
              <a:t>2018/8/30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B21048-D770-4E17-A88F-BB1F565A0E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720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 userDrawn="1"/>
        </p:nvSpPr>
        <p:spPr bwMode="auto">
          <a:xfrm>
            <a:off x="2378087" y="260351"/>
            <a:ext cx="4392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" name="标题 13"/>
          <p:cNvSpPr>
            <a:spLocks noGrp="1"/>
          </p:cNvSpPr>
          <p:nvPr>
            <p:ph type="title"/>
          </p:nvPr>
        </p:nvSpPr>
        <p:spPr>
          <a:xfrm>
            <a:off x="1393310" y="188644"/>
            <a:ext cx="6347048" cy="58092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039714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1915" indent="0" algn="ctr">
              <a:buNone/>
              <a:defRPr/>
            </a:lvl2pPr>
            <a:lvl3pPr marL="843830" indent="0" algn="ctr">
              <a:buNone/>
              <a:defRPr/>
            </a:lvl3pPr>
            <a:lvl4pPr marL="1265744" indent="0" algn="ctr">
              <a:buNone/>
              <a:defRPr/>
            </a:lvl4pPr>
            <a:lvl5pPr marL="1687658" indent="0" algn="ctr">
              <a:buNone/>
              <a:defRPr/>
            </a:lvl5pPr>
            <a:lvl6pPr marL="2109572" indent="0" algn="ctr">
              <a:buNone/>
              <a:defRPr/>
            </a:lvl6pPr>
            <a:lvl7pPr marL="2531487" indent="0" algn="ctr">
              <a:buNone/>
              <a:defRPr/>
            </a:lvl7pPr>
            <a:lvl8pPr marL="2953402" indent="0" algn="ctr">
              <a:buNone/>
              <a:defRPr/>
            </a:lvl8pPr>
            <a:lvl9pPr marL="3375317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85CAED-E14A-4235-B4B7-2B40472DC7DB}" type="datetimeFigureOut">
              <a:rPr lang="zh-CN" altLang="en-US" smtClean="0"/>
              <a:pPr/>
              <a:t>2018/8/30</a:t>
            </a:fld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B21048-D770-4E17-A88F-BB1F565A0E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971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5CAED-E14A-4235-B4B7-2B40472DC7DB}" type="datetimeFigureOut">
              <a:rPr lang="zh-CN" altLang="en-US" smtClean="0"/>
              <a:pPr/>
              <a:t>2018/8/30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21048-D770-4E17-A88F-BB1F565A0E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313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4938" y="6538913"/>
            <a:ext cx="213360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000" b="1" kern="1200">
                <a:solidFill>
                  <a:srgbClr val="0066FF"/>
                </a:solidFill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r>
              <a:rPr lang="en-US" altLang="zh-CN" dirty="0" smtClean="0"/>
              <a:t>2/11/2016</a:t>
            </a:r>
            <a:endParaRPr lang="en-US" dirty="0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31013" y="6538913"/>
            <a:ext cx="213360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r">
              <a:defRPr lang="en-US" altLang="zh-CN" sz="1000" b="1" kern="1200">
                <a:solidFill>
                  <a:srgbClr val="0066FF"/>
                </a:solidFill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fld id="{02E8B1ED-B719-42AE-8437-DD38C204E552}" type="slidenum">
              <a:rPr/>
              <a:pPr>
                <a:defRPr/>
              </a:pPr>
              <a:t>‹#›</a:t>
            </a:fld>
            <a:endParaRPr lang="zh-CN" altLang="en-US" dirty="0"/>
          </a:p>
        </p:txBody>
      </p:sp>
      <p:pic>
        <p:nvPicPr>
          <p:cNvPr id="3079" name="Picture 5" descr="E:\文档\局徽01.gif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676" y="115890"/>
            <a:ext cx="79533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F:\logo\国家卫星气象中心标-3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113" y="127000"/>
            <a:ext cx="5715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95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1" r:id="rId1"/>
    <p:sldLayoutId id="2147484502" r:id="rId2"/>
    <p:sldLayoutId id="2147484529" r:id="rId3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17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3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51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68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878" indent="-3428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03" indent="-28573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927" indent="-22858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097" indent="-22858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268" indent="-22858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439" indent="-22858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610" indent="-22858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781" indent="-22858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951" indent="-22858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2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1"/>
            <a:ext cx="8229600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000" b="1" smtClean="0">
                <a:solidFill>
                  <a:srgbClr val="0066FF"/>
                </a:solidFill>
                <a:latin typeface="Arial" charset="0"/>
              </a:defRPr>
            </a:lvl1pPr>
          </a:lstStyle>
          <a:p>
            <a:fld id="{032639B4-E6FC-4D93-9F6E-E87AA54D8F66}" type="datetime1">
              <a:rPr lang="en-US" altLang="zh-CN"/>
              <a:pPr/>
              <a:t>8/30/2018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>
              <a:defRPr lang="en-US" altLang="zh-CN" sz="1000" b="1" smtClean="0">
                <a:solidFill>
                  <a:srgbClr val="0066FF"/>
                </a:solidFill>
                <a:latin typeface="Arial" charset="0"/>
              </a:defRPr>
            </a:lvl1pPr>
          </a:lstStyle>
          <a:p>
            <a:pPr algn="r"/>
            <a:fld id="{181091F5-1347-4116-B0A4-A44B7325EFE4}" type="slidenum">
              <a:rPr/>
              <a:pPr algn="r"/>
              <a:t>‹#›</a:t>
            </a:fld>
            <a:endParaRPr lang="zh-CN" altLang="en-US" dirty="0"/>
          </a:p>
        </p:txBody>
      </p:sp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457200" y="1600200"/>
            <a:ext cx="5715000" cy="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22" tIns="45711" rIns="91422" bIns="45711"/>
          <a:lstStyle/>
          <a:p>
            <a:endParaRPr lang="zh-CN" altLang="en-US">
              <a:solidFill>
                <a:srgbClr val="000000"/>
              </a:solidFill>
              <a:latin typeface="Arial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42024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0" r:id="rId1"/>
    <p:sldLayoutId id="2147484501" r:id="rId2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charset="0"/>
          <a:ea typeface="华文细黑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charset="0"/>
          <a:ea typeface="华文细黑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charset="0"/>
          <a:ea typeface="华文细黑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charset="0"/>
          <a:ea typeface="华文细黑" pitchFamily="2" charset="-122"/>
        </a:defRPr>
      </a:lvl5pPr>
      <a:lvl6pPr marL="45717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charset="0"/>
          <a:ea typeface="华文细黑" pitchFamily="2" charset="-122"/>
        </a:defRPr>
      </a:lvl6pPr>
      <a:lvl7pPr marL="914342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charset="0"/>
          <a:ea typeface="华文细黑" pitchFamily="2" charset="-122"/>
        </a:defRPr>
      </a:lvl7pPr>
      <a:lvl8pPr marL="1371512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charset="0"/>
          <a:ea typeface="华文细黑" pitchFamily="2" charset="-122"/>
        </a:defRPr>
      </a:lvl8pPr>
      <a:lvl9pPr marL="1828683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CC"/>
          </a:solidFill>
          <a:latin typeface="Arial" charset="0"/>
          <a:ea typeface="华文细黑" pitchFamily="2" charset="-122"/>
        </a:defRPr>
      </a:lvl9pPr>
    </p:titleStyle>
    <p:bodyStyle>
      <a:lvl1pPr marL="342878" indent="-342878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03" indent="-28573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927" indent="-22858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097" indent="-22858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268" indent="-22858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439" indent="-22858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610" indent="-22858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781" indent="-22858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951" indent="-228585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2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9143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3" tIns="45707" rIns="91413" bIns="457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9"/>
            <a:ext cx="8229600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3" tIns="45707" rIns="91413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7" rIns="91413" bIns="45707" numCol="1" anchor="t" anchorCtr="0" compatLnSpc="1">
            <a:prstTxWarp prst="textNoShape">
              <a:avLst/>
            </a:prstTxWarp>
          </a:bodyPr>
          <a:lstStyle>
            <a:lvl1pPr>
              <a:defRPr sz="1292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85CAED-E14A-4235-B4B7-2B40472DC7DB}" type="datetimeFigureOut">
              <a:rPr lang="zh-CN" alt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2018/8/30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7" rIns="91413" bIns="45707" numCol="1" anchor="t" anchorCtr="0" compatLnSpc="1">
            <a:prstTxWarp prst="textNoShape">
              <a:avLst/>
            </a:prstTxWarp>
          </a:bodyPr>
          <a:lstStyle>
            <a:lvl1pPr algn="ctr">
              <a:defRPr sz="1292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7" rIns="91413" bIns="45707" numCol="1" anchor="t" anchorCtr="0" compatLnSpc="1">
            <a:prstTxWarp prst="textNoShape">
              <a:avLst/>
            </a:prstTxWarp>
          </a:bodyPr>
          <a:lstStyle>
            <a:lvl1pPr algn="r">
              <a:defRPr sz="1292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FB21048-D770-4E17-A88F-BB1F565A0EC2}" type="slidenum">
              <a:rPr lang="zh-CN" alt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457200" y="1600200"/>
            <a:ext cx="5715000" cy="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4381" tIns="42191" rIns="84381" bIns="42191"/>
          <a:lstStyle/>
          <a:p>
            <a:endParaRPr lang="zh-CN" altLang="en-US" sz="1662">
              <a:solidFill>
                <a:srgbClr val="000000"/>
              </a:solidFill>
              <a:latin typeface="Arial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93984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3" r:id="rId1"/>
    <p:sldLayoutId id="2147484646" r:id="rId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954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54" b="1">
          <a:solidFill>
            <a:srgbClr val="0000CC"/>
          </a:solidFill>
          <a:latin typeface="Arial" charset="0"/>
          <a:ea typeface="华文细黑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54" b="1">
          <a:solidFill>
            <a:srgbClr val="0000CC"/>
          </a:solidFill>
          <a:latin typeface="Arial" charset="0"/>
          <a:ea typeface="华文细黑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54" b="1">
          <a:solidFill>
            <a:srgbClr val="0000CC"/>
          </a:solidFill>
          <a:latin typeface="Arial" charset="0"/>
          <a:ea typeface="华文细黑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54" b="1">
          <a:solidFill>
            <a:srgbClr val="0000CC"/>
          </a:solidFill>
          <a:latin typeface="Arial" charset="0"/>
          <a:ea typeface="华文细黑" pitchFamily="2" charset="-122"/>
        </a:defRPr>
      </a:lvl5pPr>
      <a:lvl6pPr marL="421915" algn="l" rtl="0" eaLnBrk="1" fontAlgn="base" hangingPunct="1">
        <a:spcBef>
          <a:spcPct val="0"/>
        </a:spcBef>
        <a:spcAft>
          <a:spcPct val="0"/>
        </a:spcAft>
        <a:defRPr sz="2954" b="1">
          <a:solidFill>
            <a:srgbClr val="0000CC"/>
          </a:solidFill>
          <a:latin typeface="Arial" charset="0"/>
          <a:ea typeface="华文细黑" pitchFamily="2" charset="-122"/>
        </a:defRPr>
      </a:lvl6pPr>
      <a:lvl7pPr marL="843830" algn="l" rtl="0" eaLnBrk="1" fontAlgn="base" hangingPunct="1">
        <a:spcBef>
          <a:spcPct val="0"/>
        </a:spcBef>
        <a:spcAft>
          <a:spcPct val="0"/>
        </a:spcAft>
        <a:defRPr sz="2954" b="1">
          <a:solidFill>
            <a:srgbClr val="0000CC"/>
          </a:solidFill>
          <a:latin typeface="Arial" charset="0"/>
          <a:ea typeface="华文细黑" pitchFamily="2" charset="-122"/>
        </a:defRPr>
      </a:lvl7pPr>
      <a:lvl8pPr marL="1265744" algn="l" rtl="0" eaLnBrk="1" fontAlgn="base" hangingPunct="1">
        <a:spcBef>
          <a:spcPct val="0"/>
        </a:spcBef>
        <a:spcAft>
          <a:spcPct val="0"/>
        </a:spcAft>
        <a:defRPr sz="2954" b="1">
          <a:solidFill>
            <a:srgbClr val="0000CC"/>
          </a:solidFill>
          <a:latin typeface="Arial" charset="0"/>
          <a:ea typeface="华文细黑" pitchFamily="2" charset="-122"/>
        </a:defRPr>
      </a:lvl8pPr>
      <a:lvl9pPr marL="1687658" algn="l" rtl="0" eaLnBrk="1" fontAlgn="base" hangingPunct="1">
        <a:spcBef>
          <a:spcPct val="0"/>
        </a:spcBef>
        <a:spcAft>
          <a:spcPct val="0"/>
        </a:spcAft>
        <a:defRPr sz="2954" b="1">
          <a:solidFill>
            <a:srgbClr val="0000CC"/>
          </a:solidFill>
          <a:latin typeface="Arial" charset="0"/>
          <a:ea typeface="华文细黑" pitchFamily="2" charset="-122"/>
        </a:defRPr>
      </a:lvl9pPr>
    </p:titleStyle>
    <p:bodyStyle>
      <a:lvl1pPr marL="316436" indent="-316436" algn="l" rtl="0" eaLnBrk="1" fontAlgn="base" hangingPunct="1">
        <a:spcBef>
          <a:spcPct val="20000"/>
        </a:spcBef>
        <a:spcAft>
          <a:spcPct val="0"/>
        </a:spcAft>
        <a:buChar char="•"/>
        <a:defRPr sz="2954">
          <a:solidFill>
            <a:schemeClr val="tx1"/>
          </a:solidFill>
          <a:latin typeface="+mn-lt"/>
          <a:ea typeface="+mn-ea"/>
          <a:cs typeface="+mn-cs"/>
        </a:defRPr>
      </a:lvl1pPr>
      <a:lvl2pPr marL="685611" indent="-263696" algn="l" rtl="0" eaLnBrk="1" fontAlgn="base" hangingPunct="1">
        <a:spcBef>
          <a:spcPct val="20000"/>
        </a:spcBef>
        <a:spcAft>
          <a:spcPct val="0"/>
        </a:spcAft>
        <a:buChar char="–"/>
        <a:defRPr sz="2585">
          <a:solidFill>
            <a:schemeClr val="tx1"/>
          </a:solidFill>
          <a:latin typeface="+mn-lt"/>
          <a:ea typeface="+mn-ea"/>
        </a:defRPr>
      </a:lvl2pPr>
      <a:lvl3pPr marL="1054787" indent="-210957" algn="l" rtl="0" eaLnBrk="1" fontAlgn="base" hangingPunct="1">
        <a:spcBef>
          <a:spcPct val="20000"/>
        </a:spcBef>
        <a:spcAft>
          <a:spcPct val="0"/>
        </a:spcAft>
        <a:buChar char="•"/>
        <a:defRPr sz="2215">
          <a:solidFill>
            <a:schemeClr val="tx1"/>
          </a:solidFill>
          <a:latin typeface="+mn-lt"/>
          <a:ea typeface="+mn-ea"/>
        </a:defRPr>
      </a:lvl3pPr>
      <a:lvl4pPr marL="1476701" indent="-210957" algn="l" rtl="0" eaLnBrk="1" fontAlgn="base" hangingPunct="1">
        <a:spcBef>
          <a:spcPct val="20000"/>
        </a:spcBef>
        <a:spcAft>
          <a:spcPct val="0"/>
        </a:spcAft>
        <a:buChar char="–"/>
        <a:defRPr sz="1846">
          <a:solidFill>
            <a:schemeClr val="tx1"/>
          </a:solidFill>
          <a:latin typeface="+mn-lt"/>
          <a:ea typeface="+mn-ea"/>
        </a:defRPr>
      </a:lvl4pPr>
      <a:lvl5pPr marL="1898615" indent="-210957" algn="l" rtl="0" eaLnBrk="1" fontAlgn="base" hangingPunct="1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ea typeface="+mn-ea"/>
        </a:defRPr>
      </a:lvl5pPr>
      <a:lvl6pPr marL="2320530" indent="-210957" algn="l" rtl="0" eaLnBrk="1" fontAlgn="base" hangingPunct="1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ea typeface="+mn-ea"/>
        </a:defRPr>
      </a:lvl6pPr>
      <a:lvl7pPr marL="2742445" indent="-210957" algn="l" rtl="0" eaLnBrk="1" fontAlgn="base" hangingPunct="1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ea typeface="+mn-ea"/>
        </a:defRPr>
      </a:lvl7pPr>
      <a:lvl8pPr marL="3164359" indent="-210957" algn="l" rtl="0" eaLnBrk="1" fontAlgn="base" hangingPunct="1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ea typeface="+mn-ea"/>
        </a:defRPr>
      </a:lvl8pPr>
      <a:lvl9pPr marL="3586274" indent="-210957" algn="l" rtl="0" eaLnBrk="1" fontAlgn="base" hangingPunct="1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843830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1915" algn="l" defTabSz="843830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3830" algn="l" defTabSz="843830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5744" algn="l" defTabSz="843830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7658" algn="l" defTabSz="843830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09572" algn="l" defTabSz="843830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1487" algn="l" defTabSz="843830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3402" algn="l" defTabSz="843830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5317" algn="l" defTabSz="843830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3" tIns="45707" rIns="91413" bIns="457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9"/>
            <a:ext cx="8229600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3" tIns="45707" rIns="91413" bIns="4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7" rIns="91413" bIns="45707" numCol="1" anchor="t" anchorCtr="0" compatLnSpc="1">
            <a:prstTxWarp prst="textNoShape">
              <a:avLst/>
            </a:prstTxWarp>
          </a:bodyPr>
          <a:lstStyle>
            <a:lvl1pPr>
              <a:defRPr sz="1292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C85CAED-E14A-4235-B4B7-2B40472DC7DB}" type="datetimeFigureOut">
              <a:rPr lang="zh-CN" alt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2018/8/30</a:t>
            </a:fld>
            <a:endParaRPr lang="zh-C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7" rIns="91413" bIns="45707" numCol="1" anchor="t" anchorCtr="0" compatLnSpc="1">
            <a:prstTxWarp prst="textNoShape">
              <a:avLst/>
            </a:prstTxWarp>
          </a:bodyPr>
          <a:lstStyle>
            <a:lvl1pPr algn="ctr">
              <a:defRPr sz="1292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7" rIns="91413" bIns="45707" numCol="1" anchor="t" anchorCtr="0" compatLnSpc="1">
            <a:prstTxWarp prst="textNoShape">
              <a:avLst/>
            </a:prstTxWarp>
          </a:bodyPr>
          <a:lstStyle>
            <a:lvl1pPr algn="r">
              <a:defRPr sz="1292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FB21048-D770-4E17-A88F-BB1F565A0EC2}" type="slidenum">
              <a:rPr lang="zh-CN" alt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457200" y="1600200"/>
            <a:ext cx="5715000" cy="0"/>
          </a:xfrm>
          <a:prstGeom prst="line">
            <a:avLst/>
          </a:prstGeom>
          <a:noFill/>
          <a:ln w="889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4381" tIns="42191" rIns="84381" bIns="42191"/>
          <a:lstStyle/>
          <a:p>
            <a:endParaRPr lang="zh-CN" altLang="en-US" sz="1662">
              <a:solidFill>
                <a:srgbClr val="000000"/>
              </a:solidFill>
              <a:latin typeface="Arial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27237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50" r:id="rId2"/>
    <p:sldLayoutId id="2147484651" r:id="rId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954" b="1">
          <a:solidFill>
            <a:srgbClr val="0000CC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54" b="1">
          <a:solidFill>
            <a:srgbClr val="0000CC"/>
          </a:solidFill>
          <a:latin typeface="Arial" charset="0"/>
          <a:ea typeface="华文细黑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54" b="1">
          <a:solidFill>
            <a:srgbClr val="0000CC"/>
          </a:solidFill>
          <a:latin typeface="Arial" charset="0"/>
          <a:ea typeface="华文细黑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54" b="1">
          <a:solidFill>
            <a:srgbClr val="0000CC"/>
          </a:solidFill>
          <a:latin typeface="Arial" charset="0"/>
          <a:ea typeface="华文细黑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54" b="1">
          <a:solidFill>
            <a:srgbClr val="0000CC"/>
          </a:solidFill>
          <a:latin typeface="Arial" charset="0"/>
          <a:ea typeface="华文细黑" pitchFamily="2" charset="-122"/>
        </a:defRPr>
      </a:lvl5pPr>
      <a:lvl6pPr marL="421915" algn="l" rtl="0" eaLnBrk="1" fontAlgn="base" hangingPunct="1">
        <a:spcBef>
          <a:spcPct val="0"/>
        </a:spcBef>
        <a:spcAft>
          <a:spcPct val="0"/>
        </a:spcAft>
        <a:defRPr sz="2954" b="1">
          <a:solidFill>
            <a:srgbClr val="0000CC"/>
          </a:solidFill>
          <a:latin typeface="Arial" charset="0"/>
          <a:ea typeface="华文细黑" pitchFamily="2" charset="-122"/>
        </a:defRPr>
      </a:lvl6pPr>
      <a:lvl7pPr marL="843830" algn="l" rtl="0" eaLnBrk="1" fontAlgn="base" hangingPunct="1">
        <a:spcBef>
          <a:spcPct val="0"/>
        </a:spcBef>
        <a:spcAft>
          <a:spcPct val="0"/>
        </a:spcAft>
        <a:defRPr sz="2954" b="1">
          <a:solidFill>
            <a:srgbClr val="0000CC"/>
          </a:solidFill>
          <a:latin typeface="Arial" charset="0"/>
          <a:ea typeface="华文细黑" pitchFamily="2" charset="-122"/>
        </a:defRPr>
      </a:lvl7pPr>
      <a:lvl8pPr marL="1265744" algn="l" rtl="0" eaLnBrk="1" fontAlgn="base" hangingPunct="1">
        <a:spcBef>
          <a:spcPct val="0"/>
        </a:spcBef>
        <a:spcAft>
          <a:spcPct val="0"/>
        </a:spcAft>
        <a:defRPr sz="2954" b="1">
          <a:solidFill>
            <a:srgbClr val="0000CC"/>
          </a:solidFill>
          <a:latin typeface="Arial" charset="0"/>
          <a:ea typeface="华文细黑" pitchFamily="2" charset="-122"/>
        </a:defRPr>
      </a:lvl8pPr>
      <a:lvl9pPr marL="1687658" algn="l" rtl="0" eaLnBrk="1" fontAlgn="base" hangingPunct="1">
        <a:spcBef>
          <a:spcPct val="0"/>
        </a:spcBef>
        <a:spcAft>
          <a:spcPct val="0"/>
        </a:spcAft>
        <a:defRPr sz="2954" b="1">
          <a:solidFill>
            <a:srgbClr val="0000CC"/>
          </a:solidFill>
          <a:latin typeface="Arial" charset="0"/>
          <a:ea typeface="华文细黑" pitchFamily="2" charset="-122"/>
        </a:defRPr>
      </a:lvl9pPr>
    </p:titleStyle>
    <p:bodyStyle>
      <a:lvl1pPr marL="316436" indent="-316436" algn="l" rtl="0" eaLnBrk="1" fontAlgn="base" hangingPunct="1">
        <a:spcBef>
          <a:spcPct val="20000"/>
        </a:spcBef>
        <a:spcAft>
          <a:spcPct val="0"/>
        </a:spcAft>
        <a:buChar char="•"/>
        <a:defRPr sz="2954">
          <a:solidFill>
            <a:schemeClr val="tx1"/>
          </a:solidFill>
          <a:latin typeface="+mn-lt"/>
          <a:ea typeface="+mn-ea"/>
          <a:cs typeface="+mn-cs"/>
        </a:defRPr>
      </a:lvl1pPr>
      <a:lvl2pPr marL="685611" indent="-263696" algn="l" rtl="0" eaLnBrk="1" fontAlgn="base" hangingPunct="1">
        <a:spcBef>
          <a:spcPct val="20000"/>
        </a:spcBef>
        <a:spcAft>
          <a:spcPct val="0"/>
        </a:spcAft>
        <a:buChar char="–"/>
        <a:defRPr sz="2585">
          <a:solidFill>
            <a:schemeClr val="tx1"/>
          </a:solidFill>
          <a:latin typeface="+mn-lt"/>
          <a:ea typeface="+mn-ea"/>
        </a:defRPr>
      </a:lvl2pPr>
      <a:lvl3pPr marL="1054787" indent="-210957" algn="l" rtl="0" eaLnBrk="1" fontAlgn="base" hangingPunct="1">
        <a:spcBef>
          <a:spcPct val="20000"/>
        </a:spcBef>
        <a:spcAft>
          <a:spcPct val="0"/>
        </a:spcAft>
        <a:buChar char="•"/>
        <a:defRPr sz="2215">
          <a:solidFill>
            <a:schemeClr val="tx1"/>
          </a:solidFill>
          <a:latin typeface="+mn-lt"/>
          <a:ea typeface="+mn-ea"/>
        </a:defRPr>
      </a:lvl3pPr>
      <a:lvl4pPr marL="1476701" indent="-210957" algn="l" rtl="0" eaLnBrk="1" fontAlgn="base" hangingPunct="1">
        <a:spcBef>
          <a:spcPct val="20000"/>
        </a:spcBef>
        <a:spcAft>
          <a:spcPct val="0"/>
        </a:spcAft>
        <a:buChar char="–"/>
        <a:defRPr sz="1846">
          <a:solidFill>
            <a:schemeClr val="tx1"/>
          </a:solidFill>
          <a:latin typeface="+mn-lt"/>
          <a:ea typeface="+mn-ea"/>
        </a:defRPr>
      </a:lvl4pPr>
      <a:lvl5pPr marL="1898615" indent="-210957" algn="l" rtl="0" eaLnBrk="1" fontAlgn="base" hangingPunct="1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ea typeface="+mn-ea"/>
        </a:defRPr>
      </a:lvl5pPr>
      <a:lvl6pPr marL="2320530" indent="-210957" algn="l" rtl="0" eaLnBrk="1" fontAlgn="base" hangingPunct="1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ea typeface="+mn-ea"/>
        </a:defRPr>
      </a:lvl6pPr>
      <a:lvl7pPr marL="2742445" indent="-210957" algn="l" rtl="0" eaLnBrk="1" fontAlgn="base" hangingPunct="1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ea typeface="+mn-ea"/>
        </a:defRPr>
      </a:lvl7pPr>
      <a:lvl8pPr marL="3164359" indent="-210957" algn="l" rtl="0" eaLnBrk="1" fontAlgn="base" hangingPunct="1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ea typeface="+mn-ea"/>
        </a:defRPr>
      </a:lvl8pPr>
      <a:lvl9pPr marL="3586274" indent="-210957" algn="l" rtl="0" eaLnBrk="1" fontAlgn="base" hangingPunct="1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843830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1915" algn="l" defTabSz="843830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3830" algn="l" defTabSz="843830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5744" algn="l" defTabSz="843830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7658" algn="l" defTabSz="843830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09572" algn="l" defTabSz="843830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1487" algn="l" defTabSz="843830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3402" algn="l" defTabSz="843830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5317" algn="l" defTabSz="843830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2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6" tIns="45699" rIns="91396" bIns="4569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6" tIns="45699" rIns="91396" bIns="456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4938" y="6538913"/>
            <a:ext cx="213360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6" tIns="45699" rIns="91396" bIns="45699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000" b="1" kern="1200">
                <a:solidFill>
                  <a:srgbClr val="0066FF"/>
                </a:solidFill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fld id="{B759F0CC-B915-42B0-A762-EDA48F407870}" type="datetime1">
              <a:rPr lang="zh-CN" altLang="en-US" smtClean="0"/>
              <a:pPr>
                <a:defRPr/>
              </a:pPr>
              <a:t>2018/8/30</a:t>
            </a:fld>
            <a:endParaRPr lang="en-US" dirty="0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31013" y="6538913"/>
            <a:ext cx="2133600" cy="20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96" tIns="45699" rIns="91396" bIns="45699" numCol="1" anchor="t" anchorCtr="0" compatLnSpc="1">
            <a:prstTxWarp prst="textNoShape">
              <a:avLst/>
            </a:prstTxWarp>
          </a:bodyPr>
          <a:lstStyle>
            <a:lvl1pPr algn="r">
              <a:defRPr lang="en-US" altLang="zh-CN" sz="1000" b="1" kern="1200">
                <a:solidFill>
                  <a:srgbClr val="0066FF"/>
                </a:solidFill>
                <a:latin typeface="Arial" charset="0"/>
                <a:ea typeface="宋体" pitchFamily="2" charset="-122"/>
                <a:cs typeface="+mn-cs"/>
              </a:defRPr>
            </a:lvl1pPr>
          </a:lstStyle>
          <a:p>
            <a:pPr>
              <a:defRPr/>
            </a:pPr>
            <a:fld id="{02E8B1ED-B719-42AE-8437-DD38C204E552}" type="slidenum">
              <a:rPr/>
              <a:pPr>
                <a:defRPr/>
              </a:pPr>
              <a:t>‹#›</a:t>
            </a:fld>
            <a:endParaRPr lang="zh-CN" altLang="en-US" dirty="0"/>
          </a:p>
        </p:txBody>
      </p:sp>
      <p:pic>
        <p:nvPicPr>
          <p:cNvPr id="3079" name="Picture 5" descr="E:\文档\局徽01.gif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676" y="115892"/>
            <a:ext cx="795337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9" descr="F:\logo\国家卫星气象中心标-3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113" y="127000"/>
            <a:ext cx="5715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101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6" r:id="rId1"/>
    <p:sldLayoutId id="2147484657" r:id="rId2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04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08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1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17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2782" indent="-34278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695" indent="-28565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607" indent="-228521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9651" indent="-228521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6694" indent="-228521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3737" indent="-22852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782" indent="-22852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7825" indent="-22852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4867" indent="-22852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2" algn="l" defTabSz="914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8" algn="l" defTabSz="914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0" algn="l" defTabSz="914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3" algn="l" defTabSz="914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18" algn="l" defTabSz="914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58" algn="l" defTabSz="914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1" algn="l" defTabSz="914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46" algn="l" defTabSz="91408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mailto:huxq@cma.gov.cn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440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矩形 12"/>
          <p:cNvSpPr>
            <a:spLocks noChangeArrowheads="1"/>
          </p:cNvSpPr>
          <p:nvPr/>
        </p:nvSpPr>
        <p:spPr bwMode="auto">
          <a:xfrm>
            <a:off x="0" y="1752600"/>
            <a:ext cx="9144000" cy="1828800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89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2" tIns="45711" rIns="91422" bIns="45711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zh-CN" sz="1800">
              <a:solidFill>
                <a:srgbClr val="FFFFFF"/>
              </a:solidFill>
            </a:endParaRPr>
          </a:p>
        </p:txBody>
      </p:sp>
      <p:pic>
        <p:nvPicPr>
          <p:cNvPr id="26634" name="图片 14" descr="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5" name="标题 15"/>
          <p:cNvSpPr>
            <a:spLocks noGrp="1"/>
          </p:cNvSpPr>
          <p:nvPr>
            <p:ph type="ctrTitle" idx="4294967295"/>
          </p:nvPr>
        </p:nvSpPr>
        <p:spPr>
          <a:xfrm>
            <a:off x="335046" y="2060945"/>
            <a:ext cx="8424497" cy="1470025"/>
          </a:xfrm>
        </p:spPr>
        <p:txBody>
          <a:bodyPr/>
          <a:lstStyle/>
          <a:p>
            <a:pPr algn="ctr" eaLnBrk="1" hangingPunct="1"/>
            <a:r>
              <a:rPr lang="en-US" altLang="zh-CN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lgun Gothic" pitchFamily="34" charset="-127"/>
                <a:ea typeface="Malgun Gothic" pitchFamily="34" charset="-127"/>
              </a:rPr>
              <a:t>FY-3D Commissioning Test Overview</a:t>
            </a:r>
            <a:endParaRPr lang="en-US" altLang="zh-CN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" y="3789040"/>
            <a:ext cx="9180512" cy="3124200"/>
          </a:xfrm>
          <a:prstGeom prst="rect">
            <a:avLst/>
          </a:prstGeom>
          <a:solidFill>
            <a:srgbClr val="000000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2" tIns="45711" rIns="91422" bIns="45711" anchor="ctr"/>
          <a:lstStyle/>
          <a:p>
            <a:pPr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kern="0" dirty="0" smtClean="0">
                <a:solidFill>
                  <a:srgbClr val="FFFFFF"/>
                </a:solidFill>
                <a:latin typeface="Arial"/>
                <a:ea typeface="宋体"/>
              </a:rPr>
              <a:t>                                                 </a:t>
            </a:r>
          </a:p>
          <a:p>
            <a:pPr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kern="0" dirty="0" smtClean="0">
              <a:solidFill>
                <a:srgbClr val="FFFFFF"/>
              </a:solidFill>
              <a:latin typeface="Arial"/>
              <a:ea typeface="宋体"/>
            </a:endParaRPr>
          </a:p>
          <a:p>
            <a:pPr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kern="0" dirty="0" smtClean="0">
              <a:solidFill>
                <a:srgbClr val="FFFFFF"/>
              </a:solidFill>
              <a:latin typeface="Arial"/>
              <a:ea typeface="宋体"/>
            </a:endParaRPr>
          </a:p>
          <a:p>
            <a:pPr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kern="0" dirty="0" smtClean="0">
              <a:solidFill>
                <a:srgbClr val="FFFFFF"/>
              </a:solidFill>
              <a:latin typeface="Arial"/>
              <a:ea typeface="宋体"/>
            </a:endParaRPr>
          </a:p>
          <a:p>
            <a:pPr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kern="0" dirty="0" smtClean="0">
              <a:solidFill>
                <a:srgbClr val="FFFFFF"/>
              </a:solidFill>
              <a:latin typeface="Arial"/>
              <a:ea typeface="宋体"/>
            </a:endParaRPr>
          </a:p>
          <a:p>
            <a:pPr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kern="0" dirty="0" smtClean="0">
              <a:solidFill>
                <a:srgbClr val="FFFFFF"/>
              </a:solidFill>
              <a:latin typeface="Arial"/>
              <a:ea typeface="宋体"/>
            </a:endParaRPr>
          </a:p>
          <a:p>
            <a:pPr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kern="0" dirty="0" smtClean="0">
              <a:solidFill>
                <a:srgbClr val="FFFFFF"/>
              </a:solidFill>
              <a:latin typeface="Arial"/>
              <a:ea typeface="宋体"/>
            </a:endParaRPr>
          </a:p>
          <a:p>
            <a:pPr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kern="0" dirty="0" smtClean="0">
              <a:solidFill>
                <a:srgbClr val="FFFFFF"/>
              </a:solidFill>
              <a:latin typeface="Arial"/>
              <a:ea typeface="宋体"/>
            </a:endParaRPr>
          </a:p>
          <a:p>
            <a:pPr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kern="0" dirty="0" smtClean="0">
              <a:solidFill>
                <a:srgbClr val="FFFFFF"/>
              </a:solidFill>
              <a:latin typeface="Arial"/>
              <a:ea typeface="宋体"/>
            </a:endParaRPr>
          </a:p>
          <a:p>
            <a:pPr algn="ctr"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kern="0" dirty="0">
              <a:solidFill>
                <a:srgbClr val="FFFFFF"/>
              </a:solidFill>
              <a:latin typeface="Arial"/>
              <a:ea typeface="宋体"/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2411760" y="4293096"/>
            <a:ext cx="6732240" cy="1616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ts val="1900"/>
              </a:lnSpc>
              <a:defRPr/>
            </a:pPr>
            <a:r>
              <a:rPr lang="en-US" altLang="zh-CN" sz="3600" b="1" kern="0" dirty="0" err="1" smtClean="0">
                <a:solidFill>
                  <a:srgbClr val="FFFFFF"/>
                </a:solidFill>
              </a:rPr>
              <a:t>Xiuqing</a:t>
            </a:r>
            <a:r>
              <a:rPr lang="en-US" altLang="zh-CN" sz="3600" b="1" kern="0" dirty="0" smtClean="0">
                <a:solidFill>
                  <a:srgbClr val="FFFFFF"/>
                </a:solidFill>
              </a:rPr>
              <a:t> Hu</a:t>
            </a:r>
            <a:endParaRPr lang="en-US" altLang="zh-CN" sz="3600" b="1" kern="0" dirty="0">
              <a:solidFill>
                <a:srgbClr val="FFFFFF"/>
              </a:solidFill>
            </a:endParaRPr>
          </a:p>
          <a:p>
            <a:pPr eaLnBrk="1" hangingPunct="1">
              <a:lnSpc>
                <a:spcPts val="1900"/>
              </a:lnSpc>
              <a:defRPr/>
            </a:pPr>
            <a:endParaRPr lang="en-US" altLang="zh-CN" sz="2000" b="1" kern="0" dirty="0">
              <a:solidFill>
                <a:srgbClr val="FFFFFF"/>
              </a:solidFill>
            </a:endParaRPr>
          </a:p>
          <a:p>
            <a:pPr eaLnBrk="1" hangingPunct="1">
              <a:lnSpc>
                <a:spcPts val="1900"/>
              </a:lnSpc>
              <a:defRPr/>
            </a:pPr>
            <a:r>
              <a:rPr lang="en-US" altLang="zh-CN" sz="1600" b="1" kern="0" dirty="0">
                <a:solidFill>
                  <a:srgbClr val="FFFFFF"/>
                </a:solidFill>
              </a:rPr>
              <a:t>National Satellite Meteorological Center,</a:t>
            </a:r>
          </a:p>
          <a:p>
            <a:pPr eaLnBrk="1" hangingPunct="1">
              <a:lnSpc>
                <a:spcPts val="1900"/>
              </a:lnSpc>
              <a:defRPr/>
            </a:pPr>
            <a:r>
              <a:rPr lang="en-US" altLang="zh-CN" sz="1600" b="1" kern="0" dirty="0">
                <a:solidFill>
                  <a:srgbClr val="FFFFFF"/>
                </a:solidFill>
              </a:rPr>
              <a:t>China Meteorological Administration</a:t>
            </a:r>
          </a:p>
          <a:p>
            <a:pPr eaLnBrk="1" hangingPunct="1">
              <a:lnSpc>
                <a:spcPts val="1900"/>
              </a:lnSpc>
              <a:defRPr/>
            </a:pPr>
            <a:r>
              <a:rPr lang="en-US" altLang="zh-CN" sz="1600" b="1" kern="0" dirty="0">
                <a:solidFill>
                  <a:srgbClr val="FFFFFF"/>
                </a:solidFill>
              </a:rPr>
              <a:t>(NSMC/CMA</a:t>
            </a:r>
            <a:r>
              <a:rPr lang="en-US" altLang="zh-CN" sz="1600" b="1" kern="0" dirty="0" smtClean="0">
                <a:solidFill>
                  <a:srgbClr val="FFFFFF"/>
                </a:solidFill>
              </a:rPr>
              <a:t>)</a:t>
            </a:r>
          </a:p>
          <a:p>
            <a:pPr eaLnBrk="1" hangingPunct="1">
              <a:lnSpc>
                <a:spcPts val="1900"/>
              </a:lnSpc>
              <a:defRPr/>
            </a:pPr>
            <a:endParaRPr lang="en-US" altLang="zh-CN" sz="1600" b="1" kern="0" dirty="0" smtClean="0">
              <a:solidFill>
                <a:srgbClr val="FFFFFF"/>
              </a:solidFill>
            </a:endParaRPr>
          </a:p>
          <a:p>
            <a:pPr eaLnBrk="1" hangingPunct="1">
              <a:lnSpc>
                <a:spcPts val="1900"/>
              </a:lnSpc>
              <a:defRPr/>
            </a:pPr>
            <a:endParaRPr lang="en-US" altLang="zh-CN" sz="1600" b="1" kern="0" dirty="0">
              <a:solidFill>
                <a:srgbClr val="FFFFFF"/>
              </a:solidFill>
            </a:endParaRPr>
          </a:p>
          <a:p>
            <a:pPr algn="l" eaLnBrk="1" hangingPunct="1">
              <a:lnSpc>
                <a:spcPts val="1900"/>
              </a:lnSpc>
              <a:defRPr/>
            </a:pPr>
            <a:r>
              <a:rPr lang="en-US" altLang="zh-CN" sz="1600" b="1" kern="0" dirty="0" smtClean="0">
                <a:solidFill>
                  <a:srgbClr val="FFFFFF"/>
                </a:solidFill>
              </a:rPr>
              <a:t>CEOS/WGCV </a:t>
            </a:r>
            <a:r>
              <a:rPr lang="en-US" altLang="zh-CN" sz="1600" b="1" kern="0" smtClean="0">
                <a:solidFill>
                  <a:srgbClr val="FFFFFF"/>
                </a:solidFill>
              </a:rPr>
              <a:t>meeting  August </a:t>
            </a:r>
            <a:r>
              <a:rPr lang="en-US" altLang="zh-CN" sz="1600" b="1" kern="0" dirty="0" smtClean="0">
                <a:solidFill>
                  <a:srgbClr val="FFFFFF"/>
                </a:solidFill>
              </a:rPr>
              <a:t>28-31,  2018</a:t>
            </a:r>
            <a:endParaRPr lang="en-US" altLang="zh-CN" sz="1600" b="1" kern="0" dirty="0">
              <a:solidFill>
                <a:srgbClr val="FFFFFF"/>
              </a:solidFill>
            </a:endParaRPr>
          </a:p>
        </p:txBody>
      </p:sp>
      <p:pic>
        <p:nvPicPr>
          <p:cNvPr id="15" name="Picture 5" descr="E:\文档\局徽0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932687"/>
            <a:ext cx="795338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 descr="F:\logo\国家卫星气象中心标-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943600"/>
            <a:ext cx="5715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卫星中心大楼西侧（小）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50540"/>
            <a:ext cx="2880320" cy="205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984824"/>
            <a:ext cx="374332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095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196752"/>
            <a:ext cx="8676456" cy="4525963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</a:t>
            </a:r>
            <a:r>
              <a:rPr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est</a:t>
            </a:r>
            <a:r>
              <a:rPr lang="en-US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</a:t>
            </a:r>
            <a:r>
              <a:rPr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for</a:t>
            </a:r>
            <a:r>
              <a:rPr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satellite platform ha</a:t>
            </a:r>
            <a:r>
              <a:rPr lang="en-US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ve</a:t>
            </a:r>
            <a:r>
              <a:rPr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been finished</a:t>
            </a:r>
            <a:r>
              <a:rPr lang="en-US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, the r</a:t>
            </a:r>
            <a:r>
              <a:rPr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esults show the functions and performances meet the requirements</a:t>
            </a:r>
            <a:r>
              <a:rPr lang="en-US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;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Field campaigns for FY-3D Vicarious calibration and validation were conducted at </a:t>
            </a:r>
            <a:r>
              <a:rPr lang="en-US" altLang="zh-CN" sz="20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Simao</a:t>
            </a:r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rainforest in March 2018, </a:t>
            </a:r>
            <a:r>
              <a:rPr lang="en-US" altLang="zh-CN" sz="20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Dunhuang</a:t>
            </a:r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desert in April 2018, and </a:t>
            </a:r>
            <a:r>
              <a:rPr lang="en-US" altLang="zh-CN" sz="20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Qinghu</a:t>
            </a:r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Lake in August 2018.</a:t>
            </a:r>
            <a:endParaRPr sz="2000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All </a:t>
            </a:r>
            <a:r>
              <a:rPr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10 instruments </a:t>
            </a:r>
            <a:r>
              <a:rPr lang="en-US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onboard FY-3D </a:t>
            </a:r>
            <a:r>
              <a:rPr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have finished </a:t>
            </a:r>
            <a:r>
              <a:rPr lang="en-US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 three-</a:t>
            </a:r>
            <a:r>
              <a:rPr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round tests </a:t>
            </a:r>
            <a:r>
              <a:rPr lang="en-US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for</a:t>
            </a:r>
            <a:r>
              <a:rPr lang="en-US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evaluating</a:t>
            </a:r>
            <a:r>
              <a:rPr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the </a:t>
            </a:r>
            <a:r>
              <a:rPr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key </a:t>
            </a:r>
            <a:r>
              <a:rPr lang="en-US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performances which all meet with specification</a:t>
            </a:r>
            <a:r>
              <a:rPr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.</a:t>
            </a: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US" sz="2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8</a:t>
            </a:r>
            <a:r>
              <a:rPr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instrument payloads, i.e. MERSI</a:t>
            </a:r>
            <a:r>
              <a:rPr lang="en-US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-II</a:t>
            </a:r>
            <a:r>
              <a:rPr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,</a:t>
            </a:r>
            <a:r>
              <a:rPr lang="en-US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HIRAS, </a:t>
            </a:r>
            <a:r>
              <a:rPr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GNOS, MWTS, MWHS, MWRI, SEM, and IPM have begun with L1 data application test</a:t>
            </a:r>
            <a:r>
              <a:rPr lang="en-US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and trial operation</a:t>
            </a:r>
            <a:r>
              <a:rPr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.   </a:t>
            </a:r>
            <a:endParaRPr lang="en-US" sz="2000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Trial data of </a:t>
            </a:r>
            <a:r>
              <a:rPr lang="en-US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Sounding instruments </a:t>
            </a:r>
            <a:r>
              <a:rPr lang="zh-CN" altLang="en-US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（</a:t>
            </a:r>
            <a:r>
              <a:rPr lang="en-US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2000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HIRAS, GNOS, MWTS, MWHS, </a:t>
            </a:r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MWRI</a:t>
            </a:r>
            <a:r>
              <a:rPr lang="zh-CN" altLang="en-US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）</a:t>
            </a:r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were delivered to outsides such as ECWMF, EMETSAT, </a:t>
            </a:r>
            <a:r>
              <a:rPr lang="en-US" altLang="zh-CN" sz="2000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Metoffice</a:t>
            </a:r>
            <a:r>
              <a:rPr lang="en-US" altLang="zh-CN" sz="2000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, Wisconsin University and CAS for L1 quality evaluation and data assimilation test     </a:t>
            </a:r>
            <a:endParaRPr sz="2000" dirty="0" smtClean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7504" y="476672"/>
            <a:ext cx="6984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solidFill>
                  <a:srgbClr val="0033CC"/>
                </a:solidFill>
              </a:rPr>
              <a:t>Latest </a:t>
            </a:r>
            <a:r>
              <a:rPr lang="en-US" altLang="zh-CN" sz="3600" dirty="0">
                <a:solidFill>
                  <a:srgbClr val="0033CC"/>
                </a:solidFill>
              </a:rPr>
              <a:t>Update </a:t>
            </a:r>
            <a:r>
              <a:rPr lang="en-US" altLang="zh-CN" sz="3600" dirty="0" smtClean="0">
                <a:solidFill>
                  <a:srgbClr val="0033CC"/>
                </a:solidFill>
              </a:rPr>
              <a:t>of FY-3D status</a:t>
            </a:r>
            <a:endParaRPr lang="zh-CN" altLang="en-US" sz="36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9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b="1" dirty="0">
                <a:solidFill>
                  <a:srgbClr val="0033CC"/>
                </a:solidFill>
                <a:latin typeface="Calibri" panose="020F0502020204030204" pitchFamily="34" charset="0"/>
              </a:rPr>
              <a:t>FY-3D Cal/Val Continuity</a:t>
            </a:r>
            <a:endParaRPr lang="zh-CN" altLang="en-US" b="1" dirty="0">
              <a:solidFill>
                <a:srgbClr val="0033CC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7544" y="1340769"/>
            <a:ext cx="8229600" cy="309634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zh-CN" sz="2000" dirty="0" smtClean="0"/>
              <a:t>Operational Instrument Performance Monitoring for long term based on OBC complete telemetry parameters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zh-CN" sz="2000" dirty="0" smtClean="0"/>
              <a:t>GSICS SNO or </a:t>
            </a:r>
            <a:r>
              <a:rPr lang="en-US" altLang="zh-CN" sz="2000" dirty="0" err="1" smtClean="0"/>
              <a:t>SNOx</a:t>
            </a:r>
            <a:r>
              <a:rPr lang="en-US" altLang="zh-CN" sz="2000" dirty="0" smtClean="0"/>
              <a:t> monitoring using reference instruments (IASI, </a:t>
            </a:r>
            <a:r>
              <a:rPr lang="en-US" altLang="zh-CN" sz="2000" dirty="0" err="1" smtClean="0"/>
              <a:t>CrIS</a:t>
            </a:r>
            <a:r>
              <a:rPr lang="en-US" altLang="zh-CN" sz="2000" dirty="0" smtClean="0"/>
              <a:t>, MODIS,VIIRS) and </a:t>
            </a:r>
            <a:r>
              <a:rPr lang="en-US" altLang="zh-CN" sz="2000" dirty="0" err="1" smtClean="0"/>
              <a:t>Intercomparison</a:t>
            </a:r>
            <a:r>
              <a:rPr lang="en-US" altLang="zh-CN" sz="2000" dirty="0" smtClean="0"/>
              <a:t> with EUMETSAT sensors such as Sentinel 3 OLCI/</a:t>
            </a:r>
            <a:r>
              <a:rPr lang="en-US" altLang="zh-CN" sz="2000" dirty="0"/>
              <a:t>+SLSTR</a:t>
            </a:r>
            <a:r>
              <a:rPr lang="en-US" altLang="zh-CN" sz="2000" dirty="0" smtClean="0"/>
              <a:t>, GOME-2.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zh-CN" sz="2000" dirty="0" smtClean="0"/>
              <a:t>MERSI-II Calibration trend monitoring using PICS sites and ground-based automatic measurements at </a:t>
            </a:r>
            <a:r>
              <a:rPr lang="en-US" altLang="zh-CN" sz="2000" dirty="0" err="1" smtClean="0"/>
              <a:t>Dunhuang</a:t>
            </a:r>
            <a:r>
              <a:rPr lang="en-US" altLang="zh-CN" sz="2000" dirty="0" smtClean="0"/>
              <a:t> site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en-US" altLang="zh-CN" sz="2000" dirty="0" smtClean="0"/>
              <a:t>Integrated calibration system which combines earth targets, moon, DCC and RT simulation</a:t>
            </a:r>
          </a:p>
          <a:p>
            <a:pPr>
              <a:buFont typeface="Wingdings" pitchFamily="2" charset="2"/>
              <a:buChar char="Ø"/>
            </a:pPr>
            <a:endParaRPr lang="zh-CN" altLang="en-US" sz="20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A7D50-B52A-49DD-BE9F-78663E719E2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2018/8/30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EFA-B49B-4FD7-819D-E4EC53762E7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683568" y="4941168"/>
            <a:ext cx="8568952" cy="1584176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000" dirty="0">
                <a:solidFill>
                  <a:srgbClr val="0033CC"/>
                </a:solidFill>
                <a:latin typeface="+mn-lt"/>
                <a:ea typeface="+mn-ea"/>
              </a:rPr>
              <a:t>Overview of FY-3D commissioning </a:t>
            </a:r>
            <a:r>
              <a:rPr lang="en-US" altLang="zh-CN" sz="2000" dirty="0" smtClean="0">
                <a:solidFill>
                  <a:srgbClr val="0033CC"/>
                </a:solidFill>
                <a:latin typeface="+mn-lt"/>
                <a:ea typeface="+mn-ea"/>
              </a:rPr>
              <a:t>test    X. Hu </a:t>
            </a:r>
            <a:endParaRPr lang="zh-CN" altLang="en-US" sz="2000" dirty="0">
              <a:solidFill>
                <a:srgbClr val="0033CC"/>
              </a:solidFill>
              <a:latin typeface="+mn-lt"/>
              <a:ea typeface="+mn-ea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000" dirty="0">
                <a:solidFill>
                  <a:srgbClr val="0033CC"/>
                </a:solidFill>
                <a:latin typeface="+mn-lt"/>
                <a:ea typeface="+mn-ea"/>
              </a:rPr>
              <a:t>Cal/Val for FY-3D Microwave sensors (MWTS/MWHS/MWRI)  Q. Lu</a:t>
            </a:r>
          </a:p>
          <a:p>
            <a:pPr marL="342900" indent="-342900" eaLnBrk="0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000" dirty="0">
                <a:solidFill>
                  <a:srgbClr val="0033CC"/>
                </a:solidFill>
                <a:latin typeface="+mn-lt"/>
                <a:ea typeface="+mn-ea"/>
              </a:rPr>
              <a:t>FY-3D/HIRAS calibration and validation  C. Qi</a:t>
            </a:r>
          </a:p>
          <a:p>
            <a:pPr marL="342900" indent="-342900" eaLnBrk="0" hangingPunct="0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p"/>
            </a:pPr>
            <a:r>
              <a:rPr lang="en-US" altLang="zh-CN" sz="2000" dirty="0">
                <a:solidFill>
                  <a:srgbClr val="0033CC"/>
                </a:solidFill>
                <a:latin typeface="+mn-lt"/>
                <a:ea typeface="+mn-ea"/>
              </a:rPr>
              <a:t>FY-3D/MERSI-II commission test  N. </a:t>
            </a:r>
            <a:r>
              <a:rPr lang="en-US" altLang="zh-CN" sz="2000" dirty="0" err="1" smtClean="0">
                <a:solidFill>
                  <a:srgbClr val="0033CC"/>
                </a:solidFill>
                <a:latin typeface="+mn-lt"/>
                <a:ea typeface="+mn-ea"/>
              </a:rPr>
              <a:t>Xu</a:t>
            </a:r>
            <a:endParaRPr lang="zh-CN" altLang="en-US" sz="2000" dirty="0">
              <a:solidFill>
                <a:srgbClr val="0033CC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4208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C31E2BA7-2015-41ED-9875-4254D49ED367}"/>
              </a:ext>
            </a:extLst>
          </p:cNvPr>
          <p:cNvSpPr/>
          <p:nvPr/>
        </p:nvSpPr>
        <p:spPr>
          <a:xfrm>
            <a:off x="118583" y="1232175"/>
            <a:ext cx="902541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0033CC"/>
                </a:solidFill>
                <a:latin typeface="+mn-lt"/>
                <a:ea typeface="Kozuka Gothic Pro B" pitchFamily="34" charset="-128"/>
              </a:rPr>
              <a:t>A </a:t>
            </a:r>
            <a:r>
              <a:rPr lang="en-US" altLang="zh-CN" sz="2000" b="1" dirty="0">
                <a:solidFill>
                  <a:srgbClr val="0033CC"/>
                </a:solidFill>
                <a:latin typeface="+mn-lt"/>
                <a:ea typeface="Kozuka Gothic Pro B" pitchFamily="34" charset="-128"/>
              </a:rPr>
              <a:t>joint </a:t>
            </a:r>
            <a:r>
              <a:rPr lang="en-US" altLang="zh-CN" sz="2000" b="1" dirty="0" smtClean="0">
                <a:solidFill>
                  <a:srgbClr val="0033CC"/>
                </a:solidFill>
                <a:latin typeface="+mn-lt"/>
                <a:ea typeface="Kozuka Gothic Pro B" pitchFamily="34" charset="-128"/>
              </a:rPr>
              <a:t>mission: </a:t>
            </a:r>
            <a:r>
              <a:rPr lang="en-US" altLang="zh-CN" sz="2000" dirty="0" smtClean="0">
                <a:latin typeface="+mn-lt"/>
                <a:ea typeface="Kozuka Gothic Pro B" pitchFamily="34" charset="-128"/>
              </a:rPr>
              <a:t>by</a:t>
            </a:r>
            <a:r>
              <a:rPr lang="en-US" altLang="zh-CN" sz="2000" b="1" dirty="0" smtClean="0">
                <a:solidFill>
                  <a:srgbClr val="C00000"/>
                </a:solidFill>
                <a:latin typeface="+mn-lt"/>
                <a:ea typeface="Kozuka Gothic Pro B" pitchFamily="34" charset="-128"/>
              </a:rPr>
              <a:t> </a:t>
            </a:r>
            <a:r>
              <a:rPr lang="en-US" altLang="zh-CN" sz="2000" dirty="0" smtClean="0">
                <a:solidFill>
                  <a:srgbClr val="00B050"/>
                </a:solidFill>
                <a:latin typeface="+mn-lt"/>
                <a:ea typeface="Kozuka Gothic Pro B" pitchFamily="34" charset="-128"/>
              </a:rPr>
              <a:t>MOST</a:t>
            </a:r>
            <a:r>
              <a:rPr lang="en-US" altLang="zh-CN" sz="2000" dirty="0" smtClean="0">
                <a:solidFill>
                  <a:srgbClr val="002060"/>
                </a:solidFill>
                <a:latin typeface="+mn-lt"/>
                <a:ea typeface="Kozuka Gothic Pro B" pitchFamily="34" charset="-128"/>
              </a:rPr>
              <a:t>(Ministry </a:t>
            </a:r>
            <a:r>
              <a:rPr lang="en-US" altLang="zh-CN" sz="2000" dirty="0">
                <a:solidFill>
                  <a:srgbClr val="002060"/>
                </a:solidFill>
                <a:latin typeface="+mn-lt"/>
                <a:ea typeface="Kozuka Gothic Pro B" pitchFamily="34" charset="-128"/>
              </a:rPr>
              <a:t>Of Science and Technology),  </a:t>
            </a:r>
            <a:r>
              <a:rPr lang="en-US" altLang="zh-CN" sz="2000" dirty="0">
                <a:solidFill>
                  <a:srgbClr val="00B050"/>
                </a:solidFill>
                <a:latin typeface="+mn-lt"/>
                <a:ea typeface="Kozuka Gothic Pro B" pitchFamily="34" charset="-128"/>
              </a:rPr>
              <a:t>CAS</a:t>
            </a:r>
            <a:r>
              <a:rPr lang="en-US" altLang="zh-CN" sz="2000" dirty="0">
                <a:solidFill>
                  <a:srgbClr val="002060"/>
                </a:solidFill>
                <a:latin typeface="+mn-lt"/>
                <a:ea typeface="Kozuka Gothic Pro B" pitchFamily="34" charset="-128"/>
              </a:rPr>
              <a:t>(Chinese Academy of Science), and </a:t>
            </a:r>
            <a:r>
              <a:rPr lang="en-US" altLang="zh-CN" sz="2000" dirty="0">
                <a:solidFill>
                  <a:srgbClr val="00B050"/>
                </a:solidFill>
                <a:latin typeface="+mn-lt"/>
                <a:ea typeface="Kozuka Gothic Pro B" pitchFamily="34" charset="-128"/>
              </a:rPr>
              <a:t>CMA</a:t>
            </a:r>
            <a:r>
              <a:rPr lang="en-US" altLang="zh-CN" sz="2000" dirty="0">
                <a:solidFill>
                  <a:srgbClr val="002060"/>
                </a:solidFill>
                <a:latin typeface="+mn-lt"/>
                <a:ea typeface="Kozuka Gothic Pro B" pitchFamily="34" charset="-128"/>
              </a:rPr>
              <a:t>.</a:t>
            </a:r>
          </a:p>
          <a:p>
            <a:r>
              <a:rPr lang="en-US" altLang="zh-CN" sz="2000" b="1" dirty="0">
                <a:solidFill>
                  <a:srgbClr val="0033CC"/>
                </a:solidFill>
                <a:latin typeface="+mn-lt"/>
                <a:ea typeface="Kozuka Gothic Pro B" pitchFamily="34" charset="-128"/>
              </a:rPr>
              <a:t>Mission objective: </a:t>
            </a:r>
            <a:r>
              <a:rPr lang="en-US" altLang="zh-CN" sz="2000" dirty="0">
                <a:solidFill>
                  <a:srgbClr val="002060"/>
                </a:solidFill>
                <a:latin typeface="+mn-lt"/>
                <a:ea typeface="Kozuka Gothic Pro B" pitchFamily="34" charset="-128"/>
              </a:rPr>
              <a:t>t</a:t>
            </a:r>
            <a:r>
              <a:rPr lang="en-US" altLang="zh-CN" sz="2000" dirty="0" smtClean="0">
                <a:solidFill>
                  <a:srgbClr val="002060"/>
                </a:solidFill>
                <a:latin typeface="+mn-lt"/>
                <a:ea typeface="Kozuka Gothic Pro B" pitchFamily="34" charset="-128"/>
              </a:rPr>
              <a:t>o </a:t>
            </a:r>
            <a:r>
              <a:rPr lang="en-US" altLang="zh-CN" sz="2000" dirty="0">
                <a:solidFill>
                  <a:srgbClr val="002060"/>
                </a:solidFill>
                <a:latin typeface="+mn-lt"/>
                <a:ea typeface="Kozuka Gothic Pro B" pitchFamily="34" charset="-128"/>
              </a:rPr>
              <a:t>retrieve the atmosphere column-averaged CO2 dry air mole fraction (XCO2</a:t>
            </a:r>
            <a:r>
              <a:rPr lang="en-US" altLang="zh-CN" sz="2000" dirty="0" smtClean="0">
                <a:solidFill>
                  <a:srgbClr val="002060"/>
                </a:solidFill>
                <a:latin typeface="+mn-lt"/>
                <a:ea typeface="Kozuka Gothic Pro B" pitchFamily="34" charset="-128"/>
              </a:rPr>
              <a:t>).</a:t>
            </a:r>
            <a:endParaRPr lang="en-US" altLang="zh-CN" sz="2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539B1EA-C127-401C-88BB-BE7A3DFD2AE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90" y="2895600"/>
            <a:ext cx="3691417" cy="33417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9F8B791D-048A-40F0-8F59-FDEACB42E3BE}"/>
              </a:ext>
            </a:extLst>
          </p:cNvPr>
          <p:cNvSpPr/>
          <p:nvPr/>
        </p:nvSpPr>
        <p:spPr>
          <a:xfrm>
            <a:off x="4067944" y="2636912"/>
            <a:ext cx="4896544" cy="3816424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Instruments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：</a:t>
            </a:r>
            <a:endParaRPr lang="en-US" altLang="zh-CN" sz="2000" b="1" dirty="0" smtClean="0">
              <a:solidFill>
                <a:srgbClr val="FF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dirty="0" smtClean="0">
                <a:solidFill>
                  <a:srgbClr val="002060"/>
                </a:solidFill>
              </a:rPr>
              <a:t>ACGS</a:t>
            </a:r>
            <a:r>
              <a:rPr lang="en-US" altLang="zh-CN" dirty="0">
                <a:solidFill>
                  <a:srgbClr val="002060"/>
                </a:solidFill>
              </a:rPr>
              <a:t>(</a:t>
            </a:r>
            <a:r>
              <a:rPr lang="zh-CN" altLang="en-US" dirty="0">
                <a:solidFill>
                  <a:srgbClr val="002060"/>
                </a:solidFill>
              </a:rPr>
              <a:t>Atmospheric CO2 Grating Spectrometer</a:t>
            </a:r>
            <a:r>
              <a:rPr lang="en-US" altLang="zh-CN" dirty="0">
                <a:solidFill>
                  <a:srgbClr val="002060"/>
                </a:solidFill>
              </a:rPr>
              <a:t>) is mainly used to measure atmospheric CO2. It has three spectral bands. One is the oxygen A-band with a centroid wavelength of 760nm. The other two are weak and strong carbon dioxide absorbing bands with centroid of 1610nm and 2060nm.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dirty="0" smtClean="0">
                <a:solidFill>
                  <a:srgbClr val="002060"/>
                </a:solidFill>
              </a:rPr>
              <a:t>CAPI(</a:t>
            </a:r>
            <a:r>
              <a:rPr lang="zh-CN" altLang="en-US" dirty="0">
                <a:solidFill>
                  <a:srgbClr val="002060"/>
                </a:solidFill>
              </a:rPr>
              <a:t>Cloud and Aerosol Polarization Instrument</a:t>
            </a:r>
            <a:r>
              <a:rPr lang="en-US" altLang="zh-CN" dirty="0">
                <a:solidFill>
                  <a:srgbClr val="002060"/>
                </a:solidFill>
              </a:rPr>
              <a:t>)</a:t>
            </a:r>
            <a:r>
              <a:rPr lang="zh-CN" altLang="en-US" dirty="0">
                <a:solidFill>
                  <a:srgbClr val="002060"/>
                </a:solidFill>
              </a:rPr>
              <a:t> </a:t>
            </a:r>
            <a:r>
              <a:rPr lang="en-US" altLang="zh-CN" dirty="0">
                <a:solidFill>
                  <a:srgbClr val="002060"/>
                </a:solidFill>
              </a:rPr>
              <a:t> is a 5-channel UV/VIS/ NIR/SWIR radiometer with three polarizations in two channels </a:t>
            </a:r>
            <a:r>
              <a:rPr lang="zh-CN" altLang="en-US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D9A4E639-6E95-4124-8945-51E7A154ECB5}"/>
              </a:ext>
            </a:extLst>
          </p:cNvPr>
          <p:cNvSpPr/>
          <p:nvPr/>
        </p:nvSpPr>
        <p:spPr>
          <a:xfrm>
            <a:off x="653493" y="44576"/>
            <a:ext cx="63809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zh-CN" altLang="en-US" sz="2800" b="1" dirty="0" smtClean="0">
                <a:solidFill>
                  <a:srgbClr val="FF0000"/>
                </a:solidFill>
              </a:rPr>
              <a:t>TANSAT</a:t>
            </a:r>
            <a:endParaRPr lang="en-US" altLang="zh-CN" sz="2800" dirty="0" smtClean="0">
              <a:solidFill>
                <a:srgbClr val="FF0000"/>
              </a:solidFill>
            </a:endParaRPr>
          </a:p>
          <a:p>
            <a:pPr marL="0" lvl="1"/>
            <a:r>
              <a:rPr lang="en-US" altLang="zh-CN" sz="2800" dirty="0" smtClean="0">
                <a:solidFill>
                  <a:srgbClr val="0033CC"/>
                </a:solidFill>
              </a:rPr>
              <a:t> -- </a:t>
            </a:r>
            <a:r>
              <a:rPr lang="en-US" altLang="zh-CN" sz="2400" dirty="0" smtClean="0">
                <a:solidFill>
                  <a:srgbClr val="0033CC"/>
                </a:solidFill>
              </a:rPr>
              <a:t>Data </a:t>
            </a:r>
            <a:r>
              <a:rPr lang="en-US" altLang="zh-CN" sz="2400" dirty="0">
                <a:solidFill>
                  <a:srgbClr val="0033CC"/>
                </a:solidFill>
              </a:rPr>
              <a:t>has been opened to world users</a:t>
            </a:r>
          </a:p>
          <a:p>
            <a:endParaRPr lang="zh-CN" altLang="en-US" sz="28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31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>
            <a:extLst>
              <a:ext uri="{FF2B5EF4-FFF2-40B4-BE49-F238E27FC236}">
                <a16:creationId xmlns:a16="http://schemas.microsoft.com/office/drawing/2014/main" xmlns="" id="{EACE988D-5FD0-4C2A-9639-B3A274AEB4F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219200"/>
            <a:ext cx="4670425" cy="5472113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US" altLang="zh-CN" sz="1400" dirty="0">
                <a:solidFill>
                  <a:srgbClr val="002060"/>
                </a:solidFill>
              </a:rPr>
              <a:t>TANSAT was successfully launched on Dec. 22,2016.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1400" dirty="0">
                <a:solidFill>
                  <a:srgbClr val="002060"/>
                </a:solidFill>
              </a:rPr>
              <a:t>Commissioning test has been finished by </a:t>
            </a:r>
            <a:r>
              <a:rPr lang="en-US" altLang="zh-CN" sz="1400" dirty="0" smtClean="0">
                <a:solidFill>
                  <a:srgbClr val="002060"/>
                </a:solidFill>
              </a:rPr>
              <a:t>June 30,2017</a:t>
            </a:r>
            <a:r>
              <a:rPr lang="en-US" altLang="zh-CN" sz="1400" dirty="0">
                <a:solidFill>
                  <a:srgbClr val="002060"/>
                </a:solidFill>
              </a:rPr>
              <a:t>, and the Satellite </a:t>
            </a:r>
            <a:r>
              <a:rPr lang="en-US" altLang="zh-CN" sz="1400" dirty="0" smtClean="0">
                <a:solidFill>
                  <a:srgbClr val="002060"/>
                </a:solidFill>
              </a:rPr>
              <a:t>was handed over </a:t>
            </a:r>
            <a:r>
              <a:rPr lang="en-US" altLang="zh-CN" sz="1400" dirty="0">
                <a:solidFill>
                  <a:srgbClr val="002060"/>
                </a:solidFill>
              </a:rPr>
              <a:t>to NSMC/CMA for </a:t>
            </a:r>
            <a:r>
              <a:rPr lang="en-US" altLang="zh-CN" sz="1400" dirty="0" smtClean="0">
                <a:solidFill>
                  <a:srgbClr val="002060"/>
                </a:solidFill>
              </a:rPr>
              <a:t>operation in Oct. 2017</a:t>
            </a:r>
            <a:endParaRPr lang="en-US" altLang="zh-CN" sz="1400" dirty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1400" dirty="0" smtClean="0">
                <a:solidFill>
                  <a:srgbClr val="002060"/>
                </a:solidFill>
              </a:rPr>
              <a:t>Data  are available for world-wide users </a:t>
            </a:r>
            <a:r>
              <a:rPr lang="en-US" altLang="zh-CN" sz="1400" dirty="0" smtClean="0">
                <a:solidFill>
                  <a:srgbClr val="FF0000"/>
                </a:solidFill>
              </a:rPr>
              <a:t>.</a:t>
            </a:r>
            <a:endParaRPr lang="en-US" altLang="zh-CN" sz="1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zh-CN" altLang="en-US" sz="1400" dirty="0"/>
          </a:p>
        </p:txBody>
      </p:sp>
      <p:grpSp>
        <p:nvGrpSpPr>
          <p:cNvPr id="5" name="组 13">
            <a:extLst>
              <a:ext uri="{FF2B5EF4-FFF2-40B4-BE49-F238E27FC236}">
                <a16:creationId xmlns:a16="http://schemas.microsoft.com/office/drawing/2014/main" xmlns="" id="{C5177689-F6DE-49C4-BDEE-4D20CA96E7A9}"/>
              </a:ext>
            </a:extLst>
          </p:cNvPr>
          <p:cNvGrpSpPr/>
          <p:nvPr/>
        </p:nvGrpSpPr>
        <p:grpSpPr>
          <a:xfrm>
            <a:off x="5037285" y="1371600"/>
            <a:ext cx="4068743" cy="5252031"/>
            <a:chOff x="3107862" y="0"/>
            <a:chExt cx="4068742" cy="6975905"/>
          </a:xfrm>
        </p:grpSpPr>
        <p:grpSp>
          <p:nvGrpSpPr>
            <p:cNvPr id="6" name="组 6">
              <a:extLst>
                <a:ext uri="{FF2B5EF4-FFF2-40B4-BE49-F238E27FC236}">
                  <a16:creationId xmlns:a16="http://schemas.microsoft.com/office/drawing/2014/main" xmlns="" id="{FD08DA95-F43F-4F41-A520-5E26642C3D53}"/>
                </a:ext>
              </a:extLst>
            </p:cNvPr>
            <p:cNvGrpSpPr/>
            <p:nvPr/>
          </p:nvGrpSpPr>
          <p:grpSpPr>
            <a:xfrm>
              <a:off x="3107862" y="0"/>
              <a:ext cx="4068742" cy="6975905"/>
              <a:chOff x="3107862" y="0"/>
              <a:chExt cx="4068742" cy="6975905"/>
            </a:xfrm>
          </p:grpSpPr>
          <p:pic>
            <p:nvPicPr>
              <p:cNvPr id="13" name="图片 12" descr="北京_ct1.png">
                <a:extLst>
                  <a:ext uri="{FF2B5EF4-FFF2-40B4-BE49-F238E27FC236}">
                    <a16:creationId xmlns:a16="http://schemas.microsoft.com/office/drawing/2014/main" xmlns="" id="{20A973D6-64F4-4AF2-9FC7-F58B9DE16B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862" y="0"/>
                <a:ext cx="3231414" cy="6858000"/>
              </a:xfrm>
              <a:prstGeom prst="rect">
                <a:avLst/>
              </a:prstGeom>
            </p:spPr>
          </p:pic>
          <p:pic>
            <p:nvPicPr>
              <p:cNvPr id="14" name="图片 13" descr="cbar.png">
                <a:extLst>
                  <a:ext uri="{FF2B5EF4-FFF2-40B4-BE49-F238E27FC236}">
                    <a16:creationId xmlns:a16="http://schemas.microsoft.com/office/drawing/2014/main" xmlns="" id="{23D41C11-14B6-45CB-9FED-AEA5E4654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12263" y="4237253"/>
                <a:ext cx="394578" cy="2620747"/>
              </a:xfrm>
              <a:prstGeom prst="rect">
                <a:avLst/>
              </a:prstGeom>
            </p:spPr>
          </p:pic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xmlns="" id="{1DD64784-4AD8-45C6-89A2-3416FE94011E}"/>
                  </a:ext>
                </a:extLst>
              </p:cNvPr>
              <p:cNvSpPr txBox="1"/>
              <p:nvPr/>
            </p:nvSpPr>
            <p:spPr>
              <a:xfrm>
                <a:off x="6406841" y="6485347"/>
                <a:ext cx="769763" cy="4905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b="1" dirty="0">
                    <a:solidFill>
                      <a:srgbClr val="0000FF"/>
                    </a:solidFill>
                  </a:rPr>
                  <a:t>XCO</a:t>
                </a:r>
                <a:r>
                  <a:rPr kumimoji="1" lang="en-US" altLang="zh-CN" b="1" baseline="-25000" dirty="0">
                    <a:solidFill>
                      <a:srgbClr val="0000FF"/>
                    </a:solidFill>
                  </a:rPr>
                  <a:t>2</a:t>
                </a:r>
                <a:endParaRPr kumimoji="1" lang="zh-CN" altLang="en-US" b="1" baseline="-250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7" name="左大括号 6">
              <a:extLst>
                <a:ext uri="{FF2B5EF4-FFF2-40B4-BE49-F238E27FC236}">
                  <a16:creationId xmlns:a16="http://schemas.microsoft.com/office/drawing/2014/main" xmlns="" id="{C7D0E0DE-F039-4EA6-B672-6B35BC0E9489}"/>
                </a:ext>
              </a:extLst>
            </p:cNvPr>
            <p:cNvSpPr/>
            <p:nvPr/>
          </p:nvSpPr>
          <p:spPr>
            <a:xfrm>
              <a:off x="4319610" y="2654220"/>
              <a:ext cx="327013" cy="4144840"/>
            </a:xfrm>
            <a:prstGeom prst="leftBrac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xmlns="" id="{C584B56E-5B7E-4700-A3A8-F372DC211D88}"/>
                </a:ext>
              </a:extLst>
            </p:cNvPr>
            <p:cNvSpPr txBox="1"/>
            <p:nvPr/>
          </p:nvSpPr>
          <p:spPr>
            <a:xfrm>
              <a:off x="3689942" y="4509891"/>
              <a:ext cx="774571" cy="490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solidFill>
                    <a:srgbClr val="FFFF00"/>
                  </a:solidFill>
                </a:rPr>
                <a:t>Rural</a:t>
              </a:r>
              <a:endParaRPr kumimoji="1" lang="zh-CN" alt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左大括号 8">
              <a:extLst>
                <a:ext uri="{FF2B5EF4-FFF2-40B4-BE49-F238E27FC236}">
                  <a16:creationId xmlns:a16="http://schemas.microsoft.com/office/drawing/2014/main" xmlns="" id="{570BB611-5FF7-4FEE-B167-728AC19F11DA}"/>
                </a:ext>
              </a:extLst>
            </p:cNvPr>
            <p:cNvSpPr/>
            <p:nvPr/>
          </p:nvSpPr>
          <p:spPr>
            <a:xfrm flipH="1">
              <a:off x="4864990" y="1148387"/>
              <a:ext cx="293342" cy="1399359"/>
            </a:xfrm>
            <a:prstGeom prst="leftBrac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xmlns="" id="{81CA19B4-8F30-4FA6-AD6E-DB762CD598CD}"/>
                </a:ext>
              </a:extLst>
            </p:cNvPr>
            <p:cNvSpPr txBox="1"/>
            <p:nvPr/>
          </p:nvSpPr>
          <p:spPr>
            <a:xfrm>
              <a:off x="5158332" y="1665541"/>
              <a:ext cx="851515" cy="490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solidFill>
                    <a:schemeClr val="accent6">
                      <a:lumMod val="75000"/>
                    </a:schemeClr>
                  </a:solidFill>
                </a:rPr>
                <a:t>Urban</a:t>
              </a:r>
              <a:endParaRPr kumimoji="1" lang="zh-CN" altLang="en-US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1" name="左大括号 10">
              <a:extLst>
                <a:ext uri="{FF2B5EF4-FFF2-40B4-BE49-F238E27FC236}">
                  <a16:creationId xmlns:a16="http://schemas.microsoft.com/office/drawing/2014/main" xmlns="" id="{E9CB980F-EAA5-4590-9786-BB8C93F2FD4B}"/>
                </a:ext>
              </a:extLst>
            </p:cNvPr>
            <p:cNvSpPr/>
            <p:nvPr/>
          </p:nvSpPr>
          <p:spPr>
            <a:xfrm>
              <a:off x="3992597" y="0"/>
              <a:ext cx="327013" cy="1148387"/>
            </a:xfrm>
            <a:prstGeom prst="leftBrac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xmlns="" id="{64DCEB72-ACDB-485D-8FBD-009801F36B7F}"/>
                </a:ext>
              </a:extLst>
            </p:cNvPr>
            <p:cNvSpPr txBox="1"/>
            <p:nvPr/>
          </p:nvSpPr>
          <p:spPr>
            <a:xfrm>
              <a:off x="3324222" y="380260"/>
              <a:ext cx="774571" cy="490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solidFill>
                    <a:srgbClr val="FFFF00"/>
                  </a:solidFill>
                </a:rPr>
                <a:t>Rural</a:t>
              </a:r>
              <a:endParaRPr kumimoji="1" lang="zh-CN" altLang="en-US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3769AAEF-4A71-4969-ACC3-E6DD2424B529}"/>
              </a:ext>
            </a:extLst>
          </p:cNvPr>
          <p:cNvGrpSpPr/>
          <p:nvPr/>
        </p:nvGrpSpPr>
        <p:grpSpPr>
          <a:xfrm>
            <a:off x="116385" y="3048000"/>
            <a:ext cx="4652756" cy="3637825"/>
            <a:chOff x="1425448" y="238492"/>
            <a:chExt cx="7560000" cy="6347542"/>
          </a:xfrm>
        </p:grpSpPr>
        <p:pic>
          <p:nvPicPr>
            <p:cNvPr id="19" name="图片 18" descr="20170323_0248_ND_O2AB.gif">
              <a:extLst>
                <a:ext uri="{FF2B5EF4-FFF2-40B4-BE49-F238E27FC236}">
                  <a16:creationId xmlns:a16="http://schemas.microsoft.com/office/drawing/2014/main" xmlns="" id="{B189CA47-A901-4450-B85D-BD4CF157C721}"/>
                </a:ext>
              </a:extLst>
            </p:cNvPr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450" y="238492"/>
              <a:ext cx="7559985" cy="2159990"/>
            </a:xfrm>
            <a:prstGeom prst="rect">
              <a:avLst/>
            </a:prstGeom>
          </p:spPr>
        </p:pic>
        <p:pic>
          <p:nvPicPr>
            <p:cNvPr id="20" name="图片 19" descr="20170323_0248_ND_WCO2.gif">
              <a:extLst>
                <a:ext uri="{FF2B5EF4-FFF2-40B4-BE49-F238E27FC236}">
                  <a16:creationId xmlns:a16="http://schemas.microsoft.com/office/drawing/2014/main" xmlns="" id="{A6E76BA5-C0D4-4710-903E-EAF7BD0135F8}"/>
                </a:ext>
              </a:extLst>
            </p:cNvPr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448" y="2332503"/>
              <a:ext cx="7560000" cy="2160000"/>
            </a:xfrm>
            <a:prstGeom prst="rect">
              <a:avLst/>
            </a:prstGeom>
          </p:spPr>
        </p:pic>
        <p:pic>
          <p:nvPicPr>
            <p:cNvPr id="21" name="图片 20" descr="20170323_0248_ND_SCO2.gif">
              <a:extLst>
                <a:ext uri="{FF2B5EF4-FFF2-40B4-BE49-F238E27FC236}">
                  <a16:creationId xmlns:a16="http://schemas.microsoft.com/office/drawing/2014/main" xmlns="" id="{1A302F31-A772-4904-A313-50313DEFAFE5}"/>
                </a:ext>
              </a:extLst>
            </p:cNvPr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5448" y="4426034"/>
              <a:ext cx="7560000" cy="2160000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392377" y="404663"/>
            <a:ext cx="5248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0033CC"/>
                </a:solidFill>
              </a:rPr>
              <a:t>Current Status of TANSAT</a:t>
            </a:r>
            <a:endParaRPr lang="zh-CN" altLang="en-US" sz="3200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45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2/11/2016</a:t>
            </a:r>
            <a:endParaRPr 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69671E-68C5-4C7A-83E9-2A6A5A7D2E17}" type="slidenum">
              <a:rPr smtClean="0"/>
              <a:pPr>
                <a:defRPr/>
              </a:pPr>
              <a:t>14</a:t>
            </a:fld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525" y="359119"/>
            <a:ext cx="4193152" cy="197485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96" y="993075"/>
            <a:ext cx="4644934" cy="2225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526" y="2333999"/>
            <a:ext cx="4222476" cy="215593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5755" y="4482374"/>
            <a:ext cx="4158583" cy="217258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136793" y="101243"/>
            <a:ext cx="4868615" cy="807576"/>
          </a:xfrm>
          <a:prstGeom prst="rect">
            <a:avLst/>
          </a:prstGeom>
        </p:spPr>
        <p:txBody>
          <a:bodyPr wrap="none" lIns="83478" tIns="41737" rIns="83478" bIns="41737">
            <a:spAutoFit/>
          </a:bodyPr>
          <a:lstStyle/>
          <a:p>
            <a:pPr>
              <a:defRPr/>
            </a:pPr>
            <a:r>
              <a:rPr lang="en-US" altLang="zh-CN" sz="2400" b="1" kern="0" dirty="0">
                <a:solidFill>
                  <a:srgbClr val="0000FF"/>
                </a:solidFill>
                <a:cs typeface="Arial" panose="020B0604020202020204" pitchFamily="34" charset="0"/>
              </a:rPr>
              <a:t>CO2 and O2 Absorption Spectra</a:t>
            </a:r>
          </a:p>
          <a:p>
            <a:pPr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zh-CN" b="1" kern="0" dirty="0" smtClean="0">
                <a:solidFill>
                  <a:srgbClr val="000000"/>
                </a:solidFill>
                <a:cs typeface="Arial" panose="020B0604020202020204" pitchFamily="34" charset="0"/>
              </a:rPr>
              <a:t>Comparison with OCO-2</a:t>
            </a:r>
            <a:endParaRPr lang="en-US" altLang="zh-CN" b="1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9" name="图片 19" descr="匹配像元+CAPI_Land"/>
          <p:cNvPicPr>
            <a:picLocks noChangeAspect="1"/>
          </p:cNvPicPr>
          <p:nvPr/>
        </p:nvPicPr>
        <p:blipFill>
          <a:blip r:embed="rId6"/>
          <a:srcRect l="41408" t="6232" r="38548" b="11375"/>
          <a:stretch>
            <a:fillRect/>
          </a:stretch>
        </p:blipFill>
        <p:spPr>
          <a:xfrm>
            <a:off x="2250149" y="3432894"/>
            <a:ext cx="1324882" cy="302845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8008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CE48783-AB7B-4223-B69E-5C5A9A00D865}" type="datetime1">
              <a:rPr lang="zh-CN" altLang="en-US" smtClean="0"/>
              <a:pPr>
                <a:defRPr/>
              </a:pPr>
              <a:t>2018/8/30</a:t>
            </a:fld>
            <a:endParaRPr 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69671E-68C5-4C7A-83E9-2A6A5A7D2E17}" type="slidenum">
              <a:rPr smtClean="0"/>
              <a:pPr>
                <a:defRPr/>
              </a:pPr>
              <a:t>15</a:t>
            </a:fld>
            <a:endParaRPr lang="zh-CN" alt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00" y="967368"/>
            <a:ext cx="9163000" cy="536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29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5616" y="5157192"/>
            <a:ext cx="7499176" cy="1143000"/>
          </a:xfrm>
        </p:spPr>
        <p:txBody>
          <a:bodyPr>
            <a:noAutofit/>
          </a:bodyPr>
          <a:lstStyle/>
          <a:p>
            <a:pPr algn="ctr"/>
            <a:r>
              <a:rPr lang="en-US" altLang="zh-CN" sz="1600" dirty="0" smtClean="0">
                <a:latin typeface="Arial" pitchFamily="34" charset="0"/>
                <a:cs typeface="Arial" pitchFamily="34" charset="0"/>
                <a:hlinkClick r:id="rId2"/>
              </a:rPr>
              <a:t>Email</a:t>
            </a:r>
            <a:r>
              <a:rPr lang="zh-CN" altLang="en-US" sz="1600" dirty="0" smtClean="0">
                <a:latin typeface="Arial" pitchFamily="34" charset="0"/>
                <a:cs typeface="Arial" pitchFamily="34" charset="0"/>
                <a:hlinkClick r:id="rId2"/>
              </a:rPr>
              <a:t>：</a:t>
            </a:r>
            <a:r>
              <a:rPr lang="en-US" altLang="zh-CN" sz="1600" dirty="0" smtClean="0">
                <a:latin typeface="Arial" pitchFamily="34" charset="0"/>
                <a:cs typeface="Arial" pitchFamily="34" charset="0"/>
                <a:hlinkClick r:id="rId2"/>
              </a:rPr>
              <a:t>huxq@cma.cn</a:t>
            </a: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altLang="zh-CN" sz="1600" dirty="0" smtClean="0">
                <a:latin typeface="Arial" pitchFamily="34" charset="0"/>
                <a:cs typeface="Arial" pitchFamily="34" charset="0"/>
              </a:rPr>
            </a:b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Tel: 68407463</a:t>
            </a:r>
            <a:br>
              <a:rPr lang="en-US" altLang="zh-CN" sz="1600" dirty="0" smtClean="0">
                <a:latin typeface="Arial" pitchFamily="34" charset="0"/>
                <a:cs typeface="Arial" pitchFamily="34" charset="0"/>
              </a:rPr>
            </a:b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Cell phone: 17710267179</a:t>
            </a:r>
            <a:br>
              <a:rPr lang="en-US" altLang="zh-CN" sz="1600" dirty="0" smtClean="0">
                <a:latin typeface="Arial" pitchFamily="34" charset="0"/>
                <a:cs typeface="Arial" pitchFamily="34" charset="0"/>
              </a:rPr>
            </a:br>
            <a:r>
              <a:rPr lang="en-US" altLang="zh-CN" sz="1600" dirty="0" smtClean="0">
                <a:latin typeface="Arial" pitchFamily="34" charset="0"/>
                <a:cs typeface="Arial" pitchFamily="34" charset="0"/>
              </a:rPr>
              <a:t>National Satellite Meteorological Center, CMA</a:t>
            </a:r>
            <a:endParaRPr lang="zh-CN" alt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1044624" y="260648"/>
            <a:ext cx="8229600" cy="11087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5400" b="1" dirty="0" smtClean="0"/>
              <a:t>Thanks</a:t>
            </a:r>
            <a:r>
              <a:rPr lang="zh-CN" altLang="en-US" sz="5400" b="1" dirty="0" smtClean="0"/>
              <a:t>！</a:t>
            </a:r>
            <a:endParaRPr lang="zh-CN" altLang="en-US" sz="5400" b="1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" y="3140968"/>
            <a:ext cx="9144000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299" y="0"/>
            <a:ext cx="3743325" cy="234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" y="6104355"/>
            <a:ext cx="1562100" cy="753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617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272808" cy="580926"/>
          </a:xfrm>
        </p:spPr>
        <p:txBody>
          <a:bodyPr/>
          <a:lstStyle/>
          <a:p>
            <a:r>
              <a:rPr lang="en-US" altLang="zh-CN" sz="2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 of FY-3X serial satellite</a:t>
            </a:r>
            <a:endParaRPr lang="zh-CN" altLang="en-US" sz="28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"/>
          <a:stretch/>
        </p:blipFill>
        <p:spPr bwMode="auto">
          <a:xfrm>
            <a:off x="2771800" y="2692293"/>
            <a:ext cx="6696744" cy="4165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1" y="1049041"/>
            <a:ext cx="4065685" cy="3388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83968" y="1140216"/>
            <a:ext cx="48600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zh-CN" dirty="0" smtClean="0"/>
              <a:t>FY-3 is the Chinese second generation LEO meteorological satellite.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zh-CN" dirty="0" smtClean="0"/>
              <a:t>Four Satellites has already been on orbit and four more satellite will be lunched.</a:t>
            </a:r>
            <a:endParaRPr lang="zh-CN" altLang="en-US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950714"/>
              </p:ext>
            </p:extLst>
          </p:nvPr>
        </p:nvGraphicFramePr>
        <p:xfrm>
          <a:off x="63626" y="5013176"/>
          <a:ext cx="2691287" cy="1686600"/>
        </p:xfrm>
        <a:graphic>
          <a:graphicData uri="http://schemas.openxmlformats.org/drawingml/2006/table">
            <a:tbl>
              <a:tblPr/>
              <a:tblGrid>
                <a:gridCol w="1256030"/>
                <a:gridCol w="814578"/>
                <a:gridCol w="620679"/>
              </a:tblGrid>
              <a:tr h="38259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6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+mj-lt"/>
                          <a:ea typeface="宋体" pitchFamily="2" charset="-122"/>
                        </a:rPr>
                        <a:t>2008.05.27</a:t>
                      </a:r>
                      <a:endParaRPr kumimoji="0" lang="zh-CN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+mj-lt"/>
                        <a:ea typeface="SimHei" pitchFamily="2" charset="-122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j-lt"/>
                          <a:ea typeface="宋体" pitchFamily="2" charset="-122"/>
                          <a:cs typeface="Times New Roman" panose="02020603050405020304" pitchFamily="18" charset="0"/>
                          <a:sym typeface="Arial" pitchFamily="34" charset="0"/>
                        </a:rPr>
                        <a:t>FY-3A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  <a:ea typeface="宋体" pitchFamily="2" charset="-122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L="83820" marR="83820" marT="41913" marB="419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宋体" pitchFamily="2" charset="-122"/>
                          <a:cs typeface="Times New Roman" panose="02020603050405020304" pitchFamily="18" charset="0"/>
                          <a:sym typeface="Times New Roman" pitchFamily="18" charset="0"/>
                        </a:rPr>
                        <a:t>AM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宋体" pitchFamily="2" charset="-122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L="83820" marR="83820" marT="41913" marB="419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42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6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+mj-lt"/>
                          <a:ea typeface="宋体" pitchFamily="2" charset="-122"/>
                        </a:rPr>
                        <a:t>2010.11.05</a:t>
                      </a:r>
                      <a:endParaRPr kumimoji="0" lang="zh-CN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+mj-lt"/>
                        <a:ea typeface="SimHei" pitchFamily="2" charset="-122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j-lt"/>
                          <a:ea typeface="宋体" pitchFamily="2" charset="-122"/>
                          <a:cs typeface="Times New Roman" panose="02020603050405020304" pitchFamily="18" charset="0"/>
                          <a:sym typeface="Arial" pitchFamily="34" charset="0"/>
                        </a:rPr>
                        <a:t>FY-3B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  <a:ea typeface="宋体" pitchFamily="2" charset="-122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L="83820" marR="83820" marT="41913" marB="419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宋体" pitchFamily="2" charset="-122"/>
                          <a:cs typeface="Times New Roman" panose="02020603050405020304" pitchFamily="18" charset="0"/>
                          <a:sym typeface="Times New Roman" pitchFamily="18" charset="0"/>
                        </a:rPr>
                        <a:t>PM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宋体" pitchFamily="2" charset="-122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L="83820" marR="83820" marT="41913" marB="419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96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6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+mj-lt"/>
                          <a:ea typeface="宋体" pitchFamily="2" charset="-122"/>
                          <a:cs typeface="+mn-cs"/>
                        </a:rPr>
                        <a:t>2013.09.23</a:t>
                      </a:r>
                      <a:endParaRPr kumimoji="0" lang="zh-CN" altLang="zh-CN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+mj-lt"/>
                        <a:ea typeface="宋体" pitchFamily="2" charset="-122"/>
                        <a:cs typeface="+mn-cs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+mj-lt"/>
                          <a:ea typeface="宋体" pitchFamily="2" charset="-122"/>
                          <a:cs typeface="Times New Roman" panose="02020603050405020304" pitchFamily="18" charset="0"/>
                          <a:sym typeface="Arial" pitchFamily="34" charset="0"/>
                        </a:rPr>
                        <a:t>FY-3C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+mj-lt"/>
                        <a:ea typeface="宋体" pitchFamily="2" charset="-122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L="83820" marR="83820" marT="41913" marB="419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0" rtl="0" eaLnBrk="1" fontAlgn="base" latinLnBrk="0" hangingPunct="1">
                        <a:lnSpc>
                          <a:spcPct val="100000"/>
                        </a:lnSpc>
                        <a:spcBef>
                          <a:spcPts val="3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宋体" pitchFamily="2" charset="-122"/>
                          <a:cs typeface="Times New Roman" panose="02020603050405020304" pitchFamily="18" charset="0"/>
                          <a:sym typeface="Times New Roman" pitchFamily="18" charset="0"/>
                        </a:rPr>
                        <a:t>AM</a:t>
                      </a:r>
                      <a:endParaRPr kumimoji="0" lang="zh-CN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宋体" pitchFamily="2" charset="-122"/>
                        <a:cs typeface="Times New Roman" panose="02020603050405020304" pitchFamily="18" charset="0"/>
                        <a:sym typeface="Times New Roman" pitchFamily="18" charset="0"/>
                      </a:endParaRPr>
                    </a:p>
                  </a:txBody>
                  <a:tcPr marL="83820" marR="83820" marT="41913" marB="4191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696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6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+mj-lt"/>
                          <a:ea typeface="宋体" pitchFamily="2" charset="-122"/>
                          <a:cs typeface="+mn-cs"/>
                        </a:rPr>
                        <a:t>2017.11.15</a:t>
                      </a:r>
                      <a:endParaRPr kumimoji="0" lang="zh-CN" altLang="zh-CN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33CC"/>
                        </a:solidFill>
                        <a:effectLst/>
                        <a:latin typeface="+mj-lt"/>
                        <a:ea typeface="宋体" pitchFamily="2" charset="-122"/>
                        <a:cs typeface="+mn-cs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6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  <a:ea typeface="宋体" pitchFamily="2" charset="-122"/>
                          <a:cs typeface="+mn-cs"/>
                        </a:rPr>
                        <a:t>FY-3D</a:t>
                      </a:r>
                      <a:endParaRPr kumimoji="0" lang="zh-CN" altLang="zh-CN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ea typeface="宋体" pitchFamily="2" charset="-122"/>
                        <a:cs typeface="+mn-cs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600"/>
                        </a:lnSpc>
                        <a:spcBef>
                          <a:spcPts val="4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+mj-lt"/>
                          <a:ea typeface="宋体" pitchFamily="2" charset="-122"/>
                          <a:cs typeface="+mn-cs"/>
                        </a:rPr>
                        <a:t>PM</a:t>
                      </a:r>
                      <a:endParaRPr kumimoji="0" lang="zh-CN" altLang="zh-CN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+mj-lt"/>
                        <a:ea typeface="宋体" pitchFamily="2" charset="-122"/>
                        <a:cs typeface="+mn-cs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13" name="直接连接符 12"/>
          <p:cNvCxnSpPr/>
          <p:nvPr/>
        </p:nvCxnSpPr>
        <p:spPr>
          <a:xfrm>
            <a:off x="-432556" y="908720"/>
            <a:ext cx="640871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524" cy="585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03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049" y="1225689"/>
            <a:ext cx="567124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kern="1200" dirty="0">
                <a:solidFill>
                  <a:srgbClr val="FF0000"/>
                </a:solidFill>
                <a:latin typeface="Arial" pitchFamily="34" charset="0"/>
                <a:ea typeface="宋体" pitchFamily="2" charset="-122"/>
                <a:cs typeface="+mn-cs"/>
              </a:rPr>
              <a:t>10 instruments on </a:t>
            </a:r>
            <a:r>
              <a:rPr lang="en-US" altLang="zh-CN" sz="2000" b="1" kern="1200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  <a:cs typeface="+mn-cs"/>
              </a:rPr>
              <a:t>board </a:t>
            </a:r>
            <a:r>
              <a:rPr lang="en-US" altLang="zh-CN" sz="2000" b="1" kern="1200" dirty="0">
                <a:solidFill>
                  <a:srgbClr val="FF0000"/>
                </a:solidFill>
                <a:latin typeface="Arial" pitchFamily="34" charset="0"/>
                <a:ea typeface="宋体" pitchFamily="2" charset="-122"/>
                <a:cs typeface="+mn-cs"/>
              </a:rPr>
              <a:t>FY-3D:</a:t>
            </a:r>
          </a:p>
          <a:p>
            <a:pPr marL="342900" indent="-342900" algn="l" defTabSz="914400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p"/>
            </a:pPr>
            <a:r>
              <a:rPr lang="en-US" altLang="zh-CN" sz="2000" b="1" kern="1200" dirty="0" smtClean="0">
                <a:solidFill>
                  <a:srgbClr val="0070C0"/>
                </a:solidFill>
                <a:latin typeface="Arial" pitchFamily="34" charset="0"/>
                <a:ea typeface="宋体" pitchFamily="2" charset="-122"/>
                <a:cs typeface="+mn-cs"/>
              </a:rPr>
              <a:t>5 Successive </a:t>
            </a:r>
            <a:r>
              <a:rPr lang="en-US" altLang="zh-CN" sz="2000" b="1" kern="1200" dirty="0">
                <a:solidFill>
                  <a:srgbClr val="0070C0"/>
                </a:solidFill>
                <a:latin typeface="Arial" pitchFamily="34" charset="0"/>
                <a:ea typeface="宋体" pitchFamily="2" charset="-122"/>
                <a:cs typeface="+mn-cs"/>
              </a:rPr>
              <a:t>instruments: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kern="1200" dirty="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rPr>
              <a:t>MWTS-II: </a:t>
            </a:r>
            <a:r>
              <a:rPr lang="en-US" altLang="zh-CN" sz="2000" kern="1200" dirty="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rPr>
              <a:t>Microwave Temperature sounder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kern="1200" dirty="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rPr>
              <a:t>MWHS-II: </a:t>
            </a:r>
            <a:r>
              <a:rPr lang="en-US" altLang="zh-CN" sz="2000" kern="1200" dirty="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rPr>
              <a:t>Microwave Humidity sounder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kern="1200" dirty="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rPr>
              <a:t>MWRI:</a:t>
            </a:r>
            <a:r>
              <a:rPr lang="en-US" altLang="zh-CN" sz="2000" kern="1200" dirty="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rPr>
              <a:t> Microwave Radiation Imager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kern="1200" dirty="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rPr>
              <a:t>GNOS: </a:t>
            </a:r>
            <a:r>
              <a:rPr lang="en-US" altLang="zh-CN" sz="2000" kern="1200" dirty="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rPr>
              <a:t>Global Navigation Occultation Sounder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kern="1200" dirty="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rPr>
              <a:t>SEM: </a:t>
            </a:r>
            <a:r>
              <a:rPr lang="en-US" altLang="zh-CN" sz="2000" kern="1200" dirty="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rPr>
              <a:t>Space Environment </a:t>
            </a:r>
            <a:r>
              <a:rPr lang="en-US" altLang="zh-CN" sz="2000" kern="1200" dirty="0" smtClean="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rPr>
              <a:t>Monitor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endParaRPr lang="en-US" altLang="zh-CN" sz="2000" b="1" kern="1200" dirty="0">
              <a:solidFill>
                <a:srgbClr val="0070C0"/>
              </a:solidFill>
              <a:latin typeface="Arial" pitchFamily="34" charset="0"/>
              <a:ea typeface="宋体" pitchFamily="2" charset="-122"/>
              <a:cs typeface="+mn-cs"/>
            </a:endParaRPr>
          </a:p>
          <a:p>
            <a:pPr marL="342900" indent="-342900" algn="l" defTabSz="914400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p"/>
            </a:pPr>
            <a:r>
              <a:rPr lang="en-US" altLang="zh-CN" sz="2000" b="1" kern="1200" dirty="0" smtClean="0">
                <a:solidFill>
                  <a:srgbClr val="0070C0"/>
                </a:solidFill>
                <a:latin typeface="Arial" pitchFamily="34" charset="0"/>
                <a:ea typeface="宋体" pitchFamily="2" charset="-122"/>
                <a:cs typeface="+mn-cs"/>
              </a:rPr>
              <a:t>2 Improved </a:t>
            </a:r>
            <a:r>
              <a:rPr lang="en-US" altLang="zh-CN" sz="2000" b="1" kern="1200" dirty="0">
                <a:solidFill>
                  <a:srgbClr val="0070C0"/>
                </a:solidFill>
                <a:latin typeface="Arial" pitchFamily="34" charset="0"/>
                <a:ea typeface="宋体" pitchFamily="2" charset="-122"/>
                <a:cs typeface="+mn-cs"/>
              </a:rPr>
              <a:t>instruments</a:t>
            </a:r>
            <a:r>
              <a:rPr lang="zh-CN" altLang="en-US" sz="2000" b="1" kern="1200" dirty="0">
                <a:solidFill>
                  <a:srgbClr val="0070C0"/>
                </a:solidFill>
                <a:latin typeface="Arial" pitchFamily="34" charset="0"/>
                <a:ea typeface="宋体" pitchFamily="2" charset="-122"/>
                <a:cs typeface="+mn-cs"/>
              </a:rPr>
              <a:t>：</a:t>
            </a:r>
            <a:endParaRPr lang="en-US" altLang="zh-CN" sz="2000" b="1" kern="1200" dirty="0">
              <a:solidFill>
                <a:srgbClr val="0070C0"/>
              </a:solidFill>
              <a:latin typeface="Arial" pitchFamily="34" charset="0"/>
              <a:ea typeface="宋体" pitchFamily="2" charset="-122"/>
              <a:cs typeface="+mn-cs"/>
            </a:endParaRP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kern="1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  <a:cs typeface="+mn-cs"/>
              </a:rPr>
              <a:t>MERSI-II</a:t>
            </a:r>
            <a:r>
              <a:rPr lang="zh-CN" altLang="en-US" sz="2000" b="1" kern="1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  <a:cs typeface="+mn-cs"/>
              </a:rPr>
              <a:t>：</a:t>
            </a:r>
            <a:r>
              <a:rPr lang="en-US" altLang="zh-CN" sz="2000" kern="1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  <a:cs typeface="+mn-cs"/>
              </a:rPr>
              <a:t>Improved from MERSI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kern="1200" dirty="0" smtClean="0">
                <a:solidFill>
                  <a:prstClr val="black"/>
                </a:solidFill>
                <a:latin typeface="Arial" pitchFamily="34" charset="0"/>
                <a:ea typeface="宋体" pitchFamily="2" charset="-122"/>
                <a:cs typeface="+mn-cs"/>
              </a:rPr>
              <a:t>HIRAS</a:t>
            </a:r>
            <a:r>
              <a:rPr lang="en-US" altLang="zh-CN" sz="2000" b="1" kern="1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  <a:cs typeface="+mn-cs"/>
              </a:rPr>
              <a:t>: </a:t>
            </a:r>
            <a:r>
              <a:rPr lang="en-US" altLang="zh-CN" sz="2000" kern="1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  <a:cs typeface="+mn-cs"/>
              </a:rPr>
              <a:t>Upgraded from filter-type </a:t>
            </a:r>
            <a:r>
              <a:rPr lang="en-US" altLang="zh-CN" sz="2000" kern="1200" dirty="0" smtClean="0">
                <a:solidFill>
                  <a:prstClr val="black"/>
                </a:solidFill>
                <a:latin typeface="Arial" pitchFamily="34" charset="0"/>
                <a:ea typeface="宋体" pitchFamily="2" charset="-122"/>
                <a:cs typeface="+mn-cs"/>
              </a:rPr>
              <a:t>sounder </a:t>
            </a:r>
            <a:r>
              <a:rPr lang="en-US" altLang="zh-CN" sz="2000" kern="1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  <a:cs typeface="+mn-cs"/>
              </a:rPr>
              <a:t>IRAS </a:t>
            </a:r>
            <a:endParaRPr lang="en-US" altLang="zh-CN" sz="2000" kern="1200" dirty="0" smtClean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</a:endParaRP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endParaRPr lang="en-US" altLang="zh-CN" sz="2000" b="1" kern="1200" dirty="0">
              <a:solidFill>
                <a:srgbClr val="0070C0"/>
              </a:solidFill>
              <a:latin typeface="Arial" pitchFamily="34" charset="0"/>
              <a:ea typeface="宋体" pitchFamily="2" charset="-122"/>
              <a:cs typeface="+mn-cs"/>
            </a:endParaRPr>
          </a:p>
          <a:p>
            <a:pPr marL="342900" indent="-342900" algn="l" defTabSz="914400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p"/>
            </a:pPr>
            <a:r>
              <a:rPr lang="en-US" altLang="zh-CN" sz="2000" b="1" kern="1200" dirty="0" smtClean="0">
                <a:solidFill>
                  <a:srgbClr val="0070C0"/>
                </a:solidFill>
                <a:latin typeface="Arial" pitchFamily="34" charset="0"/>
                <a:ea typeface="宋体" pitchFamily="2" charset="-122"/>
                <a:cs typeface="+mn-cs"/>
              </a:rPr>
              <a:t>3 New </a:t>
            </a:r>
            <a:r>
              <a:rPr lang="en-US" altLang="zh-CN" sz="2000" b="1" kern="1200" dirty="0">
                <a:solidFill>
                  <a:srgbClr val="0070C0"/>
                </a:solidFill>
                <a:latin typeface="Arial" pitchFamily="34" charset="0"/>
                <a:ea typeface="宋体" pitchFamily="2" charset="-122"/>
                <a:cs typeface="+mn-cs"/>
              </a:rPr>
              <a:t>Instruments: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kern="1200" dirty="0">
                <a:latin typeface="Arial" pitchFamily="34" charset="0"/>
                <a:ea typeface="宋体" pitchFamily="2" charset="-122"/>
                <a:cs typeface="+mn-cs"/>
              </a:rPr>
              <a:t>GAS: </a:t>
            </a:r>
            <a:r>
              <a:rPr lang="en-US" altLang="zh-CN" sz="2000" kern="1200" dirty="0">
                <a:latin typeface="Arial" pitchFamily="34" charset="0"/>
                <a:ea typeface="宋体" pitchFamily="2" charset="-122"/>
                <a:cs typeface="+mn-cs"/>
              </a:rPr>
              <a:t>Greenhouse gases Absorption Spectrometer 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kern="1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  <a:cs typeface="+mn-cs"/>
              </a:rPr>
              <a:t>WAI:</a:t>
            </a:r>
            <a:r>
              <a:rPr lang="en-US" altLang="zh-CN" sz="2000" kern="1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  <a:cs typeface="+mn-cs"/>
              </a:rPr>
              <a:t>   Wide-angle Aurora Imager</a:t>
            </a:r>
          </a:p>
          <a:p>
            <a:pPr algn="l" defTabSz="914400" rtl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kern="1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  <a:cs typeface="+mn-cs"/>
              </a:rPr>
              <a:t>IPM:</a:t>
            </a:r>
            <a:r>
              <a:rPr lang="en-US" altLang="zh-CN" sz="2000" kern="1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  <a:cs typeface="+mn-cs"/>
              </a:rPr>
              <a:t>   </a:t>
            </a:r>
            <a:r>
              <a:rPr lang="en-US" altLang="zh-CN" sz="2000" kern="1200" dirty="0" err="1">
                <a:solidFill>
                  <a:prstClr val="black"/>
                </a:solidFill>
                <a:latin typeface="Arial" pitchFamily="34" charset="0"/>
                <a:ea typeface="宋体" pitchFamily="2" charset="-122"/>
                <a:cs typeface="+mn-cs"/>
              </a:rPr>
              <a:t>Ionospheric</a:t>
            </a:r>
            <a:r>
              <a:rPr lang="en-US" altLang="zh-CN" sz="2000" kern="1200" dirty="0">
                <a:solidFill>
                  <a:prstClr val="black"/>
                </a:solidFill>
                <a:latin typeface="Arial" pitchFamily="34" charset="0"/>
                <a:ea typeface="宋体" pitchFamily="2" charset="-122"/>
                <a:cs typeface="+mn-cs"/>
              </a:rPr>
              <a:t> Photometer </a:t>
            </a:r>
            <a:endParaRPr lang="zh-CN" altLang="en-US" sz="2000" kern="1200" dirty="0">
              <a:solidFill>
                <a:prstClr val="black"/>
              </a:solidFill>
              <a:latin typeface="Arial" pitchFamily="34" charset="0"/>
              <a:ea typeface="宋体" pitchFamily="2" charset="-122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516" y="4221088"/>
            <a:ext cx="2592289" cy="2428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179049" y="152428"/>
            <a:ext cx="81517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隶书" pitchFamily="49" charset="-122"/>
                <a:cs typeface="Calibri" panose="020F0502020204030204" pitchFamily="34" charset="0"/>
              </a:rPr>
              <a:t>FY-3D Instrument configuration</a:t>
            </a:r>
            <a:r>
              <a:rPr lang="en-US" altLang="zh-CN" sz="2000" dirty="0">
                <a:solidFill>
                  <a:srgbClr val="0033CC"/>
                </a:solidFill>
              </a:rPr>
              <a:t/>
            </a:r>
            <a:br>
              <a:rPr lang="en-US" altLang="zh-CN" sz="2000" dirty="0">
                <a:solidFill>
                  <a:srgbClr val="0033CC"/>
                </a:solidFill>
              </a:rPr>
            </a:br>
            <a:r>
              <a:rPr lang="en-US" altLang="zh-CN" sz="2800" dirty="0">
                <a:solidFill>
                  <a:srgbClr val="0033CC"/>
                </a:solidFill>
              </a:rPr>
              <a:t>  </a:t>
            </a:r>
            <a:r>
              <a:rPr lang="en-US" altLang="zh-CN" sz="2000" dirty="0" smtClean="0">
                <a:solidFill>
                  <a:srgbClr val="0033CC"/>
                </a:solidFill>
              </a:rPr>
              <a:t>-- </a:t>
            </a:r>
            <a:r>
              <a:rPr lang="en-US" altLang="zh-CN" sz="2000" dirty="0">
                <a:solidFill>
                  <a:srgbClr val="0033CC"/>
                </a:solidFill>
              </a:rPr>
              <a:t>Launched on 15, Nov. 2017 and c</a:t>
            </a:r>
            <a:r>
              <a:rPr lang="en-US" altLang="zh-CN" sz="2000" dirty="0" smtClean="0">
                <a:solidFill>
                  <a:srgbClr val="0033CC"/>
                </a:solidFill>
              </a:rPr>
              <a:t>ommissioning almost finished</a:t>
            </a:r>
            <a:endParaRPr lang="zh-CN" altLang="en-US" sz="1600" dirty="0">
              <a:solidFill>
                <a:srgbClr val="0033CC"/>
              </a:solidFill>
            </a:endParaRPr>
          </a:p>
        </p:txBody>
      </p:sp>
      <p:pic>
        <p:nvPicPr>
          <p:cNvPr id="20482" name="Picture 2" descr="D:\风三工程\风三评价-宣传\FY-3D\风三仪器布局图_201711171124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497" y="1203319"/>
            <a:ext cx="3448503" cy="287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24128" y="118746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FY-3D</a:t>
            </a:r>
            <a:endParaRPr lang="zh-CN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3886" y="4278856"/>
            <a:ext cx="1745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FY-3A/B/C</a:t>
            </a:r>
            <a:endParaRPr lang="zh-CN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直角上箭头 7"/>
          <p:cNvSpPr/>
          <p:nvPr/>
        </p:nvSpPr>
        <p:spPr>
          <a:xfrm>
            <a:off x="8251185" y="4028995"/>
            <a:ext cx="878195" cy="1008112"/>
          </a:xfrm>
          <a:prstGeom prst="bentUpArrow">
            <a:avLst>
              <a:gd name="adj1" fmla="val 25000"/>
              <a:gd name="adj2" fmla="val 25000"/>
              <a:gd name="adj3" fmla="val 3012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11"/>
          <p:cNvCxnSpPr/>
          <p:nvPr/>
        </p:nvCxnSpPr>
        <p:spPr>
          <a:xfrm>
            <a:off x="-432556" y="764704"/>
            <a:ext cx="640871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138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07504" y="332656"/>
            <a:ext cx="8839200" cy="642937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US" altLang="zh-CN" sz="3000" b="1" dirty="0">
                <a:solidFill>
                  <a:srgbClr val="0033CC"/>
                </a:solidFill>
              </a:rPr>
              <a:t>I</a:t>
            </a:r>
            <a:r>
              <a:rPr lang="en-US" altLang="zh-CN" sz="3000" b="1" dirty="0" smtClean="0">
                <a:solidFill>
                  <a:srgbClr val="0033CC"/>
                </a:solidFill>
              </a:rPr>
              <a:t>mager of FY-3D: MERSI</a:t>
            </a:r>
            <a:r>
              <a:rPr lang="en-US" altLang="zh-CN" sz="3000" b="1" dirty="0">
                <a:solidFill>
                  <a:srgbClr val="0033CC"/>
                </a:solidFill>
                <a:sym typeface="Wingdings" pitchFamily="2" charset="2"/>
              </a:rPr>
              <a:t>MERSI-II</a:t>
            </a:r>
            <a:r>
              <a:rPr lang="en-US" altLang="zh-CN" sz="3000" dirty="0">
                <a:solidFill>
                  <a:srgbClr val="FF0000"/>
                </a:solidFill>
                <a:sym typeface="Wingdings" pitchFamily="2" charset="2"/>
              </a:rPr>
              <a:t/>
            </a:r>
            <a:br>
              <a:rPr lang="en-US" altLang="zh-CN" sz="3000" dirty="0">
                <a:solidFill>
                  <a:srgbClr val="FF0000"/>
                </a:solidFill>
                <a:sym typeface="Wingdings" pitchFamily="2" charset="2"/>
              </a:rPr>
            </a:br>
            <a:r>
              <a:rPr lang="en-US" altLang="zh-CN" sz="30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zh-CN" altLang="en-US" sz="3000" dirty="0">
                <a:solidFill>
                  <a:srgbClr val="FF0000"/>
                </a:solidFill>
              </a:rPr>
              <a:t> </a:t>
            </a:r>
            <a:r>
              <a:rPr lang="en-US" altLang="zh-CN" sz="3000" dirty="0">
                <a:solidFill>
                  <a:srgbClr val="0033CC"/>
                </a:solidFill>
              </a:rPr>
              <a:t>continuity and Evolution </a:t>
            </a:r>
            <a:endParaRPr lang="zh-CN" altLang="en-US" sz="3000" dirty="0">
              <a:solidFill>
                <a:srgbClr val="0033CC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-252536" y="1262188"/>
            <a:ext cx="6280696" cy="29928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CN" sz="2400" b="1" dirty="0" smtClean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  MERSI-II Improvement</a:t>
            </a:r>
            <a:r>
              <a:rPr lang="en-US" altLang="zh-CN" sz="2400" b="1" dirty="0">
                <a:solidFill>
                  <a:srgbClr val="C000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sz="14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Cover all bands in  FY-3A/B/C MERSI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sz="14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Five more IR bands </a:t>
            </a:r>
            <a:r>
              <a:rPr lang="en-US" altLang="zh-CN" sz="14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with 2 split </a:t>
            </a:r>
            <a:r>
              <a:rPr lang="en-US" altLang="zh-CN" sz="14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windows with 250m spatial resolution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sz="14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Add </a:t>
            </a:r>
            <a:r>
              <a:rPr lang="en-US" altLang="zh-CN" sz="1400" b="1" dirty="0" err="1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Circurrus</a:t>
            </a:r>
            <a:r>
              <a:rPr lang="en-US" altLang="zh-CN" sz="14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 </a:t>
            </a:r>
            <a:r>
              <a:rPr lang="en-US" altLang="zh-CN" sz="14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cloud band 1.38um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sz="14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Water vapor bands In NIR and 7.2um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sz="14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Higher </a:t>
            </a:r>
            <a:r>
              <a:rPr lang="en-US" altLang="zh-CN" sz="14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accuracy  </a:t>
            </a:r>
            <a:r>
              <a:rPr lang="en-US" altLang="zh-CN" sz="14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using </a:t>
            </a:r>
            <a:r>
              <a:rPr lang="en-US" altLang="zh-CN" sz="14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onboard </a:t>
            </a:r>
            <a:r>
              <a:rPr lang="en-US" altLang="zh-CN" sz="14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calibrator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altLang="zh-CN" sz="1400" b="1" dirty="0" smtClean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Lunar </a:t>
            </a:r>
            <a:r>
              <a:rPr lang="en-US" altLang="zh-CN" sz="1400" b="1" dirty="0"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Calibration capability</a:t>
            </a:r>
            <a:endParaRPr lang="zh-CN" altLang="en-US" sz="2000" b="1" dirty="0">
              <a:latin typeface="Arial Unicode MS" pitchFamily="34" charset="-122"/>
              <a:ea typeface="Arial Unicode MS" pitchFamily="34" charset="-122"/>
              <a:cs typeface="Arial Unicode MS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655B01D-93EA-4C1F-98E2-9848E268AC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279"/>
          <a:stretch/>
        </p:blipFill>
        <p:spPr>
          <a:xfrm>
            <a:off x="6516216" y="1124744"/>
            <a:ext cx="2565187" cy="324908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B655B01D-93EA-4C1F-98E2-9848E268AC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101" t="34591" b="52991"/>
          <a:stretch/>
        </p:blipFill>
        <p:spPr>
          <a:xfrm>
            <a:off x="8371673" y="3861048"/>
            <a:ext cx="855106" cy="431791"/>
          </a:xfrm>
          <a:prstGeom prst="rect">
            <a:avLst/>
          </a:prstGeom>
        </p:spPr>
      </p:pic>
      <p:pic>
        <p:nvPicPr>
          <p:cNvPr id="7" name="图片 6" descr="FY3D_MERSI_GBAL_L2_PAD_MLT_GLL_20180216_POAD_004KM_MS_03_02_01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4211660"/>
            <a:ext cx="5259070" cy="2629535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070" y="4509120"/>
            <a:ext cx="4111689" cy="231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9313" y="4255013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</a:rPr>
              <a:t>MERSI-II global Mosaic image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7328" y="4355812"/>
            <a:ext cx="3523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</a:rPr>
              <a:t>MERSI-II global AOD over land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39" y="2567169"/>
            <a:ext cx="2285996" cy="168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直接连接符 10"/>
          <p:cNvCxnSpPr/>
          <p:nvPr/>
        </p:nvCxnSpPr>
        <p:spPr>
          <a:xfrm>
            <a:off x="-396552" y="1124744"/>
            <a:ext cx="640871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33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MERSI-II image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A7D50-B52A-49DD-BE9F-78663E719E2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2018/8/30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EFA-B49B-4FD7-819D-E4EC53762E7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02" y="1124744"/>
            <a:ext cx="9176002" cy="505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958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9099" y="-66127"/>
            <a:ext cx="8229600" cy="11430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A7D50-B52A-49DD-BE9F-78663E719E2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2018/8/30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EFA-B49B-4FD7-819D-E4EC53762E7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9458" name="Picture 2" descr="C:\Users\lenovo\Downloads\微信图片_201808281704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4" y="238930"/>
            <a:ext cx="5754661" cy="67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C:\Users\lenovo\Downloads\微信图片_2018082817045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5" b="29359"/>
          <a:stretch/>
        </p:blipFill>
        <p:spPr bwMode="auto">
          <a:xfrm>
            <a:off x="5859207" y="1875312"/>
            <a:ext cx="3321305" cy="247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17691" y="1985942"/>
            <a:ext cx="2608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Fenland and Russia</a:t>
            </a:r>
            <a:endParaRPr lang="zh-CN" alt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60" name="Picture 4" descr="C:\Users\lenovo\Downloads\微信图片_2018082817045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38" b="23975"/>
          <a:stretch/>
        </p:blipFill>
        <p:spPr bwMode="auto">
          <a:xfrm>
            <a:off x="6255752" y="123555"/>
            <a:ext cx="2932287" cy="175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34198" y="261934"/>
            <a:ext cx="1026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Russia</a:t>
            </a:r>
            <a:endParaRPr lang="zh-CN" alt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61" name="Picture 5" descr="C:\Users\lenovo\Downloads\微信图片_2018082817051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1" b="11703"/>
          <a:stretch/>
        </p:blipFill>
        <p:spPr bwMode="auto">
          <a:xfrm>
            <a:off x="5984666" y="4350343"/>
            <a:ext cx="3220207" cy="250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259267" y="4568630"/>
            <a:ext cx="176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Alasika</a:t>
            </a:r>
            <a:r>
              <a:rPr lang="en-US" altLang="zh-CN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UAS</a:t>
            </a:r>
            <a:endParaRPr lang="zh-CN" alt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9874"/>
            <a:ext cx="637936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 Fire monitoring around Arctic</a:t>
            </a:r>
            <a:endParaRPr lang="zh-CN" altLang="en-US" sz="2800" b="1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-396552" y="620688"/>
            <a:ext cx="6408712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28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dirty="0" smtClean="0"/>
              <a:t>HIRAS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A7D50-B52A-49DD-BE9F-78663E719E2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2018/8/30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EFA-B49B-4FD7-819D-E4EC53762E7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0" y="44624"/>
            <a:ext cx="6372200" cy="6639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0245"/>
            <a:ext cx="3623891" cy="2044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958346"/>
              </p:ext>
            </p:extLst>
          </p:nvPr>
        </p:nvGraphicFramePr>
        <p:xfrm>
          <a:off x="1265" y="5285629"/>
          <a:ext cx="4930775" cy="1600200"/>
        </p:xfrm>
        <a:graphic>
          <a:graphicData uri="http://schemas.openxmlformats.org/drawingml/2006/table">
            <a:tbl>
              <a:tblPr/>
              <a:tblGrid>
                <a:gridCol w="857256"/>
                <a:gridCol w="1601159"/>
                <a:gridCol w="1049906"/>
                <a:gridCol w="812831"/>
                <a:gridCol w="609623"/>
              </a:tblGrid>
              <a:tr h="3218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Band</a:t>
                      </a:r>
                      <a:r>
                        <a:rPr kumimoji="0" lang="zh-CN" altLang="en-US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 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Spectral range</a:t>
                      </a:r>
                      <a:endParaRPr kumimoji="0" lang="zh-CN" altLang="en-US" sz="105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(cm-1)</a:t>
                      </a:r>
                      <a:endParaRPr kumimoji="0" lang="zh-CN" altLang="zh-CN" sz="105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Resolution</a:t>
                      </a:r>
                      <a:endParaRPr kumimoji="0" lang="zh-CN" altLang="en-US" sz="105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(cm-1)</a:t>
                      </a:r>
                      <a:endParaRPr kumimoji="0" lang="zh-CN" altLang="zh-CN" sz="105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NE</a:t>
                      </a:r>
                      <a:r>
                        <a:rPr kumimoji="0" lang="en-US" altLang="zh-CN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  <a:sym typeface="Symbol" pitchFamily="18" charset="2"/>
                        </a:rPr>
                        <a:t></a:t>
                      </a:r>
                      <a:r>
                        <a:rPr kumimoji="0" lang="en-US" altLang="zh-CN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@250K</a:t>
                      </a:r>
                      <a:endParaRPr kumimoji="0" lang="zh-CN" altLang="zh-CN" sz="105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chs</a:t>
                      </a:r>
                      <a:endParaRPr kumimoji="0" lang="zh-CN" altLang="en-US" sz="105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</a:tr>
              <a:tr h="321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Longwave</a:t>
                      </a:r>
                      <a:endParaRPr kumimoji="0" lang="zh-CN" altLang="zh-CN" sz="10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650 *– 1136</a:t>
                      </a:r>
                      <a:endParaRPr kumimoji="0" lang="zh-CN" altLang="zh-CN" sz="10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（</a:t>
                      </a:r>
                      <a:r>
                        <a:rPr kumimoji="0" lang="en-US" altLang="zh-CN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15.38 </a:t>
                      </a:r>
                      <a:r>
                        <a:rPr kumimoji="0" lang="en-US" altLang="zh-CN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  <a:sym typeface="Symbol" pitchFamily="18" charset="2"/>
                        </a:rPr>
                        <a:t></a:t>
                      </a:r>
                      <a:r>
                        <a:rPr kumimoji="0" lang="en-US" altLang="zh-CN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m-8.8 </a:t>
                      </a:r>
                      <a:r>
                        <a:rPr kumimoji="0" lang="en-US" altLang="zh-CN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  <a:sym typeface="Symbol" pitchFamily="18" charset="2"/>
                        </a:rPr>
                        <a:t></a:t>
                      </a:r>
                      <a:r>
                        <a:rPr kumimoji="0" lang="en-US" altLang="zh-CN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m</a:t>
                      </a:r>
                      <a:r>
                        <a:rPr kumimoji="0" lang="zh-CN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）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0.625</a:t>
                      </a:r>
                      <a:endParaRPr kumimoji="0" lang="zh-CN" altLang="zh-CN" sz="10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0.15K</a:t>
                      </a:r>
                      <a:endParaRPr kumimoji="0" lang="zh-CN" altLang="zh-CN" sz="10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778</a:t>
                      </a:r>
                      <a:endParaRPr kumimoji="0" lang="zh-CN" altLang="zh-CN" sz="10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1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Midwave1</a:t>
                      </a:r>
                      <a:endParaRPr kumimoji="0" lang="zh-CN" altLang="zh-CN" sz="10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1210 – 1750</a:t>
                      </a:r>
                      <a:endParaRPr kumimoji="0" lang="zh-CN" altLang="zh-CN" sz="1050" b="0" i="0" u="none" strike="noStrike" kern="1200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05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（</a:t>
                      </a:r>
                      <a:r>
                        <a:rPr kumimoji="0" lang="en-US" altLang="zh-CN" sz="105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8.26</a:t>
                      </a:r>
                      <a:r>
                        <a:rPr kumimoji="0" lang="en-US" altLang="zh-CN" sz="105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  <a:sym typeface="Symbol" pitchFamily="18" charset="2"/>
                        </a:rPr>
                        <a:t></a:t>
                      </a:r>
                      <a:r>
                        <a:rPr kumimoji="0" lang="en-US" altLang="zh-CN" sz="105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m-5.71 </a:t>
                      </a:r>
                      <a:r>
                        <a:rPr kumimoji="0" lang="en-US" altLang="zh-CN" sz="105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  <a:sym typeface="Symbol" pitchFamily="18" charset="2"/>
                        </a:rPr>
                        <a:t></a:t>
                      </a:r>
                      <a:r>
                        <a:rPr kumimoji="0" lang="en-US" altLang="zh-CN" sz="105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m</a:t>
                      </a:r>
                      <a:r>
                        <a:rPr kumimoji="0" lang="zh-CN" altLang="en-US" sz="105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）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1.25</a:t>
                      </a:r>
                      <a:endParaRPr kumimoji="0" lang="zh-CN" altLang="zh-CN" sz="10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0.1K</a:t>
                      </a:r>
                      <a:endParaRPr kumimoji="0" lang="zh-CN" altLang="zh-CN" sz="10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433</a:t>
                      </a:r>
                      <a:endParaRPr kumimoji="0" lang="zh-CN" altLang="zh-CN" sz="10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1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Midwave2</a:t>
                      </a:r>
                      <a:endParaRPr kumimoji="0" lang="zh-CN" altLang="zh-CN" sz="10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2155-2550</a:t>
                      </a:r>
                      <a:endParaRPr kumimoji="0" lang="zh-CN" altLang="zh-CN" sz="10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CN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（</a:t>
                      </a:r>
                      <a:r>
                        <a:rPr kumimoji="0" lang="en-US" altLang="zh-CN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4.64</a:t>
                      </a:r>
                      <a:r>
                        <a:rPr kumimoji="0" lang="en-US" altLang="zh-CN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  <a:sym typeface="Symbol" pitchFamily="18" charset="2"/>
                        </a:rPr>
                        <a:t></a:t>
                      </a:r>
                      <a:r>
                        <a:rPr kumimoji="0" lang="en-US" altLang="zh-CN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m-3.92 </a:t>
                      </a:r>
                      <a:r>
                        <a:rPr kumimoji="0" lang="en-US" altLang="zh-CN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  <a:sym typeface="Symbol" pitchFamily="18" charset="2"/>
                        </a:rPr>
                        <a:t></a:t>
                      </a:r>
                      <a:r>
                        <a:rPr kumimoji="0" lang="en-US" altLang="zh-CN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m</a:t>
                      </a:r>
                      <a:r>
                        <a:rPr kumimoji="0" lang="zh-CN" altLang="en-US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）</a:t>
                      </a: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2.5</a:t>
                      </a:r>
                      <a:endParaRPr kumimoji="0" lang="zh-CN" altLang="zh-CN" sz="10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0.3K</a:t>
                      </a:r>
                      <a:endParaRPr kumimoji="0" lang="zh-CN" altLang="zh-CN" sz="10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0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2"/>
                          <a:ea typeface="Arial Unicode MS" pitchFamily="34" charset="-122"/>
                          <a:cs typeface="Arial Unicode MS" pitchFamily="34" charset="-122"/>
                        </a:rPr>
                        <a:t>159</a:t>
                      </a:r>
                      <a:endParaRPr kumimoji="0" lang="zh-CN" altLang="zh-CN" sz="105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2"/>
                        <a:ea typeface="Arial Unicode MS" pitchFamily="34" charset="-122"/>
                        <a:cs typeface="Arial Unicode MS" pitchFamily="34" charset="-122"/>
                      </a:endParaRPr>
                    </a:p>
                  </a:txBody>
                  <a:tcPr marL="68583" marR="68583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0636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zh-CN" b="1" dirty="0" smtClean="0">
                <a:solidFill>
                  <a:srgbClr val="0033CC"/>
                </a:solidFill>
              </a:rPr>
              <a:t>The New from FY-3D</a:t>
            </a:r>
            <a:endParaRPr lang="zh-CN" altLang="en-US" b="1" dirty="0">
              <a:solidFill>
                <a:srgbClr val="0033CC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A7D50-B52A-49DD-BE9F-78663E719E2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2018/8/30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24EFA-B49B-4FD7-819D-E4EC53762E7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5576" y="1196752"/>
            <a:ext cx="3583160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</a:rPr>
              <a:t>WAI:</a:t>
            </a:r>
            <a:r>
              <a:rPr lang="en-US" altLang="zh-CN" dirty="0">
                <a:solidFill>
                  <a:prstClr val="black"/>
                </a:solidFill>
              </a:rPr>
              <a:t>   Wide-angle Aurora Imager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8A24FB8B-952B-4E1C-AF65-0C1B55C69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900" y="99698"/>
            <a:ext cx="230425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A31FBE9B-B6F0-4140-A4CB-B5F15F7B0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03" y="2448425"/>
            <a:ext cx="244827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46CEC3BE-6B91-4E84-9383-5CBBD6CE8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635" y="4968705"/>
            <a:ext cx="1872208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1CE37C0D-1D14-4ED4-A203-22140AFC76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689" y="3651825"/>
            <a:ext cx="3161551" cy="316155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5CF5D0C-2CC7-41D4-828F-759C426F8B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739" y="3651825"/>
            <a:ext cx="3161551" cy="316155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D3650EEA-D59A-4EA4-B550-73800987C2E6}"/>
              </a:ext>
            </a:extLst>
          </p:cNvPr>
          <p:cNvGrpSpPr/>
          <p:nvPr/>
        </p:nvGrpSpPr>
        <p:grpSpPr>
          <a:xfrm>
            <a:off x="314835" y="1603836"/>
            <a:ext cx="5319953" cy="1897172"/>
            <a:chOff x="2476500" y="324715"/>
            <a:chExt cx="6667500" cy="2156434"/>
          </a:xfrm>
        </p:grpSpPr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A5182232-F517-4058-AE94-FF17CE5670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690"/>
            <a:stretch/>
          </p:blipFill>
          <p:spPr>
            <a:xfrm>
              <a:off x="2476500" y="324715"/>
              <a:ext cx="6667500" cy="2156434"/>
            </a:xfrm>
            <a:prstGeom prst="rect">
              <a:avLst/>
            </a:prstGeom>
          </p:spPr>
        </p:pic>
        <p:cxnSp>
          <p:nvCxnSpPr>
            <p:cNvPr id="14" name="直接连接符 13">
              <a:extLst>
                <a:ext uri="{FF2B5EF4-FFF2-40B4-BE49-F238E27FC236}">
                  <a16:creationId xmlns="" xmlns:a16="http://schemas.microsoft.com/office/drawing/2014/main" id="{F73E3790-1F14-4D2B-8967-CEA3B7D6AA0E}"/>
                </a:ext>
              </a:extLst>
            </p:cNvPr>
            <p:cNvCxnSpPr>
              <a:cxnSpLocks/>
            </p:cNvCxnSpPr>
            <p:nvPr/>
          </p:nvCxnSpPr>
          <p:spPr>
            <a:xfrm>
              <a:off x="8388524" y="355426"/>
              <a:ext cx="0" cy="1611160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>
              <a:extLst>
                <a:ext uri="{FF2B5EF4-FFF2-40B4-BE49-F238E27FC236}">
                  <a16:creationId xmlns="" xmlns:a16="http://schemas.microsoft.com/office/drawing/2014/main" id="{716ED894-B5FE-4F13-AA2D-5ECB30ACAEEC}"/>
                </a:ext>
              </a:extLst>
            </p:cNvPr>
            <p:cNvCxnSpPr>
              <a:cxnSpLocks/>
            </p:cNvCxnSpPr>
            <p:nvPr/>
          </p:nvCxnSpPr>
          <p:spPr>
            <a:xfrm>
              <a:off x="7198552" y="355426"/>
              <a:ext cx="0" cy="1611160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直接箭头连接符 16"/>
          <p:cNvCxnSpPr/>
          <p:nvPr/>
        </p:nvCxnSpPr>
        <p:spPr>
          <a:xfrm flipH="1">
            <a:off x="2195736" y="3048310"/>
            <a:ext cx="1886792" cy="60351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>
            <a:off x="5031999" y="3043079"/>
            <a:ext cx="692129" cy="62948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7524328" y="106157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altLang="zh-CN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uroral</a:t>
            </a:r>
            <a:r>
              <a:rPr lang="en-US" altLang="zh-CN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zh-CN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oval</a:t>
            </a:r>
            <a:endParaRPr lang="zh-CN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037768" y="2678978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altLang="zh-CN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olar </a:t>
            </a:r>
            <a:r>
              <a:rPr lang="en-US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magnetic </a:t>
            </a:r>
            <a:r>
              <a:rPr lang="en-US" altLang="zh-CN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substorm</a:t>
            </a:r>
            <a:r>
              <a:rPr lang="en-US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zh-CN" alt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40" y="-99392"/>
            <a:ext cx="8407596" cy="770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293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266" y="175809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altLang="zh-CN" b="1" dirty="0" smtClean="0">
                <a:solidFill>
                  <a:srgbClr val="0033CC"/>
                </a:solidFill>
                <a:latin typeface="Calibri" panose="020F0502020204030204" pitchFamily="34" charset="0"/>
              </a:rPr>
              <a:t>FY-3D Commissioning </a:t>
            </a:r>
            <a:r>
              <a:rPr lang="en-US" altLang="zh-CN" b="1" dirty="0">
                <a:solidFill>
                  <a:srgbClr val="0033CC"/>
                </a:solidFill>
                <a:latin typeface="Calibri" panose="020F0502020204030204" pitchFamily="34" charset="0"/>
              </a:rPr>
              <a:t>Phase</a:t>
            </a:r>
            <a:endParaRPr lang="en-US" altLang="zh-CN" b="1" dirty="0" smtClean="0">
              <a:solidFill>
                <a:srgbClr val="0033CC"/>
              </a:solidFill>
              <a:latin typeface="Calibri" panose="020F0502020204030204" pitchFamily="34" charset="0"/>
            </a:endParaRPr>
          </a:p>
        </p:txBody>
      </p:sp>
      <p:sp>
        <p:nvSpPr>
          <p:cNvPr id="4" name="Freeform 3"/>
          <p:cNvSpPr>
            <a:spLocks noEditPoints="1"/>
          </p:cNvSpPr>
          <p:nvPr/>
        </p:nvSpPr>
        <p:spPr bwMode="gray">
          <a:xfrm>
            <a:off x="685558" y="1844824"/>
            <a:ext cx="5421859" cy="3434898"/>
          </a:xfrm>
          <a:custGeom>
            <a:avLst/>
            <a:gdLst/>
            <a:ahLst/>
            <a:cxnLst>
              <a:cxn ang="0">
                <a:pos x="1092" y="50"/>
              </a:cxn>
              <a:cxn ang="0">
                <a:pos x="822" y="168"/>
              </a:cxn>
              <a:cxn ang="0">
                <a:pos x="594" y="300"/>
              </a:cxn>
              <a:cxn ang="0">
                <a:pos x="406" y="446"/>
              </a:cxn>
              <a:cxn ang="0">
                <a:pos x="254" y="604"/>
              </a:cxn>
              <a:cxn ang="0">
                <a:pos x="140" y="772"/>
              </a:cxn>
              <a:cxn ang="0">
                <a:pos x="60" y="944"/>
              </a:cxn>
              <a:cxn ang="0">
                <a:pos x="14" y="1122"/>
              </a:cxn>
              <a:cxn ang="0">
                <a:pos x="0" y="1300"/>
              </a:cxn>
              <a:cxn ang="0">
                <a:pos x="18" y="1476"/>
              </a:cxn>
              <a:cxn ang="0">
                <a:pos x="64" y="1650"/>
              </a:cxn>
              <a:cxn ang="0">
                <a:pos x="138" y="1818"/>
              </a:cxn>
              <a:cxn ang="0">
                <a:pos x="238" y="1978"/>
              </a:cxn>
              <a:cxn ang="0">
                <a:pos x="364" y="2126"/>
              </a:cxn>
              <a:cxn ang="0">
                <a:pos x="512" y="2262"/>
              </a:cxn>
              <a:cxn ang="0">
                <a:pos x="684" y="2382"/>
              </a:cxn>
              <a:cxn ang="0">
                <a:pos x="874" y="2484"/>
              </a:cxn>
              <a:cxn ang="0">
                <a:pos x="1086" y="2564"/>
              </a:cxn>
              <a:cxn ang="0">
                <a:pos x="1314" y="2622"/>
              </a:cxn>
              <a:cxn ang="0">
                <a:pos x="1558" y="2654"/>
              </a:cxn>
              <a:cxn ang="0">
                <a:pos x="1818" y="2658"/>
              </a:cxn>
              <a:cxn ang="0">
                <a:pos x="2090" y="2632"/>
              </a:cxn>
              <a:cxn ang="0">
                <a:pos x="2374" y="2574"/>
              </a:cxn>
              <a:cxn ang="0">
                <a:pos x="2544" y="2912"/>
              </a:cxn>
              <a:cxn ang="0">
                <a:pos x="1868" y="1552"/>
              </a:cxn>
              <a:cxn ang="0">
                <a:pos x="1956" y="1914"/>
              </a:cxn>
              <a:cxn ang="0">
                <a:pos x="1788" y="1936"/>
              </a:cxn>
              <a:cxn ang="0">
                <a:pos x="1616" y="1934"/>
              </a:cxn>
              <a:cxn ang="0">
                <a:pos x="1442" y="1912"/>
              </a:cxn>
              <a:cxn ang="0">
                <a:pos x="1272" y="1872"/>
              </a:cxn>
              <a:cxn ang="0">
                <a:pos x="1108" y="1812"/>
              </a:cxn>
              <a:cxn ang="0">
                <a:pos x="952" y="1736"/>
              </a:cxn>
              <a:cxn ang="0">
                <a:pos x="810" y="1646"/>
              </a:cxn>
              <a:cxn ang="0">
                <a:pos x="684" y="1542"/>
              </a:cxn>
              <a:cxn ang="0">
                <a:pos x="578" y="1428"/>
              </a:cxn>
              <a:cxn ang="0">
                <a:pos x="494" y="1304"/>
              </a:cxn>
              <a:cxn ang="0">
                <a:pos x="438" y="1170"/>
              </a:cxn>
              <a:cxn ang="0">
                <a:pos x="410" y="1032"/>
              </a:cxn>
              <a:cxn ang="0">
                <a:pos x="416" y="888"/>
              </a:cxn>
              <a:cxn ang="0">
                <a:pos x="460" y="742"/>
              </a:cxn>
              <a:cxn ang="0">
                <a:pos x="544" y="592"/>
              </a:cxn>
              <a:cxn ang="0">
                <a:pos x="670" y="444"/>
              </a:cxn>
              <a:cxn ang="0">
                <a:pos x="844" y="298"/>
              </a:cxn>
              <a:cxn ang="0">
                <a:pos x="1070" y="154"/>
              </a:cxn>
              <a:cxn ang="0">
                <a:pos x="1348" y="16"/>
              </a:cxn>
              <a:cxn ang="0">
                <a:pos x="1244" y="0"/>
              </a:cxn>
              <a:cxn ang="0">
                <a:pos x="2820" y="1934"/>
              </a:cxn>
              <a:cxn ang="0">
                <a:pos x="2820" y="1934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BBE0E3"/>
              </a:gs>
              <a:gs pos="100000">
                <a:srgbClr val="333399"/>
              </a:gs>
            </a:gsLst>
            <a:lin ang="5400000" scaled="1"/>
          </a:gradFill>
          <a:ln w="0">
            <a:noFill/>
            <a:prstDash val="solid"/>
            <a:round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zh-CN" altLang="en-US" sz="200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347315" y="4994355"/>
            <a:ext cx="2817808" cy="646331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In-orbit delivery for trial operation </a:t>
            </a:r>
          </a:p>
        </p:txBody>
      </p:sp>
      <p:grpSp>
        <p:nvGrpSpPr>
          <p:cNvPr id="6" name="Group 12"/>
          <p:cNvGrpSpPr/>
          <p:nvPr/>
        </p:nvGrpSpPr>
        <p:grpSpPr bwMode="auto">
          <a:xfrm>
            <a:off x="625527" y="3233091"/>
            <a:ext cx="1141501" cy="1114378"/>
            <a:chOff x="784" y="2268"/>
            <a:chExt cx="797" cy="976"/>
          </a:xfrm>
        </p:grpSpPr>
        <p:sp>
          <p:nvSpPr>
            <p:cNvPr id="7" name="Oval 13"/>
            <p:cNvSpPr>
              <a:spLocks noChangeArrowheads="1"/>
            </p:cNvSpPr>
            <p:nvPr/>
          </p:nvSpPr>
          <p:spPr bwMode="gray">
            <a:xfrm rot="-772996">
              <a:off x="828" y="2901"/>
              <a:ext cx="637" cy="343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 w="9525">
              <a:noFill/>
              <a:round/>
            </a:ln>
          </p:spPr>
          <p:txBody>
            <a:bodyPr wrap="none" anchor="ctr"/>
            <a:lstStyle/>
            <a:p>
              <a:endParaRPr lang="zh-CN" altLang="en-US" sz="2000">
                <a:solidFill>
                  <a:srgbClr val="000000"/>
                </a:solidFill>
              </a:endParaRPr>
            </a:p>
          </p:txBody>
        </p:sp>
        <p:grpSp>
          <p:nvGrpSpPr>
            <p:cNvPr id="8" name="Group 14"/>
            <p:cNvGrpSpPr/>
            <p:nvPr/>
          </p:nvGrpSpPr>
          <p:grpSpPr bwMode="auto">
            <a:xfrm>
              <a:off x="784" y="2268"/>
              <a:ext cx="797" cy="837"/>
              <a:chOff x="732" y="2113"/>
              <a:chExt cx="777" cy="793"/>
            </a:xfrm>
          </p:grpSpPr>
          <p:sp>
            <p:nvSpPr>
              <p:cNvPr id="9" name="Oval 15"/>
              <p:cNvSpPr>
                <a:spLocks noChangeArrowheads="1"/>
              </p:cNvSpPr>
              <p:nvPr/>
            </p:nvSpPr>
            <p:spPr bwMode="gray">
              <a:xfrm>
                <a:off x="732" y="2113"/>
                <a:ext cx="777" cy="793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</a:ln>
            </p:spPr>
            <p:txBody>
              <a:bodyPr vert="eaVert" wrap="none" anchor="ctr"/>
              <a:lstStyle/>
              <a:p>
                <a:endParaRPr lang="zh-CN" altLang="en-US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gray">
              <a:xfrm>
                <a:off x="743" y="2117"/>
                <a:ext cx="733" cy="74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</a:ln>
            </p:spPr>
            <p:txBody>
              <a:bodyPr vert="eaVert" wrap="none" anchor="ctr"/>
              <a:lstStyle/>
              <a:p>
                <a:endParaRPr lang="zh-CN" altLang="en-US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gray">
              <a:xfrm>
                <a:off x="751" y="2125"/>
                <a:ext cx="697" cy="700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</a:ln>
            </p:spPr>
            <p:txBody>
              <a:bodyPr vert="eaVert" wrap="none" anchor="ctr"/>
              <a:lstStyle/>
              <a:p>
                <a:endParaRPr lang="zh-CN" altLang="en-US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gray">
              <a:xfrm>
                <a:off x="795" y="2147"/>
                <a:ext cx="620" cy="568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</a:ln>
            </p:spPr>
            <p:txBody>
              <a:bodyPr vert="eaVert" wrap="none" anchor="ctr"/>
              <a:lstStyle/>
              <a:p>
                <a:endParaRPr lang="zh-CN" altLang="en-US" sz="20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Text Box 19"/>
              <p:cNvSpPr txBox="1">
                <a:spLocks noChangeArrowheads="1"/>
              </p:cNvSpPr>
              <p:nvPr/>
            </p:nvSpPr>
            <p:spPr bwMode="gray">
              <a:xfrm>
                <a:off x="732" y="2293"/>
                <a:ext cx="708" cy="485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zh-CN" sz="1600" b="1" dirty="0" smtClean="0">
                    <a:solidFill>
                      <a:srgbClr val="C00000"/>
                    </a:solidFill>
                  </a:rPr>
                  <a:t>July</a:t>
                </a:r>
              </a:p>
              <a:p>
                <a:pPr algn="ctr"/>
                <a:r>
                  <a:rPr lang="en-US" altLang="zh-CN" sz="1600" b="1" dirty="0" smtClean="0">
                    <a:solidFill>
                      <a:srgbClr val="C00000"/>
                    </a:solidFill>
                  </a:rPr>
                  <a:t> 2018</a:t>
                </a:r>
                <a:endParaRPr lang="en-US" altLang="zh-CN" sz="1600" b="1" dirty="0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14" name="Group 20"/>
          <p:cNvGrpSpPr/>
          <p:nvPr/>
        </p:nvGrpSpPr>
        <p:grpSpPr bwMode="auto">
          <a:xfrm>
            <a:off x="872066" y="1971205"/>
            <a:ext cx="1126397" cy="884505"/>
            <a:chOff x="714" y="1407"/>
            <a:chExt cx="711" cy="715"/>
          </a:xfrm>
        </p:grpSpPr>
        <p:sp>
          <p:nvSpPr>
            <p:cNvPr id="15" name="Oval 21"/>
            <p:cNvSpPr>
              <a:spLocks noChangeArrowheads="1"/>
            </p:cNvSpPr>
            <p:nvPr/>
          </p:nvSpPr>
          <p:spPr bwMode="gray">
            <a:xfrm>
              <a:off x="720" y="1786"/>
              <a:ext cx="576" cy="336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 w="9525">
              <a:noFill/>
              <a:round/>
            </a:ln>
          </p:spPr>
          <p:txBody>
            <a:bodyPr wrap="none" anchor="ctr"/>
            <a:lstStyle/>
            <a:p>
              <a:endParaRPr lang="zh-CN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16" name="Oval 22"/>
            <p:cNvSpPr>
              <a:spLocks noChangeArrowheads="1"/>
            </p:cNvSpPr>
            <p:nvPr/>
          </p:nvSpPr>
          <p:spPr bwMode="gray">
            <a:xfrm>
              <a:off x="768" y="1448"/>
              <a:ext cx="645" cy="645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</a:ln>
          </p:spPr>
          <p:txBody>
            <a:bodyPr vert="eaVert" wrap="none" anchor="ctr"/>
            <a:lstStyle/>
            <a:p>
              <a:endParaRPr lang="zh-CN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17" name="Oval 23"/>
            <p:cNvSpPr>
              <a:spLocks noChangeArrowheads="1"/>
            </p:cNvSpPr>
            <p:nvPr/>
          </p:nvSpPr>
          <p:spPr bwMode="gray">
            <a:xfrm>
              <a:off x="776" y="1407"/>
              <a:ext cx="630" cy="63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</a:ln>
          </p:spPr>
          <p:txBody>
            <a:bodyPr vert="eaVert" wrap="none" anchor="ctr"/>
            <a:lstStyle/>
            <a:p>
              <a:endParaRPr lang="zh-CN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18" name="Oval 24"/>
            <p:cNvSpPr>
              <a:spLocks noChangeArrowheads="1"/>
            </p:cNvSpPr>
            <p:nvPr/>
          </p:nvSpPr>
          <p:spPr bwMode="gray">
            <a:xfrm>
              <a:off x="783" y="1414"/>
              <a:ext cx="599" cy="588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</a:ln>
          </p:spPr>
          <p:txBody>
            <a:bodyPr vert="eaVert" wrap="none" anchor="ctr"/>
            <a:lstStyle/>
            <a:p>
              <a:endParaRPr lang="zh-CN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19" name="Oval 25"/>
            <p:cNvSpPr>
              <a:spLocks noChangeArrowheads="1"/>
            </p:cNvSpPr>
            <p:nvPr/>
          </p:nvSpPr>
          <p:spPr bwMode="gray">
            <a:xfrm>
              <a:off x="817" y="1430"/>
              <a:ext cx="534" cy="47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</a:ln>
          </p:spPr>
          <p:txBody>
            <a:bodyPr vert="eaVert" wrap="none" anchor="ctr"/>
            <a:lstStyle/>
            <a:p>
              <a:endParaRPr lang="zh-CN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20" name="Text Box 26"/>
            <p:cNvSpPr txBox="1">
              <a:spLocks noChangeArrowheads="1"/>
            </p:cNvSpPr>
            <p:nvPr/>
          </p:nvSpPr>
          <p:spPr bwMode="gray">
            <a:xfrm>
              <a:off x="714" y="1564"/>
              <a:ext cx="711" cy="423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b="1" dirty="0" smtClean="0">
                  <a:solidFill>
                    <a:srgbClr val="C00000"/>
                  </a:solidFill>
                </a:rPr>
                <a:t>31</a:t>
              </a:r>
              <a:r>
                <a:rPr lang="en-US" altLang="zh-CN" sz="1400" b="1" baseline="30000" dirty="0" smtClean="0">
                  <a:solidFill>
                    <a:srgbClr val="C00000"/>
                  </a:solidFill>
                </a:rPr>
                <a:t>st</a:t>
              </a:r>
              <a:r>
                <a:rPr lang="en-US" altLang="zh-CN" sz="1400" b="1" dirty="0" smtClean="0">
                  <a:solidFill>
                    <a:srgbClr val="C00000"/>
                  </a:solidFill>
                </a:rPr>
                <a:t> June </a:t>
              </a:r>
            </a:p>
            <a:p>
              <a:pPr algn="ctr"/>
              <a:r>
                <a:rPr lang="en-US" altLang="zh-CN" sz="1400" b="1" dirty="0" smtClean="0">
                  <a:solidFill>
                    <a:srgbClr val="C00000"/>
                  </a:solidFill>
                </a:rPr>
                <a:t>2018</a:t>
              </a:r>
              <a:endParaRPr lang="en-US" altLang="zh-CN" sz="1400" dirty="0">
                <a:solidFill>
                  <a:srgbClr val="C00000"/>
                </a:solidFill>
              </a:endParaRPr>
            </a:p>
          </p:txBody>
        </p:sp>
      </p:grp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1646500" y="3068960"/>
            <a:ext cx="3036413" cy="5155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r>
              <a:rPr lang="en-US" altLang="zh-CN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Complete summary and review of the orbit test</a:t>
            </a:r>
          </a:p>
        </p:txBody>
      </p:sp>
      <p:sp>
        <p:nvSpPr>
          <p:cNvPr id="30" name="矩形 107"/>
          <p:cNvSpPr>
            <a:spLocks noChangeArrowheads="1"/>
          </p:cNvSpPr>
          <p:nvPr/>
        </p:nvSpPr>
        <p:spPr bwMode="auto">
          <a:xfrm>
            <a:off x="5534933" y="4842814"/>
            <a:ext cx="3501563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Turn into formal operation and data release </a:t>
            </a:r>
          </a:p>
        </p:txBody>
      </p:sp>
      <p:grpSp>
        <p:nvGrpSpPr>
          <p:cNvPr id="31" name="Group 12"/>
          <p:cNvGrpSpPr/>
          <p:nvPr/>
        </p:nvGrpSpPr>
        <p:grpSpPr bwMode="auto">
          <a:xfrm>
            <a:off x="2183859" y="3986434"/>
            <a:ext cx="1170397" cy="1098750"/>
            <a:chOff x="784" y="2268"/>
            <a:chExt cx="864" cy="1008"/>
          </a:xfrm>
        </p:grpSpPr>
        <p:sp>
          <p:nvSpPr>
            <p:cNvPr id="32" name="Oval 13"/>
            <p:cNvSpPr>
              <a:spLocks noChangeArrowheads="1"/>
            </p:cNvSpPr>
            <p:nvPr/>
          </p:nvSpPr>
          <p:spPr bwMode="gray">
            <a:xfrm rot="-772996">
              <a:off x="832" y="2892"/>
              <a:ext cx="714" cy="384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 w="9525">
              <a:noFill/>
              <a:round/>
            </a:ln>
          </p:spPr>
          <p:txBody>
            <a:bodyPr wrap="none" anchor="ctr"/>
            <a:lstStyle/>
            <a:p>
              <a:endParaRPr lang="zh-CN" altLang="en-US" sz="2000">
                <a:latin typeface="Calibri" panose="020F0502020204030204" pitchFamily="34" charset="0"/>
              </a:endParaRPr>
            </a:p>
          </p:txBody>
        </p:sp>
        <p:grpSp>
          <p:nvGrpSpPr>
            <p:cNvPr id="33" name="Group 14"/>
            <p:cNvGrpSpPr/>
            <p:nvPr/>
          </p:nvGrpSpPr>
          <p:grpSpPr bwMode="auto">
            <a:xfrm>
              <a:off x="784" y="2268"/>
              <a:ext cx="864" cy="908"/>
              <a:chOff x="732" y="2112"/>
              <a:chExt cx="842" cy="860"/>
            </a:xfrm>
          </p:grpSpPr>
          <p:sp>
            <p:nvSpPr>
              <p:cNvPr id="34" name="Oval 15"/>
              <p:cNvSpPr>
                <a:spLocks noChangeArrowheads="1"/>
              </p:cNvSpPr>
              <p:nvPr/>
            </p:nvSpPr>
            <p:spPr bwMode="gray">
              <a:xfrm>
                <a:off x="732" y="2112"/>
                <a:ext cx="842" cy="860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 algn="ctr">
                <a:noFill/>
                <a:round/>
              </a:ln>
            </p:spPr>
            <p:txBody>
              <a:bodyPr vert="eaVert" wrap="none" anchor="ctr"/>
              <a:lstStyle/>
              <a:p>
                <a:endParaRPr lang="zh-CN" altLang="en-US" sz="2000">
                  <a:latin typeface="Calibri" panose="020F0502020204030204" pitchFamily="34" charset="0"/>
                </a:endParaRPr>
              </a:p>
            </p:txBody>
          </p:sp>
          <p:sp>
            <p:nvSpPr>
              <p:cNvPr id="35" name="Oval 16"/>
              <p:cNvSpPr>
                <a:spLocks noChangeArrowheads="1"/>
              </p:cNvSpPr>
              <p:nvPr/>
            </p:nvSpPr>
            <p:spPr bwMode="gray">
              <a:xfrm>
                <a:off x="743" y="2117"/>
                <a:ext cx="821" cy="838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 algn="ctr">
                <a:noFill/>
                <a:round/>
              </a:ln>
            </p:spPr>
            <p:txBody>
              <a:bodyPr vert="eaVert" wrap="none" anchor="ctr"/>
              <a:lstStyle/>
              <a:p>
                <a:endParaRPr lang="zh-CN" altLang="en-US" sz="2000">
                  <a:latin typeface="Calibri" panose="020F0502020204030204" pitchFamily="34" charset="0"/>
                </a:endParaRPr>
              </a:p>
            </p:txBody>
          </p:sp>
          <p:sp>
            <p:nvSpPr>
              <p:cNvPr id="36" name="Oval 17"/>
              <p:cNvSpPr>
                <a:spLocks noChangeArrowheads="1"/>
              </p:cNvSpPr>
              <p:nvPr/>
            </p:nvSpPr>
            <p:spPr bwMode="gray">
              <a:xfrm>
                <a:off x="751" y="2125"/>
                <a:ext cx="781" cy="784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 algn="ctr">
                <a:noFill/>
                <a:round/>
              </a:ln>
            </p:spPr>
            <p:txBody>
              <a:bodyPr vert="eaVert" wrap="none" anchor="ctr"/>
              <a:lstStyle/>
              <a:p>
                <a:endParaRPr lang="zh-CN" altLang="en-US" sz="2000">
                  <a:latin typeface="Calibri" panose="020F0502020204030204" pitchFamily="34" charset="0"/>
                </a:endParaRPr>
              </a:p>
            </p:txBody>
          </p:sp>
          <p:sp>
            <p:nvSpPr>
              <p:cNvPr id="37" name="Oval 18"/>
              <p:cNvSpPr>
                <a:spLocks noChangeArrowheads="1"/>
              </p:cNvSpPr>
              <p:nvPr/>
            </p:nvSpPr>
            <p:spPr bwMode="gray">
              <a:xfrm>
                <a:off x="795" y="2147"/>
                <a:ext cx="695" cy="63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</a:gradFill>
              <a:ln w="9525" algn="ctr">
                <a:noFill/>
                <a:round/>
              </a:ln>
            </p:spPr>
            <p:txBody>
              <a:bodyPr vert="eaVert" wrap="none" anchor="ctr"/>
              <a:lstStyle/>
              <a:p>
                <a:endParaRPr lang="zh-CN" altLang="en-US" sz="2000">
                  <a:latin typeface="Calibri" panose="020F0502020204030204" pitchFamily="34" charset="0"/>
                </a:endParaRPr>
              </a:p>
            </p:txBody>
          </p:sp>
          <p:sp>
            <p:nvSpPr>
              <p:cNvPr id="38" name="Text Box 19"/>
              <p:cNvSpPr txBox="1">
                <a:spLocks noChangeArrowheads="1"/>
              </p:cNvSpPr>
              <p:nvPr/>
            </p:nvSpPr>
            <p:spPr bwMode="gray">
              <a:xfrm>
                <a:off x="804" y="2344"/>
                <a:ext cx="716" cy="508"/>
              </a:xfrm>
              <a:prstGeom prst="rect">
                <a:avLst/>
              </a:prstGeom>
              <a:noFill/>
              <a:ln w="9525" algn="ctr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sz="1600" b="1" dirty="0" smtClean="0">
                    <a:solidFill>
                      <a:srgbClr val="C00000"/>
                    </a:solidFill>
                  </a:rPr>
                  <a:t>August</a:t>
                </a:r>
              </a:p>
              <a:p>
                <a:pPr algn="ctr"/>
                <a:r>
                  <a:rPr lang="en-US" altLang="zh-CN" sz="1600" b="1" dirty="0" smtClean="0">
                    <a:solidFill>
                      <a:srgbClr val="C00000"/>
                    </a:solidFill>
                  </a:rPr>
                  <a:t>2018</a:t>
                </a:r>
                <a:endParaRPr lang="en-US" altLang="zh-CN" sz="1600" b="1" dirty="0">
                  <a:solidFill>
                    <a:srgbClr val="C00000"/>
                  </a:solidFill>
                </a:endParaRPr>
              </a:p>
            </p:txBody>
          </p:sp>
        </p:grpSp>
      </p:grpSp>
      <p:grpSp>
        <p:nvGrpSpPr>
          <p:cNvPr id="39" name="Group 5"/>
          <p:cNvGrpSpPr/>
          <p:nvPr/>
        </p:nvGrpSpPr>
        <p:grpSpPr bwMode="auto">
          <a:xfrm>
            <a:off x="5534931" y="3480712"/>
            <a:ext cx="1385957" cy="1298805"/>
            <a:chOff x="1950" y="2508"/>
            <a:chExt cx="1074" cy="1188"/>
          </a:xfrm>
        </p:grpSpPr>
        <p:sp>
          <p:nvSpPr>
            <p:cNvPr id="40" name="Oval 6"/>
            <p:cNvSpPr>
              <a:spLocks noChangeArrowheads="1"/>
            </p:cNvSpPr>
            <p:nvPr/>
          </p:nvSpPr>
          <p:spPr bwMode="gray">
            <a:xfrm rot="-723406">
              <a:off x="1993" y="3276"/>
              <a:ext cx="906" cy="420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 w="9525">
              <a:noFill/>
              <a:round/>
            </a:ln>
          </p:spPr>
          <p:txBody>
            <a:bodyPr wrap="none" anchor="ctr"/>
            <a:lstStyle/>
            <a:p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41" name="Oval 7"/>
            <p:cNvSpPr>
              <a:spLocks noChangeArrowheads="1"/>
            </p:cNvSpPr>
            <p:nvPr/>
          </p:nvSpPr>
          <p:spPr bwMode="gray">
            <a:xfrm>
              <a:off x="1950" y="2508"/>
              <a:ext cx="1074" cy="1075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</a:ln>
          </p:spPr>
          <p:txBody>
            <a:bodyPr vert="eaVert" wrap="none" anchor="ctr"/>
            <a:lstStyle/>
            <a:p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42" name="Oval 8"/>
            <p:cNvSpPr>
              <a:spLocks noChangeArrowheads="1"/>
            </p:cNvSpPr>
            <p:nvPr/>
          </p:nvSpPr>
          <p:spPr bwMode="gray">
            <a:xfrm>
              <a:off x="1963" y="2514"/>
              <a:ext cx="1049" cy="1048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</a:ln>
          </p:spPr>
          <p:txBody>
            <a:bodyPr vert="eaVert" wrap="none" anchor="ctr"/>
            <a:lstStyle/>
            <a:p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43" name="Oval 9"/>
            <p:cNvSpPr>
              <a:spLocks noChangeArrowheads="1"/>
            </p:cNvSpPr>
            <p:nvPr/>
          </p:nvSpPr>
          <p:spPr bwMode="gray">
            <a:xfrm>
              <a:off x="1974" y="2524"/>
              <a:ext cx="998" cy="980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</a:ln>
          </p:spPr>
          <p:txBody>
            <a:bodyPr vert="eaVert" wrap="none" anchor="ctr"/>
            <a:lstStyle/>
            <a:p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44" name="Oval 10"/>
            <p:cNvSpPr>
              <a:spLocks noChangeArrowheads="1"/>
            </p:cNvSpPr>
            <p:nvPr/>
          </p:nvSpPr>
          <p:spPr bwMode="gray">
            <a:xfrm>
              <a:off x="2032" y="2552"/>
              <a:ext cx="888" cy="79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</a:ln>
          </p:spPr>
          <p:txBody>
            <a:bodyPr vert="eaVert" wrap="none" anchor="ctr"/>
            <a:lstStyle/>
            <a:p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45" name="Text Box 11"/>
            <p:cNvSpPr txBox="1">
              <a:spLocks noChangeArrowheads="1"/>
            </p:cNvSpPr>
            <p:nvPr/>
          </p:nvSpPr>
          <p:spPr bwMode="gray">
            <a:xfrm>
              <a:off x="2198" y="2741"/>
              <a:ext cx="604" cy="591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rgbClr val="C00000"/>
                  </a:solidFill>
                </a:rPr>
                <a:t>Oct.</a:t>
              </a:r>
            </a:p>
            <a:p>
              <a:pPr algn="ctr"/>
              <a:r>
                <a:rPr lang="en-US" altLang="zh-CN" b="1" dirty="0" smtClean="0">
                  <a:solidFill>
                    <a:srgbClr val="C00000"/>
                  </a:solidFill>
                </a:rPr>
                <a:t>2018</a:t>
              </a:r>
              <a:endParaRPr lang="en-US" altLang="zh-CN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46" name="Text Box 23"/>
          <p:cNvSpPr txBox="1">
            <a:spLocks noChangeArrowheads="1"/>
          </p:cNvSpPr>
          <p:nvPr/>
        </p:nvSpPr>
        <p:spPr bwMode="auto">
          <a:xfrm>
            <a:off x="2026778" y="2227545"/>
            <a:ext cx="5174051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Complete the orbital check out</a:t>
            </a:r>
          </a:p>
        </p:txBody>
      </p:sp>
      <p:grpSp>
        <p:nvGrpSpPr>
          <p:cNvPr id="47" name="Group 20"/>
          <p:cNvGrpSpPr/>
          <p:nvPr/>
        </p:nvGrpSpPr>
        <p:grpSpPr bwMode="auto">
          <a:xfrm>
            <a:off x="2565070" y="1137420"/>
            <a:ext cx="1359281" cy="884505"/>
            <a:chOff x="691" y="1407"/>
            <a:chExt cx="858" cy="715"/>
          </a:xfrm>
        </p:grpSpPr>
        <p:sp>
          <p:nvSpPr>
            <p:cNvPr id="48" name="Oval 21"/>
            <p:cNvSpPr>
              <a:spLocks noChangeArrowheads="1"/>
            </p:cNvSpPr>
            <p:nvPr/>
          </p:nvSpPr>
          <p:spPr bwMode="gray">
            <a:xfrm>
              <a:off x="720" y="1786"/>
              <a:ext cx="576" cy="336"/>
            </a:xfrm>
            <a:prstGeom prst="ellipse">
              <a:avLst/>
            </a:prstGeom>
            <a:solidFill>
              <a:srgbClr val="0F2145">
                <a:alpha val="30196"/>
              </a:srgbClr>
            </a:solidFill>
            <a:ln w="9525">
              <a:noFill/>
              <a:round/>
            </a:ln>
          </p:spPr>
          <p:txBody>
            <a:bodyPr wrap="none" anchor="ctr"/>
            <a:lstStyle/>
            <a:p>
              <a:endParaRPr lang="zh-CN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49" name="Oval 22"/>
            <p:cNvSpPr>
              <a:spLocks noChangeArrowheads="1"/>
            </p:cNvSpPr>
            <p:nvPr/>
          </p:nvSpPr>
          <p:spPr bwMode="gray">
            <a:xfrm>
              <a:off x="768" y="1448"/>
              <a:ext cx="645" cy="645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</a:ln>
          </p:spPr>
          <p:txBody>
            <a:bodyPr vert="eaVert" wrap="none" anchor="ctr"/>
            <a:lstStyle/>
            <a:p>
              <a:endParaRPr lang="zh-CN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50" name="Oval 23"/>
            <p:cNvSpPr>
              <a:spLocks noChangeArrowheads="1"/>
            </p:cNvSpPr>
            <p:nvPr/>
          </p:nvSpPr>
          <p:spPr bwMode="gray">
            <a:xfrm>
              <a:off x="776" y="1407"/>
              <a:ext cx="630" cy="63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</a:ln>
          </p:spPr>
          <p:txBody>
            <a:bodyPr vert="eaVert" wrap="none" anchor="ctr"/>
            <a:lstStyle/>
            <a:p>
              <a:endParaRPr lang="zh-CN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51" name="Oval 24"/>
            <p:cNvSpPr>
              <a:spLocks noChangeArrowheads="1"/>
            </p:cNvSpPr>
            <p:nvPr/>
          </p:nvSpPr>
          <p:spPr bwMode="gray">
            <a:xfrm>
              <a:off x="783" y="1414"/>
              <a:ext cx="599" cy="588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</a:ln>
          </p:spPr>
          <p:txBody>
            <a:bodyPr vert="eaVert" wrap="none" anchor="ctr"/>
            <a:lstStyle/>
            <a:p>
              <a:endParaRPr lang="zh-CN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52" name="Oval 25"/>
            <p:cNvSpPr>
              <a:spLocks noChangeArrowheads="1"/>
            </p:cNvSpPr>
            <p:nvPr/>
          </p:nvSpPr>
          <p:spPr bwMode="gray">
            <a:xfrm>
              <a:off x="817" y="1430"/>
              <a:ext cx="534" cy="477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 algn="ctr">
              <a:noFill/>
              <a:round/>
            </a:ln>
          </p:spPr>
          <p:txBody>
            <a:bodyPr vert="eaVert" wrap="none" anchor="ctr"/>
            <a:lstStyle/>
            <a:p>
              <a:endParaRPr lang="zh-CN" altLang="en-US" sz="2000">
                <a:solidFill>
                  <a:srgbClr val="000000"/>
                </a:solidFill>
              </a:endParaRPr>
            </a:p>
          </p:txBody>
        </p:sp>
        <p:sp>
          <p:nvSpPr>
            <p:cNvPr id="53" name="Text Box 26"/>
            <p:cNvSpPr txBox="1">
              <a:spLocks noChangeArrowheads="1"/>
            </p:cNvSpPr>
            <p:nvPr/>
          </p:nvSpPr>
          <p:spPr bwMode="gray">
            <a:xfrm>
              <a:off x="691" y="1564"/>
              <a:ext cx="858" cy="423"/>
            </a:xfrm>
            <a:prstGeom prst="rect">
              <a:avLst/>
            </a:prstGeom>
            <a:noFill/>
            <a:ln w="9525" algn="ctr">
              <a:noFill/>
              <a:miter lim="800000"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400" b="1" dirty="0" smtClean="0">
                  <a:solidFill>
                    <a:srgbClr val="C00000"/>
                  </a:solidFill>
                </a:rPr>
                <a:t>15 November </a:t>
              </a:r>
            </a:p>
            <a:p>
              <a:pPr algn="ctr"/>
              <a:r>
                <a:rPr lang="en-US" altLang="zh-CN" sz="1400" b="1" dirty="0" smtClean="0">
                  <a:solidFill>
                    <a:srgbClr val="C00000"/>
                  </a:solidFill>
                </a:rPr>
                <a:t>2017</a:t>
              </a:r>
              <a:endParaRPr lang="en-US" altLang="zh-CN" sz="14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4" name="Text Box 23"/>
          <p:cNvSpPr txBox="1">
            <a:spLocks noChangeArrowheads="1"/>
          </p:cNvSpPr>
          <p:nvPr/>
        </p:nvSpPr>
        <p:spPr bwMode="auto">
          <a:xfrm>
            <a:off x="3756219" y="1393760"/>
            <a:ext cx="5174051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lunched successfully</a:t>
            </a:r>
          </a:p>
        </p:txBody>
      </p:sp>
    </p:spTree>
    <p:extLst>
      <p:ext uri="{BB962C8B-B14F-4D97-AF65-F5344CB8AC3E}">
        <p14:creationId xmlns:p14="http://schemas.microsoft.com/office/powerpoint/2010/main" val="102386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默认设计模板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NSMC_PPT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华文细黑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NSMC_PPT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华文细黑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NSMC_PPT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华文细黑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默认设计模板">
  <a:themeElements>
    <a:clrScheme name="1_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9308</TotalTime>
  <Words>786</Words>
  <Application>Microsoft Office PowerPoint</Application>
  <PresentationFormat>全屏显示(4:3)</PresentationFormat>
  <Paragraphs>165</Paragraphs>
  <Slides>16</Slides>
  <Notes>4</Notes>
  <HiddenSlides>0</HiddenSlides>
  <MMClips>0</MMClips>
  <ScaleCrop>false</ScaleCrop>
  <HeadingPairs>
    <vt:vector size="4" baseType="variant">
      <vt:variant>
        <vt:lpstr>主题</vt:lpstr>
      </vt:variant>
      <vt:variant>
        <vt:i4>5</vt:i4>
      </vt:variant>
      <vt:variant>
        <vt:lpstr>幻灯片标题</vt:lpstr>
      </vt:variant>
      <vt:variant>
        <vt:i4>16</vt:i4>
      </vt:variant>
    </vt:vector>
  </HeadingPairs>
  <TitlesOfParts>
    <vt:vector size="21" baseType="lpstr">
      <vt:lpstr>2_默认设计模板</vt:lpstr>
      <vt:lpstr>4_NSMC_PPT模板</vt:lpstr>
      <vt:lpstr>5_NSMC_PPT模板</vt:lpstr>
      <vt:lpstr>6_NSMC_PPT模板</vt:lpstr>
      <vt:lpstr>3_默认设计模板</vt:lpstr>
      <vt:lpstr>FY-3D Commissioning Test Overview</vt:lpstr>
      <vt:lpstr>Background of FY-3X serial satellite</vt:lpstr>
      <vt:lpstr>PowerPoint 演示文稿</vt:lpstr>
      <vt:lpstr>Imager of FY-3D: MERSIMERSI-II   continuity and Evolution </vt:lpstr>
      <vt:lpstr>MERSI-II image </vt:lpstr>
      <vt:lpstr>PowerPoint 演示文稿</vt:lpstr>
      <vt:lpstr>HIRAS</vt:lpstr>
      <vt:lpstr>The New from FY-3D</vt:lpstr>
      <vt:lpstr>FY-3D Commissioning Phase</vt:lpstr>
      <vt:lpstr>PowerPoint 演示文稿</vt:lpstr>
      <vt:lpstr>FY-3D Cal/Val Continuity</vt:lpstr>
      <vt:lpstr>PowerPoint 演示文稿</vt:lpstr>
      <vt:lpstr>PowerPoint 演示文稿</vt:lpstr>
      <vt:lpstr>PowerPoint 演示文稿</vt:lpstr>
      <vt:lpstr>PowerPoint 演示文稿</vt:lpstr>
      <vt:lpstr>Email：huxq@cma.cn Tel: 68407463 Cell phone: 17710267179 National Satellite Meteorological Center, CMA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l</dc:creator>
  <cp:lastModifiedBy>lenovo</cp:lastModifiedBy>
  <cp:revision>499</cp:revision>
  <dcterms:created xsi:type="dcterms:W3CDTF">2009-10-28T07:51:24Z</dcterms:created>
  <dcterms:modified xsi:type="dcterms:W3CDTF">2018-08-30T10:22:25Z</dcterms:modified>
</cp:coreProperties>
</file>