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33"/>
  </p:notesMasterIdLst>
  <p:sldIdLst>
    <p:sldId id="256" r:id="rId2"/>
    <p:sldId id="311" r:id="rId3"/>
    <p:sldId id="317" r:id="rId4"/>
    <p:sldId id="318" r:id="rId5"/>
    <p:sldId id="314" r:id="rId6"/>
    <p:sldId id="272" r:id="rId7"/>
    <p:sldId id="301" r:id="rId8"/>
    <p:sldId id="349" r:id="rId9"/>
    <p:sldId id="308" r:id="rId10"/>
    <p:sldId id="346" r:id="rId11"/>
    <p:sldId id="348" r:id="rId12"/>
    <p:sldId id="319" r:id="rId13"/>
    <p:sldId id="316" r:id="rId14"/>
    <p:sldId id="315" r:id="rId15"/>
    <p:sldId id="299" r:id="rId16"/>
    <p:sldId id="304" r:id="rId17"/>
    <p:sldId id="273" r:id="rId18"/>
    <p:sldId id="321" r:id="rId19"/>
    <p:sldId id="339" r:id="rId20"/>
    <p:sldId id="325" r:id="rId21"/>
    <p:sldId id="326" r:id="rId22"/>
    <p:sldId id="337" r:id="rId23"/>
    <p:sldId id="338" r:id="rId24"/>
    <p:sldId id="342" r:id="rId25"/>
    <p:sldId id="341" r:id="rId26"/>
    <p:sldId id="335" r:id="rId27"/>
    <p:sldId id="291" r:id="rId28"/>
    <p:sldId id="330" r:id="rId29"/>
    <p:sldId id="327" r:id="rId30"/>
    <p:sldId id="328" r:id="rId31"/>
    <p:sldId id="309" r:id="rId32"/>
  </p:sldIdLst>
  <p:sldSz cx="12192000" cy="6858000"/>
  <p:notesSz cx="6794500" cy="99314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03" autoAdjust="0"/>
    <p:restoredTop sz="93712" autoAdjust="0"/>
  </p:normalViewPr>
  <p:slideViewPr>
    <p:cSldViewPr>
      <p:cViewPr varScale="1">
        <p:scale>
          <a:sx n="83" d="100"/>
          <a:sy n="83" d="100"/>
        </p:scale>
        <p:origin x="-970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4" name="Shape 354"/>
          <p:cNvSpPr>
            <a:spLocks noGrp="1"/>
          </p:cNvSpPr>
          <p:nvPr>
            <p:ph type="body" sz="quarter" idx="1"/>
          </p:nvPr>
        </p:nvSpPr>
        <p:spPr>
          <a:xfrm>
            <a:off x="905934" y="4717415"/>
            <a:ext cx="4982633" cy="446913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0408952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/>
          <a:lstStyle/>
          <a:p>
            <a:fld id="{CCAFD9F6-C688-4FA4-A33F-36722291DB8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2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56716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7.jpe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jpe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7.jpe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34.jpe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5.jpe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37.jpe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3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8.jpe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3.jpe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teks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4400"/>
            </a:lvl1pPr>
          </a:lstStyle>
          <a:p>
            <a:r>
              <a:t>Titeltekst</a:t>
            </a:r>
          </a:p>
        </p:txBody>
      </p:sp>
      <p:sp>
        <p:nvSpPr>
          <p:cNvPr id="15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16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359" y="5387009"/>
            <a:ext cx="929641" cy="840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89093" y="0"/>
            <a:ext cx="2202908" cy="1093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08982" y="249999"/>
            <a:ext cx="2574037" cy="493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11" descr="Picture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668000" y="5257951"/>
            <a:ext cx="1137920" cy="98758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604011"/>
            <a:ext cx="273657" cy="26425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50" y="1"/>
            <a:ext cx="1987551" cy="99377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eltekst"/>
          <p:cNvSpPr txBox="1">
            <a:spLocks noGrp="1"/>
          </p:cNvSpPr>
          <p:nvPr>
            <p:ph type="title"/>
          </p:nvPr>
        </p:nvSpPr>
        <p:spPr>
          <a:xfrm>
            <a:off x="8724902" y="365125"/>
            <a:ext cx="2628901" cy="581183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10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3" y="365125"/>
            <a:ext cx="7734301" cy="5811838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1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604011"/>
            <a:ext cx="273657" cy="26425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ext Box 58"/>
          <p:cNvSpPr txBox="1"/>
          <p:nvPr/>
        </p:nvSpPr>
        <p:spPr>
          <a:xfrm>
            <a:off x="218017" y="6216651"/>
            <a:ext cx="6688667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spcBef>
                <a:spcPts val="600"/>
              </a:spcBef>
              <a:defRPr sz="1100">
                <a:solidFill>
                  <a:srgbClr val="D9D9D9"/>
                </a:solidFill>
              </a:defRPr>
            </a:lvl1pPr>
          </a:lstStyle>
          <a:p>
            <a:r>
              <a:t>ESA UNCLASSIFIED - For Official Use</a:t>
            </a:r>
          </a:p>
        </p:txBody>
      </p:sp>
      <p:grpSp>
        <p:nvGrpSpPr>
          <p:cNvPr id="143" name="Group 9"/>
          <p:cNvGrpSpPr/>
          <p:nvPr/>
        </p:nvGrpSpPr>
        <p:grpSpPr>
          <a:xfrm>
            <a:off x="228702" y="6540500"/>
            <a:ext cx="8580967" cy="150285"/>
            <a:chOff x="0" y="0"/>
            <a:chExt cx="8580966" cy="150283"/>
          </a:xfrm>
        </p:grpSpPr>
        <p:pic>
          <p:nvPicPr>
            <p:cNvPr id="120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" name="Picture 11" descr="Picture 1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71346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Picture 12" descr="Picture 12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362439" y="0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" name="Picture 13" descr="Picture 13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448282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" name="Picture 14" descr="Picture 14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5634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" name="Picture 15" descr="Picture 15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610768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" name="Picture 16" descr="Picture 16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116590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" name="Picture 17" descr="Picture 17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487942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" name="Picture 18" descr="Picture 18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6703637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" name="Picture 19" descr="Picture 19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866128" y="4278"/>
              <a:ext cx="218529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" name="Picture 20" descr="Picture 20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235916" y="4278"/>
              <a:ext cx="218529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Picture 21" descr="Picture 21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980559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" name="Picture 22" descr="Picture 22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3350351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" name="Picture 23" descr="Picture 23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3720140" y="4278"/>
              <a:ext cx="218529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" name="Picture 24" descr="Picture 24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4089927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" name="Picture 25" descr="Picture 25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4461315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Picture 26" descr="Picture 26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4836167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Picture 27" descr="Picture 27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5214487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Picture 28" descr="Picture 28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5582543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" name="Picture 29" descr="Picture 29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5955660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Picture 30" descr="Picture 30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6330512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Picture 31" descr="Picture 31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7075152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Picture 32" descr="Picture 32"/>
            <p:cNvPicPr>
              <a:picLocks noChangeAspect="1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7814749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4" name="Picture 33" descr="Picture 33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10386586" y="6532185"/>
            <a:ext cx="1595968" cy="146552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traight Connector 34"/>
          <p:cNvSpPr/>
          <p:nvPr/>
        </p:nvSpPr>
        <p:spPr>
          <a:xfrm>
            <a:off x="222352" y="6385983"/>
            <a:ext cx="11764435" cy="1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46" name="Picture 35" descr="Picture 35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10384366" y="207454"/>
            <a:ext cx="1612901" cy="624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icture 36" descr="Picture 36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139700" y="118535"/>
            <a:ext cx="1955800" cy="717552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Titeltekst"/>
          <p:cNvSpPr txBox="1">
            <a:spLocks noGrp="1"/>
          </p:cNvSpPr>
          <p:nvPr>
            <p:ph type="title"/>
          </p:nvPr>
        </p:nvSpPr>
        <p:spPr>
          <a:xfrm>
            <a:off x="1524000" y="1121832"/>
            <a:ext cx="9144000" cy="2387601"/>
          </a:xfrm>
          <a:prstGeom prst="rect">
            <a:avLst/>
          </a:prstGeom>
        </p:spPr>
        <p:txBody>
          <a:bodyPr lIns="60957" tIns="60957" rIns="60957" bIns="60957" anchor="b"/>
          <a:lstStyle>
            <a:lvl1pPr algn="ctr">
              <a:defRPr sz="80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Titeltekst</a:t>
            </a:r>
          </a:p>
        </p:txBody>
      </p:sp>
      <p:sp>
        <p:nvSpPr>
          <p:cNvPr id="149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720"/>
            <a:ext cx="9144000" cy="1655234"/>
          </a:xfrm>
          <a:prstGeom prst="rect">
            <a:avLst/>
          </a:prstGeom>
        </p:spPr>
        <p:txBody>
          <a:bodyPr lIns="60957" tIns="60957" rIns="60957" bIns="60957"/>
          <a:lstStyle>
            <a:lvl1pPr marL="0" indent="0" algn="ctr">
              <a:spcBef>
                <a:spcPts val="1300"/>
              </a:spcBef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609584" algn="ctr">
              <a:spcBef>
                <a:spcPts val="1300"/>
              </a:spcBef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1219169" algn="ctr">
              <a:spcBef>
                <a:spcPts val="1300"/>
              </a:spcBef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828754" algn="ctr">
              <a:spcBef>
                <a:spcPts val="1300"/>
              </a:spcBef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2438338" algn="ctr">
              <a:spcBef>
                <a:spcPts val="1300"/>
              </a:spcBef>
              <a:buSzTx/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5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503"/>
            <a:ext cx="366342" cy="401317"/>
          </a:xfrm>
          <a:prstGeom prst="rect">
            <a:avLst/>
          </a:prstGeom>
        </p:spPr>
        <p:txBody>
          <a:bodyPr lIns="60957" tIns="60957" rIns="60957" bIns="60957" anchor="t"/>
          <a:lstStyle>
            <a:lvl1pPr algn="l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ext Box 58"/>
          <p:cNvSpPr txBox="1"/>
          <p:nvPr/>
        </p:nvSpPr>
        <p:spPr>
          <a:xfrm>
            <a:off x="218017" y="6216651"/>
            <a:ext cx="6688667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spcBef>
                <a:spcPts val="600"/>
              </a:spcBef>
              <a:defRPr sz="1100">
                <a:solidFill>
                  <a:srgbClr val="D9D9D9"/>
                </a:solidFill>
              </a:defRPr>
            </a:lvl1pPr>
          </a:lstStyle>
          <a:p>
            <a:r>
              <a:t>ESA UNCLASSIFIED - For Official Use</a:t>
            </a:r>
          </a:p>
        </p:txBody>
      </p:sp>
      <p:grpSp>
        <p:nvGrpSpPr>
          <p:cNvPr id="182" name="Group 9"/>
          <p:cNvGrpSpPr/>
          <p:nvPr/>
        </p:nvGrpSpPr>
        <p:grpSpPr>
          <a:xfrm>
            <a:off x="228702" y="6540500"/>
            <a:ext cx="8580967" cy="150285"/>
            <a:chOff x="0" y="0"/>
            <a:chExt cx="8580966" cy="150283"/>
          </a:xfrm>
        </p:grpSpPr>
        <p:pic>
          <p:nvPicPr>
            <p:cNvPr id="159" name="Picture 10" descr="Picture 10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1" descr="Picture 1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71346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2" descr="Picture 12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362439" y="0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3" descr="Picture 13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48282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Picture 14" descr="Picture 14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45634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Picture 15" descr="Picture 15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610768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Picture 16" descr="Picture 16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116590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Picture 17" descr="Picture 17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487942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Picture 18" descr="Picture 18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6703637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Picture 19" descr="Picture 19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866128" y="4278"/>
              <a:ext cx="218529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Picture 20" descr="Picture 20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235916" y="4278"/>
              <a:ext cx="218529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Picture 21" descr="Picture 21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2980559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" name="Picture 22" descr="Picture 22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3350351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23" descr="Picture 23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3720140" y="4278"/>
              <a:ext cx="218529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24" descr="Picture 24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4089927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25" descr="Picture 25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4461315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26" descr="Picture 26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4836167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27" descr="Picture 27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5214487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28" descr="Picture 28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5582543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29" descr="Picture 29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5955660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30" descr="Picture 30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6330512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31" descr="Picture 31"/>
            <p:cNvPicPr>
              <a:picLocks noChangeAspect="1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7075152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32" descr="Picture 32"/>
            <p:cNvPicPr>
              <a:picLocks noChangeAspect="1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7814749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3" name="Picture 33" descr="Picture 33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10386586" y="6532185"/>
            <a:ext cx="1595968" cy="146552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traight Connector 34"/>
          <p:cNvSpPr/>
          <p:nvPr/>
        </p:nvSpPr>
        <p:spPr>
          <a:xfrm>
            <a:off x="222352" y="6385983"/>
            <a:ext cx="11764435" cy="1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5" name="Picture 35" descr="Picture 35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10384366" y="207454"/>
            <a:ext cx="1612901" cy="624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Picture 36" descr="Picture 36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139700" y="118535"/>
            <a:ext cx="1955800" cy="717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Picture 9" descr="Picture 9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9144000" y="6172351"/>
            <a:ext cx="1312333" cy="535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Picture 38" descr="Picture 38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5892800" y="3354918"/>
            <a:ext cx="2032000" cy="745068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84366" y="207453"/>
            <a:ext cx="1612901" cy="670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369203"/>
            <a:ext cx="12192000" cy="48895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Text Box 38"/>
          <p:cNvSpPr txBox="1"/>
          <p:nvPr/>
        </p:nvSpPr>
        <p:spPr>
          <a:xfrm>
            <a:off x="220133" y="6100235"/>
            <a:ext cx="6688667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defRPr sz="1100">
                <a:solidFill>
                  <a:srgbClr val="404040"/>
                </a:solidFill>
              </a:defRPr>
            </a:lvl1pPr>
          </a:lstStyle>
          <a:p>
            <a:r>
              <a:t>ESA UNCLASSIFIED - For Official Use</a:t>
            </a:r>
          </a:p>
        </p:txBody>
      </p:sp>
      <p:grpSp>
        <p:nvGrpSpPr>
          <p:cNvPr id="222" name="Group 10"/>
          <p:cNvGrpSpPr/>
          <p:nvPr/>
        </p:nvGrpSpPr>
        <p:grpSpPr>
          <a:xfrm>
            <a:off x="228703" y="6540502"/>
            <a:ext cx="8580967" cy="150285"/>
            <a:chOff x="0" y="0"/>
            <a:chExt cx="8580966" cy="150283"/>
          </a:xfrm>
        </p:grpSpPr>
        <p:pic>
          <p:nvPicPr>
            <p:cNvPr id="199" name="Picture 11" descr="Picture 1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" name="Picture 12" descr="Picture 12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71346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1" name="Picture 13" descr="Picture 13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362439" y="0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" name="Picture 14" descr="Picture 14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48282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" name="Picture 15" descr="Picture 15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45634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" name="Picture 16" descr="Picture 16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610768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" name="Picture 17" descr="Picture 17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116590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" name="Picture 18" descr="Picture 18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487942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" name="Picture 19" descr="Picture 19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6703637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8" name="Picture 20" descr="Picture 20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866128" y="4278"/>
              <a:ext cx="218529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9" name="Picture 21" descr="Picture 21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235916" y="4278"/>
              <a:ext cx="218529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0" name="Picture 22" descr="Picture 22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2980559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1" name="Picture 23" descr="Picture 23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3350351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" name="Picture 24" descr="Picture 24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3720140" y="4278"/>
              <a:ext cx="218529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" name="Picture 25" descr="Picture 25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4089927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4" name="Picture 26" descr="Picture 26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4461315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5" name="Picture 27" descr="Picture 27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4836167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Picture 28" descr="Picture 28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5214487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Picture 29" descr="Picture 29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5582543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Picture 30" descr="Picture 30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5955660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Picture 31" descr="Picture 31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6330512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Picture 32" descr="Picture 32"/>
            <p:cNvPicPr>
              <a:picLocks noChangeAspect="1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7075152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Picture 33" descr="Picture 33"/>
            <p:cNvPicPr>
              <a:picLocks noChangeAspect="1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7814749" y="4278"/>
              <a:ext cx="218528" cy="146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286750" y="5960533"/>
            <a:ext cx="244427" cy="27940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4" name="Picture 35" descr="Picture 35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215900" y="207588"/>
            <a:ext cx="1879600" cy="690033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225" name="Picture 2" descr="Picture 2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4942416" y="249919"/>
            <a:ext cx="2294468" cy="586319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985005"/>
            <a:ext cx="12192000" cy="1871472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1007534" y="2565400"/>
            <a:ext cx="10176934" cy="20161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000000"/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400"/>
              </a:spcBef>
              <a:buSzPct val="80000"/>
              <a:buFontTx/>
              <a:defRPr sz="2000">
                <a:solidFill>
                  <a:srgbClr val="000000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400"/>
              </a:spcBef>
              <a:buSzPct val="80000"/>
              <a:buFontTx/>
              <a:defRPr sz="2000">
                <a:solidFill>
                  <a:srgbClr val="000000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400"/>
              </a:spcBef>
              <a:buSzPct val="80000"/>
              <a:buFontTx/>
              <a:defRPr sz="2000">
                <a:solidFill>
                  <a:srgbClr val="000000"/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400"/>
              </a:spcBef>
              <a:buFontTx/>
              <a:buChar char="▪"/>
              <a:defRPr sz="2000">
                <a:solidFill>
                  <a:srgbClr val="00000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4" name="Titeltekst"/>
          <p:cNvSpPr txBox="1">
            <a:spLocks noGrp="1"/>
          </p:cNvSpPr>
          <p:nvPr>
            <p:ph type="title"/>
          </p:nvPr>
        </p:nvSpPr>
        <p:spPr>
          <a:xfrm>
            <a:off x="1007532" y="908050"/>
            <a:ext cx="10170585" cy="1368426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8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3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00215"/>
            <a:ext cx="12192000" cy="557785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Titeltekst"/>
          <p:cNvSpPr txBox="1">
            <a:spLocks noGrp="1"/>
          </p:cNvSpPr>
          <p:nvPr>
            <p:ph type="title"/>
          </p:nvPr>
        </p:nvSpPr>
        <p:spPr>
          <a:xfrm>
            <a:off x="239184" y="260350"/>
            <a:ext cx="11713635" cy="7064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1">
                <a:solidFill>
                  <a:srgbClr val="1F497D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44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9184" y="1125537"/>
            <a:ext cx="11713635" cy="5111776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120000"/>
              <a:defRPr sz="2000">
                <a:solidFill>
                  <a:srgbClr val="000000"/>
                </a:solidFill>
              </a:defRPr>
            </a:lvl1pPr>
            <a:lvl2pPr marL="800100" indent="-3429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120000"/>
              <a:defRPr sz="2000">
                <a:solidFill>
                  <a:srgbClr val="000000"/>
                </a:solidFill>
              </a:defRPr>
            </a:lvl2pPr>
            <a:lvl3pPr marL="1257300" indent="-3429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120000"/>
              <a:defRPr sz="2000"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120000"/>
              <a:defRPr sz="2000">
                <a:solidFill>
                  <a:srgbClr val="000000"/>
                </a:solidFill>
              </a:defRPr>
            </a:lvl4pPr>
            <a:lvl5pPr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120000"/>
              <a:defRPr sz="2000">
                <a:solidFill>
                  <a:srgbClr val="00000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4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654903" y="6586854"/>
            <a:ext cx="297915" cy="2819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00215"/>
            <a:ext cx="12192000" cy="557785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Titelteks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4000" b="1" cap="all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5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000000"/>
                </a:solidFill>
              </a:defRPr>
            </a:lvl1pPr>
            <a:lvl2pPr marL="0" indent="4572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000000"/>
                </a:solidFill>
              </a:defRPr>
            </a:lvl2pPr>
            <a:lvl3pPr marL="0" indent="9144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000000"/>
                </a:solidFill>
              </a:defRPr>
            </a:lvl3pPr>
            <a:lvl4pPr marL="0" indent="13716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000000"/>
                </a:solidFill>
              </a:defRPr>
            </a:lvl4pPr>
            <a:lvl5pPr marL="0" indent="18288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00000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5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654903" y="6586854"/>
            <a:ext cx="297915" cy="2819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00215"/>
            <a:ext cx="12192000" cy="557785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Titeltekst"/>
          <p:cNvSpPr txBox="1">
            <a:spLocks noGrp="1"/>
          </p:cNvSpPr>
          <p:nvPr>
            <p:ph type="title"/>
          </p:nvPr>
        </p:nvSpPr>
        <p:spPr>
          <a:xfrm>
            <a:off x="239184" y="260350"/>
            <a:ext cx="11713635" cy="7064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1">
                <a:solidFill>
                  <a:srgbClr val="1F497D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64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239183" y="1125537"/>
            <a:ext cx="5755218" cy="5111776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80000"/>
              <a:buFontTx/>
              <a:defRPr sz="2800">
                <a:solidFill>
                  <a:srgbClr val="000000"/>
                </a:solidFill>
              </a:defRPr>
            </a:lvl1pPr>
            <a:lvl2pPr marL="790575" indent="-333375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80000"/>
              <a:buFontTx/>
              <a:defRPr sz="2800">
                <a:solidFill>
                  <a:srgbClr val="000000"/>
                </a:solidFill>
              </a:defRPr>
            </a:lvl2pPr>
            <a:lvl3pPr marL="1234439" indent="-320039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80000"/>
              <a:buFontTx/>
              <a:defRPr sz="2800">
                <a:solidFill>
                  <a:srgbClr val="000000"/>
                </a:solidFill>
              </a:defRPr>
            </a:lvl3pPr>
            <a:lvl4pPr marL="1727200" indent="-3556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80000"/>
              <a:buFontTx/>
              <a:defRPr sz="2800">
                <a:solidFill>
                  <a:srgbClr val="000000"/>
                </a:solidFill>
              </a:defRPr>
            </a:lvl4pPr>
            <a:lvl5pPr marL="2184400" indent="-3556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80000"/>
              <a:buFontTx/>
              <a:defRPr sz="2800">
                <a:solidFill>
                  <a:srgbClr val="00000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654903" y="6586854"/>
            <a:ext cx="297915" cy="2819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00215"/>
            <a:ext cx="12192000" cy="557785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Titelteks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1">
                <a:solidFill>
                  <a:srgbClr val="1F497D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7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b="1">
                <a:solidFill>
                  <a:srgbClr val="000000"/>
                </a:solidFill>
              </a:defRPr>
            </a:lvl1pPr>
            <a:lvl2pPr marL="0" indent="4572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b="1">
                <a:solidFill>
                  <a:srgbClr val="000000"/>
                </a:solidFill>
              </a:defRPr>
            </a:lvl2pPr>
            <a:lvl3pPr marL="0" indent="9144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b="1">
                <a:solidFill>
                  <a:srgbClr val="000000"/>
                </a:solidFill>
              </a:defRPr>
            </a:lvl3pPr>
            <a:lvl4pPr marL="0" indent="13716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b="1">
                <a:solidFill>
                  <a:srgbClr val="000000"/>
                </a:solidFill>
              </a:defRPr>
            </a:lvl4pPr>
            <a:lvl5pPr marL="0" indent="18288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b="1">
                <a:solidFill>
                  <a:srgbClr val="00000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7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7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654903" y="6586854"/>
            <a:ext cx="297915" cy="2819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00215"/>
            <a:ext cx="12192000" cy="557785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Titeltekst"/>
          <p:cNvSpPr txBox="1">
            <a:spLocks noGrp="1"/>
          </p:cNvSpPr>
          <p:nvPr>
            <p:ph type="title"/>
          </p:nvPr>
        </p:nvSpPr>
        <p:spPr>
          <a:xfrm>
            <a:off x="239184" y="260350"/>
            <a:ext cx="11713635" cy="7064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1">
                <a:solidFill>
                  <a:srgbClr val="1F497D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28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654903" y="6586854"/>
            <a:ext cx="297915" cy="2819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29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00215"/>
            <a:ext cx="12192000" cy="557785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654903" y="6586854"/>
            <a:ext cx="297915" cy="2819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00215"/>
            <a:ext cx="12192000" cy="557785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Titeltekst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>
                <a:solidFill>
                  <a:srgbClr val="1F497D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02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991797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SzPct val="120000"/>
              <a:defRPr sz="3200">
                <a:solidFill>
                  <a:srgbClr val="000000"/>
                </a:solidFill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SzPct val="120000"/>
              <a:defRPr sz="3200"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SzPct val="120000"/>
              <a:defRPr sz="3200">
                <a:solidFill>
                  <a:srgbClr val="000000"/>
                </a:solidFill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SzPct val="120000"/>
              <a:defRPr sz="3200">
                <a:solidFill>
                  <a:srgbClr val="000000"/>
                </a:solidFill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SzPct val="120000"/>
              <a:defRPr sz="3200">
                <a:solidFill>
                  <a:srgbClr val="00000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03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600" y="1435100"/>
            <a:ext cx="4011085" cy="480221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0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654903" y="6586854"/>
            <a:ext cx="297915" cy="2819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00215"/>
            <a:ext cx="12192000" cy="557785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Titeltekst"/>
          <p:cNvSpPr txBox="1">
            <a:spLocks noGrp="1"/>
          </p:cNvSpPr>
          <p:nvPr>
            <p:ph type="title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>
                <a:solidFill>
                  <a:srgbClr val="1F497D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1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1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2389716" y="5367337"/>
            <a:ext cx="7315201" cy="8699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solidFill>
                  <a:srgbClr val="000000"/>
                </a:solidFill>
              </a:defRPr>
            </a:lvl1pPr>
            <a:lvl2pPr marL="0" indent="4572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solidFill>
                  <a:srgbClr val="000000"/>
                </a:solidFill>
              </a:defRPr>
            </a:lvl2pPr>
            <a:lvl3pPr marL="0" indent="9144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solidFill>
                  <a:srgbClr val="000000"/>
                </a:solidFill>
              </a:defRPr>
            </a:lvl3pPr>
            <a:lvl4pPr marL="0" indent="13716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solidFill>
                  <a:srgbClr val="000000"/>
                </a:solidFill>
              </a:defRPr>
            </a:lvl4pPr>
            <a:lvl5pPr marL="0" indent="18288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solidFill>
                  <a:srgbClr val="00000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1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654903" y="6586854"/>
            <a:ext cx="297915" cy="2819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00215"/>
            <a:ext cx="12192000" cy="557785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Titeltekst"/>
          <p:cNvSpPr txBox="1">
            <a:spLocks noGrp="1"/>
          </p:cNvSpPr>
          <p:nvPr>
            <p:ph type="title"/>
          </p:nvPr>
        </p:nvSpPr>
        <p:spPr>
          <a:xfrm>
            <a:off x="239184" y="260350"/>
            <a:ext cx="11713635" cy="7064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1">
                <a:solidFill>
                  <a:srgbClr val="1F497D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24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9184" y="1125537"/>
            <a:ext cx="11713635" cy="5111776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80000"/>
              <a:buFontTx/>
              <a:defRPr sz="2000">
                <a:solidFill>
                  <a:srgbClr val="000000"/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80000"/>
              <a:buFontTx/>
              <a:defRPr sz="2000">
                <a:solidFill>
                  <a:srgbClr val="000000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80000"/>
              <a:buFontTx/>
              <a:defRPr sz="2000">
                <a:solidFill>
                  <a:srgbClr val="000000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80000"/>
              <a:buFontTx/>
              <a:defRPr sz="2000">
                <a:solidFill>
                  <a:srgbClr val="000000"/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80000"/>
              <a:buFontTx/>
              <a:defRPr sz="2000">
                <a:solidFill>
                  <a:srgbClr val="00000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2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654903" y="6586854"/>
            <a:ext cx="297915" cy="2819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00215"/>
            <a:ext cx="12192000" cy="557785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Titeltekst"/>
          <p:cNvSpPr txBox="1">
            <a:spLocks noGrp="1"/>
          </p:cNvSpPr>
          <p:nvPr>
            <p:ph type="title"/>
          </p:nvPr>
        </p:nvSpPr>
        <p:spPr>
          <a:xfrm>
            <a:off x="9025466" y="260350"/>
            <a:ext cx="2927352" cy="597696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1">
                <a:solidFill>
                  <a:srgbClr val="1F497D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Titeltekst</a:t>
            </a:r>
          </a:p>
        </p:txBody>
      </p:sp>
      <p:sp>
        <p:nvSpPr>
          <p:cNvPr id="334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9183" y="260350"/>
            <a:ext cx="8583085" cy="597696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80000"/>
              <a:buFontTx/>
              <a:defRPr sz="2000">
                <a:solidFill>
                  <a:srgbClr val="000000"/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80000"/>
              <a:buFontTx/>
              <a:defRPr sz="2000">
                <a:solidFill>
                  <a:srgbClr val="000000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80000"/>
              <a:buFontTx/>
              <a:defRPr sz="2000">
                <a:solidFill>
                  <a:srgbClr val="000000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80000"/>
              <a:buFontTx/>
              <a:defRPr sz="2000">
                <a:solidFill>
                  <a:srgbClr val="000000"/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80000"/>
              <a:buFontTx/>
              <a:defRPr sz="2000">
                <a:solidFill>
                  <a:srgbClr val="00000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3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654903" y="6586854"/>
            <a:ext cx="297915" cy="2819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CEC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roup 6"/>
          <p:cNvGrpSpPr/>
          <p:nvPr/>
        </p:nvGrpSpPr>
        <p:grpSpPr>
          <a:xfrm>
            <a:off x="2116" y="6618830"/>
            <a:ext cx="12189885" cy="253835"/>
            <a:chOff x="0" y="0"/>
            <a:chExt cx="12189883" cy="253833"/>
          </a:xfrm>
        </p:grpSpPr>
        <p:sp>
          <p:nvSpPr>
            <p:cNvPr id="342" name="Rectangle 7"/>
            <p:cNvSpPr/>
            <p:nvPr/>
          </p:nvSpPr>
          <p:spPr>
            <a:xfrm>
              <a:off x="-1" y="0"/>
              <a:ext cx="12189885" cy="253834"/>
            </a:xfrm>
            <a:prstGeom prst="rect">
              <a:avLst/>
            </a:prstGeom>
            <a:solidFill>
              <a:srgbClr val="061D7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43" name="Picture 8" descr="Picture 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486400" y="1"/>
              <a:ext cx="1214967" cy="2346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5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46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4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604011"/>
            <a:ext cx="273657" cy="26425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eltekst"/>
          <p:cNvSpPr txBox="1">
            <a:spLocks noGrp="1"/>
          </p:cNvSpPr>
          <p:nvPr>
            <p:ph type="title"/>
          </p:nvPr>
        </p:nvSpPr>
        <p:spPr>
          <a:xfrm>
            <a:off x="831850" y="1709890"/>
            <a:ext cx="105156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3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614"/>
            <a:ext cx="105156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604011"/>
            <a:ext cx="273657" cy="26425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7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604011"/>
            <a:ext cx="273657" cy="26425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eltekst"/>
          <p:cNvSpPr txBox="1">
            <a:spLocks noGrp="1"/>
          </p:cNvSpPr>
          <p:nvPr>
            <p:ph type="title"/>
          </p:nvPr>
        </p:nvSpPr>
        <p:spPr>
          <a:xfrm>
            <a:off x="839787" y="365128"/>
            <a:ext cx="10515601" cy="1325564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6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/>
            </a:lvl1pPr>
            <a:lvl2pPr marL="0" indent="457200">
              <a:buSzTx/>
              <a:buFontTx/>
              <a:buNone/>
              <a:defRPr b="1"/>
            </a:lvl2pPr>
            <a:lvl3pPr marL="0" indent="914400">
              <a:buSzTx/>
              <a:buFontTx/>
              <a:buNone/>
              <a:defRPr b="1"/>
            </a:lvl3pPr>
            <a:lvl4pPr marL="0" indent="1371600">
              <a:buSzTx/>
              <a:buFontTx/>
              <a:buNone/>
              <a:defRPr b="1"/>
            </a:lvl4pPr>
            <a:lvl5pPr marL="0" indent="1828800">
              <a:buSzTx/>
              <a:buFontTx/>
              <a:buNone/>
              <a:defRPr b="1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3" y="1681163"/>
            <a:ext cx="5183189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/>
            </a:pPr>
            <a:endParaRPr/>
          </a:p>
        </p:txBody>
      </p:sp>
      <p:sp>
        <p:nvSpPr>
          <p:cNvPr id="5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604011"/>
            <a:ext cx="273657" cy="26425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6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604011"/>
            <a:ext cx="273657" cy="26425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elteks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Titeltekst</a:t>
            </a:r>
          </a:p>
        </p:txBody>
      </p:sp>
      <p:sp>
        <p:nvSpPr>
          <p:cNvPr id="81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5183187" y="987577"/>
            <a:ext cx="617220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8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604011"/>
            <a:ext cx="273657" cy="26425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elteks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Titeltekst</a:t>
            </a:r>
          </a:p>
        </p:txBody>
      </p:sp>
      <p:sp>
        <p:nvSpPr>
          <p:cNvPr id="91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577"/>
            <a:ext cx="617220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9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604011"/>
            <a:ext cx="273657" cy="26425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01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0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604011"/>
            <a:ext cx="273657" cy="26425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2115" y="6618830"/>
            <a:ext cx="12189887" cy="253836"/>
          </a:xfrm>
          <a:prstGeom prst="rect">
            <a:avLst/>
          </a:prstGeom>
          <a:solidFill>
            <a:srgbClr val="061D75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Picture 8" descr="Picture 8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5519936" y="6618831"/>
            <a:ext cx="1214967" cy="23462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" name="Titeltekst"/>
          <p:cNvSpPr txBox="1">
            <a:spLocks noGrp="1"/>
          </p:cNvSpPr>
          <p:nvPr userDrawn="1">
            <p:ph type="title"/>
          </p:nvPr>
        </p:nvSpPr>
        <p:spPr>
          <a:xfrm>
            <a:off x="838200" y="365277"/>
            <a:ext cx="10515600" cy="630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6" name="Hoofdtekst - niveau één…"/>
          <p:cNvSpPr txBox="1">
            <a:spLocks noGrp="1"/>
          </p:cNvSpPr>
          <p:nvPr userDrawn="1">
            <p:ph type="body" idx="1"/>
          </p:nvPr>
        </p:nvSpPr>
        <p:spPr>
          <a:xfrm>
            <a:off x="838200" y="1188719"/>
            <a:ext cx="10515600" cy="4988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622990"/>
            <a:ext cx="12192002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0" rIns="45719" bIns="0" numCol="1" spcCol="38100" rtlCol="0" anchor="t">
            <a:spAutoFit/>
          </a:bodyPr>
          <a:lstStyle/>
          <a:p>
            <a:pPr algn="l"/>
            <a:r>
              <a:rPr lang="en-US" sz="1400" b="1" i="1" dirty="0" smtClean="0">
                <a:solidFill>
                  <a:schemeClr val="bg1"/>
                </a:solidFill>
              </a:rPr>
              <a:t>CEOS WGCV-44   -   Darmstadt   -   28-31 August 2018</a:t>
            </a:r>
            <a:r>
              <a:rPr lang="en-US" sz="1600" b="1" i="1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</a:t>
            </a:r>
            <a:r>
              <a:rPr lang="en-US" sz="1400" b="1" i="1" dirty="0" smtClean="0">
                <a:solidFill>
                  <a:schemeClr val="bg1"/>
                </a:solidFill>
              </a:rPr>
              <a:t>Operational Validation Facility   </a:t>
            </a:r>
            <a:endParaRPr kumimoji="0" lang="fr-BE" sz="14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</p:sldLayoutIdLst>
  <p:transition spd="med"/>
  <p:timing>
    <p:tnLst>
      <p:par>
        <p:cTn id="1" dur="indefinite" restart="never" nodeType="tmRoot"/>
      </p:par>
    </p:tnLst>
  </p:timing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1pPr>
      <a:lvl2pPr marL="731519" marR="0" indent="-27431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2pPr>
      <a:lvl3pPr marL="1219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5pPr>
      <a:lvl6pPr marL="25908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6pPr>
      <a:lvl7pPr marL="30480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7pPr>
      <a:lvl8pPr marL="3505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8pPr>
      <a:lvl9pPr marL="39624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8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wmf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rawgit.com/stcorp/harp/master/doc/html/index.html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69.pn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12" Type="http://schemas.openxmlformats.org/officeDocument/2006/relationships/image" Target="../media/image66.png"/><Relationship Id="rId17" Type="http://schemas.openxmlformats.org/officeDocument/2006/relationships/image" Target="../media/image108.png"/><Relationship Id="rId2" Type="http://schemas.openxmlformats.org/officeDocument/2006/relationships/image" Target="../media/image101.jpe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65.png"/><Relationship Id="rId5" Type="http://schemas.openxmlformats.org/officeDocument/2006/relationships/image" Target="../media/image104.jpeg"/><Relationship Id="rId15" Type="http://schemas.openxmlformats.org/officeDocument/2006/relationships/image" Target="../media/image67.png"/><Relationship Id="rId10" Type="http://schemas.openxmlformats.org/officeDocument/2006/relationships/image" Target="../media/image64.png"/><Relationship Id="rId4" Type="http://schemas.openxmlformats.org/officeDocument/2006/relationships/image" Target="../media/image103.jpeg"/><Relationship Id="rId9" Type="http://schemas.openxmlformats.org/officeDocument/2006/relationships/image" Target="../media/image63.png"/><Relationship Id="rId1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5" Type="http://schemas.openxmlformats.org/officeDocument/2006/relationships/image" Target="../media/image129.png"/><Relationship Id="rId10" Type="http://schemas.openxmlformats.org/officeDocument/2006/relationships/image" Target="../media/image124.png"/><Relationship Id="rId19" Type="http://schemas.openxmlformats.org/officeDocument/2006/relationships/image" Target="../media/image133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opomi.eu/" TargetMode="External"/><Relationship Id="rId2" Type="http://schemas.openxmlformats.org/officeDocument/2006/relationships/hyperlink" Target="https://sentinels.copernicus.eu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eg"/><Relationship Id="rId7" Type="http://schemas.openxmlformats.org/officeDocument/2006/relationships/image" Target="../media/image4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41.jpeg"/><Relationship Id="rId9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eg"/><Relationship Id="rId7" Type="http://schemas.openxmlformats.org/officeDocument/2006/relationships/image" Target="../media/image4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41.jpeg"/><Relationship Id="rId9" Type="http://schemas.openxmlformats.org/officeDocument/2006/relationships/image" Target="../media/image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3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3.png"/><Relationship Id="rId18" Type="http://schemas.openxmlformats.org/officeDocument/2006/relationships/image" Target="../media/image67.png"/><Relationship Id="rId3" Type="http://schemas.openxmlformats.org/officeDocument/2006/relationships/image" Target="../media/image53.png"/><Relationship Id="rId21" Type="http://schemas.openxmlformats.org/officeDocument/2006/relationships/image" Target="../media/image70.png"/><Relationship Id="rId7" Type="http://schemas.openxmlformats.org/officeDocument/2006/relationships/image" Target="../media/image57.gif"/><Relationship Id="rId12" Type="http://schemas.openxmlformats.org/officeDocument/2006/relationships/image" Target="../media/image62.png"/><Relationship Id="rId17" Type="http://schemas.openxmlformats.org/officeDocument/2006/relationships/image" Target="../media/image66.png"/><Relationship Id="rId2" Type="http://schemas.openxmlformats.org/officeDocument/2006/relationships/image" Target="../media/image52.jp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gif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4.png"/><Relationship Id="rId10" Type="http://schemas.openxmlformats.org/officeDocument/2006/relationships/image" Target="../media/image60.png"/><Relationship Id="rId19" Type="http://schemas.openxmlformats.org/officeDocument/2006/relationships/image" Target="../media/image68.png"/><Relationship Id="rId4" Type="http://schemas.openxmlformats.org/officeDocument/2006/relationships/image" Target="../media/image54.png"/><Relationship Id="rId9" Type="http://schemas.openxmlformats.org/officeDocument/2006/relationships/image" Target="../media/image59.jpeg"/><Relationship Id="rId1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itle 1"/>
          <p:cNvSpPr txBox="1">
            <a:spLocks noGrp="1"/>
          </p:cNvSpPr>
          <p:nvPr>
            <p:ph type="ctrTitle"/>
          </p:nvPr>
        </p:nvSpPr>
        <p:spPr>
          <a:xfrm>
            <a:off x="839416" y="1340768"/>
            <a:ext cx="10657184" cy="245160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4800" b="1" dirty="0" smtClean="0"/>
              <a:t>Sentinel-5p Mission Performance Centre</a:t>
            </a:r>
            <a:br>
              <a:rPr lang="en-US" sz="4800" b="1" dirty="0" smtClean="0"/>
            </a:br>
            <a:r>
              <a:rPr lang="en-US" sz="4800" b="1" dirty="0" smtClean="0"/>
              <a:t>Operational Validation Facility</a:t>
            </a:r>
            <a:endParaRPr b="1" dirty="0"/>
          </a:p>
        </p:txBody>
      </p:sp>
      <p:sp>
        <p:nvSpPr>
          <p:cNvPr id="357" name="Subtitle 2"/>
          <p:cNvSpPr txBox="1">
            <a:spLocks noGrp="1"/>
          </p:cNvSpPr>
          <p:nvPr>
            <p:ph type="subTitle" sz="half" idx="1"/>
          </p:nvPr>
        </p:nvSpPr>
        <p:spPr>
          <a:xfrm>
            <a:off x="1415480" y="4221088"/>
            <a:ext cx="9505056" cy="159658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lvl="1" indent="0">
              <a:lnSpc>
                <a:spcPct val="110000"/>
              </a:lnSpc>
              <a:spcBef>
                <a:spcPts val="0"/>
              </a:spcBef>
              <a:defRPr sz="1400" u="sng"/>
            </a:pPr>
            <a:r>
              <a:rPr lang="fr-BE" u="none" dirty="0" smtClean="0"/>
              <a:t>J.-C. Lambert, B. </a:t>
            </a:r>
            <a:r>
              <a:rPr lang="fr-BE" u="none" dirty="0" err="1" smtClean="0"/>
              <a:t>Langerock</a:t>
            </a:r>
            <a:r>
              <a:rPr lang="fr-BE" u="none" dirty="0" smtClean="0"/>
              <a:t>, S</a:t>
            </a:r>
            <a:r>
              <a:rPr u="none" dirty="0" smtClean="0"/>
              <a:t>. </a:t>
            </a:r>
            <a:r>
              <a:rPr lang="fr-BE" u="none" dirty="0" err="1" smtClean="0"/>
              <a:t>Compernolle</a:t>
            </a:r>
            <a:r>
              <a:rPr lang="fr-BE" u="none" dirty="0" smtClean="0"/>
              <a:t>, Y. </a:t>
            </a:r>
            <a:r>
              <a:rPr u="none" dirty="0" err="1" smtClean="0"/>
              <a:t>Geunes</a:t>
            </a:r>
            <a:r>
              <a:rPr u="none" dirty="0"/>
              <a:t>, J. Granville, </a:t>
            </a:r>
            <a:r>
              <a:rPr lang="fr-BE" u="none" dirty="0" smtClean="0"/>
              <a:t>D. Hubert, </a:t>
            </a:r>
          </a:p>
          <a:p>
            <a:pPr lvl="1" indent="0">
              <a:lnSpc>
                <a:spcPct val="110000"/>
              </a:lnSpc>
              <a:spcBef>
                <a:spcPts val="0"/>
              </a:spcBef>
              <a:defRPr sz="1400" u="sng"/>
            </a:pPr>
            <a:r>
              <a:rPr u="none" dirty="0" smtClean="0"/>
              <a:t>A</a:t>
            </a:r>
            <a:r>
              <a:rPr u="none" dirty="0"/>
              <a:t>. </a:t>
            </a:r>
            <a:r>
              <a:rPr u="none" dirty="0" err="1"/>
              <a:t>Keppens</a:t>
            </a:r>
            <a:r>
              <a:rPr u="none" dirty="0"/>
              <a:t>, </a:t>
            </a:r>
            <a:r>
              <a:rPr u="none" dirty="0" smtClean="0"/>
              <a:t>O</a:t>
            </a:r>
            <a:r>
              <a:rPr u="none" dirty="0"/>
              <a:t>. </a:t>
            </a:r>
            <a:r>
              <a:rPr u="none" dirty="0" err="1" smtClean="0"/>
              <a:t>Rasson</a:t>
            </a:r>
            <a:r>
              <a:rPr lang="fr-BE" u="none" dirty="0" smtClean="0"/>
              <a:t>, and T. </a:t>
            </a:r>
            <a:r>
              <a:rPr lang="fr-BE" u="none" dirty="0" err="1" smtClean="0"/>
              <a:t>Verhoelst</a:t>
            </a:r>
            <a:r>
              <a:rPr u="none" dirty="0" smtClean="0"/>
              <a:t> </a:t>
            </a:r>
            <a:r>
              <a:rPr lang="fr-BE" u="none" dirty="0" smtClean="0"/>
              <a:t> /  </a:t>
            </a:r>
            <a:r>
              <a:rPr u="none" dirty="0" smtClean="0"/>
              <a:t>BIRA-IAS</a:t>
            </a:r>
            <a:r>
              <a:rPr lang="fr-BE" u="none" dirty="0" smtClean="0"/>
              <a:t>B, Brussels, BE</a:t>
            </a:r>
            <a:endParaRPr sz="1800" dirty="0">
              <a:latin typeface="Verdana"/>
              <a:ea typeface="Verdana"/>
              <a:cs typeface="Verdana"/>
              <a:sym typeface="Verdana"/>
            </a:endParaRPr>
          </a:p>
          <a:p>
            <a:pPr lvl="1" indent="0">
              <a:lnSpc>
                <a:spcPct val="110000"/>
              </a:lnSpc>
              <a:spcBef>
                <a:spcPts val="0"/>
              </a:spcBef>
              <a:defRPr sz="1400"/>
            </a:pPr>
            <a:endParaRPr lang="fr-BE" sz="1100" dirty="0" smtClean="0"/>
          </a:p>
          <a:p>
            <a:pPr lvl="1" indent="0">
              <a:lnSpc>
                <a:spcPct val="110000"/>
              </a:lnSpc>
              <a:spcBef>
                <a:spcPts val="0"/>
              </a:spcBef>
              <a:defRPr sz="1400"/>
            </a:pPr>
            <a:r>
              <a:rPr dirty="0" smtClean="0"/>
              <a:t>S</a:t>
            </a:r>
            <a:r>
              <a:rPr dirty="0"/>
              <a:t>. </a:t>
            </a:r>
            <a:r>
              <a:rPr dirty="0" err="1" smtClean="0"/>
              <a:t>Niemeijer</a:t>
            </a:r>
            <a:r>
              <a:rPr dirty="0" smtClean="0"/>
              <a:t> </a:t>
            </a:r>
            <a:r>
              <a:rPr dirty="0"/>
              <a:t>and B. </a:t>
            </a:r>
            <a:r>
              <a:rPr dirty="0" err="1"/>
              <a:t>Rino</a:t>
            </a:r>
            <a:r>
              <a:rPr dirty="0"/>
              <a:t> </a:t>
            </a:r>
            <a:r>
              <a:rPr lang="fr-BE" dirty="0" smtClean="0"/>
              <a:t> /  </a:t>
            </a:r>
            <a:r>
              <a:rPr dirty="0" smtClean="0"/>
              <a:t>s</a:t>
            </a:r>
            <a:r>
              <a:rPr dirty="0"/>
              <a:t>[&amp;]</a:t>
            </a:r>
            <a:r>
              <a:rPr dirty="0" smtClean="0"/>
              <a:t>t</a:t>
            </a:r>
            <a:r>
              <a:rPr lang="fr-BE" dirty="0" smtClean="0"/>
              <a:t>, Delft, NL</a:t>
            </a:r>
          </a:p>
          <a:p>
            <a:pPr lvl="1" indent="0">
              <a:lnSpc>
                <a:spcPct val="110000"/>
              </a:lnSpc>
              <a:spcBef>
                <a:spcPts val="0"/>
              </a:spcBef>
              <a:defRPr sz="1400"/>
            </a:pPr>
            <a:endParaRPr lang="fr-BE" dirty="0"/>
          </a:p>
          <a:p>
            <a:pPr lvl="1" indent="0">
              <a:lnSpc>
                <a:spcPct val="110000"/>
              </a:lnSpc>
              <a:spcBef>
                <a:spcPts val="0"/>
              </a:spcBef>
              <a:defRPr sz="1400"/>
            </a:pPr>
            <a:r>
              <a:rPr lang="fr-BE" dirty="0" smtClean="0"/>
              <a:t>A. </a:t>
            </a:r>
            <a:r>
              <a:rPr lang="fr-BE" dirty="0" err="1" smtClean="0"/>
              <a:t>Dehn</a:t>
            </a:r>
            <a:r>
              <a:rPr lang="fr-BE" dirty="0" smtClean="0"/>
              <a:t> (ESA), K.-U. Eichmann (IUP-UB), G. </a:t>
            </a:r>
            <a:r>
              <a:rPr lang="fr-BE" dirty="0" err="1" smtClean="0"/>
              <a:t>Jaross</a:t>
            </a:r>
            <a:r>
              <a:rPr lang="fr-BE" dirty="0" smtClean="0"/>
              <a:t> (NASA/GSFC), M. </a:t>
            </a:r>
            <a:r>
              <a:rPr lang="fr-BE" dirty="0" err="1" smtClean="0"/>
              <a:t>Sneep</a:t>
            </a:r>
            <a:r>
              <a:rPr lang="fr-BE" dirty="0" smtClean="0"/>
              <a:t> (KNMI), T. Wagner (MPI-C), C. </a:t>
            </a:r>
            <a:r>
              <a:rPr lang="fr-BE" dirty="0" err="1" smtClean="0"/>
              <a:t>Zehner</a:t>
            </a:r>
            <a:r>
              <a:rPr lang="fr-BE" dirty="0" smtClean="0"/>
              <a:t> (ESA)</a:t>
            </a:r>
          </a:p>
          <a:p>
            <a:pPr lvl="1" indent="0">
              <a:lnSpc>
                <a:spcPct val="110000"/>
              </a:lnSpc>
              <a:spcBef>
                <a:spcPts val="0"/>
              </a:spcBef>
              <a:defRPr sz="1400"/>
            </a:pPr>
            <a:endParaRPr lang="fr-BE" sz="1100" dirty="0" smtClean="0"/>
          </a:p>
          <a:p>
            <a:pPr lvl="1" indent="0">
              <a:lnSpc>
                <a:spcPct val="110000"/>
              </a:lnSpc>
              <a:spcBef>
                <a:spcPts val="0"/>
              </a:spcBef>
              <a:defRPr sz="1400"/>
            </a:pPr>
            <a:r>
              <a:rPr lang="fr-BE" dirty="0" smtClean="0"/>
              <a:t>+ </a:t>
            </a:r>
            <a:r>
              <a:rPr lang="fr-BE" dirty="0" err="1" smtClean="0"/>
              <a:t>many</a:t>
            </a:r>
            <a:r>
              <a:rPr lang="fr-BE" dirty="0" smtClean="0"/>
              <a:t> </a:t>
            </a:r>
            <a:r>
              <a:rPr lang="fr-BE" dirty="0" err="1" smtClean="0"/>
              <a:t>others</a:t>
            </a:r>
            <a:r>
              <a:rPr lang="fr-BE" dirty="0" smtClean="0"/>
              <a:t> </a:t>
            </a:r>
            <a:r>
              <a:rPr lang="fr-BE" dirty="0" err="1" smtClean="0"/>
              <a:t>from</a:t>
            </a:r>
            <a:r>
              <a:rPr lang="fr-BE" dirty="0" smtClean="0"/>
              <a:t> </a:t>
            </a:r>
            <a:r>
              <a:rPr lang="fr-BE" dirty="0" smtClean="0"/>
              <a:t>BIRA-IASB, DLR</a:t>
            </a:r>
            <a:r>
              <a:rPr lang="fr-BE" dirty="0" smtClean="0"/>
              <a:t>, ESA, IUP-UB, KNMI, MPI-C, NILU, RAL, SRON</a:t>
            </a:r>
            <a:endParaRPr dirty="0"/>
          </a:p>
        </p:txBody>
      </p:sp>
      <p:grpSp>
        <p:nvGrpSpPr>
          <p:cNvPr id="366" name="Group 11"/>
          <p:cNvGrpSpPr/>
          <p:nvPr/>
        </p:nvGrpSpPr>
        <p:grpSpPr>
          <a:xfrm>
            <a:off x="3895961" y="5889680"/>
            <a:ext cx="4335077" cy="676507"/>
            <a:chOff x="-51220" y="-1"/>
            <a:chExt cx="4335076" cy="676506"/>
          </a:xfrm>
        </p:grpSpPr>
        <p:grpSp>
          <p:nvGrpSpPr>
            <p:cNvPr id="364" name="Group 9"/>
            <p:cNvGrpSpPr/>
            <p:nvPr/>
          </p:nvGrpSpPr>
          <p:grpSpPr>
            <a:xfrm>
              <a:off x="719961" y="-1"/>
              <a:ext cx="3563895" cy="676506"/>
              <a:chOff x="0" y="0"/>
              <a:chExt cx="3563894" cy="676504"/>
            </a:xfrm>
          </p:grpSpPr>
          <p:pic>
            <p:nvPicPr>
              <p:cNvPr id="358" name="Picture 3" descr="Picture 3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-1"/>
                <a:ext cx="413267" cy="6480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363" name="Group 8"/>
              <p:cNvGrpSpPr/>
              <p:nvPr/>
            </p:nvGrpSpPr>
            <p:grpSpPr>
              <a:xfrm>
                <a:off x="405188" y="0"/>
                <a:ext cx="3158707" cy="676505"/>
                <a:chOff x="0" y="0"/>
                <a:chExt cx="3158706" cy="676504"/>
              </a:xfrm>
            </p:grpSpPr>
            <p:pic>
              <p:nvPicPr>
                <p:cNvPr id="359" name="Picture 2" descr="Picture 2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62758" t="48793" r="9632" b="42274"/>
                <a:stretch>
                  <a:fillRect/>
                </a:stretch>
              </p:blipFill>
              <p:spPr>
                <a:xfrm>
                  <a:off x="-1" y="28039"/>
                  <a:ext cx="3114139" cy="6297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60" name="Rectangle 5"/>
                <p:cNvSpPr/>
                <p:nvPr/>
              </p:nvSpPr>
              <p:spPr>
                <a:xfrm>
                  <a:off x="3001988" y="0"/>
                  <a:ext cx="112150" cy="131556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61" name="Rectangle 7"/>
                <p:cNvSpPr/>
                <p:nvPr/>
              </p:nvSpPr>
              <p:spPr>
                <a:xfrm>
                  <a:off x="3046557" y="602244"/>
                  <a:ext cx="112150" cy="74261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pic>
              <p:nvPicPr>
                <p:cNvPr id="362" name="Picture 4" descr="Picture 4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071412" y="45291"/>
                  <a:ext cx="335424" cy="3060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365" name="Picture 10" descr="Picture 1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51220" y="20971"/>
              <a:ext cx="701897" cy="6270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1"/>
          <a:stretch/>
        </p:blipFill>
        <p:spPr>
          <a:xfrm>
            <a:off x="479376" y="1380744"/>
            <a:ext cx="11160000" cy="4988359"/>
          </a:xfrm>
          <a:prstGeom prst="rect">
            <a:avLst/>
          </a:prstGeom>
        </p:spPr>
      </p:pic>
      <p:sp>
        <p:nvSpPr>
          <p:cNvPr id="391" name="Title 1"/>
          <p:cNvSpPr txBox="1">
            <a:spLocks noGrp="1"/>
          </p:cNvSpPr>
          <p:nvPr>
            <p:ph type="title"/>
          </p:nvPr>
        </p:nvSpPr>
        <p:spPr>
          <a:xfrm>
            <a:off x="838200" y="365276"/>
            <a:ext cx="10515600" cy="804909"/>
          </a:xfrm>
          <a:prstGeom prst="rect">
            <a:avLst/>
          </a:prstGeom>
        </p:spPr>
        <p:txBody>
          <a:bodyPr/>
          <a:lstStyle/>
          <a:p>
            <a:pPr defTabSz="685800">
              <a:lnSpc>
                <a:spcPct val="100000"/>
              </a:lnSpc>
              <a:defRPr sz="2400"/>
            </a:pPr>
            <a:r>
              <a:rPr dirty="0"/>
              <a:t>Status of </a:t>
            </a:r>
            <a:r>
              <a:rPr lang="fr-BE" dirty="0" smtClean="0"/>
              <a:t>Validation </a:t>
            </a:r>
            <a:r>
              <a:rPr dirty="0" smtClean="0"/>
              <a:t>Data </a:t>
            </a:r>
            <a:r>
              <a:rPr dirty="0"/>
              <a:t>Streams into VDAF</a:t>
            </a:r>
            <a:br>
              <a:rPr dirty="0"/>
            </a:br>
            <a:r>
              <a:rPr sz="1425" b="1" dirty="0"/>
              <a:t>O</a:t>
            </a:r>
            <a:r>
              <a:rPr sz="1050" b="1" dirty="0"/>
              <a:t>3</a:t>
            </a:r>
            <a:r>
              <a:rPr sz="1425" b="1" dirty="0"/>
              <a:t> column </a:t>
            </a:r>
            <a:r>
              <a:rPr sz="1425" dirty="0"/>
              <a:t>data from </a:t>
            </a:r>
            <a:r>
              <a:rPr sz="1425" dirty="0" smtClean="0"/>
              <a:t>NDACC and </a:t>
            </a:r>
            <a:r>
              <a:rPr lang="fr-BE" sz="1425" dirty="0" smtClean="0"/>
              <a:t>WMO GAW (WOUDC)</a:t>
            </a:r>
            <a:endParaRPr sz="1425" dirty="0"/>
          </a:p>
        </p:txBody>
      </p:sp>
      <p:grpSp>
        <p:nvGrpSpPr>
          <p:cNvPr id="4" name="Group 3"/>
          <p:cNvGrpSpPr/>
          <p:nvPr/>
        </p:nvGrpSpPr>
        <p:grpSpPr>
          <a:xfrm>
            <a:off x="7824192" y="5675994"/>
            <a:ext cx="709040" cy="835200"/>
            <a:chOff x="7412328" y="5597170"/>
            <a:chExt cx="709040" cy="835200"/>
          </a:xfrm>
        </p:grpSpPr>
        <p:pic>
          <p:nvPicPr>
            <p:cNvPr id="5" name="Picture 2" descr="http://www.latmos.ipsl.fr/templates/latmos-new/images/LATMOS_300x10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2328" y="5597170"/>
              <a:ext cx="609600" cy="219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7667600" y="5805264"/>
              <a:ext cx="453768" cy="627106"/>
            </a:xfrm>
            <a:prstGeom prst="ellipse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pic>
        <p:nvPicPr>
          <p:cNvPr id="13" name="graphics1"/>
          <p:cNvPicPr/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819184" y="1753787"/>
            <a:ext cx="533400" cy="683867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725" y="2560540"/>
            <a:ext cx="809220" cy="598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7880" y="1700808"/>
            <a:ext cx="548640" cy="80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97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8"/>
          <a:stretch/>
        </p:blipFill>
        <p:spPr>
          <a:xfrm>
            <a:off x="862136" y="1340768"/>
            <a:ext cx="10058400" cy="5040560"/>
          </a:xfrm>
          <a:prstGeom prst="rect">
            <a:avLst/>
          </a:prstGeom>
        </p:spPr>
      </p:pic>
      <p:sp>
        <p:nvSpPr>
          <p:cNvPr id="412" name="Title 1"/>
          <p:cNvSpPr txBox="1">
            <a:spLocks noGrp="1"/>
          </p:cNvSpPr>
          <p:nvPr>
            <p:ph type="title"/>
          </p:nvPr>
        </p:nvSpPr>
        <p:spPr>
          <a:xfrm>
            <a:off x="838200" y="365276"/>
            <a:ext cx="10515600" cy="80490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68680">
              <a:lnSpc>
                <a:spcPct val="100000"/>
              </a:lnSpc>
              <a:defRPr sz="3040"/>
            </a:pPr>
            <a:r>
              <a:rPr dirty="0"/>
              <a:t>Status of </a:t>
            </a:r>
            <a:r>
              <a:rPr lang="fr-BE" dirty="0" smtClean="0"/>
              <a:t>Validation </a:t>
            </a:r>
            <a:r>
              <a:rPr dirty="0" smtClean="0"/>
              <a:t>Data </a:t>
            </a:r>
            <a:r>
              <a:rPr dirty="0"/>
              <a:t>Streams into VDAF</a:t>
            </a:r>
            <a:br>
              <a:rPr dirty="0"/>
            </a:br>
            <a:r>
              <a:rPr sz="1804" b="1" dirty="0"/>
              <a:t>CO column </a:t>
            </a:r>
            <a:r>
              <a:rPr sz="1804" dirty="0"/>
              <a:t>(FTIR) from NDACC </a:t>
            </a:r>
            <a:r>
              <a:rPr sz="1804" dirty="0" smtClean="0"/>
              <a:t>and TCCON</a:t>
            </a:r>
            <a:endParaRPr sz="1804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161" y="5426936"/>
            <a:ext cx="467703" cy="345638"/>
          </a:xfrm>
          <a:prstGeom prst="rect">
            <a:avLst/>
          </a:prstGeom>
        </p:spPr>
      </p:pic>
      <p:pic>
        <p:nvPicPr>
          <p:cNvPr id="10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586" y="5805264"/>
            <a:ext cx="560854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608168" y="2564904"/>
            <a:ext cx="4314515" cy="3887183"/>
            <a:chOff x="7608168" y="2564904"/>
            <a:chExt cx="4314515" cy="3887183"/>
          </a:xfrm>
        </p:grpSpPr>
        <p:sp>
          <p:nvSpPr>
            <p:cNvPr id="6" name="TextBox 5"/>
            <p:cNvSpPr txBox="1"/>
            <p:nvPr/>
          </p:nvSpPr>
          <p:spPr>
            <a:xfrm>
              <a:off x="9906459" y="2564904"/>
              <a:ext cx="2016224" cy="203132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BE" sz="1800" b="1" i="0" u="none" strike="noStrike" cap="none" spc="0" normalizeH="0" baseline="0" dirty="0" err="1" smtClean="0">
                  <a:ln>
                    <a:noFill/>
                  </a:ln>
                  <a:solidFill>
                    <a:srgbClr val="92D05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Faster</a:t>
              </a:r>
              <a:r>
                <a:rPr kumimoji="0" lang="fr-BE" sz="1800" b="1" i="0" u="none" strike="noStrike" cap="none" spc="0" normalizeH="0" baseline="0" dirty="0" smtClean="0">
                  <a:ln>
                    <a:noFill/>
                  </a:ln>
                  <a:solidFill>
                    <a:srgbClr val="92D05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</a:t>
              </a:r>
              <a:r>
                <a:rPr kumimoji="0" lang="fr-BE" sz="1800" b="1" i="0" u="none" strike="noStrike" cap="none" spc="0" normalizeH="0" baseline="0" dirty="0" err="1" smtClean="0">
                  <a:ln>
                    <a:noFill/>
                  </a:ln>
                  <a:solidFill>
                    <a:srgbClr val="92D05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delivery</a:t>
              </a:r>
              <a:r>
                <a:rPr kumimoji="0" lang="fr-BE" sz="1800" b="1" i="0" u="none" strike="noStrike" cap="none" spc="0" normalizeH="0" baseline="0" dirty="0" smtClean="0">
                  <a:ln>
                    <a:noFill/>
                  </a:ln>
                  <a:solidFill>
                    <a:srgbClr val="92D05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</a:t>
              </a:r>
              <a:r>
                <a:rPr kumimoji="0" lang="fr-BE" sz="1800" b="1" i="0" u="none" strike="noStrike" cap="none" spc="0" normalizeH="0" baseline="0" dirty="0" err="1" smtClean="0">
                  <a:ln>
                    <a:noFill/>
                  </a:ln>
                  <a:solidFill>
                    <a:srgbClr val="92D05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organised</a:t>
              </a:r>
              <a:r>
                <a:rPr kumimoji="0" lang="fr-BE" sz="1800" b="1" i="0" u="none" strike="noStrike" cap="none" spc="0" normalizeH="0" dirty="0" smtClean="0">
                  <a:ln>
                    <a:noFill/>
                  </a:ln>
                  <a:solidFill>
                    <a:srgbClr val="92D05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</a:t>
              </a:r>
              <a:r>
                <a:rPr kumimoji="0" lang="fr-BE" sz="1800" b="1" i="0" u="none" strike="noStrike" cap="none" spc="0" normalizeH="0" dirty="0" err="1" smtClean="0">
                  <a:ln>
                    <a:noFill/>
                  </a:ln>
                  <a:solidFill>
                    <a:srgbClr val="92D05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through</a:t>
              </a:r>
              <a:r>
                <a:rPr kumimoji="0" lang="fr-BE" sz="1800" b="1" i="0" u="none" strike="noStrike" cap="none" spc="0" normalizeH="0" dirty="0" smtClean="0">
                  <a:ln>
                    <a:noFill/>
                  </a:ln>
                  <a:solidFill>
                    <a:srgbClr val="92D05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</a:t>
              </a:r>
              <a:r>
                <a:rPr kumimoji="0" lang="fr-BE" sz="1800" b="1" i="0" u="none" strike="noStrike" cap="none" spc="0" normalizeH="0" baseline="0" dirty="0" smtClean="0">
                  <a:ln>
                    <a:noFill/>
                  </a:ln>
                  <a:solidFill>
                    <a:srgbClr val="92D05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CAMS-27/84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fr-BE" b="1" dirty="0">
                <a:solidFill>
                  <a:srgbClr val="92D050"/>
                </a:solidFill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BE" sz="1800" b="1" i="0" u="none" strike="noStrike" cap="none" spc="0" normalizeH="0" baseline="0" dirty="0" err="1" smtClean="0">
                  <a:ln>
                    <a:noFill/>
                  </a:ln>
                  <a:solidFill>
                    <a:srgbClr val="92D05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Waiting</a:t>
              </a:r>
              <a:r>
                <a:rPr kumimoji="0" lang="fr-BE" sz="1800" b="1" i="0" u="none" strike="noStrike" cap="none" spc="0" normalizeH="0" baseline="0" dirty="0" smtClean="0">
                  <a:ln>
                    <a:noFill/>
                  </a:ln>
                  <a:solidFill>
                    <a:srgbClr val="92D05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for future ESA FRM4GHG</a:t>
              </a:r>
              <a:r>
                <a:rPr kumimoji="0" lang="fr-BE" sz="1800" b="1" i="0" u="none" strike="noStrike" cap="none" spc="0" normalizeH="0" dirty="0" smtClean="0">
                  <a:ln>
                    <a:noFill/>
                  </a:ln>
                  <a:solidFill>
                    <a:srgbClr val="92D05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</a:t>
              </a:r>
              <a:r>
                <a:rPr kumimoji="0" lang="fr-BE" sz="1800" b="1" i="0" u="none" strike="noStrike" cap="none" spc="0" normalizeH="0" baseline="0" dirty="0" smtClean="0">
                  <a:ln>
                    <a:noFill/>
                  </a:ln>
                  <a:solidFill>
                    <a:srgbClr val="92D05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data </a:t>
              </a:r>
              <a:r>
                <a:rPr kumimoji="0" lang="fr-BE" sz="1800" b="1" i="0" u="none" strike="noStrike" cap="none" spc="0" normalizeH="0" baseline="0" dirty="0" err="1" smtClean="0">
                  <a:ln>
                    <a:noFill/>
                  </a:ln>
                  <a:solidFill>
                    <a:srgbClr val="92D05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streams</a:t>
              </a:r>
              <a:endParaRPr kumimoji="0" lang="fr-BE" sz="1800" b="1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608168" y="5445224"/>
              <a:ext cx="1829724" cy="1006863"/>
            </a:xfrm>
            <a:prstGeom prst="roundRect">
              <a:avLst/>
            </a:prstGeom>
            <a:noFill/>
            <a:ln w="38100" cap="flat">
              <a:solidFill>
                <a:srgbClr val="00B05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522860" y="1340768"/>
            <a:ext cx="2405788" cy="4967303"/>
            <a:chOff x="9522860" y="1340768"/>
            <a:chExt cx="2405788" cy="4967303"/>
          </a:xfrm>
        </p:grpSpPr>
        <p:sp>
          <p:nvSpPr>
            <p:cNvPr id="5" name="TextBox 4"/>
            <p:cNvSpPr txBox="1"/>
            <p:nvPr/>
          </p:nvSpPr>
          <p:spPr>
            <a:xfrm>
              <a:off x="9912424" y="1340768"/>
              <a:ext cx="2016224" cy="9233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BE" sz="1800" b="1" i="0" u="none" strike="noStrike" cap="none" spc="0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NDACC and TCCON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BE" sz="1800" b="1" i="0" u="none" strike="noStrike" cap="none" spc="0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standard </a:t>
              </a:r>
              <a:r>
                <a:rPr kumimoji="0" lang="fr-BE" sz="1800" b="1" i="0" u="none" strike="noStrike" cap="none" spc="0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archiving</a:t>
              </a:r>
              <a:r>
                <a:rPr kumimoji="0" lang="fr-BE" sz="1800" b="1" i="0" u="none" strike="noStrike" cap="none" spc="0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rate &lt; 1-2 </a:t>
              </a:r>
              <a:r>
                <a:rPr kumimoji="0" lang="fr-BE" sz="1800" b="1" i="0" u="none" strike="noStrike" cap="none" spc="0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years</a:t>
              </a:r>
              <a:endParaRPr kumimoji="0" lang="fr-BE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9522860" y="5301208"/>
              <a:ext cx="1391711" cy="1006863"/>
            </a:xfrm>
            <a:prstGeom prst="round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32426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3" r="3536" b="1578"/>
          <a:stretch/>
        </p:blipFill>
        <p:spPr>
          <a:xfrm>
            <a:off x="7680177" y="2435501"/>
            <a:ext cx="4411640" cy="3585787"/>
          </a:xfrm>
          <a:prstGeom prst="rect">
            <a:avLst/>
          </a:prstGeom>
        </p:spPr>
      </p:pic>
      <p:sp>
        <p:nvSpPr>
          <p:cNvPr id="380" name="Title 1"/>
          <p:cNvSpPr txBox="1">
            <a:spLocks noGrp="1"/>
          </p:cNvSpPr>
          <p:nvPr>
            <p:ph type="title"/>
          </p:nvPr>
        </p:nvSpPr>
        <p:spPr>
          <a:xfrm>
            <a:off x="838200" y="365276"/>
            <a:ext cx="10515600" cy="630557"/>
          </a:xfrm>
          <a:prstGeom prst="rect">
            <a:avLst/>
          </a:prstGeom>
        </p:spPr>
        <p:txBody>
          <a:bodyPr/>
          <a:lstStyle/>
          <a:p>
            <a:r>
              <a:rPr b="1" dirty="0"/>
              <a:t>S5P Data </a:t>
            </a:r>
            <a:r>
              <a:rPr b="1" dirty="0" smtClean="0"/>
              <a:t>Streams</a:t>
            </a:r>
            <a:r>
              <a:rPr lang="fr-BE" b="1" dirty="0" smtClean="0"/>
              <a:t> </a:t>
            </a:r>
            <a:r>
              <a:rPr lang="fr-BE" b="1" dirty="0" err="1" smtClean="0"/>
              <a:t>into</a:t>
            </a:r>
            <a:r>
              <a:rPr lang="fr-BE" b="1" dirty="0" smtClean="0"/>
              <a:t> MPC VDAF</a:t>
            </a:r>
            <a:endParaRPr b="1" dirty="0"/>
          </a:p>
        </p:txBody>
      </p:sp>
      <p:sp>
        <p:nvSpPr>
          <p:cNvPr id="38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38200" y="1124744"/>
            <a:ext cx="10515600" cy="4988243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fr-BE" b="0" dirty="0" smtClean="0"/>
              <a:t>Over</a:t>
            </a:r>
            <a:r>
              <a:rPr b="0" dirty="0" smtClean="0"/>
              <a:t>pass </a:t>
            </a:r>
            <a:r>
              <a:rPr lang="fr-BE" b="0" dirty="0" smtClean="0"/>
              <a:t>data </a:t>
            </a:r>
            <a:r>
              <a:rPr lang="fr-BE" b="0" dirty="0" err="1" smtClean="0"/>
              <a:t>extractor</a:t>
            </a:r>
            <a:r>
              <a:rPr lang="fr-BE" b="0" dirty="0" smtClean="0"/>
              <a:t> in S5P PDGS</a:t>
            </a:r>
          </a:p>
          <a:p>
            <a:pPr>
              <a:defRPr b="1"/>
            </a:pPr>
            <a:r>
              <a:rPr lang="fr-BE" b="0" dirty="0" err="1" smtClean="0"/>
              <a:t>Generic</a:t>
            </a:r>
            <a:r>
              <a:rPr lang="fr-BE" b="0" dirty="0" smtClean="0"/>
              <a:t> </a:t>
            </a:r>
            <a:r>
              <a:rPr lang="fr-BE" b="0" dirty="0" err="1" smtClean="0"/>
              <a:t>approach</a:t>
            </a:r>
            <a:r>
              <a:rPr lang="fr-BE" b="0" dirty="0" smtClean="0"/>
              <a:t>, </a:t>
            </a:r>
            <a:r>
              <a:rPr lang="fr-BE" b="0" dirty="0" err="1" smtClean="0"/>
              <a:t>specific</a:t>
            </a:r>
            <a:r>
              <a:rPr lang="fr-BE" b="0" dirty="0" smtClean="0"/>
              <a:t> </a:t>
            </a:r>
            <a:r>
              <a:rPr lang="fr-BE" b="0" dirty="0" err="1" smtClean="0"/>
              <a:t>parameters</a:t>
            </a:r>
            <a:r>
              <a:rPr lang="fr-BE" b="0" dirty="0" smtClean="0"/>
              <a:t> </a:t>
            </a:r>
          </a:p>
          <a:p>
            <a:pPr>
              <a:defRPr b="1"/>
            </a:pPr>
            <a:r>
              <a:rPr lang="fr-BE" b="0" dirty="0" err="1" smtClean="0"/>
              <a:t>Optimization</a:t>
            </a:r>
            <a:r>
              <a:rPr lang="fr-BE" b="0" dirty="0" smtClean="0"/>
              <a:t> of data volumes !</a:t>
            </a:r>
            <a:endParaRPr lang="fr-BE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1996" y="3115707"/>
            <a:ext cx="6120680" cy="29307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84989" y="3193960"/>
            <a:ext cx="1011683" cy="15388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0" rIns="0" bIns="0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1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AMT </a:t>
            </a:r>
            <a:r>
              <a:rPr kumimoji="0" lang="fr-BE" sz="9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2015</a:t>
            </a:r>
            <a:endParaRPr kumimoji="0" lang="fr-BE" sz="1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1211365"/>
            <a:ext cx="3714806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60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2437" y="202201"/>
            <a:ext cx="6660961" cy="63819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/>
          <p:cNvGrpSpPr/>
          <p:nvPr/>
        </p:nvGrpSpPr>
        <p:grpSpPr>
          <a:xfrm>
            <a:off x="5613648" y="2881394"/>
            <a:ext cx="4962336" cy="1682299"/>
            <a:chOff x="5613648" y="2881394"/>
            <a:chExt cx="4962336" cy="1682299"/>
          </a:xfrm>
        </p:grpSpPr>
        <p:sp>
          <p:nvSpPr>
            <p:cNvPr id="420" name="Rounded Rectangle 3"/>
            <p:cNvSpPr/>
            <p:nvPr/>
          </p:nvSpPr>
          <p:spPr>
            <a:xfrm>
              <a:off x="8170582" y="3968470"/>
              <a:ext cx="2405402" cy="595223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accent5">
                  <a:lumMod val="75000"/>
                </a:schemeClr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1" name="Rounded Rectangle 4"/>
            <p:cNvSpPr/>
            <p:nvPr/>
          </p:nvSpPr>
          <p:spPr>
            <a:xfrm>
              <a:off x="5613648" y="2881394"/>
              <a:ext cx="3361019" cy="112367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accent5">
                  <a:lumMod val="75000"/>
                </a:schemeClr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0" name="Title 1"/>
          <p:cNvSpPr txBox="1">
            <a:spLocks noGrp="1"/>
          </p:cNvSpPr>
          <p:nvPr>
            <p:ph type="title"/>
          </p:nvPr>
        </p:nvSpPr>
        <p:spPr>
          <a:xfrm>
            <a:off x="838200" y="365276"/>
            <a:ext cx="3097560" cy="5511996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fr-BE" dirty="0"/>
              <a:t>S5P MPC </a:t>
            </a:r>
            <a:r>
              <a:rPr lang="fr-BE" dirty="0" smtClean="0"/>
              <a:t>Validation Data </a:t>
            </a:r>
            <a:r>
              <a:rPr lang="fr-BE" dirty="0" err="1" smtClean="0"/>
              <a:t>Analysis</a:t>
            </a:r>
            <a:r>
              <a:rPr lang="fr-BE" dirty="0" smtClean="0"/>
              <a:t> Facility (VDAF)</a:t>
            </a:r>
            <a:br>
              <a:rPr lang="fr-BE" dirty="0" smtClean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err="1" smtClean="0"/>
              <a:t>Core</a:t>
            </a:r>
            <a:r>
              <a:rPr lang="fr-BE" dirty="0" smtClean="0"/>
              <a:t> System</a:t>
            </a:r>
            <a:endParaRPr dirty="0"/>
          </a:p>
        </p:txBody>
      </p:sp>
      <p:sp>
        <p:nvSpPr>
          <p:cNvPr id="7" name="TextBox 6"/>
          <p:cNvSpPr txBox="1"/>
          <p:nvPr/>
        </p:nvSpPr>
        <p:spPr>
          <a:xfrm>
            <a:off x="5861688" y="251504"/>
            <a:ext cx="2376264" cy="18466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12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FRMs</a:t>
            </a:r>
            <a:r>
              <a:rPr kumimoji="0" lang="fr-BE" sz="1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+ </a:t>
            </a:r>
            <a:r>
              <a:rPr kumimoji="0" lang="fr-BE" sz="12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Other</a:t>
            </a:r>
            <a:r>
              <a:rPr kumimoji="0" lang="fr-BE" sz="1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Validation Data</a:t>
            </a:r>
            <a:endParaRPr kumimoji="0" lang="fr-BE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6427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68" y="365277"/>
            <a:ext cx="11377264" cy="630556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State-of-the-Art Validation Chain, Co-</a:t>
            </a:r>
            <a:r>
              <a:rPr lang="fr-BE" dirty="0" err="1" smtClean="0"/>
              <a:t>locators</a:t>
            </a:r>
            <a:r>
              <a:rPr lang="fr-BE" dirty="0" smtClean="0"/>
              <a:t>, </a:t>
            </a:r>
            <a:r>
              <a:rPr lang="fr-BE" dirty="0" err="1" smtClean="0"/>
              <a:t>Comparators</a:t>
            </a:r>
            <a:r>
              <a:rPr lang="fr-BE" dirty="0" smtClean="0"/>
              <a:t>…</a:t>
            </a:r>
            <a:endParaRPr lang="fr-B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9339" y="1008160"/>
            <a:ext cx="3338389" cy="3351042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59799" y="2157045"/>
            <a:ext cx="3352025" cy="3351043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65523" y="3150112"/>
            <a:ext cx="3338389" cy="33510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59458" y="912890"/>
            <a:ext cx="3193822" cy="40282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0" t="18783" r="51175" b="9512"/>
          <a:stretch/>
        </p:blipFill>
        <p:spPr bwMode="auto">
          <a:xfrm>
            <a:off x="5519936" y="2523102"/>
            <a:ext cx="2952896" cy="41462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8904312" y="1119203"/>
            <a:ext cx="3096344" cy="5493538"/>
            <a:chOff x="8904312" y="1119203"/>
            <a:chExt cx="3096344" cy="5493538"/>
          </a:xfrm>
        </p:grpSpPr>
        <p:grpSp>
          <p:nvGrpSpPr>
            <p:cNvPr id="31" name="Group 30"/>
            <p:cNvGrpSpPr/>
            <p:nvPr/>
          </p:nvGrpSpPr>
          <p:grpSpPr>
            <a:xfrm>
              <a:off x="8904312" y="1119203"/>
              <a:ext cx="3096344" cy="5493538"/>
              <a:chOff x="8931696" y="1119203"/>
              <a:chExt cx="3096344" cy="5493538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0245924" y="1288206"/>
                <a:ext cx="1782116" cy="5324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tx1"/>
                    </a:solidFill>
                  </a:rPr>
                  <a:t>Cross GEOSS</a:t>
                </a:r>
              </a:p>
              <a:p>
                <a:r>
                  <a:rPr lang="en-US" sz="1600" b="1" dirty="0" smtClean="0">
                    <a:solidFill>
                      <a:schemeClr val="tx1"/>
                    </a:solidFill>
                  </a:rPr>
                  <a:t>EO Cal/Val </a:t>
                </a:r>
              </a:p>
              <a:p>
                <a:endParaRPr lang="en-US" sz="1600" b="1" dirty="0">
                  <a:solidFill>
                    <a:schemeClr val="tx1"/>
                  </a:solidFill>
                </a:endParaRPr>
              </a:p>
              <a:p>
                <a:endParaRPr lang="en-US" sz="4400" b="1" dirty="0" smtClean="0">
                  <a:solidFill>
                    <a:schemeClr val="tx1"/>
                  </a:solidFill>
                </a:endParaRPr>
              </a:p>
              <a:p>
                <a:r>
                  <a:rPr lang="en-US" sz="1600" b="1" dirty="0" smtClean="0">
                    <a:solidFill>
                      <a:schemeClr val="tx1"/>
                    </a:solidFill>
                  </a:rPr>
                  <a:t>Prototyping ESA Multi-TASTE and </a:t>
                </a:r>
                <a:r>
                  <a:rPr lang="en-US" sz="1600" b="1" dirty="0" err="1" smtClean="0">
                    <a:solidFill>
                      <a:schemeClr val="tx1"/>
                    </a:solidFill>
                  </a:rPr>
                  <a:t>CCI_Ozone</a:t>
                </a:r>
                <a:endParaRPr lang="en-US" sz="1600" b="1" dirty="0" smtClean="0">
                  <a:solidFill>
                    <a:schemeClr val="tx1"/>
                  </a:solidFill>
                </a:endParaRPr>
              </a:p>
              <a:p>
                <a:endParaRPr lang="en-US" sz="1200" b="1" dirty="0">
                  <a:solidFill>
                    <a:schemeClr val="tx1"/>
                  </a:solidFill>
                </a:endParaRPr>
              </a:p>
              <a:p>
                <a:endParaRPr lang="en-US" sz="1200" b="1" dirty="0" smtClean="0">
                  <a:solidFill>
                    <a:schemeClr val="tx1"/>
                  </a:solidFill>
                </a:endParaRPr>
              </a:p>
              <a:p>
                <a:endParaRPr lang="en-US" sz="1200" b="1" dirty="0" smtClean="0">
                  <a:solidFill>
                    <a:schemeClr val="tx1"/>
                  </a:solidFill>
                </a:endParaRPr>
              </a:p>
              <a:p>
                <a:r>
                  <a:rPr lang="en-US" sz="1600" b="1" dirty="0" smtClean="0">
                    <a:solidFill>
                      <a:schemeClr val="tx1"/>
                    </a:solidFill>
                  </a:rPr>
                  <a:t>Community feedback / endorsement</a:t>
                </a:r>
                <a:endParaRPr lang="en-US" sz="1600" b="1" dirty="0">
                  <a:solidFill>
                    <a:schemeClr val="tx1"/>
                  </a:solidFill>
                </a:endParaRPr>
              </a:p>
              <a:p>
                <a:endParaRPr lang="en-US" sz="2000" b="1" dirty="0">
                  <a:solidFill>
                    <a:schemeClr val="tx1"/>
                  </a:solidFill>
                </a:endParaRPr>
              </a:p>
              <a:p>
                <a:r>
                  <a:rPr lang="en-US" sz="1600" b="1" dirty="0" err="1" smtClean="0">
                    <a:solidFill>
                      <a:schemeClr val="tx1"/>
                    </a:solidFill>
                  </a:rPr>
                  <a:t>Implemention</a:t>
                </a:r>
                <a:r>
                  <a:rPr lang="en-US" sz="1600" b="1" dirty="0" smtClean="0">
                    <a:solidFill>
                      <a:schemeClr val="tx1"/>
                    </a:solidFill>
                  </a:rPr>
                  <a:t> in FP7 QA4ECV-AVS, H2020 GAIA-CLIM, C3S_312a#ozone, </a:t>
                </a:r>
              </a:p>
              <a:p>
                <a:r>
                  <a:rPr lang="en-US" sz="1600" b="1" dirty="0">
                    <a:solidFill>
                      <a:schemeClr val="tx1"/>
                    </a:solidFill>
                  </a:rPr>
                  <a:t>S5P MPC/VDAF</a:t>
                </a:r>
                <a:r>
                  <a:rPr lang="en-US" sz="1600" b="1" dirty="0" smtClean="0">
                    <a:solidFill>
                      <a:schemeClr val="tx1"/>
                    </a:solidFill>
                  </a:rPr>
                  <a:t>, CAMS-84/27, CCI+</a:t>
                </a:r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8931696" y="1119203"/>
                <a:ext cx="1440160" cy="5478149"/>
                <a:chOff x="8976320" y="1119203"/>
                <a:chExt cx="1440160" cy="5478149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8976320" y="1119203"/>
                  <a:ext cx="1440160" cy="5478149"/>
                  <a:chOff x="5834009" y="1298245"/>
                  <a:chExt cx="1440160" cy="5478149"/>
                </a:xfrm>
              </p:grpSpPr>
              <p:grpSp>
                <p:nvGrpSpPr>
                  <p:cNvPr id="12" name="Group 11"/>
                  <p:cNvGrpSpPr/>
                  <p:nvPr/>
                </p:nvGrpSpPr>
                <p:grpSpPr>
                  <a:xfrm>
                    <a:off x="5834009" y="1298245"/>
                    <a:ext cx="1440160" cy="5478149"/>
                    <a:chOff x="5854825" y="1298245"/>
                    <a:chExt cx="1440160" cy="5478149"/>
                  </a:xfrm>
                </p:grpSpPr>
                <p:pic>
                  <p:nvPicPr>
                    <p:cNvPr id="17" name="Picture 53" descr="alogo_esa_full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6154448" y="2643744"/>
                      <a:ext cx="795383" cy="2905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8" name="Picture 33" descr="ozone_CCI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096000" y="2902524"/>
                      <a:ext cx="935216" cy="9352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9" name="TextBox 18"/>
                    <p:cNvSpPr txBox="1"/>
                    <p:nvPr/>
                  </p:nvSpPr>
                  <p:spPr>
                    <a:xfrm>
                      <a:off x="6172200" y="3053050"/>
                      <a:ext cx="786063" cy="52835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fr-BE" sz="2400" b="1" dirty="0" smtClean="0"/>
                        <a:t>cci</a:t>
                      </a:r>
                      <a:endParaRPr lang="fr-BE" sz="2800" b="1" dirty="0"/>
                    </a:p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fr-BE" sz="1400" b="1" dirty="0" smtClean="0"/>
                        <a:t>ozone</a:t>
                      </a:r>
                      <a:endParaRPr lang="fr-BE" sz="1000" b="1" dirty="0"/>
                    </a:p>
                  </p:txBody>
                </p:sp>
                <p:pic>
                  <p:nvPicPr>
                    <p:cNvPr id="20" name="Picture 2" descr="http://www.qa4ecv.eu/sites/default/files/qa4ecv%20clipped%20small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116040" y="5407714"/>
                      <a:ext cx="396001" cy="39600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1" name="Picture 1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141714" y="4248826"/>
                      <a:ext cx="845705" cy="37926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25400">
                          <a:solidFill>
                            <a:schemeClr val="accent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5980757" y="4532068"/>
                      <a:ext cx="1170212" cy="323163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45719" tIns="45719" rIns="45719" bIns="45719" numCol="1" spcCol="38100" rtlCol="0" anchor="t">
                      <a:spAutoFit/>
                    </a:bodyPr>
                    <a:lstStyle/>
                    <a:p>
                      <a:pPr marL="0" marR="0" indent="0" algn="ctr" defTabSz="457200" rtl="0" fontAlgn="auto" latinLnBrk="1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500" b="1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</a:rPr>
                        <a:t>ACC-8/…/11</a:t>
                      </a:r>
                      <a:endParaRPr kumimoji="0" lang="fr-BE" sz="1500" b="1" i="0" u="none" strike="noStrike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FillTx/>
                      </a:endParaRPr>
                    </a:p>
                  </p:txBody>
                </p:sp>
                <p:sp>
                  <p:nvSpPr>
                    <p:cNvPr id="23" name="TextBox 22"/>
                    <p:cNvSpPr txBox="1"/>
                    <p:nvPr/>
                  </p:nvSpPr>
                  <p:spPr>
                    <a:xfrm>
                      <a:off x="5854825" y="1954076"/>
                      <a:ext cx="1440160" cy="323163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45719" tIns="45719" rIns="45719" bIns="45719" numCol="1" spcCol="38100" rtlCol="0" anchor="t">
                      <a:spAutoFit/>
                    </a:bodyPr>
                    <a:lstStyle/>
                    <a:p>
                      <a:pPr marL="0" marR="0" indent="0" algn="ctr" defTabSz="457200" rtl="0" fontAlgn="auto" latinLnBrk="1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500" b="1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</a:rPr>
                        <a:t>WGCV-28/…/31</a:t>
                      </a:r>
                      <a:endParaRPr kumimoji="0" lang="fr-BE" sz="1500" b="1" i="0" u="none" strike="noStrike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FillTx/>
                      </a:endParaRPr>
                    </a:p>
                  </p:txBody>
                </p:sp>
                <p:pic>
                  <p:nvPicPr>
                    <p:cNvPr id="24" name="Picture 1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141714" y="1654432"/>
                      <a:ext cx="845705" cy="37926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25400">
                          <a:solidFill>
                            <a:schemeClr val="accent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25" name="Picture 2" descr="GEO logo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6138860" y="1298245"/>
                      <a:ext cx="803428" cy="414865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6" descr="http://climate.copernicus.eu/sites/default/files/repository/website-structure/c3s-logo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187136" y="6328153"/>
                      <a:ext cx="814059" cy="23800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7" name="Picture 4" descr="http://www.copernicus.eu/sites/all/themes/copernicus/logo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4134" b="8600"/>
                    <a:stretch/>
                  </p:blipFill>
                  <p:spPr bwMode="auto">
                    <a:xfrm>
                      <a:off x="6214349" y="6541912"/>
                      <a:ext cx="644871" cy="23448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8" name="Picture" descr="TROPOMI_Basis-white"/>
                    <p:cNvPicPr/>
                    <p:nvPr/>
                  </p:nvPicPr>
                  <p:blipFill rotWithShape="1">
                    <a:blip r:embed="rId14"/>
                    <a:srcRect l="12214" t="7259" r="11830" b="7555"/>
                    <a:stretch/>
                  </p:blipFill>
                  <p:spPr bwMode="auto">
                    <a:xfrm>
                      <a:off x="6582498" y="5835536"/>
                      <a:ext cx="427841" cy="54919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9" name="Picture 28"/>
                    <p:cNvPicPr>
                      <a:picLocks noChangeAspect="1"/>
                    </p:cNvPicPr>
                    <p:nvPr/>
                  </p:nvPicPr>
                  <p:blipFill>
                    <a:blip r:embed="rId1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01006" y="5841174"/>
                      <a:ext cx="469620" cy="424556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4" name="Up-Down Arrow 13"/>
                  <p:cNvSpPr/>
                  <p:nvPr/>
                </p:nvSpPr>
                <p:spPr>
                  <a:xfrm>
                    <a:off x="6470515" y="3838875"/>
                    <a:ext cx="193781" cy="359884"/>
                  </a:xfrm>
                  <a:prstGeom prst="upDownArrow">
                    <a:avLst/>
                  </a:prstGeom>
                  <a:solidFill>
                    <a:srgbClr val="FFFFFF"/>
                  </a:solidFill>
                  <a:ln w="25400" cap="flat">
                    <a:solidFill>
                      <a:srgbClr val="FF9A00"/>
                    </a:solidFill>
                    <a:prstDash val="solid"/>
                    <a:bevel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4572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fr-BE" sz="1800" b="0" i="0" u="none" strike="noStrike" cap="none" spc="0" normalizeH="0" baseline="0">
                      <a:ln>
                        <a:noFill/>
                      </a:ln>
                      <a:solidFill>
                        <a:srgbClr val="002569"/>
                      </a:solidFill>
                      <a:effectLst/>
                      <a:uFillTx/>
                    </a:endParaRPr>
                  </a:p>
                </p:txBody>
              </p:sp>
              <p:sp>
                <p:nvSpPr>
                  <p:cNvPr id="16" name="Up-Down Arrow 15"/>
                  <p:cNvSpPr/>
                  <p:nvPr/>
                </p:nvSpPr>
                <p:spPr>
                  <a:xfrm>
                    <a:off x="6467375" y="2257125"/>
                    <a:ext cx="193781" cy="359884"/>
                  </a:xfrm>
                  <a:prstGeom prst="upDownArrow">
                    <a:avLst/>
                  </a:prstGeom>
                  <a:solidFill>
                    <a:srgbClr val="FFFFFF"/>
                  </a:solidFill>
                  <a:ln w="25400" cap="flat">
                    <a:solidFill>
                      <a:srgbClr val="FF9A00"/>
                    </a:solidFill>
                    <a:prstDash val="solid"/>
                    <a:bevel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5719" tIns="45719" rIns="45719" bIns="45719" numCol="1" spcCol="38100" rtlCol="0" anchor="ctr">
                    <a:spAutoFit/>
                  </a:bodyPr>
                  <a:lstStyle/>
                  <a:p>
                    <a:pPr marL="0" marR="0" indent="0" algn="l" defTabSz="4572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fr-BE" sz="1800" b="0" i="0" u="none" strike="noStrike" cap="none" spc="0" normalizeH="0" baseline="0">
                      <a:ln>
                        <a:noFill/>
                      </a:ln>
                      <a:solidFill>
                        <a:srgbClr val="002569"/>
                      </a:solidFill>
                      <a:effectLst/>
                      <a:uFillTx/>
                    </a:endParaRPr>
                  </a:p>
                </p:txBody>
              </p:sp>
            </p:grpSp>
            <p:pic>
              <p:nvPicPr>
                <p:cNvPr id="30" name="Picture 29" descr="X:\Figures\logos\GAIA-CLIM_logo_website_mini.png"/>
                <p:cNvPicPr/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21703" y="5156680"/>
                  <a:ext cx="612000" cy="540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32" name="Up-Down Arrow 31"/>
            <p:cNvSpPr/>
            <p:nvPr/>
          </p:nvSpPr>
          <p:spPr>
            <a:xfrm>
              <a:off x="9552384" y="4725300"/>
              <a:ext cx="193781" cy="359884"/>
            </a:xfrm>
            <a:prstGeom prst="upDownArrow">
              <a:avLst/>
            </a:prstGeom>
            <a:solidFill>
              <a:srgbClr val="FFFFFF"/>
            </a:solidFill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BE" sz="18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8791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12" y="2381969"/>
            <a:ext cx="9950368" cy="39273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1360" y="1948770"/>
            <a:ext cx="7063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>
                <a:hlinkClick r:id="rId3"/>
              </a:rPr>
              <a:t>https://</a:t>
            </a:r>
            <a:r>
              <a:rPr lang="nl-BE" sz="2000" dirty="0" smtClean="0">
                <a:hlinkClick r:id="rId3"/>
              </a:rPr>
              <a:t>cdn.rawgit.com/stcorp/harp/master/doc/html/index.html</a:t>
            </a:r>
            <a:r>
              <a:rPr lang="nl-BE" sz="2000" dirty="0" smtClean="0"/>
              <a:t> </a:t>
            </a:r>
            <a:endParaRPr lang="nl-BE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27762" y="1978398"/>
            <a:ext cx="20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harp documentation</a:t>
            </a:r>
            <a:endParaRPr lang="nl-BE" i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35360" y="1196752"/>
            <a:ext cx="10363200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2060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2060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2060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2060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2060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r>
              <a:rPr lang="en-US" sz="4000" dirty="0"/>
              <a:t>HARP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616" y="1017304"/>
            <a:ext cx="3427391" cy="101745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07368" y="365277"/>
            <a:ext cx="10803632" cy="630556"/>
          </a:xfrm>
        </p:spPr>
        <p:txBody>
          <a:bodyPr>
            <a:normAutofit/>
          </a:bodyPr>
          <a:lstStyle/>
          <a:p>
            <a:r>
              <a:rPr lang="fr-BE" dirty="0" smtClean="0"/>
              <a:t>Data Handling, </a:t>
            </a:r>
            <a:r>
              <a:rPr lang="fr-BE" dirty="0" err="1" smtClean="0"/>
              <a:t>Co-location</a:t>
            </a:r>
            <a:r>
              <a:rPr lang="fr-BE" dirty="0" smtClean="0"/>
              <a:t> and </a:t>
            </a:r>
            <a:r>
              <a:rPr lang="fr-BE" dirty="0" err="1" smtClean="0"/>
              <a:t>Comparison</a:t>
            </a:r>
            <a:r>
              <a:rPr lang="fr-BE" dirty="0" smtClean="0"/>
              <a:t> </a:t>
            </a:r>
            <a:r>
              <a:rPr lang="fr-BE" dirty="0" err="1" smtClean="0"/>
              <a:t>Toolset</a:t>
            </a:r>
            <a:endParaRPr lang="fr-B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0927" r="10773"/>
          <a:stretch/>
        </p:blipFill>
        <p:spPr>
          <a:xfrm>
            <a:off x="10704512" y="5641691"/>
            <a:ext cx="996295" cy="6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173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itle 1"/>
          <p:cNvSpPr txBox="1">
            <a:spLocks noGrp="1"/>
          </p:cNvSpPr>
          <p:nvPr>
            <p:ph type="title"/>
          </p:nvPr>
        </p:nvSpPr>
        <p:spPr>
          <a:xfrm>
            <a:off x="838199" y="365276"/>
            <a:ext cx="3138579" cy="4838902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 defTabSz="850391">
              <a:lnSpc>
                <a:spcPct val="100000"/>
              </a:lnSpc>
              <a:defRPr sz="4464"/>
            </a:pPr>
            <a:r>
              <a:rPr lang="fr-BE" dirty="0"/>
              <a:t>S5P </a:t>
            </a:r>
            <a:r>
              <a:rPr dirty="0" smtClean="0"/>
              <a:t>VDAF 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fr-BE" sz="3348" dirty="0" smtClean="0">
                <a:solidFill>
                  <a:srgbClr val="FFC000"/>
                </a:solidFill>
              </a:rPr>
              <a:t>MPC </a:t>
            </a:r>
            <a:r>
              <a:rPr lang="fr-BE" sz="3348" dirty="0" err="1">
                <a:solidFill>
                  <a:srgbClr val="FFC000"/>
                </a:solidFill>
              </a:rPr>
              <a:t>d</a:t>
            </a:r>
            <a:r>
              <a:rPr lang="fr-BE" sz="3348" dirty="0" err="1" smtClean="0">
                <a:solidFill>
                  <a:srgbClr val="FFC000"/>
                </a:solidFill>
              </a:rPr>
              <a:t>edicated</a:t>
            </a:r>
            <a:r>
              <a:rPr lang="fr-BE" sz="3348" dirty="0" smtClean="0">
                <a:solidFill>
                  <a:srgbClr val="FFC000"/>
                </a:solidFill>
              </a:rPr>
              <a:t> </a:t>
            </a:r>
            <a:r>
              <a:rPr lang="fr-BE" sz="3348" dirty="0" err="1" smtClean="0">
                <a:solidFill>
                  <a:srgbClr val="FFC000"/>
                </a:solidFill>
              </a:rPr>
              <a:t>Automated</a:t>
            </a:r>
            <a:r>
              <a:rPr lang="fr-BE" sz="3348" dirty="0" smtClean="0">
                <a:solidFill>
                  <a:srgbClr val="FFC000"/>
                </a:solidFill>
              </a:rPr>
              <a:t> Validation </a:t>
            </a:r>
            <a:br>
              <a:rPr lang="fr-BE" sz="3348" dirty="0" smtClean="0">
                <a:solidFill>
                  <a:srgbClr val="FFC000"/>
                </a:solidFill>
              </a:rPr>
            </a:br>
            <a:r>
              <a:rPr lang="fr-BE" sz="3348" dirty="0" smtClean="0">
                <a:solidFill>
                  <a:srgbClr val="FFC000"/>
                </a:solidFill>
              </a:rPr>
              <a:t>Server</a:t>
            </a:r>
            <a:r>
              <a:rPr lang="fr-BE" sz="3348" dirty="0" smtClean="0"/>
              <a:t/>
            </a:r>
            <a:br>
              <a:rPr lang="fr-BE" sz="3348" dirty="0" smtClean="0"/>
            </a:br>
            <a:r>
              <a:rPr lang="fr-BE" sz="3348" dirty="0" smtClean="0"/>
              <a:t/>
            </a:r>
            <a:br>
              <a:rPr lang="fr-BE" sz="3348" dirty="0" smtClean="0"/>
            </a:br>
            <a:r>
              <a:rPr lang="fr-BE" sz="3348" dirty="0" smtClean="0"/>
              <a:t>and </a:t>
            </a:r>
            <a:br>
              <a:rPr lang="fr-BE" sz="3348" dirty="0" smtClean="0"/>
            </a:br>
            <a:r>
              <a:rPr lang="fr-BE" sz="3348" dirty="0" smtClean="0"/>
              <a:t/>
            </a:r>
            <a:br>
              <a:rPr lang="fr-BE" sz="3348" dirty="0" smtClean="0"/>
            </a:br>
            <a:r>
              <a:rPr lang="fr-BE" sz="3348" dirty="0" smtClean="0">
                <a:solidFill>
                  <a:srgbClr val="92D050"/>
                </a:solidFill>
              </a:rPr>
              <a:t>Public </a:t>
            </a:r>
            <a:br>
              <a:rPr lang="fr-BE" sz="3348" dirty="0" smtClean="0">
                <a:solidFill>
                  <a:srgbClr val="92D050"/>
                </a:solidFill>
              </a:rPr>
            </a:br>
            <a:r>
              <a:rPr lang="fr-BE" sz="3348" dirty="0" smtClean="0">
                <a:solidFill>
                  <a:srgbClr val="92D050"/>
                </a:solidFill>
              </a:rPr>
              <a:t>Validation </a:t>
            </a:r>
            <a:r>
              <a:rPr lang="fr-BE" sz="3348" dirty="0" err="1" smtClean="0">
                <a:solidFill>
                  <a:srgbClr val="92D050"/>
                </a:solidFill>
              </a:rPr>
              <a:t>Website</a:t>
            </a:r>
            <a:r>
              <a:rPr lang="fr-BE" sz="3348" dirty="0" smtClean="0"/>
              <a:t/>
            </a:r>
            <a:br>
              <a:rPr lang="fr-BE" sz="3348" dirty="0" smtClean="0"/>
            </a:br>
            <a:r>
              <a:rPr lang="fr-BE" sz="3348" dirty="0" smtClean="0"/>
              <a:t/>
            </a:r>
            <a:br>
              <a:rPr lang="fr-BE" sz="3348" dirty="0" smtClean="0"/>
            </a:br>
            <a:endParaRPr sz="3348" dirty="0"/>
          </a:p>
        </p:txBody>
      </p:sp>
      <p:pic>
        <p:nvPicPr>
          <p:cNvPr id="41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2437" y="202201"/>
            <a:ext cx="6660961" cy="638196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8328248" y="4005064"/>
            <a:ext cx="3096344" cy="1569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2400" b="1" i="0" u="none" strike="noStrike" cap="none" spc="0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Synergies </a:t>
            </a:r>
            <a:r>
              <a:rPr kumimoji="0" lang="fr-BE" sz="2400" b="1" i="0" u="none" strike="noStrike" cap="none" spc="0" normalizeH="0" baseline="0" dirty="0" err="1" smtClean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with</a:t>
            </a:r>
            <a:r>
              <a:rPr kumimoji="0" lang="fr-BE" sz="2400" b="1" i="0" u="none" strike="noStrike" cap="none" spc="0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fr-BE" sz="2400" b="1" i="0" u="none" strike="noStrike" cap="none" spc="0" normalizeH="0" baseline="0" dirty="0" err="1" smtClean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similar</a:t>
            </a:r>
            <a:r>
              <a:rPr kumimoji="0" lang="fr-BE" sz="2400" b="1" i="0" u="none" strike="noStrike" cap="none" spc="0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fr-BE" sz="2400" b="1" i="0" u="none" strike="noStrike" cap="none" spc="0" normalizeH="0" baseline="0" dirty="0" err="1" smtClean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developments</a:t>
            </a:r>
            <a:r>
              <a:rPr kumimoji="0" lang="fr-BE" sz="2400" b="1" i="0" u="none" strike="noStrike" cap="none" spc="0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for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2400" b="1" i="0" u="none" strike="noStrike" cap="none" spc="0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AC-SAF, QA4ECV and CAMS-84/27</a:t>
            </a:r>
            <a:endParaRPr kumimoji="0" lang="fr-BE" sz="1400" b="1" i="0" u="none" strike="noStrike" cap="none" spc="0" normalizeH="0" baseline="0" dirty="0">
              <a:ln>
                <a:noFill/>
              </a:ln>
              <a:solidFill>
                <a:srgbClr val="92D05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63952" y="4904592"/>
            <a:ext cx="2520280" cy="1123670"/>
            <a:chOff x="5663952" y="4904592"/>
            <a:chExt cx="2520280" cy="1123670"/>
          </a:xfrm>
        </p:grpSpPr>
        <p:sp>
          <p:nvSpPr>
            <p:cNvPr id="8" name="Rounded Rectangle 3"/>
            <p:cNvSpPr/>
            <p:nvPr/>
          </p:nvSpPr>
          <p:spPr>
            <a:xfrm>
              <a:off x="6816080" y="4904592"/>
              <a:ext cx="1368152" cy="1123670"/>
            </a:xfrm>
            <a:prstGeom prst="roundRect">
              <a:avLst>
                <a:gd name="adj" fmla="val 16667"/>
              </a:avLst>
            </a:prstGeom>
            <a:ln w="76200">
              <a:solidFill>
                <a:srgbClr val="7030A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Rounded Rectangle 4"/>
            <p:cNvSpPr/>
            <p:nvPr/>
          </p:nvSpPr>
          <p:spPr>
            <a:xfrm>
              <a:off x="5663952" y="4904592"/>
              <a:ext cx="1074800" cy="112367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accent1">
                  <a:lumMod val="60000"/>
                  <a:lumOff val="40000"/>
                </a:schemeClr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861688" y="251504"/>
            <a:ext cx="2376264" cy="18466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12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FRMs</a:t>
            </a:r>
            <a:r>
              <a:rPr kumimoji="0" lang="fr-BE" sz="1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+ </a:t>
            </a:r>
            <a:r>
              <a:rPr kumimoji="0" lang="fr-BE" sz="12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Other</a:t>
            </a:r>
            <a:r>
              <a:rPr kumimoji="0" lang="fr-BE" sz="1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Validation Data</a:t>
            </a:r>
            <a:endParaRPr kumimoji="0" lang="fr-BE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96293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icture 2"/>
          <p:cNvPicPr>
            <a:picLocks noChangeAspect="1"/>
          </p:cNvPicPr>
          <p:nvPr/>
        </p:nvPicPr>
        <p:blipFill rotWithShape="1">
          <a:blip r:embed="rId2">
            <a:extLst/>
          </a:blip>
          <a:srcRect t="10310" r="65152" b="28370"/>
          <a:stretch/>
        </p:blipFill>
        <p:spPr>
          <a:xfrm>
            <a:off x="189581" y="878542"/>
            <a:ext cx="4073043" cy="4479380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sp>
        <p:nvSpPr>
          <p:cNvPr id="423" name="Title 1"/>
          <p:cNvSpPr txBox="1">
            <a:spLocks noGrp="1"/>
          </p:cNvSpPr>
          <p:nvPr>
            <p:ph type="title"/>
          </p:nvPr>
        </p:nvSpPr>
        <p:spPr>
          <a:xfrm>
            <a:off x="695400" y="260648"/>
            <a:ext cx="10515600" cy="630557"/>
          </a:xfrm>
          <a:prstGeom prst="rect">
            <a:avLst/>
          </a:prstGeom>
        </p:spPr>
        <p:txBody>
          <a:bodyPr/>
          <a:lstStyle/>
          <a:p>
            <a:r>
              <a:rPr lang="fr-BE" dirty="0" smtClean="0"/>
              <a:t>S5P </a:t>
            </a:r>
            <a:r>
              <a:rPr dirty="0" smtClean="0"/>
              <a:t>VDAF </a:t>
            </a:r>
            <a:r>
              <a:rPr lang="fr-BE" dirty="0" err="1"/>
              <a:t>Automated</a:t>
            </a:r>
            <a:r>
              <a:rPr lang="fr-BE" dirty="0"/>
              <a:t> </a:t>
            </a:r>
            <a:r>
              <a:rPr dirty="0" smtClean="0"/>
              <a:t>Validation </a:t>
            </a:r>
            <a:r>
              <a:rPr dirty="0"/>
              <a:t>Server</a:t>
            </a:r>
          </a:p>
        </p:txBody>
      </p:sp>
      <p:pic>
        <p:nvPicPr>
          <p:cNvPr id="425" name="image60.png" descr="image60.png"/>
          <p:cNvPicPr>
            <a:picLocks noChangeAspect="1"/>
          </p:cNvPicPr>
          <p:nvPr/>
        </p:nvPicPr>
        <p:blipFill rotWithShape="1">
          <a:blip r:embed="rId3">
            <a:extLst/>
          </a:blip>
          <a:srcRect t="9183" r="58903" b="43712"/>
          <a:stretch/>
        </p:blipFill>
        <p:spPr>
          <a:xfrm>
            <a:off x="1241062" y="2472499"/>
            <a:ext cx="4551793" cy="3260757"/>
          </a:xfrm>
          <a:prstGeom prst="rect">
            <a:avLst/>
          </a:prstGeom>
          <a:ln w="12700" cap="flat">
            <a:solidFill>
              <a:srgbClr val="002060"/>
            </a:solidFill>
            <a:miter lim="400000"/>
          </a:ln>
          <a:effectLst/>
        </p:spPr>
      </p:pic>
      <p:pic>
        <p:nvPicPr>
          <p:cNvPr id="428" name="Picture 2" descr="Picture 2"/>
          <p:cNvPicPr>
            <a:picLocks noChangeAspect="1"/>
          </p:cNvPicPr>
          <p:nvPr/>
        </p:nvPicPr>
        <p:blipFill rotWithShape="1">
          <a:blip r:embed="rId4">
            <a:extLst/>
          </a:blip>
          <a:srcRect t="9250"/>
          <a:stretch/>
        </p:blipFill>
        <p:spPr>
          <a:xfrm>
            <a:off x="2639616" y="1234440"/>
            <a:ext cx="6043528" cy="3427822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pic>
        <p:nvPicPr>
          <p:cNvPr id="432" name="Picture 4" descr="Picture 4"/>
          <p:cNvPicPr>
            <a:picLocks noChangeAspect="1"/>
          </p:cNvPicPr>
          <p:nvPr/>
        </p:nvPicPr>
        <p:blipFill rotWithShape="1">
          <a:blip r:embed="rId5">
            <a:extLst/>
          </a:blip>
          <a:srcRect t="8764" r="1033" b="29244"/>
          <a:stretch/>
        </p:blipFill>
        <p:spPr>
          <a:xfrm>
            <a:off x="6960096" y="2948351"/>
            <a:ext cx="5049144" cy="2701828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grpSp>
        <p:nvGrpSpPr>
          <p:cNvPr id="12" name="Group 4"/>
          <p:cNvGrpSpPr/>
          <p:nvPr/>
        </p:nvGrpSpPr>
        <p:grpSpPr>
          <a:xfrm>
            <a:off x="4505635" y="2256475"/>
            <a:ext cx="5118757" cy="4328320"/>
            <a:chOff x="0" y="580617"/>
            <a:chExt cx="5118755" cy="4328319"/>
          </a:xfrm>
        </p:grpSpPr>
        <p:pic>
          <p:nvPicPr>
            <p:cNvPr id="13" name="Picture 3" descr="Picture 3"/>
            <p:cNvPicPr>
              <a:picLocks noChangeAspect="1"/>
            </p:cNvPicPr>
            <p:nvPr/>
          </p:nvPicPr>
          <p:blipFill rotWithShape="1">
            <a:blip r:embed="rId6">
              <a:extLst/>
            </a:blip>
            <a:srcRect t="11215" b="5182"/>
            <a:stretch/>
          </p:blipFill>
          <p:spPr>
            <a:xfrm>
              <a:off x="0" y="580617"/>
              <a:ext cx="5118755" cy="4328319"/>
            </a:xfrm>
            <a:prstGeom prst="rect">
              <a:avLst/>
            </a:prstGeom>
            <a:ln w="57150" cap="flat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14" name="Oval 3"/>
            <p:cNvSpPr/>
            <p:nvPr/>
          </p:nvSpPr>
          <p:spPr>
            <a:xfrm>
              <a:off x="2125747" y="1766221"/>
              <a:ext cx="2498106" cy="1866509"/>
            </a:xfrm>
            <a:prstGeom prst="ellipse">
              <a:avLst/>
            </a:prstGeom>
            <a:noFill/>
            <a:ln w="5715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429" name="Picture 5" descr="Picture 5"/>
          <p:cNvPicPr>
            <a:picLocks noChangeAspect="1"/>
          </p:cNvPicPr>
          <p:nvPr/>
        </p:nvPicPr>
        <p:blipFill rotWithShape="1">
          <a:blip r:embed="rId7">
            <a:extLst/>
          </a:blip>
          <a:srcRect t="14388"/>
          <a:stretch/>
        </p:blipFill>
        <p:spPr>
          <a:xfrm>
            <a:off x="8256240" y="863932"/>
            <a:ext cx="3571603" cy="1916996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1" animBg="1" advAuto="0"/>
      <p:bldP spid="429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Oval 106"/>
          <p:cNvSpPr/>
          <p:nvPr/>
        </p:nvSpPr>
        <p:spPr>
          <a:xfrm>
            <a:off x="1086853" y="4077072"/>
            <a:ext cx="1342250" cy="496216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https://upload.wikimedia.org/wikipedia/commons/thumb/7/79/Diesel-smoke.jpg/220px-Diesel-smok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414" y="53768"/>
            <a:ext cx="979535" cy="122887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Arrow Connector 74"/>
          <p:cNvCxnSpPr/>
          <p:nvPr/>
        </p:nvCxnSpPr>
        <p:spPr>
          <a:xfrm flipH="1">
            <a:off x="6880443" y="2368821"/>
            <a:ext cx="1159773" cy="1490743"/>
          </a:xfrm>
          <a:prstGeom prst="straightConnector1">
            <a:avLst/>
          </a:prstGeom>
          <a:ln w="1524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8040216" y="2368821"/>
            <a:ext cx="1159773" cy="1490743"/>
          </a:xfrm>
          <a:prstGeom prst="straightConnector1">
            <a:avLst/>
          </a:prstGeom>
          <a:ln w="1524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6" name="Picture 22" descr="https://upload.wikimedia.org/wikipedia/commons/thumb/8/8c/Widnes_Smoke.jpg/1024px-Widnes_Smok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52" y="701840"/>
            <a:ext cx="1364649" cy="768758"/>
          </a:xfrm>
          <a:prstGeom prst="rect">
            <a:avLst/>
          </a:prstGeom>
          <a:noFill/>
          <a:ln>
            <a:solidFill>
              <a:srgbClr val="11111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3" name="Straight Arrow Connector 92"/>
          <p:cNvCxnSpPr/>
          <p:nvPr/>
        </p:nvCxnSpPr>
        <p:spPr>
          <a:xfrm>
            <a:off x="4990103" y="3816116"/>
            <a:ext cx="6508929" cy="11701"/>
          </a:xfrm>
          <a:prstGeom prst="straightConnector1">
            <a:avLst/>
          </a:prstGeom>
          <a:ln w="152400"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H="1">
            <a:off x="5146755" y="2381773"/>
            <a:ext cx="1159773" cy="1490743"/>
          </a:xfrm>
          <a:prstGeom prst="straightConnector1">
            <a:avLst/>
          </a:prstGeom>
          <a:ln w="1524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619214" y="3779547"/>
            <a:ext cx="4612841" cy="0"/>
          </a:xfrm>
          <a:prstGeom prst="straightConnector1">
            <a:avLst/>
          </a:prstGeom>
          <a:ln w="2286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/>
          <p:cNvSpPr txBox="1">
            <a:spLocks/>
          </p:cNvSpPr>
          <p:nvPr/>
        </p:nvSpPr>
        <p:spPr>
          <a:xfrm>
            <a:off x="673829" y="4094853"/>
            <a:ext cx="2112235" cy="774307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Segoe UI Ligh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900" b="1" dirty="0" smtClean="0">
                <a:latin typeface="Segoe UI Light" panose="020B0502040204020203" pitchFamily="34" charset="0"/>
              </a:rPr>
              <a:t>Launch</a:t>
            </a:r>
            <a:endParaRPr lang="en-US" sz="1900" b="1" dirty="0">
              <a:solidFill>
                <a:srgbClr val="CC9900"/>
              </a:solidFill>
              <a:latin typeface="Segoe UI Light" panose="020B0502040204020203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849847" y="2443743"/>
            <a:ext cx="449805" cy="1515531"/>
            <a:chOff x="3075024" y="783954"/>
            <a:chExt cx="337354" cy="1136648"/>
          </a:xfrm>
        </p:grpSpPr>
        <p:sp>
          <p:nvSpPr>
            <p:cNvPr id="37" name="TextBox 36"/>
            <p:cNvSpPr txBox="1"/>
            <p:nvPr/>
          </p:nvSpPr>
          <p:spPr>
            <a:xfrm rot="18583241">
              <a:off x="2815820" y="1126596"/>
              <a:ext cx="93920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600" b="1" dirty="0">
                  <a:solidFill>
                    <a:schemeClr val="bg1">
                      <a:lumMod val="50000"/>
                    </a:schemeClr>
                  </a:solidFill>
                </a:rPr>
                <a:t>13 OCT 2017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3075024" y="1653445"/>
              <a:ext cx="0" cy="267157"/>
            </a:xfrm>
            <a:prstGeom prst="line">
              <a:avLst/>
            </a:prstGeom>
            <a:ln w="28575">
              <a:solidFill>
                <a:srgbClr val="0274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C:\Users\lambert\Remote\MyPerseau\Herinner\2017-10-13 TROPOMI launc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r="34243"/>
          <a:stretch/>
        </p:blipFill>
        <p:spPr bwMode="auto">
          <a:xfrm>
            <a:off x="1193896" y="4653136"/>
            <a:ext cx="1130256" cy="151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8" name="Straight Arrow Connector 87"/>
          <p:cNvCxnSpPr/>
          <p:nvPr/>
        </p:nvCxnSpPr>
        <p:spPr>
          <a:xfrm>
            <a:off x="6240016" y="2385456"/>
            <a:ext cx="5259097" cy="3461"/>
          </a:xfrm>
          <a:prstGeom prst="straightConnector1">
            <a:avLst/>
          </a:prstGeom>
          <a:ln w="152400"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6" name="Picture 145" descr="5574256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5" r="5423"/>
          <a:stretch>
            <a:fillRect/>
          </a:stretch>
        </p:blipFill>
        <p:spPr bwMode="auto">
          <a:xfrm>
            <a:off x="9851837" y="1138986"/>
            <a:ext cx="1519035" cy="998742"/>
          </a:xfrm>
          <a:prstGeom prst="rect">
            <a:avLst/>
          </a:prstGeom>
          <a:solidFill>
            <a:schemeClr val="bg1">
              <a:alpha val="34117"/>
            </a:schemeClr>
          </a:solidFill>
          <a:ln w="3175" algn="in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050" name="Picture 26" descr="https://upload.wikimedia.org/wikipedia/commons/thumb/a/a5/DustSouffleuse_poussi%C3%A8res0.jpg/200px-DustSouffleuse_poussi%C3%A8res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925" y="1364122"/>
            <a:ext cx="1350742" cy="850968"/>
          </a:xfrm>
          <a:prstGeom prst="rect">
            <a:avLst/>
          </a:prstGeom>
          <a:noFill/>
          <a:ln>
            <a:solidFill>
              <a:srgbClr val="CC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31628" y="2205123"/>
            <a:ext cx="5043955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r"/>
            <a:r>
              <a:rPr lang="fr-BE" sz="1600" b="1" dirty="0" smtClean="0">
                <a:solidFill>
                  <a:schemeClr val="accent1">
                    <a:lumMod val="50000"/>
                  </a:schemeClr>
                </a:solidFill>
              </a:rPr>
              <a:t>COPERNICUS, PUBLIC </a:t>
            </a:r>
            <a:r>
              <a:rPr lang="fr-BE" sz="1600" b="1" dirty="0">
                <a:solidFill>
                  <a:schemeClr val="accent1">
                    <a:lumMod val="50000"/>
                  </a:schemeClr>
                </a:solidFill>
              </a:rPr>
              <a:t>SERVICES, POLICY MAKING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6" r="13750"/>
          <a:stretch/>
        </p:blipFill>
        <p:spPr>
          <a:xfrm>
            <a:off x="7152110" y="1138987"/>
            <a:ext cx="1235653" cy="103825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81" name="TextBox 80"/>
          <p:cNvSpPr txBox="1"/>
          <p:nvPr/>
        </p:nvSpPr>
        <p:spPr>
          <a:xfrm>
            <a:off x="5788948" y="3634615"/>
            <a:ext cx="4843556" cy="3693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fr-BE" sz="1600" b="1" dirty="0">
                <a:solidFill>
                  <a:schemeClr val="accent1">
                    <a:lumMod val="50000"/>
                  </a:schemeClr>
                </a:solidFill>
              </a:rPr>
              <a:t>AIR QUALITY, CLIMATE, </a:t>
            </a:r>
            <a:r>
              <a:rPr lang="fr-BE" sz="1600" b="1" dirty="0" smtClean="0">
                <a:solidFill>
                  <a:schemeClr val="accent1">
                    <a:lumMod val="50000"/>
                  </a:schemeClr>
                </a:solidFill>
              </a:rPr>
              <a:t>OZONE, UV </a:t>
            </a:r>
            <a:r>
              <a:rPr lang="fr-BE" sz="1600" b="1" dirty="0">
                <a:solidFill>
                  <a:schemeClr val="accent1">
                    <a:lumMod val="50000"/>
                  </a:schemeClr>
                </a:solidFill>
              </a:rPr>
              <a:t>RESEARCH</a:t>
            </a:r>
          </a:p>
        </p:txBody>
      </p:sp>
      <p:sp>
        <p:nvSpPr>
          <p:cNvPr id="65" name="Oval 64"/>
          <p:cNvSpPr/>
          <p:nvPr/>
        </p:nvSpPr>
        <p:spPr>
          <a:xfrm>
            <a:off x="3200954" y="4084912"/>
            <a:ext cx="1220227" cy="496216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3147320" y="4135491"/>
            <a:ext cx="1349727" cy="445637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Segoe UI Ligh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900" b="1" dirty="0" smtClean="0">
                <a:latin typeface="Segoe UI Light" panose="020B0502040204020203" pitchFamily="34" charset="0"/>
              </a:rPr>
              <a:t>Prototype</a:t>
            </a:r>
            <a:endParaRPr lang="en-US" sz="1900" b="1" dirty="0">
              <a:latin typeface="Segoe UI Light" panose="020B0502040204020203" pitchFamily="34" charset="0"/>
            </a:endParaRPr>
          </a:p>
          <a:p>
            <a:endParaRPr lang="en-US" sz="1900" b="1" dirty="0">
              <a:solidFill>
                <a:srgbClr val="CC9900"/>
              </a:solidFill>
              <a:latin typeface="Segoe UI Light" panose="020B0502040204020203" pitchFamily="34" charset="0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5235131" y="3617053"/>
            <a:ext cx="0" cy="356209"/>
          </a:xfrm>
          <a:prstGeom prst="line">
            <a:avLst/>
          </a:prstGeom>
          <a:ln w="28575">
            <a:solidFill>
              <a:srgbClr val="027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4326949" y="4087458"/>
            <a:ext cx="1220226" cy="493675"/>
          </a:xfrm>
          <a:prstGeom prst="ellipse">
            <a:avLst/>
          </a:prstGeom>
          <a:solidFill>
            <a:schemeClr val="accent5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>
            <a:off x="4273316" y="4138038"/>
            <a:ext cx="1349726" cy="443095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Segoe UI Ligh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900" b="1" dirty="0">
                <a:latin typeface="Segoe UI Light" panose="020B0502040204020203" pitchFamily="34" charset="0"/>
              </a:rPr>
              <a:t>Validation</a:t>
            </a:r>
          </a:p>
          <a:p>
            <a:endParaRPr lang="en-US" sz="1900" b="1" dirty="0">
              <a:solidFill>
                <a:srgbClr val="CC9900"/>
              </a:solidFill>
              <a:latin typeface="Segoe UI Light" panose="020B0502040204020203" pitchFamily="34" charset="0"/>
            </a:endParaRPr>
          </a:p>
        </p:txBody>
      </p:sp>
      <p:sp>
        <p:nvSpPr>
          <p:cNvPr id="8" name="Curved Down Arrow 7"/>
          <p:cNvSpPr/>
          <p:nvPr/>
        </p:nvSpPr>
        <p:spPr>
          <a:xfrm>
            <a:off x="4079969" y="4068202"/>
            <a:ext cx="498643" cy="12532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18583241">
            <a:off x="7774389" y="3147736"/>
            <a:ext cx="997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/>
              <a:t>OCT 2018</a:t>
            </a:r>
            <a:endParaRPr lang="fr-BE" sz="1600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9369555" y="5454866"/>
            <a:ext cx="115958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900" dirty="0" smtClean="0"/>
              <a:t>ALH</a:t>
            </a:r>
            <a:r>
              <a:rPr lang="fr-BE" sz="900" dirty="0" smtClean="0"/>
              <a:t> </a:t>
            </a:r>
            <a:r>
              <a:rPr lang="fr-BE" sz="1900" dirty="0" smtClean="0"/>
              <a:t>  UV </a:t>
            </a:r>
            <a:endParaRPr lang="fr-BE" sz="1900" dirty="0"/>
          </a:p>
        </p:txBody>
      </p:sp>
      <p:pic>
        <p:nvPicPr>
          <p:cNvPr id="1040" name="Picture 16" descr="https://upload.wikimedia.org/wikipedia/commons/thumb/b/b5/Radioactive.svg/170px-Radioactive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157" y="5808518"/>
            <a:ext cx="311008" cy="27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Rounded Rectangle 100"/>
          <p:cNvSpPr/>
          <p:nvPr/>
        </p:nvSpPr>
        <p:spPr>
          <a:xfrm>
            <a:off x="9477101" y="5514638"/>
            <a:ext cx="945332" cy="704339"/>
          </a:xfrm>
          <a:prstGeom prst="roundRect">
            <a:avLst/>
          </a:prstGeom>
          <a:noFill/>
          <a:ln>
            <a:solidFill>
              <a:srgbClr val="0274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21" name="Group 20"/>
          <p:cNvGrpSpPr/>
          <p:nvPr/>
        </p:nvGrpSpPr>
        <p:grpSpPr>
          <a:xfrm>
            <a:off x="5267386" y="4079178"/>
            <a:ext cx="6040841" cy="833161"/>
            <a:chOff x="5297953" y="3062056"/>
            <a:chExt cx="4530631" cy="624871"/>
          </a:xfrm>
        </p:grpSpPr>
        <p:sp>
          <p:nvSpPr>
            <p:cNvPr id="67" name="Oval 66"/>
            <p:cNvSpPr/>
            <p:nvPr/>
          </p:nvSpPr>
          <p:spPr>
            <a:xfrm>
              <a:off x="6293317" y="3068263"/>
              <a:ext cx="915170" cy="370254"/>
            </a:xfrm>
            <a:prstGeom prst="ellipse">
              <a:avLst/>
            </a:prstGeom>
            <a:solidFill>
              <a:schemeClr val="accent5">
                <a:lumMod val="75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Content Placeholder 2"/>
            <p:cNvSpPr txBox="1">
              <a:spLocks/>
            </p:cNvSpPr>
            <p:nvPr/>
          </p:nvSpPr>
          <p:spPr>
            <a:xfrm>
              <a:off x="6253092" y="3106197"/>
              <a:ext cx="1012295" cy="580730"/>
            </a:xfrm>
            <a:prstGeom prst="rect">
              <a:avLst/>
            </a:prstGeom>
          </p:spPr>
          <p:txBody>
            <a:bodyPr/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3200">
                  <a:solidFill>
                    <a:schemeClr val="tx1"/>
                  </a:solidFill>
                  <a:latin typeface="Segoe UI Ligh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2860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7432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2004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6576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sz="1900" b="1" dirty="0" smtClean="0">
                  <a:latin typeface="Segoe UI Light" panose="020B0502040204020203" pitchFamily="34" charset="0"/>
                </a:rPr>
                <a:t>Validation</a:t>
              </a:r>
              <a:endParaRPr lang="en-US" sz="1900" b="1" dirty="0">
                <a:latin typeface="Segoe UI Light" panose="020B0502040204020203" pitchFamily="34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448821" y="3066355"/>
              <a:ext cx="915170" cy="372166"/>
            </a:xfrm>
            <a:prstGeom prst="ellipse">
              <a:avLst/>
            </a:prstGeom>
            <a:solidFill>
              <a:schemeClr val="accent5">
                <a:lumMod val="75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Content Placeholder 2"/>
            <p:cNvSpPr txBox="1">
              <a:spLocks/>
            </p:cNvSpPr>
            <p:nvPr/>
          </p:nvSpPr>
          <p:spPr>
            <a:xfrm>
              <a:off x="5408596" y="3104289"/>
              <a:ext cx="1012295" cy="334228"/>
            </a:xfrm>
            <a:prstGeom prst="rect">
              <a:avLst/>
            </a:prstGeom>
          </p:spPr>
          <p:txBody>
            <a:bodyPr/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3200">
                  <a:solidFill>
                    <a:schemeClr val="tx1"/>
                  </a:solidFill>
                  <a:latin typeface="Segoe UI Ligh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2860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7432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2004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6576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sz="1900" b="1" dirty="0" smtClean="0">
                  <a:latin typeface="Segoe UI Light" panose="020B0502040204020203" pitchFamily="34" charset="0"/>
                </a:rPr>
                <a:t>Prototype</a:t>
              </a:r>
              <a:endParaRPr lang="en-US" sz="1900" b="1" dirty="0">
                <a:latin typeface="Segoe UI Light" panose="020B0502040204020203" pitchFamily="34" charset="0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7992418" y="3068263"/>
              <a:ext cx="915170" cy="370254"/>
            </a:xfrm>
            <a:prstGeom prst="ellipse">
              <a:avLst/>
            </a:prstGeom>
            <a:solidFill>
              <a:schemeClr val="accent5">
                <a:lumMod val="75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ontent Placeholder 2"/>
            <p:cNvSpPr txBox="1">
              <a:spLocks/>
            </p:cNvSpPr>
            <p:nvPr/>
          </p:nvSpPr>
          <p:spPr>
            <a:xfrm>
              <a:off x="7952193" y="3106197"/>
              <a:ext cx="1012295" cy="580730"/>
            </a:xfrm>
            <a:prstGeom prst="rect">
              <a:avLst/>
            </a:prstGeom>
          </p:spPr>
          <p:txBody>
            <a:bodyPr/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3200">
                  <a:solidFill>
                    <a:schemeClr val="tx1"/>
                  </a:solidFill>
                  <a:latin typeface="Segoe UI Ligh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2860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7432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2004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6576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sz="1900" b="1" dirty="0" smtClean="0">
                  <a:latin typeface="Segoe UI Light" panose="020B0502040204020203" pitchFamily="34" charset="0"/>
                </a:rPr>
                <a:t>Validation</a:t>
              </a:r>
              <a:endParaRPr lang="en-US" sz="1900" b="1" dirty="0">
                <a:latin typeface="Segoe UI Light" panose="020B0502040204020203" pitchFamily="34" charset="0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7147922" y="3066355"/>
              <a:ext cx="915170" cy="372162"/>
            </a:xfrm>
            <a:prstGeom prst="ellipse">
              <a:avLst/>
            </a:prstGeom>
            <a:solidFill>
              <a:schemeClr val="accent5">
                <a:lumMod val="75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Content Placeholder 2"/>
            <p:cNvSpPr txBox="1">
              <a:spLocks/>
            </p:cNvSpPr>
            <p:nvPr/>
          </p:nvSpPr>
          <p:spPr>
            <a:xfrm>
              <a:off x="7107697" y="3104289"/>
              <a:ext cx="1012295" cy="580730"/>
            </a:xfrm>
            <a:prstGeom prst="rect">
              <a:avLst/>
            </a:prstGeom>
          </p:spPr>
          <p:txBody>
            <a:bodyPr/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3200">
                  <a:solidFill>
                    <a:schemeClr val="tx1"/>
                  </a:solidFill>
                  <a:latin typeface="Segoe UI Ligh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2860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7432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2004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6576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sz="1900" b="1" dirty="0" smtClean="0">
                  <a:latin typeface="Segoe UI Light" panose="020B0502040204020203" pitchFamily="34" charset="0"/>
                </a:rPr>
                <a:t>Prototype</a:t>
              </a:r>
              <a:endParaRPr lang="en-US" sz="1900" b="1" dirty="0">
                <a:latin typeface="Segoe UI Light" panose="020B0502040204020203" pitchFamily="34" charset="0"/>
              </a:endParaRPr>
            </a:p>
          </p:txBody>
        </p:sp>
        <p:sp>
          <p:nvSpPr>
            <p:cNvPr id="91" name="Curved Down Arrow 90"/>
            <p:cNvSpPr/>
            <p:nvPr/>
          </p:nvSpPr>
          <p:spPr>
            <a:xfrm>
              <a:off x="6142234" y="3070491"/>
              <a:ext cx="373982" cy="93993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>
                <a:solidFill>
                  <a:schemeClr val="tx1"/>
                </a:solidFill>
              </a:endParaRPr>
            </a:p>
          </p:txBody>
        </p:sp>
        <p:sp>
          <p:nvSpPr>
            <p:cNvPr id="92" name="Curved Down Arrow 91"/>
            <p:cNvSpPr/>
            <p:nvPr/>
          </p:nvSpPr>
          <p:spPr>
            <a:xfrm flipV="1">
              <a:off x="6991700" y="3391350"/>
              <a:ext cx="373982" cy="124405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>
                <a:solidFill>
                  <a:schemeClr val="tx1"/>
                </a:solidFill>
              </a:endParaRPr>
            </a:p>
          </p:txBody>
        </p:sp>
        <p:sp>
          <p:nvSpPr>
            <p:cNvPr id="94" name="Curved Down Arrow 93"/>
            <p:cNvSpPr/>
            <p:nvPr/>
          </p:nvSpPr>
          <p:spPr>
            <a:xfrm>
              <a:off x="7798418" y="3070491"/>
              <a:ext cx="373982" cy="93993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>
                <a:solidFill>
                  <a:schemeClr val="tx1"/>
                </a:solidFill>
              </a:endParaRPr>
            </a:p>
          </p:txBody>
        </p:sp>
        <p:sp>
          <p:nvSpPr>
            <p:cNvPr id="95" name="Curved Down Arrow 94"/>
            <p:cNvSpPr/>
            <p:nvPr/>
          </p:nvSpPr>
          <p:spPr>
            <a:xfrm flipV="1">
              <a:off x="8676456" y="3392364"/>
              <a:ext cx="373982" cy="124405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>
                <a:solidFill>
                  <a:schemeClr val="tx1"/>
                </a:solidFill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8856514" y="3062056"/>
              <a:ext cx="915170" cy="376461"/>
            </a:xfrm>
            <a:prstGeom prst="ellipse">
              <a:avLst/>
            </a:prstGeom>
            <a:solidFill>
              <a:schemeClr val="accent5">
                <a:lumMod val="75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Content Placeholder 2"/>
            <p:cNvSpPr txBox="1">
              <a:spLocks/>
            </p:cNvSpPr>
            <p:nvPr/>
          </p:nvSpPr>
          <p:spPr>
            <a:xfrm>
              <a:off x="8816289" y="3099990"/>
              <a:ext cx="1012295" cy="580730"/>
            </a:xfrm>
            <a:prstGeom prst="rect">
              <a:avLst/>
            </a:prstGeom>
          </p:spPr>
          <p:txBody>
            <a:bodyPr/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3200">
                  <a:solidFill>
                    <a:schemeClr val="tx1"/>
                  </a:solidFill>
                  <a:latin typeface="Segoe UI Ligh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2860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7432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2004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6576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sz="1900" b="1" dirty="0" smtClean="0">
                  <a:latin typeface="Segoe UI Light" panose="020B0502040204020203" pitchFamily="34" charset="0"/>
                </a:rPr>
                <a:t>Prototype</a:t>
              </a:r>
              <a:endParaRPr lang="en-US" sz="1900" b="1" dirty="0">
                <a:latin typeface="Segoe UI Light" panose="020B0502040204020203" pitchFamily="34" charset="0"/>
              </a:endParaRPr>
            </a:p>
          </p:txBody>
        </p:sp>
        <p:sp>
          <p:nvSpPr>
            <p:cNvPr id="85" name="Curved Down Arrow 84"/>
            <p:cNvSpPr/>
            <p:nvPr/>
          </p:nvSpPr>
          <p:spPr>
            <a:xfrm flipV="1">
              <a:off x="5297953" y="3384513"/>
              <a:ext cx="373982" cy="124405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>
                <a:solidFill>
                  <a:schemeClr val="tx1"/>
                </a:solidFill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3583437" y="5124686"/>
            <a:ext cx="282519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900" dirty="0" smtClean="0"/>
              <a:t>  O</a:t>
            </a:r>
            <a:r>
              <a:rPr lang="fr-BE" sz="900" dirty="0" smtClean="0"/>
              <a:t>3</a:t>
            </a:r>
            <a:r>
              <a:rPr lang="fr-BE" sz="1200" dirty="0" smtClean="0"/>
              <a:t>   </a:t>
            </a:r>
            <a:r>
              <a:rPr lang="fr-BE" sz="700" dirty="0" smtClean="0"/>
              <a:t>  </a:t>
            </a:r>
            <a:r>
              <a:rPr lang="fr-BE" sz="1900" dirty="0"/>
              <a:t>NO</a:t>
            </a:r>
            <a:r>
              <a:rPr lang="fr-BE" sz="900" dirty="0"/>
              <a:t>2</a:t>
            </a:r>
            <a:r>
              <a:rPr lang="fr-BE" sz="1900" dirty="0"/>
              <a:t> </a:t>
            </a:r>
            <a:r>
              <a:rPr lang="fr-BE" sz="1900" dirty="0" smtClean="0"/>
              <a:t> CO</a:t>
            </a:r>
            <a:r>
              <a:rPr lang="fr-BE" sz="1100" dirty="0" smtClean="0"/>
              <a:t>    </a:t>
            </a:r>
            <a:r>
              <a:rPr lang="fr-BE" sz="1900" dirty="0" smtClean="0"/>
              <a:t>AAI  CLOUD</a:t>
            </a:r>
            <a:endParaRPr lang="fr-BE" sz="1900" dirty="0"/>
          </a:p>
        </p:txBody>
      </p:sp>
      <p:sp>
        <p:nvSpPr>
          <p:cNvPr id="46" name="TextBox 45"/>
          <p:cNvSpPr txBox="1"/>
          <p:nvPr/>
        </p:nvSpPr>
        <p:spPr>
          <a:xfrm rot="18583241">
            <a:off x="4933150" y="3080090"/>
            <a:ext cx="936475" cy="338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/>
              <a:t>JUL 2018</a:t>
            </a:r>
          </a:p>
        </p:txBody>
      </p:sp>
      <p:pic>
        <p:nvPicPr>
          <p:cNvPr id="1032" name="Picture 8" descr="Nitrogen-dioxide-3D-vdW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842" y="5509573"/>
            <a:ext cx="401959" cy="29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pacefill model of carbon monoxid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729" y="5509573"/>
            <a:ext cx="379043" cy="29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pacefill model of ozon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798" y="5496409"/>
            <a:ext cx="432000" cy="32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2/21/GHS-pictogram-silhouette.svg/220px-GHS-pictogram-silhouette.sv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696" y="5449621"/>
            <a:ext cx="396105" cy="39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601725" y="5165694"/>
            <a:ext cx="2601120" cy="733665"/>
          </a:xfrm>
          <a:prstGeom prst="roundRect">
            <a:avLst/>
          </a:prstGeom>
          <a:noFill/>
          <a:ln>
            <a:solidFill>
              <a:srgbClr val="0274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TextBox 10"/>
          <p:cNvSpPr txBox="1"/>
          <p:nvPr/>
        </p:nvSpPr>
        <p:spPr>
          <a:xfrm>
            <a:off x="4100645" y="5836393"/>
            <a:ext cx="1571024" cy="338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>
                <a:solidFill>
                  <a:srgbClr val="02744E"/>
                </a:solidFill>
              </a:rPr>
              <a:t>Lot #1</a:t>
            </a:r>
          </a:p>
        </p:txBody>
      </p:sp>
      <p:sp>
        <p:nvSpPr>
          <p:cNvPr id="49" name="TextBox 48"/>
          <p:cNvSpPr txBox="1"/>
          <p:nvPr/>
        </p:nvSpPr>
        <p:spPr>
          <a:xfrm rot="18583241">
            <a:off x="6624044" y="3160712"/>
            <a:ext cx="954107" cy="338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/>
              <a:t>SEP 2018</a:t>
            </a:r>
            <a:endParaRPr lang="fr-BE" sz="1600" b="1" dirty="0"/>
          </a:p>
        </p:txBody>
      </p:sp>
      <p:pic>
        <p:nvPicPr>
          <p:cNvPr id="1028" name="Picture 4" descr="image illustrative de l’article Méthana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901" y="5598882"/>
            <a:ext cx="335773" cy="36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/>
          <p:cNvSpPr txBox="1"/>
          <p:nvPr/>
        </p:nvSpPr>
        <p:spPr>
          <a:xfrm>
            <a:off x="6149437" y="5250719"/>
            <a:ext cx="225983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900" dirty="0" smtClean="0"/>
              <a:t>  HCHO </a:t>
            </a:r>
            <a:r>
              <a:rPr lang="fr-BE" sz="1500" dirty="0" smtClean="0"/>
              <a:t>  </a:t>
            </a:r>
            <a:r>
              <a:rPr lang="fr-BE" sz="1900" dirty="0"/>
              <a:t>SO</a:t>
            </a:r>
            <a:r>
              <a:rPr lang="fr-BE" sz="900" dirty="0"/>
              <a:t>2</a:t>
            </a:r>
            <a:r>
              <a:rPr lang="fr-BE" sz="1500" dirty="0"/>
              <a:t> </a:t>
            </a:r>
            <a:r>
              <a:rPr lang="fr-BE" sz="1500" dirty="0" smtClean="0"/>
              <a:t>  </a:t>
            </a:r>
            <a:r>
              <a:rPr lang="fr-BE" sz="1900" dirty="0" smtClean="0"/>
              <a:t>O</a:t>
            </a:r>
            <a:r>
              <a:rPr lang="fr-BE" sz="1100" dirty="0" smtClean="0"/>
              <a:t>3</a:t>
            </a:r>
            <a:r>
              <a:rPr lang="fr-BE" sz="1900" dirty="0" smtClean="0"/>
              <a:t>-TRC   </a:t>
            </a:r>
            <a:endParaRPr lang="fr-BE" sz="1900" dirty="0"/>
          </a:p>
        </p:txBody>
      </p:sp>
      <p:pic>
        <p:nvPicPr>
          <p:cNvPr id="1036" name="Picture 12" descr="Sulfur-dioxide-3D-vdW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834" y="5621955"/>
            <a:ext cx="360485" cy="28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4" descr="Spacefill model of ozon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762" y="5598882"/>
            <a:ext cx="432000" cy="32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Rounded Rectangle 99"/>
          <p:cNvSpPr/>
          <p:nvPr/>
        </p:nvSpPr>
        <p:spPr>
          <a:xfrm>
            <a:off x="6319741" y="5294255"/>
            <a:ext cx="1908398" cy="733666"/>
          </a:xfrm>
          <a:prstGeom prst="roundRect">
            <a:avLst/>
          </a:prstGeom>
          <a:noFill/>
          <a:ln>
            <a:solidFill>
              <a:srgbClr val="0274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2" name="TextBox 101"/>
          <p:cNvSpPr txBox="1"/>
          <p:nvPr/>
        </p:nvSpPr>
        <p:spPr>
          <a:xfrm>
            <a:off x="6628564" y="5980407"/>
            <a:ext cx="1571024" cy="33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>
                <a:solidFill>
                  <a:srgbClr val="02744E"/>
                </a:solidFill>
              </a:rPr>
              <a:t>Lot #2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9200061" y="6156012"/>
            <a:ext cx="1571024" cy="3693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fr-BE" sz="1600" b="1" dirty="0">
                <a:solidFill>
                  <a:srgbClr val="02744E"/>
                </a:solidFill>
              </a:rPr>
              <a:t>Lot </a:t>
            </a:r>
            <a:r>
              <a:rPr lang="fr-BE" sz="1600" b="1" dirty="0" smtClean="0">
                <a:solidFill>
                  <a:srgbClr val="02744E"/>
                </a:solidFill>
              </a:rPr>
              <a:t>#4</a:t>
            </a:r>
            <a:endParaRPr lang="fr-BE" sz="1600" b="1" dirty="0">
              <a:solidFill>
                <a:srgbClr val="02744E"/>
              </a:solidFill>
            </a:endParaRPr>
          </a:p>
        </p:txBody>
      </p:sp>
      <p:sp>
        <p:nvSpPr>
          <p:cNvPr id="96" name="Title 1"/>
          <p:cNvSpPr txBox="1">
            <a:spLocks noGrp="1"/>
          </p:cNvSpPr>
          <p:nvPr>
            <p:ph type="title"/>
          </p:nvPr>
        </p:nvSpPr>
        <p:spPr>
          <a:xfrm>
            <a:off x="476944" y="278164"/>
            <a:ext cx="10515600" cy="63055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BE" dirty="0" smtClean="0"/>
              <a:t>S5P MPC L2 Validation Planning</a:t>
            </a:r>
            <a:endParaRPr dirty="0"/>
          </a:p>
        </p:txBody>
      </p:sp>
      <p:cxnSp>
        <p:nvCxnSpPr>
          <p:cNvPr id="104" name="Straight Arrow Connector 103"/>
          <p:cNvCxnSpPr/>
          <p:nvPr/>
        </p:nvCxnSpPr>
        <p:spPr>
          <a:xfrm flipH="1">
            <a:off x="9815811" y="2378305"/>
            <a:ext cx="1159773" cy="1490743"/>
          </a:xfrm>
          <a:prstGeom prst="straightConnector1">
            <a:avLst/>
          </a:prstGeom>
          <a:ln w="1524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 rot="18583241">
            <a:off x="9534243" y="3171100"/>
            <a:ext cx="986167" cy="338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/>
              <a:t>DEC 2018</a:t>
            </a:r>
          </a:p>
        </p:txBody>
      </p:sp>
      <p:pic>
        <p:nvPicPr>
          <p:cNvPr id="4102" name="Picture 6" descr="C:\Users\lambert\AppData\Local\Microsoft\Windows\INetCache\IE\MHXVHN9T\1399995805[1]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989" y="5503014"/>
            <a:ext cx="422382" cy="24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116"/>
          <p:cNvSpPr txBox="1"/>
          <p:nvPr/>
        </p:nvSpPr>
        <p:spPr>
          <a:xfrm>
            <a:off x="8396299" y="5331718"/>
            <a:ext cx="196070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900" dirty="0" smtClean="0"/>
              <a:t>CO   </a:t>
            </a:r>
            <a:r>
              <a:rPr lang="fr-BE" sz="1900" dirty="0"/>
              <a:t>CH</a:t>
            </a:r>
            <a:r>
              <a:rPr lang="fr-BE" sz="900" dirty="0"/>
              <a:t>4 </a:t>
            </a:r>
            <a:endParaRPr lang="fr-BE" sz="1900" dirty="0"/>
          </a:p>
        </p:txBody>
      </p:sp>
      <p:pic>
        <p:nvPicPr>
          <p:cNvPr id="119" name="Picture 2" descr="Methane-3D-space-filling.sv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029" y="5641419"/>
            <a:ext cx="380721" cy="41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Rounded Rectangle 119"/>
          <p:cNvSpPr/>
          <p:nvPr/>
        </p:nvSpPr>
        <p:spPr>
          <a:xfrm>
            <a:off x="8354253" y="5373337"/>
            <a:ext cx="1026713" cy="704339"/>
          </a:xfrm>
          <a:prstGeom prst="roundRect">
            <a:avLst/>
          </a:prstGeom>
          <a:noFill/>
          <a:ln>
            <a:solidFill>
              <a:srgbClr val="0274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1" name="TextBox 120"/>
          <p:cNvSpPr txBox="1"/>
          <p:nvPr/>
        </p:nvSpPr>
        <p:spPr>
          <a:xfrm>
            <a:off x="8352196" y="6014711"/>
            <a:ext cx="1019656" cy="3693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fr-BE" sz="1600" b="1" dirty="0">
                <a:solidFill>
                  <a:srgbClr val="02744E"/>
                </a:solidFill>
              </a:rPr>
              <a:t>Lot #3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37754" y="4815294"/>
            <a:ext cx="53036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1800" b="1" i="0" u="none" strike="noStrike" cap="none" spc="0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Provisional</a:t>
            </a:r>
            <a:r>
              <a:rPr kumimoji="0" lang="fr-BE" sz="1800" b="1" i="0" u="none" strike="noStrike" cap="none" spc="0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planning for S5P L2 </a:t>
            </a:r>
            <a:r>
              <a:rPr kumimoji="0" lang="fr-BE" sz="1800" b="1" i="0" u="none" strike="noStrike" cap="none" spc="0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products</a:t>
            </a:r>
            <a:r>
              <a:rPr kumimoji="0" lang="fr-BE" sz="1800" b="1" i="0" u="none" strike="noStrike" cap="none" spc="0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public release</a:t>
            </a:r>
            <a:endParaRPr kumimoji="0" lang="fr-BE" sz="1800" b="1" i="0" u="none" strike="noStrike" cap="none" spc="0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22" name="Picture 6" descr="https://upload.wikimedia.org/wikipedia/commons/thumb/2/21/GHS-pictogram-silhouette.svg/220px-GHS-pictogram-silhouette.sv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84" y="5785550"/>
            <a:ext cx="396105" cy="39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TextBox 122"/>
          <p:cNvSpPr txBox="1"/>
          <p:nvPr/>
        </p:nvSpPr>
        <p:spPr>
          <a:xfrm>
            <a:off x="10489460" y="5598882"/>
            <a:ext cx="67388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900" dirty="0" smtClean="0"/>
              <a:t>O</a:t>
            </a:r>
            <a:r>
              <a:rPr lang="fr-BE" sz="900" dirty="0" smtClean="0"/>
              <a:t>3</a:t>
            </a:r>
            <a:r>
              <a:rPr lang="fr-BE" sz="1900" dirty="0" smtClean="0"/>
              <a:t>P</a:t>
            </a:r>
            <a:endParaRPr lang="fr-BE" sz="1900" dirty="0"/>
          </a:p>
        </p:txBody>
      </p:sp>
      <p:pic>
        <p:nvPicPr>
          <p:cNvPr id="125" name="Picture 14" descr="Spacefill model of ozon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521" y="5952534"/>
            <a:ext cx="432000" cy="32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Rounded Rectangle 125"/>
          <p:cNvSpPr/>
          <p:nvPr/>
        </p:nvSpPr>
        <p:spPr>
          <a:xfrm>
            <a:off x="10538038" y="5658654"/>
            <a:ext cx="554445" cy="704339"/>
          </a:xfrm>
          <a:prstGeom prst="roundRect">
            <a:avLst/>
          </a:prstGeom>
          <a:noFill/>
          <a:ln>
            <a:solidFill>
              <a:srgbClr val="0274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8" name="TextBox 137"/>
          <p:cNvSpPr txBox="1"/>
          <p:nvPr/>
        </p:nvSpPr>
        <p:spPr>
          <a:xfrm>
            <a:off x="10442485" y="6281740"/>
            <a:ext cx="766083" cy="3693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fr-BE" sz="1600" b="1" dirty="0">
                <a:solidFill>
                  <a:srgbClr val="02744E"/>
                </a:solidFill>
              </a:rPr>
              <a:t>Lot </a:t>
            </a:r>
            <a:r>
              <a:rPr lang="fr-BE" sz="1600" b="1" dirty="0" smtClean="0">
                <a:solidFill>
                  <a:srgbClr val="02744E"/>
                </a:solidFill>
              </a:rPr>
              <a:t>#5</a:t>
            </a:r>
            <a:endParaRPr lang="fr-BE" sz="1600" b="1" dirty="0">
              <a:solidFill>
                <a:srgbClr val="02744E"/>
              </a:solidFill>
            </a:endParaRPr>
          </a:p>
        </p:txBody>
      </p:sp>
      <p:pic>
        <p:nvPicPr>
          <p:cNvPr id="139" name="Picture 10" descr="Spacefill model of carbon monoxid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837" y="5687893"/>
            <a:ext cx="379043" cy="29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/>
          <p:cNvSpPr txBox="1"/>
          <p:nvPr/>
        </p:nvSpPr>
        <p:spPr>
          <a:xfrm>
            <a:off x="1757232" y="3589942"/>
            <a:ext cx="4843556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fr-BE" sz="1600" b="1" dirty="0" smtClean="0">
                <a:solidFill>
                  <a:schemeClr val="accent1">
                    <a:lumMod val="50000"/>
                  </a:schemeClr>
                </a:solidFill>
              </a:rPr>
              <a:t>COMMISSIONING PHASE         RAMP-UP</a:t>
            </a:r>
            <a:endParaRPr lang="fr-BE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7" name="Curved Down Arrow 86"/>
          <p:cNvSpPr/>
          <p:nvPr/>
        </p:nvSpPr>
        <p:spPr>
          <a:xfrm>
            <a:off x="11064552" y="4077072"/>
            <a:ext cx="498643" cy="12532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313873" y="3914768"/>
            <a:ext cx="75879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BE" sz="3600" dirty="0" smtClean="0"/>
              <a:t>…</a:t>
            </a:r>
            <a:endParaRPr kumimoji="0" lang="fr-B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6254397" y="1892628"/>
            <a:ext cx="217809" cy="432977"/>
          </a:xfrm>
          <a:prstGeom prst="downArrow">
            <a:avLst/>
          </a:prstGeom>
          <a:solidFill>
            <a:srgbClr val="92D050"/>
          </a:solidFill>
          <a:ln w="127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B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89" name="ceos_logo.png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5617389" y="1196752"/>
            <a:ext cx="1394150" cy="42548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Down Arrow 97"/>
          <p:cNvSpPr/>
          <p:nvPr/>
        </p:nvSpPr>
        <p:spPr>
          <a:xfrm>
            <a:off x="6254681" y="2574451"/>
            <a:ext cx="217526" cy="1160869"/>
          </a:xfrm>
          <a:prstGeom prst="downArrow">
            <a:avLst/>
          </a:prstGeom>
          <a:solidFill>
            <a:srgbClr val="92D050"/>
          </a:solidFill>
          <a:ln w="127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B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7389" y="1578280"/>
            <a:ext cx="141471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1600" b="1" i="0" u="none" strike="noStrike" cap="none" spc="0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WGCV-44</a:t>
            </a:r>
            <a:endParaRPr kumimoji="0" lang="fr-BE" sz="1800" b="1" i="0" u="none" strike="noStrike" cap="none" spc="0" normalizeH="0" baseline="0" dirty="0">
              <a:ln>
                <a:noFill/>
              </a:ln>
              <a:solidFill>
                <a:srgbClr val="92D05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93742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3133535"/>
            <a:ext cx="6096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endParaRPr lang="en-US" b="1" dirty="0">
              <a:solidFill>
                <a:srgbClr val="1F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276"/>
            <a:ext cx="11162456" cy="1335531"/>
          </a:xfrm>
        </p:spPr>
        <p:txBody>
          <a:bodyPr anchor="t">
            <a:normAutofit fontScale="90000"/>
          </a:bodyPr>
          <a:lstStyle/>
          <a:p>
            <a:r>
              <a:rPr lang="fr-BE" dirty="0" smtClean="0"/>
              <a:t>First release of S5P Ozone </a:t>
            </a:r>
            <a:r>
              <a:rPr lang="fr-BE" dirty="0" err="1" smtClean="0"/>
              <a:t>column</a:t>
            </a:r>
            <a:r>
              <a:rPr lang="fr-BE" dirty="0" smtClean="0"/>
              <a:t> data</a:t>
            </a:r>
            <a:br>
              <a:rPr lang="fr-BE" dirty="0" smtClean="0"/>
            </a:br>
            <a:r>
              <a:rPr lang="fr-BE" sz="2700" dirty="0" smtClean="0"/>
              <a:t>Initial validation w.r.t. NDACC DOAS/SAOZ, MAX-DOAS and </a:t>
            </a:r>
            <a:r>
              <a:rPr lang="fr-BE" sz="2700" dirty="0" err="1" smtClean="0"/>
              <a:t>Pandora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/>
              <a:t/>
            </a:r>
            <a:br>
              <a:rPr lang="fr-BE" dirty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/>
              <a:t/>
            </a:r>
            <a:br>
              <a:rPr lang="fr-BE" dirty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/>
              <a:t/>
            </a:r>
            <a:br>
              <a:rPr lang="fr-BE" dirty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/>
              <a:t/>
            </a:r>
            <a:br>
              <a:rPr lang="fr-BE" dirty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sz="3100" dirty="0"/>
              <a:t/>
            </a:r>
            <a:br>
              <a:rPr lang="fr-BE" sz="3100" dirty="0"/>
            </a:br>
            <a:r>
              <a:rPr lang="fr-BE" sz="3100" dirty="0" smtClean="0"/>
              <a:t/>
            </a:r>
            <a:br>
              <a:rPr lang="fr-BE" sz="3100" dirty="0" smtClean="0"/>
            </a:br>
            <a:r>
              <a:rPr lang="fr-BE" dirty="0"/>
              <a:t/>
            </a:r>
            <a:br>
              <a:rPr lang="fr-BE" dirty="0"/>
            </a:br>
            <a:r>
              <a:rPr lang="fr-BE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qa_value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&gt; 0.75 (</a:t>
            </a:r>
            <a:r>
              <a:rPr lang="fr-BE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without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clouds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  /  </a:t>
            </a:r>
            <a:r>
              <a:rPr lang="fr-BE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qa_value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&gt; 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0.5 (</a:t>
            </a:r>
            <a:r>
              <a:rPr lang="fr-BE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including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clouds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and </a:t>
            </a:r>
            <a:r>
              <a:rPr lang="fr-BE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snow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/</a:t>
            </a:r>
            <a:r>
              <a:rPr lang="fr-BE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ice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 </a:t>
            </a:r>
            <a:endParaRPr lang="fr-BE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0" b="29733"/>
          <a:stretch/>
        </p:blipFill>
        <p:spPr bwMode="auto">
          <a:xfrm>
            <a:off x="911424" y="836712"/>
            <a:ext cx="11215353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http://www.jma.go.jp/jma/en/common/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32" y="1677910"/>
            <a:ext cx="1259916" cy="49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0119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7" t="-35" r="21434" b="6561"/>
          <a:stretch/>
        </p:blipFill>
        <p:spPr bwMode="auto">
          <a:xfrm>
            <a:off x="479375" y="347472"/>
            <a:ext cx="5904657" cy="61058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4864" y="365276"/>
            <a:ext cx="5185792" cy="6016051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fr-BE" dirty="0" smtClean="0"/>
              <a:t>S5P </a:t>
            </a:r>
            <a:r>
              <a:rPr lang="fr-BE" dirty="0" err="1" smtClean="0"/>
              <a:t>operational</a:t>
            </a:r>
            <a:r>
              <a:rPr lang="fr-BE" dirty="0" smtClean="0"/>
              <a:t> data </a:t>
            </a:r>
            <a:r>
              <a:rPr lang="fr-BE" dirty="0" smtClean="0"/>
              <a:t>production </a:t>
            </a:r>
            <a:r>
              <a:rPr lang="fr-BE" dirty="0" err="1" smtClean="0"/>
              <a:t>since</a:t>
            </a:r>
            <a:r>
              <a:rPr lang="fr-BE" dirty="0" smtClean="0"/>
              <a:t> July </a:t>
            </a:r>
            <a:r>
              <a:rPr lang="fr-BE" dirty="0" smtClean="0"/>
              <a:t>13</a:t>
            </a:r>
            <a:br>
              <a:rPr lang="fr-BE" dirty="0" smtClean="0"/>
            </a:br>
            <a:r>
              <a:rPr lang="fr-BE" dirty="0"/>
              <a:t/>
            </a:r>
            <a:br>
              <a:rPr lang="fr-BE" dirty="0"/>
            </a:br>
            <a:r>
              <a:rPr lang="fr-BE" dirty="0" smtClean="0"/>
              <a:t>This talk:</a:t>
            </a:r>
            <a:br>
              <a:rPr lang="fr-BE" dirty="0" smtClean="0"/>
            </a:br>
            <a:r>
              <a:rPr lang="fr-BE" sz="1800" dirty="0"/>
              <a:t/>
            </a:r>
            <a:br>
              <a:rPr lang="fr-BE" sz="1800" dirty="0"/>
            </a:br>
            <a:r>
              <a:rPr lang="fr-BE" sz="2400" dirty="0" smtClean="0"/>
              <a:t>1. S5P TROPOMI </a:t>
            </a:r>
            <a:r>
              <a:rPr lang="fr-BE" sz="2400" dirty="0" smtClean="0"/>
              <a:t>Validation Plan</a:t>
            </a:r>
            <a:r>
              <a:rPr lang="fr-BE" sz="2400" dirty="0" smtClean="0"/>
              <a:t/>
            </a:r>
            <a:br>
              <a:rPr lang="fr-BE" sz="2400" dirty="0" smtClean="0"/>
            </a:br>
            <a:r>
              <a:rPr lang="fr-BE" sz="2400" dirty="0" smtClean="0"/>
              <a:t>2. </a:t>
            </a:r>
            <a:r>
              <a:rPr lang="fr-BE" sz="2400" dirty="0" err="1" smtClean="0"/>
              <a:t>Automated</a:t>
            </a:r>
            <a:r>
              <a:rPr lang="fr-BE" sz="2400" dirty="0" smtClean="0"/>
              <a:t> Validation Facility</a:t>
            </a:r>
            <a:br>
              <a:rPr lang="fr-BE" sz="2400" dirty="0" smtClean="0"/>
            </a:br>
            <a:r>
              <a:rPr lang="fr-BE" sz="2400" dirty="0" smtClean="0"/>
              <a:t>	- Architecture </a:t>
            </a:r>
            <a:br>
              <a:rPr lang="fr-BE" sz="2400" dirty="0" smtClean="0"/>
            </a:br>
            <a:r>
              <a:rPr lang="fr-BE" sz="2400" dirty="0"/>
              <a:t>	</a:t>
            </a:r>
            <a:r>
              <a:rPr lang="fr-BE" sz="2400" dirty="0" smtClean="0"/>
              <a:t>- Data </a:t>
            </a:r>
            <a:r>
              <a:rPr lang="fr-BE" sz="2400" dirty="0" err="1" smtClean="0"/>
              <a:t>streams</a:t>
            </a:r>
            <a:r>
              <a:rPr lang="fr-BE" sz="2400" dirty="0" smtClean="0"/>
              <a:t/>
            </a:r>
            <a:br>
              <a:rPr lang="fr-BE" sz="2400" dirty="0" smtClean="0"/>
            </a:br>
            <a:r>
              <a:rPr lang="fr-BE" sz="2400" dirty="0"/>
              <a:t>	</a:t>
            </a:r>
            <a:r>
              <a:rPr lang="fr-BE" sz="2400" dirty="0" smtClean="0"/>
              <a:t>- Output</a:t>
            </a:r>
            <a:br>
              <a:rPr lang="fr-BE" sz="2400" dirty="0" smtClean="0"/>
            </a:br>
            <a:r>
              <a:rPr lang="fr-BE" sz="2400" dirty="0" smtClean="0"/>
              <a:t>3. Initial validation </a:t>
            </a:r>
            <a:r>
              <a:rPr lang="fr-BE" sz="2400" dirty="0" err="1" smtClean="0"/>
              <a:t>results</a:t>
            </a:r>
            <a:r>
              <a:rPr lang="fr-BE" sz="2400" dirty="0" smtClean="0"/>
              <a:t/>
            </a:r>
            <a:br>
              <a:rPr lang="fr-BE" sz="2400" dirty="0" smtClean="0"/>
            </a:br>
            <a:r>
              <a:rPr lang="fr-BE" sz="2400" dirty="0" smtClean="0"/>
              <a:t>4. Conclusion </a:t>
            </a:r>
            <a:endParaRPr lang="fr-BE" sz="4400" dirty="0"/>
          </a:p>
        </p:txBody>
      </p:sp>
      <p:sp>
        <p:nvSpPr>
          <p:cNvPr id="4" name="Oval 3"/>
          <p:cNvSpPr/>
          <p:nvPr/>
        </p:nvSpPr>
        <p:spPr>
          <a:xfrm>
            <a:off x="1271464" y="5112616"/>
            <a:ext cx="2880320" cy="432048"/>
          </a:xfrm>
          <a:prstGeom prst="ellipse">
            <a:avLst/>
          </a:prstGeom>
          <a:noFill/>
          <a:ln w="57150" cap="flat">
            <a:solidFill>
              <a:srgbClr val="FF980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B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04932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3094" r="-218" b="6239"/>
          <a:stretch/>
        </p:blipFill>
        <p:spPr>
          <a:xfrm>
            <a:off x="670560" y="188640"/>
            <a:ext cx="11521440" cy="6156960"/>
          </a:xfrm>
          <a:prstGeom prst="rect">
            <a:avLst/>
          </a:prstGeom>
        </p:spPr>
      </p:pic>
      <p:pic>
        <p:nvPicPr>
          <p:cNvPr id="4" name="graphics1"/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572648" y="5589240"/>
            <a:ext cx="393384" cy="530990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7224" y="5536260"/>
            <a:ext cx="425992" cy="6286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4200" y="6361585"/>
            <a:ext cx="387164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1400" b="0" i="0" u="none" strike="noStrike" cap="none" spc="0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Courtesy</a:t>
            </a:r>
            <a:r>
              <a:rPr kumimoji="0" lang="fr-BE" sz="14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T. </a:t>
            </a:r>
            <a:r>
              <a:rPr kumimoji="0" lang="fr-BE" sz="1400" b="0" i="0" u="none" strike="noStrike" cap="none" spc="0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Verhoelst</a:t>
            </a:r>
            <a:r>
              <a:rPr kumimoji="0" lang="fr-BE" sz="14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, BIRA-IASB</a:t>
            </a:r>
            <a:endParaRPr kumimoji="0" lang="fr-BE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53742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" t="3382" r="-3667" b="5215"/>
          <a:stretch/>
        </p:blipFill>
        <p:spPr>
          <a:xfrm>
            <a:off x="670560" y="260648"/>
            <a:ext cx="11927840" cy="61671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804400" y="5333920"/>
            <a:ext cx="1625600" cy="533480"/>
          </a:xfrm>
          <a:prstGeom prst="rect">
            <a:avLst/>
          </a:prstGeom>
          <a:solidFill>
            <a:srgbClr val="FFFF99">
              <a:alpha val="75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763760" y="5333920"/>
            <a:ext cx="1625600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300" b="1" dirty="0"/>
              <a:t>2-sigma combined ex-ante uncertainty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6356923"/>
              </p:ext>
            </p:extLst>
          </p:nvPr>
        </p:nvGraphicFramePr>
        <p:xfrm>
          <a:off x="9103361" y="5945717"/>
          <a:ext cx="2956983" cy="429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Vergelijking" r:id="rId5" imgW="1739900" imgH="292100" progId="Equation.3">
                  <p:embed/>
                </p:oleObj>
              </mc:Choice>
              <mc:Fallback>
                <p:oleObj name="Vergelijking" r:id="rId5" imgW="17399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03361" y="5945717"/>
                        <a:ext cx="2956983" cy="429684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4200" y="6361585"/>
            <a:ext cx="387164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1400" b="0" i="0" u="none" strike="noStrike" cap="none" spc="0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Courtesy</a:t>
            </a:r>
            <a:r>
              <a:rPr kumimoji="0" lang="fr-BE" sz="14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T. </a:t>
            </a:r>
            <a:r>
              <a:rPr kumimoji="0" lang="fr-BE" sz="1400" b="0" i="0" u="none" strike="noStrike" cap="none" spc="0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Verhoelst</a:t>
            </a:r>
            <a:r>
              <a:rPr kumimoji="0" lang="fr-BE" sz="14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, BIRA-IASB</a:t>
            </a:r>
            <a:endParaRPr kumimoji="0" lang="fr-BE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8699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3133535"/>
            <a:ext cx="6096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endParaRPr lang="en-US" b="1" dirty="0">
              <a:solidFill>
                <a:srgbClr val="1F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276"/>
            <a:ext cx="11162456" cy="1335531"/>
          </a:xfrm>
        </p:spPr>
        <p:txBody>
          <a:bodyPr anchor="t">
            <a:normAutofit fontScale="90000"/>
          </a:bodyPr>
          <a:lstStyle/>
          <a:p>
            <a:r>
              <a:rPr lang="fr-BE" dirty="0" smtClean="0"/>
              <a:t>First release of S5P NO</a:t>
            </a:r>
            <a:r>
              <a:rPr lang="fr-BE" sz="2400" dirty="0" smtClean="0"/>
              <a:t>2</a:t>
            </a:r>
            <a:r>
              <a:rPr lang="fr-BE" dirty="0" smtClean="0"/>
              <a:t> </a:t>
            </a:r>
            <a:r>
              <a:rPr lang="fr-BE" dirty="0" err="1" smtClean="0"/>
              <a:t>column</a:t>
            </a:r>
            <a:r>
              <a:rPr lang="fr-BE" dirty="0" smtClean="0"/>
              <a:t> data</a:t>
            </a:r>
            <a:br>
              <a:rPr lang="fr-BE" dirty="0" smtClean="0"/>
            </a:br>
            <a:r>
              <a:rPr lang="fr-BE" sz="2700" dirty="0" smtClean="0"/>
              <a:t>Initial validation w.r.t. NDACC DOAS/SAOZ, MAX-DOAS and </a:t>
            </a:r>
            <a:r>
              <a:rPr lang="fr-BE" sz="2700" dirty="0" err="1" smtClean="0"/>
              <a:t>Pandora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/>
              <a:t/>
            </a:r>
            <a:br>
              <a:rPr lang="fr-BE" dirty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/>
              <a:t/>
            </a:r>
            <a:br>
              <a:rPr lang="fr-BE" dirty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/>
              <a:t/>
            </a:r>
            <a:br>
              <a:rPr lang="fr-BE" dirty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/>
              <a:t/>
            </a:r>
            <a:br>
              <a:rPr lang="fr-BE" dirty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sz="3100" dirty="0"/>
              <a:t/>
            </a:r>
            <a:br>
              <a:rPr lang="fr-BE" sz="3100" dirty="0"/>
            </a:br>
            <a:r>
              <a:rPr lang="fr-BE" sz="3100" dirty="0" smtClean="0"/>
              <a:t/>
            </a:r>
            <a:br>
              <a:rPr lang="fr-BE" sz="3100" dirty="0" smtClean="0"/>
            </a:br>
            <a:r>
              <a:rPr lang="fr-BE" dirty="0"/>
              <a:t/>
            </a:r>
            <a:br>
              <a:rPr lang="fr-BE" dirty="0"/>
            </a:br>
            <a:r>
              <a:rPr lang="fr-BE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qa_value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&gt; 0.75 (</a:t>
            </a:r>
            <a:r>
              <a:rPr lang="fr-BE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without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clouds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  /  </a:t>
            </a:r>
            <a:r>
              <a:rPr lang="fr-BE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qa_value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&gt; 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0.5 (</a:t>
            </a:r>
            <a:r>
              <a:rPr lang="fr-BE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including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clouds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and </a:t>
            </a:r>
            <a:r>
              <a:rPr lang="fr-BE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snow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/</a:t>
            </a:r>
            <a:r>
              <a:rPr lang="fr-BE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ice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 </a:t>
            </a:r>
            <a:endParaRPr lang="fr-BE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11424" y="836712"/>
            <a:ext cx="11215353" cy="5400600"/>
            <a:chOff x="857311" y="1321985"/>
            <a:chExt cx="10673043" cy="429014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50" b="29576"/>
            <a:stretch/>
          </p:blipFill>
          <p:spPr bwMode="auto">
            <a:xfrm>
              <a:off x="857311" y="1321985"/>
              <a:ext cx="10673043" cy="4290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63" t="44094" r="59340" b="36093"/>
            <a:stretch/>
          </p:blipFill>
          <p:spPr bwMode="auto">
            <a:xfrm>
              <a:off x="2829344" y="4004725"/>
              <a:ext cx="530352" cy="1207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63" t="44094" r="59340" b="33541"/>
            <a:stretch/>
          </p:blipFill>
          <p:spPr bwMode="auto">
            <a:xfrm>
              <a:off x="1821232" y="4005065"/>
              <a:ext cx="530352" cy="1362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628800"/>
            <a:ext cx="720080" cy="532147"/>
          </a:xfrm>
          <a:prstGeom prst="rect">
            <a:avLst/>
          </a:prstGeom>
        </p:spPr>
      </p:pic>
      <p:pic>
        <p:nvPicPr>
          <p:cNvPr id="13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92544" y="1685336"/>
            <a:ext cx="459366" cy="41907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3874132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276"/>
            <a:ext cx="11162456" cy="1335531"/>
          </a:xfrm>
        </p:spPr>
        <p:txBody>
          <a:bodyPr anchor="t">
            <a:normAutofit fontScale="90000"/>
          </a:bodyPr>
          <a:lstStyle/>
          <a:p>
            <a:r>
              <a:rPr lang="fr-BE" dirty="0" smtClean="0"/>
              <a:t>First release of S5P NO</a:t>
            </a:r>
            <a:r>
              <a:rPr lang="fr-BE" sz="2400" dirty="0" smtClean="0"/>
              <a:t>2</a:t>
            </a:r>
            <a:r>
              <a:rPr lang="fr-BE" dirty="0" smtClean="0"/>
              <a:t> </a:t>
            </a:r>
            <a:r>
              <a:rPr lang="fr-BE" dirty="0" err="1" smtClean="0"/>
              <a:t>column</a:t>
            </a:r>
            <a:r>
              <a:rPr lang="fr-BE" dirty="0" smtClean="0"/>
              <a:t> data</a:t>
            </a:r>
            <a:br>
              <a:rPr lang="fr-BE" dirty="0" smtClean="0"/>
            </a:br>
            <a:r>
              <a:rPr lang="fr-BE" sz="2700" dirty="0" smtClean="0"/>
              <a:t>Initial validation w.r.t. NDACC DOAS/SAOZ, MAX-DOAS and </a:t>
            </a:r>
            <a:r>
              <a:rPr lang="fr-BE" sz="2700" dirty="0" err="1" smtClean="0"/>
              <a:t>Pandora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/>
              <a:t/>
            </a:r>
            <a:br>
              <a:rPr lang="fr-BE" dirty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/>
              <a:t/>
            </a:r>
            <a:br>
              <a:rPr lang="fr-BE" dirty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/>
              <a:t/>
            </a:r>
            <a:br>
              <a:rPr lang="fr-BE" dirty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/>
              <a:t/>
            </a:r>
            <a:br>
              <a:rPr lang="fr-BE" dirty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sz="3100" dirty="0"/>
              <a:t/>
            </a:r>
            <a:br>
              <a:rPr lang="fr-BE" sz="3100" dirty="0"/>
            </a:br>
            <a:r>
              <a:rPr lang="fr-BE" sz="3100" dirty="0" smtClean="0"/>
              <a:t/>
            </a:r>
            <a:br>
              <a:rPr lang="fr-BE" sz="3100" dirty="0" smtClean="0"/>
            </a:br>
            <a:r>
              <a:rPr lang="fr-BE" dirty="0"/>
              <a:t/>
            </a:r>
            <a:br>
              <a:rPr lang="fr-BE" dirty="0"/>
            </a:br>
            <a:r>
              <a:rPr lang="fr-BE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qa_value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&gt; 0.75 (</a:t>
            </a:r>
            <a:r>
              <a:rPr lang="fr-BE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without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clouds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  /  </a:t>
            </a:r>
            <a:r>
              <a:rPr lang="fr-BE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qa_value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&gt; 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0.5 (</a:t>
            </a:r>
            <a:r>
              <a:rPr lang="fr-BE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including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clouds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and </a:t>
            </a:r>
            <a:r>
              <a:rPr lang="fr-BE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snow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/</a:t>
            </a:r>
            <a:r>
              <a:rPr lang="fr-BE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ice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 </a:t>
            </a:r>
            <a:endParaRPr lang="fr-BE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0" y="3133535"/>
            <a:ext cx="6096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endParaRPr lang="en-US" b="1" dirty="0">
              <a:solidFill>
                <a:srgbClr val="1F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97016" y="849208"/>
            <a:ext cx="11175648" cy="5388104"/>
            <a:chOff x="897016" y="849208"/>
            <a:chExt cx="11175648" cy="4820072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1375" b="29717"/>
            <a:stretch/>
          </p:blipFill>
          <p:spPr bwMode="auto">
            <a:xfrm>
              <a:off x="897016" y="849208"/>
              <a:ext cx="11175648" cy="4820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40" t="59929" r="72867" b="33804"/>
            <a:stretch/>
          </p:blipFill>
          <p:spPr bwMode="auto">
            <a:xfrm>
              <a:off x="1894376" y="4959456"/>
              <a:ext cx="950976" cy="429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628800"/>
            <a:ext cx="720080" cy="532147"/>
          </a:xfrm>
          <a:prstGeom prst="rect">
            <a:avLst/>
          </a:prstGeom>
        </p:spPr>
      </p:pic>
      <p:pic>
        <p:nvPicPr>
          <p:cNvPr id="13" name="Picture 2" descr="http://www.latmos.ipsl.fr/templates/latmos-new/images/LATMOS_300x1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1706972"/>
            <a:ext cx="1043894" cy="37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945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44016" y="2348880"/>
            <a:ext cx="6096000" cy="2823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endParaRPr lang="en-US" b="1" dirty="0">
              <a:solidFill>
                <a:srgbClr val="1F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276"/>
            <a:ext cx="10515600" cy="1335531"/>
          </a:xfrm>
        </p:spPr>
        <p:txBody>
          <a:bodyPr anchor="t">
            <a:normAutofit fontScale="90000"/>
          </a:bodyPr>
          <a:lstStyle/>
          <a:p>
            <a:r>
              <a:rPr lang="fr-BE" dirty="0"/>
              <a:t>First release of S5P </a:t>
            </a:r>
            <a:r>
              <a:rPr lang="fr-BE" dirty="0" smtClean="0"/>
              <a:t>CO </a:t>
            </a:r>
            <a:r>
              <a:rPr lang="fr-BE" dirty="0" err="1" smtClean="0"/>
              <a:t>column</a:t>
            </a:r>
            <a:r>
              <a:rPr lang="fr-BE" dirty="0" smtClean="0"/>
              <a:t> </a:t>
            </a:r>
            <a:r>
              <a:rPr lang="fr-BE" dirty="0"/>
              <a:t>data </a:t>
            </a:r>
            <a:r>
              <a:rPr lang="fr-BE" dirty="0" smtClean="0"/>
              <a:t>w.r.t</a:t>
            </a:r>
            <a:r>
              <a:rPr lang="fr-BE" dirty="0" smtClean="0"/>
              <a:t>. TCCON</a:t>
            </a:r>
            <a:br>
              <a:rPr lang="fr-BE" dirty="0" smtClean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/>
              <a:t/>
            </a:r>
            <a:br>
              <a:rPr lang="fr-BE" dirty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/>
              <a:t/>
            </a:r>
            <a:br>
              <a:rPr lang="fr-BE" dirty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/>
              <a:t/>
            </a:r>
            <a:br>
              <a:rPr lang="fr-BE" dirty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/>
              <a:t/>
            </a:r>
            <a:br>
              <a:rPr lang="fr-BE" dirty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sz="2600" dirty="0"/>
              <a:t/>
            </a:r>
            <a:br>
              <a:rPr lang="fr-BE" sz="2600" dirty="0"/>
            </a:br>
            <a:r>
              <a:rPr lang="fr-BE" sz="2600" dirty="0" smtClean="0"/>
              <a:t/>
            </a:r>
            <a:br>
              <a:rPr lang="fr-BE" sz="2600" dirty="0" smtClean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qa_value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&gt; 0.5  /  cloud OD &lt; 0.5  /  cloud </a:t>
            </a:r>
            <a:r>
              <a:rPr lang="fr-BE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height</a:t>
            </a:r>
            <a:r>
              <a:rPr lang="fr-BE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&lt; 5000 m</a:t>
            </a:r>
            <a:endParaRPr lang="fr-BE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522" y="2385394"/>
            <a:ext cx="2360873" cy="12350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97" y="2384501"/>
            <a:ext cx="2380430" cy="12265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282" y="997458"/>
            <a:ext cx="2380430" cy="12364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932" y="996821"/>
            <a:ext cx="2257524" cy="1230424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626" y="968829"/>
            <a:ext cx="2380430" cy="125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88" y="968589"/>
            <a:ext cx="2396185" cy="1255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1602822" y="1171600"/>
            <a:ext cx="69762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altLang="nl-BE" sz="600" b="1" dirty="0" smtClean="0">
                <a:solidFill>
                  <a:srgbClr val="000000"/>
                </a:solidFill>
                <a:latin typeface="Gill Sans MT" pitchFamily="34" charset="0"/>
              </a:rPr>
              <a:t>NYALESUND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4202416" y="1171600"/>
            <a:ext cx="70243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altLang="nl-BE" sz="600" b="1" dirty="0" smtClean="0">
                <a:solidFill>
                  <a:srgbClr val="000000"/>
                </a:solidFill>
                <a:latin typeface="Gill Sans MT" pitchFamily="34" charset="0"/>
              </a:rPr>
              <a:t>SODANKYLA</a:t>
            </a: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6838838" y="1156102"/>
            <a:ext cx="90120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altLang="nl-BE" sz="600" b="1" dirty="0" smtClean="0">
                <a:solidFill>
                  <a:srgbClr val="000000"/>
                </a:solidFill>
                <a:latin typeface="Gill Sans MT" pitchFamily="34" charset="0"/>
              </a:rPr>
              <a:t>EASTTROUTLAKE</a:t>
            </a:r>
          </a:p>
        </p:txBody>
      </p:sp>
      <p:sp>
        <p:nvSpPr>
          <p:cNvPr id="20" name="TextBox 17"/>
          <p:cNvSpPr txBox="1">
            <a:spLocks noChangeArrowheads="1"/>
          </p:cNvSpPr>
          <p:nvPr/>
        </p:nvSpPr>
        <p:spPr bwMode="auto">
          <a:xfrm>
            <a:off x="9569158" y="1133875"/>
            <a:ext cx="71205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altLang="nl-BE" sz="600" b="1" dirty="0" smtClean="0">
                <a:solidFill>
                  <a:srgbClr val="000000"/>
                </a:solidFill>
                <a:latin typeface="Gill Sans MT" pitchFamily="34" charset="0"/>
              </a:rPr>
              <a:t>BIALYSTOCK</a:t>
            </a: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3647728" y="2519782"/>
            <a:ext cx="64633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altLang="nl-BE" sz="600" b="1" dirty="0" smtClean="0">
                <a:solidFill>
                  <a:srgbClr val="000000"/>
                </a:solidFill>
                <a:latin typeface="Gill Sans MT" pitchFamily="34" charset="0"/>
              </a:rPr>
              <a:t>ZUGSPITZE</a:t>
            </a:r>
          </a:p>
        </p:txBody>
      </p:sp>
      <p:sp>
        <p:nvSpPr>
          <p:cNvPr id="23" name="TextBox 17"/>
          <p:cNvSpPr txBox="1">
            <a:spLocks noChangeArrowheads="1"/>
          </p:cNvSpPr>
          <p:nvPr/>
        </p:nvSpPr>
        <p:spPr bwMode="auto">
          <a:xfrm>
            <a:off x="1111810" y="2524254"/>
            <a:ext cx="51969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altLang="nl-BE" sz="600" b="1" dirty="0" smtClean="0">
                <a:solidFill>
                  <a:srgbClr val="000000"/>
                </a:solidFill>
                <a:latin typeface="Gill Sans MT" pitchFamily="34" charset="0"/>
              </a:rPr>
              <a:t>BREMEN</a:t>
            </a:r>
          </a:p>
        </p:txBody>
      </p:sp>
      <p:pic>
        <p:nvPicPr>
          <p:cNvPr id="24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988" y="383855"/>
            <a:ext cx="1360761" cy="52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0" y="3765523"/>
            <a:ext cx="2176424" cy="11663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174" y="2393969"/>
            <a:ext cx="2270645" cy="12861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954" y="2389853"/>
            <a:ext cx="2380429" cy="1277541"/>
          </a:xfrm>
          <a:prstGeom prst="rect">
            <a:avLst/>
          </a:prstGeom>
        </p:spPr>
      </p:pic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6888088" y="2579772"/>
            <a:ext cx="90337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altLang="nl-BE" sz="600" b="1" dirty="0" smtClean="0">
                <a:solidFill>
                  <a:srgbClr val="000000"/>
                </a:solidFill>
                <a:latin typeface="Gill Sans MT" pitchFamily="34" charset="0"/>
              </a:rPr>
              <a:t>PARKFALLS</a:t>
            </a:r>
          </a:p>
        </p:txBody>
      </p:sp>
      <p:sp>
        <p:nvSpPr>
          <p:cNvPr id="29" name="TextBox 13"/>
          <p:cNvSpPr txBox="1">
            <a:spLocks noChangeArrowheads="1"/>
          </p:cNvSpPr>
          <p:nvPr/>
        </p:nvSpPr>
        <p:spPr bwMode="auto">
          <a:xfrm>
            <a:off x="9906836" y="2558295"/>
            <a:ext cx="76097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altLang="nl-BE" sz="600" b="1" dirty="0" smtClean="0">
                <a:solidFill>
                  <a:srgbClr val="000000"/>
                </a:solidFill>
                <a:latin typeface="Gill Sans MT" pitchFamily="34" charset="0"/>
              </a:rPr>
              <a:t>LAMONT</a:t>
            </a:r>
          </a:p>
        </p:txBody>
      </p:sp>
      <p:sp>
        <p:nvSpPr>
          <p:cNvPr id="30" name="TextBox 14"/>
          <p:cNvSpPr txBox="1">
            <a:spLocks noChangeArrowheads="1"/>
          </p:cNvSpPr>
          <p:nvPr/>
        </p:nvSpPr>
        <p:spPr bwMode="auto">
          <a:xfrm>
            <a:off x="767408" y="3892406"/>
            <a:ext cx="59527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altLang="nl-BE" sz="600" b="1" dirty="0" smtClean="0">
                <a:solidFill>
                  <a:srgbClr val="000000"/>
                </a:solidFill>
                <a:latin typeface="Gill Sans MT" pitchFamily="34" charset="0"/>
              </a:rPr>
              <a:t>JPL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10846" y="6390711"/>
            <a:ext cx="5161818" cy="2312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1400" b="0" i="0" u="none" strike="noStrike" cap="none" spc="0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Courtesy</a:t>
            </a:r>
            <a:r>
              <a:rPr kumimoji="0" lang="fr-BE" sz="14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M. Kumar </a:t>
            </a:r>
            <a:r>
              <a:rPr kumimoji="0" lang="fr-BE" sz="1400" b="0" i="0" u="none" strike="noStrike" cap="none" spc="0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Sha</a:t>
            </a:r>
            <a:r>
              <a:rPr kumimoji="0" lang="fr-BE" sz="14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, BIRA-IASB, AO Project TCCON4S5P</a:t>
            </a:r>
            <a:endParaRPr kumimoji="0" lang="fr-BE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534" y="5090172"/>
            <a:ext cx="2176425" cy="118265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590" y="5091011"/>
            <a:ext cx="2118324" cy="1187732"/>
          </a:xfrm>
          <a:prstGeom prst="rect">
            <a:avLst/>
          </a:prstGeom>
        </p:spPr>
      </p:pic>
      <p:sp>
        <p:nvSpPr>
          <p:cNvPr id="34" name="TextBox 14"/>
          <p:cNvSpPr txBox="1">
            <a:spLocks noChangeArrowheads="1"/>
          </p:cNvSpPr>
          <p:nvPr/>
        </p:nvSpPr>
        <p:spPr bwMode="auto">
          <a:xfrm>
            <a:off x="7320136" y="5234474"/>
            <a:ext cx="57259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altLang="nl-BE" sz="600" b="1" dirty="0" smtClean="0">
                <a:solidFill>
                  <a:srgbClr val="000000"/>
                </a:solidFill>
                <a:latin typeface="Gill Sans MT" pitchFamily="34" charset="0"/>
              </a:rPr>
              <a:t>REUNION</a:t>
            </a:r>
          </a:p>
        </p:txBody>
      </p:sp>
      <p:sp>
        <p:nvSpPr>
          <p:cNvPr id="35" name="TextBox 17"/>
          <p:cNvSpPr txBox="1">
            <a:spLocks noChangeArrowheads="1"/>
          </p:cNvSpPr>
          <p:nvPr/>
        </p:nvSpPr>
        <p:spPr bwMode="auto">
          <a:xfrm>
            <a:off x="10344472" y="5190806"/>
            <a:ext cx="5164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altLang="nl-BE" sz="600" b="1" dirty="0" smtClean="0">
                <a:solidFill>
                  <a:srgbClr val="000000"/>
                </a:solidFill>
                <a:latin typeface="Gill Sans MT" pitchFamily="34" charset="0"/>
              </a:rPr>
              <a:t>LAUDER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159" y="5107488"/>
            <a:ext cx="2206649" cy="1176431"/>
          </a:xfrm>
          <a:prstGeom prst="rect">
            <a:avLst/>
          </a:prstGeom>
        </p:spPr>
      </p:pic>
      <p:sp>
        <p:nvSpPr>
          <p:cNvPr id="37" name="TextBox 13"/>
          <p:cNvSpPr txBox="1">
            <a:spLocks noChangeArrowheads="1"/>
          </p:cNvSpPr>
          <p:nvPr/>
        </p:nvSpPr>
        <p:spPr bwMode="auto">
          <a:xfrm>
            <a:off x="4583832" y="5234474"/>
            <a:ext cx="53732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altLang="nl-BE" sz="600" b="1" dirty="0" smtClean="0">
                <a:solidFill>
                  <a:srgbClr val="000000"/>
                </a:solidFill>
                <a:latin typeface="Gill Sans MT" pitchFamily="34" charset="0"/>
              </a:rPr>
              <a:t>DARWIN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69" y="5074862"/>
            <a:ext cx="2283706" cy="1187732"/>
          </a:xfrm>
          <a:prstGeom prst="rect">
            <a:avLst/>
          </a:prstGeom>
        </p:spPr>
      </p:pic>
      <p:sp>
        <p:nvSpPr>
          <p:cNvPr id="40" name="TextBox 12"/>
          <p:cNvSpPr txBox="1">
            <a:spLocks noChangeArrowheads="1"/>
          </p:cNvSpPr>
          <p:nvPr/>
        </p:nvSpPr>
        <p:spPr bwMode="auto">
          <a:xfrm>
            <a:off x="1650748" y="5216813"/>
            <a:ext cx="6687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altLang="nl-BE" sz="600" b="1" dirty="0" smtClean="0">
                <a:solidFill>
                  <a:srgbClr val="000000"/>
                </a:solidFill>
                <a:latin typeface="Gill Sans MT" pitchFamily="34" charset="0"/>
              </a:rPr>
              <a:t>ASCENSION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534" y="3789040"/>
            <a:ext cx="2176425" cy="1168515"/>
          </a:xfrm>
          <a:prstGeom prst="rect">
            <a:avLst/>
          </a:prstGeom>
        </p:spPr>
      </p:pic>
      <p:sp>
        <p:nvSpPr>
          <p:cNvPr id="43" name="TextBox 15"/>
          <p:cNvSpPr txBox="1">
            <a:spLocks noChangeArrowheads="1"/>
          </p:cNvSpPr>
          <p:nvPr/>
        </p:nvSpPr>
        <p:spPr bwMode="auto">
          <a:xfrm>
            <a:off x="9930450" y="3938330"/>
            <a:ext cx="53091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altLang="nl-BE" sz="600" b="1" dirty="0" smtClean="0">
                <a:solidFill>
                  <a:srgbClr val="000000"/>
                </a:solidFill>
                <a:latin typeface="Gill Sans MT" pitchFamily="34" charset="0"/>
              </a:rPr>
              <a:t>BURGOS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203" y="3791472"/>
            <a:ext cx="2164027" cy="116926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3791838"/>
            <a:ext cx="2229606" cy="1171475"/>
          </a:xfrm>
          <a:prstGeom prst="rect">
            <a:avLst/>
          </a:prstGeom>
        </p:spPr>
      </p:pic>
      <p:sp>
        <p:nvSpPr>
          <p:cNvPr id="46" name="TextBox 17"/>
          <p:cNvSpPr txBox="1">
            <a:spLocks noChangeArrowheads="1"/>
          </p:cNvSpPr>
          <p:nvPr/>
        </p:nvSpPr>
        <p:spPr bwMode="auto">
          <a:xfrm>
            <a:off x="4092612" y="3893449"/>
            <a:ext cx="73475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altLang="nl-BE" sz="600" b="1" dirty="0" smtClean="0">
                <a:solidFill>
                  <a:srgbClr val="000000"/>
                </a:solidFill>
                <a:latin typeface="Gill Sans MT" pitchFamily="34" charset="0"/>
              </a:rPr>
              <a:t>PASADENA</a:t>
            </a:r>
          </a:p>
        </p:txBody>
      </p:sp>
      <p:sp>
        <p:nvSpPr>
          <p:cNvPr id="47" name="TextBox 17"/>
          <p:cNvSpPr txBox="1">
            <a:spLocks noChangeArrowheads="1"/>
          </p:cNvSpPr>
          <p:nvPr/>
        </p:nvSpPr>
        <p:spPr bwMode="auto">
          <a:xfrm>
            <a:off x="7239168" y="3938330"/>
            <a:ext cx="72195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altLang="nl-BE" sz="600" b="1" dirty="0" smtClean="0">
                <a:solidFill>
                  <a:srgbClr val="000000"/>
                </a:solidFill>
                <a:latin typeface="Gill Sans MT" pitchFamily="34" charset="0"/>
              </a:rPr>
              <a:t>SAGA</a:t>
            </a:r>
          </a:p>
        </p:txBody>
      </p:sp>
    </p:spTree>
    <p:extLst>
      <p:ext uri="{BB962C8B-B14F-4D97-AF65-F5344CB8AC3E}">
        <p14:creationId xmlns:p14="http://schemas.microsoft.com/office/powerpoint/2010/main" val="7835898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3133535"/>
            <a:ext cx="6096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endParaRPr lang="en-US" b="1" dirty="0">
              <a:solidFill>
                <a:srgbClr val="1F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276"/>
            <a:ext cx="10515600" cy="1335531"/>
          </a:xfrm>
        </p:spPr>
        <p:txBody>
          <a:bodyPr anchor="t">
            <a:normAutofit fontScale="90000"/>
          </a:bodyPr>
          <a:lstStyle/>
          <a:p>
            <a:r>
              <a:rPr lang="fr-BE" dirty="0" smtClean="0"/>
              <a:t>First release of S5P </a:t>
            </a:r>
            <a:r>
              <a:rPr lang="fr-BE" dirty="0" err="1" smtClean="0"/>
              <a:t>Carbon</a:t>
            </a:r>
            <a:r>
              <a:rPr lang="fr-BE" dirty="0" smtClean="0"/>
              <a:t> </a:t>
            </a:r>
            <a:r>
              <a:rPr lang="fr-BE" dirty="0" err="1" smtClean="0"/>
              <a:t>Monoxide</a:t>
            </a:r>
            <a:r>
              <a:rPr lang="fr-BE" dirty="0" smtClean="0"/>
              <a:t> </a:t>
            </a:r>
            <a:r>
              <a:rPr lang="fr-BE" dirty="0" err="1" smtClean="0"/>
              <a:t>column</a:t>
            </a:r>
            <a:r>
              <a:rPr lang="fr-BE" dirty="0" smtClean="0"/>
              <a:t> data</a:t>
            </a:r>
            <a:br>
              <a:rPr lang="fr-BE" dirty="0" smtClean="0"/>
            </a:br>
            <a:r>
              <a:rPr lang="fr-BE" dirty="0" smtClean="0"/>
              <a:t>Initial validation w.r.t. TCCON and NDACC</a:t>
            </a:r>
            <a:br>
              <a:rPr lang="fr-BE" dirty="0" smtClean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/>
              <a:t/>
            </a:r>
            <a:br>
              <a:rPr lang="fr-BE" dirty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/>
              <a:t/>
            </a:r>
            <a:br>
              <a:rPr lang="fr-BE" dirty="0"/>
            </a:br>
            <a:endParaRPr lang="fr-BE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6" r="9324" b="48292"/>
          <a:stretch/>
        </p:blipFill>
        <p:spPr bwMode="auto">
          <a:xfrm>
            <a:off x="1775520" y="3808464"/>
            <a:ext cx="8928992" cy="257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71" y="4832463"/>
            <a:ext cx="1360761" cy="52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95" y="2419397"/>
            <a:ext cx="1008112" cy="7450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8838" y="6309320"/>
            <a:ext cx="516181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1400" b="0" i="0" u="none" strike="noStrike" cap="none" spc="0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Courtesy</a:t>
            </a:r>
            <a:r>
              <a:rPr kumimoji="0" lang="fr-BE" sz="14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M. Kumar </a:t>
            </a:r>
            <a:r>
              <a:rPr kumimoji="0" lang="fr-BE" sz="1400" b="0" i="0" u="none" strike="noStrike" cap="none" spc="0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Sha</a:t>
            </a:r>
            <a:r>
              <a:rPr kumimoji="0" lang="fr-BE" sz="14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, BIRA-IASB, AO Project TCCON4S5P</a:t>
            </a:r>
            <a:endParaRPr kumimoji="0" lang="fr-BE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6" t="51485" r="9324"/>
          <a:stretch/>
        </p:blipFill>
        <p:spPr bwMode="auto">
          <a:xfrm>
            <a:off x="1820096" y="1484784"/>
            <a:ext cx="8928992" cy="241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5898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7" t="14658" r="19359" b="2000"/>
          <a:stretch/>
        </p:blipFill>
        <p:spPr bwMode="auto">
          <a:xfrm>
            <a:off x="4114800" y="980728"/>
            <a:ext cx="7324344" cy="561662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276"/>
            <a:ext cx="10515600" cy="1335531"/>
          </a:xfrm>
        </p:spPr>
        <p:txBody>
          <a:bodyPr anchor="t">
            <a:normAutofit fontScale="90000"/>
          </a:bodyPr>
          <a:lstStyle/>
          <a:p>
            <a:r>
              <a:rPr lang="fr-BE" dirty="0" smtClean="0"/>
              <a:t>First release of S5P </a:t>
            </a:r>
            <a:r>
              <a:rPr lang="fr-BE" dirty="0" err="1" smtClean="0"/>
              <a:t>Carbon</a:t>
            </a:r>
            <a:r>
              <a:rPr lang="fr-BE" dirty="0" smtClean="0"/>
              <a:t> </a:t>
            </a:r>
            <a:r>
              <a:rPr lang="fr-BE" dirty="0" err="1" smtClean="0"/>
              <a:t>Monoxide</a:t>
            </a:r>
            <a:r>
              <a:rPr lang="fr-BE" dirty="0" smtClean="0"/>
              <a:t> </a:t>
            </a:r>
            <a:r>
              <a:rPr lang="fr-BE" dirty="0" err="1" smtClean="0"/>
              <a:t>column</a:t>
            </a:r>
            <a:r>
              <a:rPr lang="fr-BE" dirty="0" smtClean="0"/>
              <a:t> data</a:t>
            </a:r>
            <a:br>
              <a:rPr lang="fr-BE" dirty="0" smtClean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err="1" smtClean="0"/>
              <a:t>Stripes</a:t>
            </a:r>
            <a:r>
              <a:rPr lang="fr-BE" dirty="0" smtClean="0"/>
              <a:t> in L2_CO</a:t>
            </a:r>
            <a:r>
              <a:rPr lang="fr-BE" dirty="0"/>
              <a:t/>
            </a:r>
            <a:br>
              <a:rPr lang="fr-BE" dirty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/>
              <a:t/>
            </a:r>
            <a:br>
              <a:rPr lang="fr-BE" dirty="0"/>
            </a:br>
            <a:endParaRPr lang="fr-BE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344" y="6318424"/>
            <a:ext cx="516181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1400" b="0" i="0" u="none" strike="noStrike" cap="none" spc="0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From</a:t>
            </a:r>
            <a:r>
              <a:rPr kumimoji="0" lang="fr-BE" sz="14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S5P CO Product </a:t>
            </a:r>
            <a:r>
              <a:rPr kumimoji="0" lang="fr-BE" sz="1400" b="0" i="0" u="none" strike="noStrike" cap="none" spc="0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Readme</a:t>
            </a:r>
            <a:r>
              <a:rPr kumimoji="0" lang="fr-BE" sz="14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fr-BE" sz="14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File, July 2018</a:t>
            </a:r>
            <a:endParaRPr kumimoji="0" lang="fr-BE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69753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itle 1"/>
          <p:cNvSpPr txBox="1">
            <a:spLocks noGrp="1"/>
          </p:cNvSpPr>
          <p:nvPr>
            <p:ph type="title"/>
          </p:nvPr>
        </p:nvSpPr>
        <p:spPr>
          <a:xfrm>
            <a:off x="623392" y="260648"/>
            <a:ext cx="10515600" cy="63055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BE" dirty="0" smtClean="0"/>
              <a:t>S5P MPC Validation </a:t>
            </a:r>
            <a:r>
              <a:rPr dirty="0" smtClean="0"/>
              <a:t>Website</a:t>
            </a:r>
            <a:endParaRPr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44623"/>
            <a:ext cx="10729192" cy="67057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838200" y="365276"/>
            <a:ext cx="11018440" cy="6160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 fontScale="92500" lnSpcReduction="100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fr-BE" dirty="0" err="1" smtClean="0"/>
              <a:t>Where</a:t>
            </a:r>
            <a:r>
              <a:rPr lang="fr-BE" dirty="0" smtClean="0"/>
              <a:t> to </a:t>
            </a:r>
            <a:r>
              <a:rPr lang="fr-BE" dirty="0" err="1" smtClean="0"/>
              <a:t>find</a:t>
            </a:r>
            <a:r>
              <a:rPr lang="fr-BE" dirty="0" smtClean="0"/>
              <a:t> S5P </a:t>
            </a:r>
            <a:r>
              <a:rPr lang="fr-BE" dirty="0" smtClean="0"/>
              <a:t>Product </a:t>
            </a:r>
            <a:r>
              <a:rPr lang="fr-BE" dirty="0" err="1" smtClean="0"/>
              <a:t>Details</a:t>
            </a:r>
            <a:r>
              <a:rPr lang="fr-BE" dirty="0" smtClean="0"/>
              <a:t> and </a:t>
            </a:r>
            <a:r>
              <a:rPr lang="fr-BE" dirty="0" err="1" smtClean="0"/>
              <a:t>Quality</a:t>
            </a:r>
            <a:r>
              <a:rPr lang="fr-BE" dirty="0" smtClean="0"/>
              <a:t> Information</a:t>
            </a:r>
          </a:p>
          <a:p>
            <a:pPr hangingPunct="1"/>
            <a:endParaRPr lang="fr-BE" sz="2500" dirty="0" smtClean="0"/>
          </a:p>
          <a:p>
            <a:pPr hangingPunct="1"/>
            <a:r>
              <a:rPr lang="fr-BE" sz="1800" dirty="0" smtClean="0">
                <a:solidFill>
                  <a:srgbClr val="0070C0"/>
                </a:solidFill>
              </a:rPr>
              <a:t>     Product </a:t>
            </a:r>
            <a:r>
              <a:rPr lang="fr-BE" sz="1800" dirty="0" err="1" smtClean="0">
                <a:solidFill>
                  <a:srgbClr val="0070C0"/>
                </a:solidFill>
              </a:rPr>
              <a:t>Readme</a:t>
            </a:r>
            <a:r>
              <a:rPr lang="fr-BE" sz="1800" dirty="0" smtClean="0">
                <a:solidFill>
                  <a:srgbClr val="0070C0"/>
                </a:solidFill>
              </a:rPr>
              <a:t> File</a:t>
            </a:r>
          </a:p>
          <a:p>
            <a:pPr hangingPunct="1"/>
            <a:endParaRPr lang="fr-BE" sz="900" dirty="0" smtClean="0">
              <a:solidFill>
                <a:srgbClr val="0070C0"/>
              </a:solidFill>
            </a:endParaRPr>
          </a:p>
          <a:p>
            <a:pPr hangingPunct="1"/>
            <a:r>
              <a:rPr lang="fr-BE" sz="1800" dirty="0" smtClean="0">
                <a:solidFill>
                  <a:srgbClr val="0070C0"/>
                </a:solidFill>
              </a:rPr>
              <a:t>                  PRF		</a:t>
            </a:r>
          </a:p>
          <a:p>
            <a:pPr hangingPunct="1"/>
            <a:endParaRPr lang="fr-BE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hangingPunct="1"/>
            <a:endParaRPr lang="fr-BE" sz="1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hangingPunct="1"/>
            <a:endParaRPr lang="fr-BE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hangingPunct="1"/>
            <a:endParaRPr lang="fr-BE" sz="1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hangingPunct="1"/>
            <a:endParaRPr lang="fr-BE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hangingPunct="1"/>
            <a:endParaRPr lang="fr-BE" sz="1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hangingPunct="1"/>
            <a:endParaRPr lang="fr-BE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hangingPunct="1"/>
            <a:endParaRPr lang="fr-BE" sz="1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hangingPunct="1"/>
            <a:endParaRPr lang="fr-BE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hangingPunct="1"/>
            <a:endParaRPr lang="fr-BE" sz="1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hangingPunct="1"/>
            <a:endParaRPr lang="fr-BE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hangingPunct="1"/>
            <a:endParaRPr lang="fr-BE" sz="1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hangingPunct="1"/>
            <a:endParaRPr lang="fr-BE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hangingPunct="1"/>
            <a:endParaRPr lang="fr-BE" sz="1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hangingPunct="1"/>
            <a:endParaRPr lang="fr-BE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hangingPunct="1"/>
            <a:endParaRPr lang="fr-BE" sz="1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hangingPunct="1"/>
            <a:endParaRPr lang="fr-BE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hangingPunct="1"/>
            <a:endParaRPr lang="fr-BE" sz="1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hangingPunct="1"/>
            <a:endParaRPr lang="fr-BE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hangingPunct="1"/>
            <a:endParaRPr lang="fr-BE" sz="1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hangingPunct="1"/>
            <a:endParaRPr lang="fr-BE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hangingPunct="1"/>
            <a:endParaRPr lang="fr-BE" sz="1800" dirty="0" smtClean="0">
              <a:solidFill>
                <a:srgbClr val="002060"/>
              </a:solidFill>
            </a:endParaRPr>
          </a:p>
          <a:p>
            <a:pPr hangingPunct="1"/>
            <a:r>
              <a:rPr lang="fr-BE" sz="1800" dirty="0" smtClean="0">
                <a:solidFill>
                  <a:srgbClr val="002060"/>
                </a:solidFill>
              </a:rPr>
              <a:t>All </a:t>
            </a:r>
            <a:r>
              <a:rPr lang="fr-BE" sz="1800" dirty="0" err="1" smtClean="0">
                <a:solidFill>
                  <a:srgbClr val="002060"/>
                </a:solidFill>
              </a:rPr>
              <a:t>available</a:t>
            </a:r>
            <a:r>
              <a:rPr lang="fr-BE" sz="1800" dirty="0" smtClean="0">
                <a:solidFill>
                  <a:srgbClr val="002060"/>
                </a:solidFill>
              </a:rPr>
              <a:t> on </a:t>
            </a:r>
            <a:r>
              <a:rPr lang="en-US" sz="1800" dirty="0" smtClean="0">
                <a:hlinkClick r:id="rId2"/>
              </a:rPr>
              <a:t>http://sentinels.copernicus.eu</a:t>
            </a:r>
            <a:r>
              <a:rPr lang="en-US" sz="1800" dirty="0" smtClean="0"/>
              <a:t> </a:t>
            </a:r>
            <a:r>
              <a:rPr lang="fr-BE" sz="1800" dirty="0" smtClean="0">
                <a:solidFill>
                  <a:srgbClr val="002060"/>
                </a:solidFill>
              </a:rPr>
              <a:t> and </a:t>
            </a:r>
            <a:r>
              <a:rPr lang="en-US" sz="1800" dirty="0">
                <a:hlinkClick r:id="rId3"/>
              </a:rPr>
              <a:t>http://</a:t>
            </a:r>
            <a:r>
              <a:rPr lang="en-US" sz="1800" dirty="0" smtClean="0">
                <a:hlinkClick r:id="rId3"/>
              </a:rPr>
              <a:t>www.tropomi.eu</a:t>
            </a:r>
            <a:r>
              <a:rPr lang="en-US" sz="1800" dirty="0" smtClean="0"/>
              <a:t> </a:t>
            </a:r>
            <a:endParaRPr lang="fr-BE" sz="1800" dirty="0">
              <a:solidFill>
                <a:srgbClr val="00206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0" t="9600" r="32800" b="5466"/>
          <a:stretch/>
        </p:blipFill>
        <p:spPr bwMode="auto">
          <a:xfrm>
            <a:off x="911424" y="1779739"/>
            <a:ext cx="2953544" cy="398603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39816" y="999021"/>
            <a:ext cx="8136904" cy="4779899"/>
            <a:chOff x="4439816" y="999021"/>
            <a:chExt cx="8136904" cy="4779899"/>
          </a:xfrm>
        </p:grpSpPr>
        <p:pic>
          <p:nvPicPr>
            <p:cNvPr id="13316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50" t="10800" r="26800" b="4533"/>
            <a:stretch/>
          </p:blipFill>
          <p:spPr bwMode="auto">
            <a:xfrm>
              <a:off x="4439816" y="1779739"/>
              <a:ext cx="2960024" cy="3999181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317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25" t="11866" r="32725" b="8667"/>
            <a:stretch/>
          </p:blipFill>
          <p:spPr bwMode="auto">
            <a:xfrm>
              <a:off x="7968208" y="1769443"/>
              <a:ext cx="3004568" cy="3979169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799856" y="999021"/>
              <a:ext cx="7776864" cy="9694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hangingPunct="1"/>
              <a:r>
                <a:rPr lang="fr-BE" dirty="0">
                  <a:solidFill>
                    <a:srgbClr val="0070C0"/>
                  </a:solidFill>
                </a:rPr>
                <a:t>Product User </a:t>
              </a:r>
              <a:r>
                <a:rPr lang="fr-BE" dirty="0" err="1">
                  <a:solidFill>
                    <a:srgbClr val="0070C0"/>
                  </a:solidFill>
                </a:rPr>
                <a:t>Manual</a:t>
              </a:r>
              <a:r>
                <a:rPr lang="fr-BE" dirty="0">
                  <a:solidFill>
                    <a:srgbClr val="0070C0"/>
                  </a:solidFill>
                </a:rPr>
                <a:t>    	           </a:t>
              </a:r>
              <a:r>
                <a:rPr lang="fr-BE" dirty="0" err="1">
                  <a:solidFill>
                    <a:srgbClr val="0070C0"/>
                  </a:solidFill>
                </a:rPr>
                <a:t>Algorithm</a:t>
              </a:r>
              <a:r>
                <a:rPr lang="fr-BE" dirty="0">
                  <a:solidFill>
                    <a:srgbClr val="0070C0"/>
                  </a:solidFill>
                </a:rPr>
                <a:t> </a:t>
              </a:r>
              <a:r>
                <a:rPr lang="fr-BE" dirty="0" err="1">
                  <a:solidFill>
                    <a:srgbClr val="0070C0"/>
                  </a:solidFill>
                </a:rPr>
                <a:t>Theroretical</a:t>
              </a:r>
              <a:r>
                <a:rPr lang="fr-BE" dirty="0">
                  <a:solidFill>
                    <a:srgbClr val="0070C0"/>
                  </a:solidFill>
                </a:rPr>
                <a:t> Basis</a:t>
              </a:r>
            </a:p>
            <a:p>
              <a:pPr hangingPunct="1"/>
              <a:endParaRPr lang="fr-BE" sz="100" dirty="0">
                <a:solidFill>
                  <a:srgbClr val="0070C0"/>
                </a:solidFill>
              </a:endParaRPr>
            </a:p>
            <a:p>
              <a:pPr hangingPunct="1"/>
              <a:r>
                <a:rPr lang="fr-BE" dirty="0">
                  <a:solidFill>
                    <a:srgbClr val="0070C0"/>
                  </a:solidFill>
                </a:rPr>
                <a:t> </a:t>
              </a:r>
              <a:r>
                <a:rPr lang="fr-BE" dirty="0" smtClean="0">
                  <a:solidFill>
                    <a:srgbClr val="0070C0"/>
                  </a:solidFill>
                </a:rPr>
                <a:t>            PUM</a:t>
              </a:r>
              <a:r>
                <a:rPr lang="fr-BE" dirty="0">
                  <a:solidFill>
                    <a:srgbClr val="0070C0"/>
                  </a:solidFill>
                </a:rPr>
                <a:t>			               ATBD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B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35231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 smtClean="0"/>
              <a:t>Conclusion </a:t>
            </a:r>
            <a:r>
              <a:rPr lang="fr-BE" sz="2800" b="1" dirty="0" smtClean="0"/>
              <a:t>(1/2</a:t>
            </a:r>
            <a:r>
              <a:rPr lang="fr-BE" sz="2800" b="1" dirty="0"/>
              <a:t>)</a:t>
            </a:r>
            <a:endParaRPr lang="fr-BE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124744"/>
            <a:ext cx="10593496" cy="465375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GB" sz="2600" dirty="0" smtClean="0"/>
              <a:t>S5P MPC operates an Automated Validation Server built upon </a:t>
            </a:r>
            <a:r>
              <a:rPr lang="en-GB" sz="2600" dirty="0" smtClean="0"/>
              <a:t>heritage validation systems </a:t>
            </a:r>
            <a:r>
              <a:rPr lang="en-GB" dirty="0" smtClean="0"/>
              <a:t>(long-term </a:t>
            </a:r>
            <a:r>
              <a:rPr lang="en-GB" dirty="0" smtClean="0"/>
              <a:t>support from BELSPO, EC, ESA, EUMETSAT, ECMWF)</a:t>
            </a:r>
            <a:endParaRPr lang="en-GB" sz="2600" dirty="0" smtClean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GB" sz="2600" dirty="0"/>
              <a:t>VDAF-AVS = </a:t>
            </a:r>
            <a:r>
              <a:rPr lang="en-GB" sz="2600" dirty="0" smtClean="0"/>
              <a:t>core of S5P </a:t>
            </a:r>
            <a:r>
              <a:rPr lang="en-GB" sz="2600" dirty="0"/>
              <a:t>MPC </a:t>
            </a:r>
            <a:r>
              <a:rPr lang="en-GB" sz="2600" dirty="0" smtClean="0"/>
              <a:t>routine validation service     </a:t>
            </a:r>
          </a:p>
          <a:p>
            <a:pPr lvl="2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GB" sz="2200" dirty="0" smtClean="0"/>
              <a:t>implemented in MPC environment, dependent on external data streams</a:t>
            </a:r>
          </a:p>
          <a:p>
            <a:pPr lvl="2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GB" sz="2200" dirty="0" smtClean="0"/>
              <a:t>initially </a:t>
            </a:r>
            <a:r>
              <a:rPr lang="en-GB" sz="2200" dirty="0"/>
              <a:t>Envisat products, </a:t>
            </a:r>
            <a:r>
              <a:rPr lang="en-GB" sz="2200" dirty="0" smtClean="0"/>
              <a:t>now expanding </a:t>
            </a:r>
            <a:r>
              <a:rPr lang="en-GB" sz="2200" dirty="0"/>
              <a:t>to all S5P </a:t>
            </a:r>
            <a:r>
              <a:rPr lang="en-GB" sz="2200" dirty="0" smtClean="0"/>
              <a:t>products </a:t>
            </a:r>
            <a:r>
              <a:rPr lang="en-GB" sz="1700" dirty="0" smtClean="0"/>
              <a:t>(UV to SWIR)</a:t>
            </a:r>
            <a:endParaRPr lang="en-GB" sz="2200" dirty="0"/>
          </a:p>
          <a:p>
            <a:pPr lvl="2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GB" sz="2200" dirty="0" smtClean="0"/>
              <a:t>tailored to </a:t>
            </a:r>
            <a:r>
              <a:rPr lang="en-GB" sz="2200" dirty="0"/>
              <a:t>S5P </a:t>
            </a:r>
            <a:r>
              <a:rPr lang="en-GB" sz="2200" dirty="0" smtClean="0"/>
              <a:t>and Copernicus needs</a:t>
            </a:r>
          </a:p>
          <a:p>
            <a:pPr lvl="2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GB" sz="2200" dirty="0" smtClean="0"/>
              <a:t>developed in synergy with other Copernicus elements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GB" sz="2600" dirty="0" smtClean="0"/>
              <a:t>Started on July 13, 2018, routine validation service with first </a:t>
            </a:r>
            <a:r>
              <a:rPr lang="en-GB" sz="2600" dirty="0"/>
              <a:t>release </a:t>
            </a:r>
            <a:r>
              <a:rPr lang="en-GB" sz="2600" dirty="0" smtClean="0"/>
              <a:t>of S5P data, incl. continuous survey of L2 health and quarterly consolidated validation reporting</a:t>
            </a:r>
          </a:p>
        </p:txBody>
      </p:sp>
      <p:pic>
        <p:nvPicPr>
          <p:cNvPr id="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344" y="5612902"/>
            <a:ext cx="929641" cy="840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62736" y="5465756"/>
            <a:ext cx="1137920" cy="9875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roup 14"/>
          <p:cNvGrpSpPr/>
          <p:nvPr/>
        </p:nvGrpSpPr>
        <p:grpSpPr>
          <a:xfrm>
            <a:off x="3143672" y="5778497"/>
            <a:ext cx="5999998" cy="912312"/>
            <a:chOff x="3215680" y="5778497"/>
            <a:chExt cx="5999998" cy="912312"/>
          </a:xfrm>
        </p:grpSpPr>
        <p:grpSp>
          <p:nvGrpSpPr>
            <p:cNvPr id="16" name="Group 11"/>
            <p:cNvGrpSpPr/>
            <p:nvPr/>
          </p:nvGrpSpPr>
          <p:grpSpPr>
            <a:xfrm>
              <a:off x="3215680" y="5910652"/>
              <a:ext cx="4335077" cy="676507"/>
              <a:chOff x="-51220" y="-1"/>
              <a:chExt cx="4335076" cy="676506"/>
            </a:xfrm>
          </p:grpSpPr>
          <p:grpSp>
            <p:nvGrpSpPr>
              <p:cNvPr id="18" name="Group 9"/>
              <p:cNvGrpSpPr/>
              <p:nvPr/>
            </p:nvGrpSpPr>
            <p:grpSpPr>
              <a:xfrm>
                <a:off x="719961" y="-1"/>
                <a:ext cx="3563895" cy="676506"/>
                <a:chOff x="0" y="0"/>
                <a:chExt cx="3563894" cy="676504"/>
              </a:xfrm>
            </p:grpSpPr>
            <p:pic>
              <p:nvPicPr>
                <p:cNvPr id="20" name="Picture 3" descr="Picture 3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-1"/>
                  <a:ext cx="413267" cy="64800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21" name="Group 8"/>
                <p:cNvGrpSpPr/>
                <p:nvPr/>
              </p:nvGrpSpPr>
              <p:grpSpPr>
                <a:xfrm>
                  <a:off x="405188" y="0"/>
                  <a:ext cx="3158707" cy="676505"/>
                  <a:chOff x="0" y="0"/>
                  <a:chExt cx="3158706" cy="676504"/>
                </a:xfrm>
              </p:grpSpPr>
              <p:pic>
                <p:nvPicPr>
                  <p:cNvPr id="22" name="Picture 2" descr="Picture 2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rcRect l="62758" t="48793" r="9632" b="42274"/>
                  <a:stretch>
                    <a:fillRect/>
                  </a:stretch>
                </p:blipFill>
                <p:spPr>
                  <a:xfrm>
                    <a:off x="-1" y="28039"/>
                    <a:ext cx="3114139" cy="62972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23" name="Rectangle 5"/>
                  <p:cNvSpPr/>
                  <p:nvPr/>
                </p:nvSpPr>
                <p:spPr>
                  <a:xfrm>
                    <a:off x="3001988" y="0"/>
                    <a:ext cx="112150" cy="131556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4" name="Rectangle 7"/>
                  <p:cNvSpPr/>
                  <p:nvPr/>
                </p:nvSpPr>
                <p:spPr>
                  <a:xfrm>
                    <a:off x="3046557" y="602244"/>
                    <a:ext cx="112150" cy="7426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25" name="Picture 4" descr="Picture 4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1071412" y="45291"/>
                    <a:ext cx="335424" cy="30600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pic>
            <p:nvPicPr>
              <p:cNvPr id="19" name="Picture 10" descr="Picture 10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-51220" y="20971"/>
                <a:ext cx="701897" cy="6270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7" name="Picture 7" descr="Picture 7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377232" y="5778497"/>
              <a:ext cx="1838446" cy="912312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121" y="-85055"/>
            <a:ext cx="1987551" cy="99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968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0" t="16266" r="11874" b="5733"/>
          <a:stretch/>
        </p:blipFill>
        <p:spPr bwMode="auto">
          <a:xfrm>
            <a:off x="767408" y="260648"/>
            <a:ext cx="10807970" cy="61206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4838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344" y="5612902"/>
            <a:ext cx="929641" cy="840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62736" y="5465756"/>
            <a:ext cx="1137920" cy="9875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roup 16"/>
          <p:cNvGrpSpPr/>
          <p:nvPr/>
        </p:nvGrpSpPr>
        <p:grpSpPr>
          <a:xfrm>
            <a:off x="3143672" y="5778497"/>
            <a:ext cx="5999998" cy="912312"/>
            <a:chOff x="3215680" y="5778497"/>
            <a:chExt cx="5999998" cy="912312"/>
          </a:xfrm>
        </p:grpSpPr>
        <p:grpSp>
          <p:nvGrpSpPr>
            <p:cNvPr id="6" name="Group 11"/>
            <p:cNvGrpSpPr/>
            <p:nvPr/>
          </p:nvGrpSpPr>
          <p:grpSpPr>
            <a:xfrm>
              <a:off x="3215680" y="5910652"/>
              <a:ext cx="4335077" cy="676507"/>
              <a:chOff x="-51220" y="-1"/>
              <a:chExt cx="4335076" cy="676506"/>
            </a:xfrm>
          </p:grpSpPr>
          <p:grpSp>
            <p:nvGrpSpPr>
              <p:cNvPr id="7" name="Group 9"/>
              <p:cNvGrpSpPr/>
              <p:nvPr/>
            </p:nvGrpSpPr>
            <p:grpSpPr>
              <a:xfrm>
                <a:off x="719961" y="-1"/>
                <a:ext cx="3563895" cy="676506"/>
                <a:chOff x="0" y="0"/>
                <a:chExt cx="3563894" cy="676504"/>
              </a:xfrm>
            </p:grpSpPr>
            <p:pic>
              <p:nvPicPr>
                <p:cNvPr id="9" name="Picture 3" descr="Picture 3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-1"/>
                  <a:ext cx="413267" cy="64800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10" name="Group 8"/>
                <p:cNvGrpSpPr/>
                <p:nvPr/>
              </p:nvGrpSpPr>
              <p:grpSpPr>
                <a:xfrm>
                  <a:off x="405188" y="0"/>
                  <a:ext cx="3158707" cy="676505"/>
                  <a:chOff x="0" y="0"/>
                  <a:chExt cx="3158706" cy="676504"/>
                </a:xfrm>
              </p:grpSpPr>
              <p:pic>
                <p:nvPicPr>
                  <p:cNvPr id="11" name="Picture 2" descr="Picture 2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rcRect l="62758" t="48793" r="9632" b="42274"/>
                  <a:stretch>
                    <a:fillRect/>
                  </a:stretch>
                </p:blipFill>
                <p:spPr>
                  <a:xfrm>
                    <a:off x="-1" y="28039"/>
                    <a:ext cx="3114139" cy="62972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2" name="Rectangle 5"/>
                  <p:cNvSpPr/>
                  <p:nvPr/>
                </p:nvSpPr>
                <p:spPr>
                  <a:xfrm>
                    <a:off x="3001988" y="0"/>
                    <a:ext cx="112150" cy="131556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3" name="Rectangle 7"/>
                  <p:cNvSpPr/>
                  <p:nvPr/>
                </p:nvSpPr>
                <p:spPr>
                  <a:xfrm>
                    <a:off x="3046557" y="602244"/>
                    <a:ext cx="112150" cy="7426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pic>
                <p:nvPicPr>
                  <p:cNvPr id="14" name="Picture 4" descr="Picture 4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1071412" y="45291"/>
                    <a:ext cx="335424" cy="30600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pic>
            <p:nvPicPr>
              <p:cNvPr id="8" name="Picture 10" descr="Picture 10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-51220" y="20971"/>
                <a:ext cx="701897" cy="6270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5" name="Picture 7" descr="Picture 7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377232" y="5778497"/>
              <a:ext cx="1838446" cy="912312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121" y="-85055"/>
            <a:ext cx="1987551" cy="993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080" y="365277"/>
            <a:ext cx="10515600" cy="630556"/>
          </a:xfrm>
        </p:spPr>
        <p:txBody>
          <a:bodyPr/>
          <a:lstStyle/>
          <a:p>
            <a:r>
              <a:rPr lang="fr-BE" b="1" smtClean="0"/>
              <a:t>Conclusion </a:t>
            </a:r>
            <a:r>
              <a:rPr lang="fr-BE" sz="2800" b="1" dirty="0" smtClean="0"/>
              <a:t>(2/2)</a:t>
            </a:r>
            <a:endParaRPr lang="fr-BE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080" y="980728"/>
            <a:ext cx="10809520" cy="490681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100"/>
              </a:spcAft>
            </a:pPr>
            <a:r>
              <a:rPr lang="en-GB" sz="2600" dirty="0"/>
              <a:t>Approach combining MPC VAL and S5PVT </a:t>
            </a:r>
            <a:r>
              <a:rPr lang="en-GB" sz="2600" dirty="0" smtClean="0"/>
              <a:t>AO activities </a:t>
            </a:r>
            <a:r>
              <a:rPr lang="en-GB" sz="2600" dirty="0"/>
              <a:t>successful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00"/>
              </a:spcAft>
            </a:pPr>
            <a:r>
              <a:rPr lang="en-GB" sz="2600" dirty="0" smtClean="0"/>
              <a:t>Valuable </a:t>
            </a:r>
            <a:r>
              <a:rPr lang="en-GB" sz="2600" dirty="0" smtClean="0"/>
              <a:t>synergies between </a:t>
            </a:r>
            <a:r>
              <a:rPr lang="en-GB" sz="2600" dirty="0" smtClean="0"/>
              <a:t>Copernicus space, CAMS/C3S data procurement and </a:t>
            </a:r>
            <a:r>
              <a:rPr lang="en-GB" sz="2600" dirty="0" smtClean="0"/>
              <a:t>CAMS/C3S </a:t>
            </a:r>
            <a:r>
              <a:rPr lang="en-GB" sz="2600" dirty="0" smtClean="0"/>
              <a:t>service components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00"/>
              </a:spcAft>
            </a:pPr>
            <a:r>
              <a:rPr lang="en-GB" sz="2600" dirty="0" smtClean="0"/>
              <a:t>Underlying systems (e.g. Multi-TASTE) are mature, however, ad hoc support required for: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00"/>
              </a:spcAft>
            </a:pPr>
            <a:r>
              <a:rPr lang="en-GB" dirty="0" smtClean="0"/>
              <a:t>operationalization </a:t>
            </a:r>
            <a:r>
              <a:rPr lang="en-GB" dirty="0" smtClean="0"/>
              <a:t>of scientific validation </a:t>
            </a:r>
            <a:r>
              <a:rPr lang="en-GB" dirty="0" smtClean="0"/>
              <a:t>systems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00"/>
              </a:spcAft>
            </a:pPr>
            <a:r>
              <a:rPr lang="en-GB" dirty="0" smtClean="0"/>
              <a:t>service set-up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00"/>
              </a:spcAft>
            </a:pPr>
            <a:r>
              <a:rPr lang="en-GB" dirty="0" smtClean="0"/>
              <a:t>tools </a:t>
            </a:r>
            <a:r>
              <a:rPr lang="en-GB" dirty="0" smtClean="0"/>
              <a:t>and methods for new </a:t>
            </a:r>
            <a:r>
              <a:rPr lang="en-GB" dirty="0"/>
              <a:t>validation </a:t>
            </a:r>
            <a:r>
              <a:rPr lang="en-GB" dirty="0" smtClean="0"/>
              <a:t>paradigms and challenges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00"/>
              </a:spcAft>
            </a:pPr>
            <a:r>
              <a:rPr lang="en-GB" dirty="0" smtClean="0"/>
              <a:t>harmonization </a:t>
            </a:r>
            <a:r>
              <a:rPr lang="en-GB" dirty="0" smtClean="0"/>
              <a:t>of </a:t>
            </a:r>
            <a:r>
              <a:rPr lang="en-GB" dirty="0" smtClean="0"/>
              <a:t>uncertainties, closure </a:t>
            </a:r>
            <a:r>
              <a:rPr lang="en-GB" dirty="0" smtClean="0"/>
              <a:t>of comparison error budget</a:t>
            </a:r>
            <a:r>
              <a:rPr lang="en-GB" dirty="0" smtClean="0"/>
              <a:t>…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00"/>
              </a:spcAft>
            </a:pPr>
            <a:r>
              <a:rPr lang="en-GB" dirty="0" smtClean="0"/>
              <a:t>FRM/validation data availability (and timeliness)</a:t>
            </a:r>
            <a:endParaRPr lang="en-GB" dirty="0" smtClean="0"/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00"/>
              </a:spcAft>
            </a:pPr>
            <a:r>
              <a:rPr lang="en-GB" sz="2600" dirty="0" smtClean="0"/>
              <a:t>Automated or not, EO (L1/L2/L3/L4) </a:t>
            </a:r>
            <a:r>
              <a:rPr lang="en-GB" sz="2600" dirty="0"/>
              <a:t>data </a:t>
            </a:r>
            <a:r>
              <a:rPr lang="en-GB" sz="2600" dirty="0" smtClean="0"/>
              <a:t>validation always requires substantial interpretation by (human) scientific </a:t>
            </a:r>
            <a:r>
              <a:rPr lang="en-GB" sz="2600" dirty="0" smtClean="0"/>
              <a:t>experts.</a:t>
            </a:r>
            <a:endParaRPr lang="en-GB" sz="2600" dirty="0" smtClean="0"/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00"/>
              </a:spcAft>
            </a:pP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24036111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340768"/>
            <a:ext cx="10515601" cy="3888431"/>
          </a:xfrm>
        </p:spPr>
        <p:txBody>
          <a:bodyPr anchor="ctr"/>
          <a:lstStyle/>
          <a:p>
            <a:r>
              <a:rPr lang="fr-BE" dirty="0" err="1" smtClean="0"/>
              <a:t>Thank</a:t>
            </a:r>
            <a:r>
              <a:rPr lang="fr-BE" dirty="0" smtClean="0"/>
              <a:t> </a:t>
            </a:r>
            <a:r>
              <a:rPr lang="fr-BE" dirty="0" err="1" smtClean="0"/>
              <a:t>you</a:t>
            </a:r>
            <a:r>
              <a:rPr lang="fr-BE" dirty="0" smtClean="0"/>
              <a:t> !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127328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0" t="16800" r="11575" b="6000"/>
          <a:stretch/>
        </p:blipFill>
        <p:spPr bwMode="auto">
          <a:xfrm>
            <a:off x="479376" y="220993"/>
            <a:ext cx="11305256" cy="63489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9669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itle 1"/>
          <p:cNvSpPr txBox="1">
            <a:spLocks noGrp="1"/>
          </p:cNvSpPr>
          <p:nvPr>
            <p:ph type="title"/>
          </p:nvPr>
        </p:nvSpPr>
        <p:spPr>
          <a:xfrm>
            <a:off x="551385" y="365276"/>
            <a:ext cx="10515600" cy="630557"/>
          </a:xfrm>
          <a:prstGeom prst="rect">
            <a:avLst/>
          </a:prstGeom>
        </p:spPr>
        <p:txBody>
          <a:bodyPr/>
          <a:lstStyle/>
          <a:p>
            <a:r>
              <a:rPr lang="fr-BE" b="1" dirty="0" smtClean="0"/>
              <a:t>S5P Mission Performance Centre - Validation</a:t>
            </a:r>
            <a:endParaRPr b="1" dirty="0"/>
          </a:p>
        </p:txBody>
      </p:sp>
      <p:sp>
        <p:nvSpPr>
          <p:cNvPr id="372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551384" y="1249070"/>
            <a:ext cx="10657185" cy="10881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SzTx/>
              <a:buNone/>
            </a:pPr>
            <a:r>
              <a:rPr lang="fr-BE" dirty="0" smtClean="0"/>
              <a:t>S5P Mission Performance Centre (MPC) to </a:t>
            </a:r>
            <a:r>
              <a:rPr lang="fr-BE" dirty="0" err="1" smtClean="0"/>
              <a:t>provide</a:t>
            </a:r>
            <a:r>
              <a:rPr lang="fr-BE" dirty="0" smtClean="0"/>
              <a:t> </a:t>
            </a:r>
            <a:r>
              <a:rPr lang="fr-BE" dirty="0" err="1" smtClean="0"/>
              <a:t>operational</a:t>
            </a:r>
            <a:r>
              <a:rPr lang="fr-BE" dirty="0" smtClean="0"/>
              <a:t> validation service </a:t>
            </a:r>
            <a:r>
              <a:rPr lang="fr-BE" dirty="0" err="1" smtClean="0"/>
              <a:t>during</a:t>
            </a:r>
            <a:r>
              <a:rPr lang="fr-BE" dirty="0" smtClean="0"/>
              <a:t> </a:t>
            </a:r>
            <a:r>
              <a:rPr lang="fr-BE" dirty="0" err="1" smtClean="0"/>
              <a:t>Copernicus</a:t>
            </a:r>
            <a:r>
              <a:rPr lang="fr-BE" dirty="0" smtClean="0"/>
              <a:t> S5P </a:t>
            </a:r>
            <a:r>
              <a:rPr dirty="0" smtClean="0"/>
              <a:t>Routine Operation</a:t>
            </a:r>
            <a:r>
              <a:rPr lang="fr-BE" dirty="0" smtClean="0"/>
              <a:t> Phase</a:t>
            </a:r>
            <a:endParaRPr dirty="0"/>
          </a:p>
        </p:txBody>
      </p:sp>
      <p:grpSp>
        <p:nvGrpSpPr>
          <p:cNvPr id="4" name="Group 3"/>
          <p:cNvGrpSpPr/>
          <p:nvPr/>
        </p:nvGrpSpPr>
        <p:grpSpPr>
          <a:xfrm>
            <a:off x="551384" y="3789040"/>
            <a:ext cx="11640616" cy="2305659"/>
            <a:chOff x="551384" y="3789040"/>
            <a:chExt cx="11640616" cy="2305659"/>
          </a:xfrm>
        </p:grpSpPr>
        <p:sp>
          <p:nvSpPr>
            <p:cNvPr id="7" name="TextBox 6"/>
            <p:cNvSpPr txBox="1"/>
            <p:nvPr/>
          </p:nvSpPr>
          <p:spPr>
            <a:xfrm>
              <a:off x="9738224" y="4581128"/>
              <a:ext cx="2369904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kumimoji="0" lang="fr-BE" sz="2400" b="1" i="0" u="none" strike="noStrike" cap="none" spc="0" normalizeH="0" baseline="0" dirty="0" err="1" smtClean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Human</a:t>
              </a:r>
              <a:r>
                <a:rPr kumimoji="0" lang="fr-BE" sz="2400" b="1" i="0" u="none" strike="noStrike" cap="none" spc="0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</a:t>
              </a:r>
              <a:r>
                <a:rPr kumimoji="0" lang="fr-BE" sz="2400" b="1" i="0" u="none" strike="noStrike" cap="none" spc="0" normalizeH="0" baseline="0" dirty="0" err="1" smtClean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based</a:t>
              </a:r>
              <a:r>
                <a:rPr kumimoji="0" lang="fr-BE" sz="2400" b="1" i="0" u="none" strike="noStrike" cap="none" spc="0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</a:t>
              </a:r>
            </a:p>
            <a:p>
              <a:r>
                <a:rPr lang="fr-BE" sz="2400" b="1" dirty="0" smtClean="0">
                  <a:solidFill>
                    <a:srgbClr val="00B0F0"/>
                  </a:solidFill>
                  <a:sym typeface="Wingdings"/>
                </a:rPr>
                <a:t> </a:t>
              </a:r>
              <a:r>
                <a:rPr kumimoji="0" lang="fr-BE" sz="2400" b="1" i="0" u="none" strike="noStrike" cap="none" spc="0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MPC </a:t>
              </a:r>
              <a:r>
                <a:rPr kumimoji="0" lang="fr-BE" sz="2400" b="1" i="0" u="none" strike="noStrike" cap="none" spc="0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VAL Team</a:t>
              </a:r>
              <a:endParaRPr kumimoji="0" lang="fr-BE" sz="1800" b="1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" name="Right Brace 7"/>
            <p:cNvSpPr/>
            <p:nvPr/>
          </p:nvSpPr>
          <p:spPr>
            <a:xfrm>
              <a:off x="8997360" y="4149080"/>
              <a:ext cx="360040" cy="1944216"/>
            </a:xfrm>
            <a:prstGeom prst="rightBrace">
              <a:avLst>
                <a:gd name="adj1" fmla="val 8333"/>
                <a:gd name="adj2" fmla="val 48589"/>
              </a:avLst>
            </a:prstGeom>
            <a:noFill/>
            <a:ln w="38100" cap="flat">
              <a:solidFill>
                <a:srgbClr val="00B0F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grpSp>
          <p:nvGrpSpPr>
            <p:cNvPr id="12" name="Group 9"/>
            <p:cNvGrpSpPr/>
            <p:nvPr/>
          </p:nvGrpSpPr>
          <p:grpSpPr>
            <a:xfrm>
              <a:off x="9221956" y="5419040"/>
              <a:ext cx="2970044" cy="602248"/>
              <a:chOff x="0" y="0"/>
              <a:chExt cx="3563894" cy="676504"/>
            </a:xfrm>
          </p:grpSpPr>
          <p:pic>
            <p:nvPicPr>
              <p:cNvPr id="14" name="Picture 3" descr="Picture 3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-1"/>
                <a:ext cx="413267" cy="6480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5" name="Group 8"/>
              <p:cNvGrpSpPr/>
              <p:nvPr/>
            </p:nvGrpSpPr>
            <p:grpSpPr>
              <a:xfrm>
                <a:off x="405188" y="0"/>
                <a:ext cx="3158707" cy="676505"/>
                <a:chOff x="0" y="0"/>
                <a:chExt cx="3158706" cy="676504"/>
              </a:xfrm>
            </p:grpSpPr>
            <p:pic>
              <p:nvPicPr>
                <p:cNvPr id="16" name="Picture 2" descr="Picture 2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62758" t="48793" r="9632" b="42274"/>
                <a:stretch>
                  <a:fillRect/>
                </a:stretch>
              </p:blipFill>
              <p:spPr>
                <a:xfrm>
                  <a:off x="-1" y="28039"/>
                  <a:ext cx="3114139" cy="6297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7" name="Rectangle 5"/>
                <p:cNvSpPr/>
                <p:nvPr/>
              </p:nvSpPr>
              <p:spPr>
                <a:xfrm>
                  <a:off x="3001988" y="0"/>
                  <a:ext cx="112150" cy="131556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8" name="Rectangle 7"/>
                <p:cNvSpPr/>
                <p:nvPr/>
              </p:nvSpPr>
              <p:spPr>
                <a:xfrm>
                  <a:off x="3046557" y="602244"/>
                  <a:ext cx="112150" cy="74261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pic>
              <p:nvPicPr>
                <p:cNvPr id="19" name="Picture 4" descr="Picture 4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071412" y="45291"/>
                  <a:ext cx="335424" cy="3060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20" name="Content Placeholder 2"/>
            <p:cNvSpPr txBox="1">
              <a:spLocks/>
            </p:cNvSpPr>
            <p:nvPr/>
          </p:nvSpPr>
          <p:spPr>
            <a:xfrm>
              <a:off x="551384" y="3789040"/>
              <a:ext cx="10657185" cy="23056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normAutofit/>
            </a:bodyPr>
            <a:lstStyle>
              <a:lvl1pPr marL="228600" marR="0" indent="-228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E79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1pPr>
              <a:lvl2pPr marL="731519" marR="0" indent="-274319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E79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2pPr>
              <a:lvl3pPr marL="1219200" marR="0" indent="-3048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E79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3pPr>
              <a:lvl4pPr marL="1714500" marR="0" indent="-3429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E79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4pPr>
              <a:lvl5pPr marL="2171700" marR="0" indent="-3429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E79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5pPr>
              <a:lvl6pPr marL="2590800" marR="0" indent="-3048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E79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6pPr>
              <a:lvl7pPr marL="3048000" marR="0" indent="-3048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E79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7pPr>
              <a:lvl8pPr marL="3505200" marR="0" indent="-3048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E79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8pPr>
              <a:lvl9pPr marL="3962400" marR="0" indent="-3048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E79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9pPr>
            </a:lstStyle>
            <a:p>
              <a:pPr marL="182881" hangingPunct="1">
                <a:lnSpc>
                  <a:spcPct val="100000"/>
                </a:lnSpc>
                <a:defRPr sz="2000"/>
              </a:pPr>
              <a:endParaRPr lang="en-US" sz="2000" b="1" dirty="0" smtClean="0"/>
            </a:p>
            <a:p>
              <a:pPr marL="182881" hangingPunct="1">
                <a:lnSpc>
                  <a:spcPct val="100000"/>
                </a:lnSpc>
                <a:defRPr sz="2000"/>
              </a:pPr>
              <a:r>
                <a:rPr lang="en-US" sz="2000" dirty="0" smtClean="0"/>
                <a:t>Validation-based </a:t>
              </a:r>
              <a:r>
                <a:rPr lang="en-US" sz="2000" b="1" dirty="0" smtClean="0"/>
                <a:t>monitoring of </a:t>
              </a:r>
              <a:r>
                <a:rPr lang="en-US" sz="2000" dirty="0" smtClean="0"/>
                <a:t>L2 products </a:t>
              </a:r>
              <a:r>
                <a:rPr lang="en-US" sz="2000" b="1" dirty="0" smtClean="0"/>
                <a:t>health</a:t>
              </a:r>
            </a:p>
            <a:p>
              <a:pPr marL="182881" hangingPunct="1">
                <a:lnSpc>
                  <a:spcPct val="100000"/>
                </a:lnSpc>
                <a:defRPr sz="2000"/>
              </a:pPr>
              <a:r>
                <a:rPr lang="en-US" sz="2000" dirty="0" smtClean="0"/>
                <a:t>Generation of quarterly</a:t>
              </a:r>
              <a:r>
                <a:rPr lang="en-US" sz="2000" b="1" dirty="0" smtClean="0"/>
                <a:t> consolidated validation reports</a:t>
              </a:r>
              <a:endParaRPr lang="en-US" sz="2000" dirty="0" smtClean="0"/>
            </a:p>
            <a:p>
              <a:pPr marL="182881" hangingPunct="1">
                <a:lnSpc>
                  <a:spcPct val="100000"/>
                </a:lnSpc>
                <a:defRPr sz="2000"/>
              </a:pPr>
              <a:r>
                <a:rPr lang="en-US" sz="2000" dirty="0" smtClean="0"/>
                <a:t>Generation of </a:t>
              </a:r>
              <a:r>
                <a:rPr lang="en-US" sz="2000" b="1" dirty="0" smtClean="0"/>
                <a:t>quality info articles </a:t>
              </a:r>
              <a:r>
                <a:rPr lang="en-US" sz="2000" dirty="0" smtClean="0"/>
                <a:t>on validation website</a:t>
              </a:r>
            </a:p>
            <a:p>
              <a:pPr marL="182881" hangingPunct="1">
                <a:lnSpc>
                  <a:spcPct val="100000"/>
                </a:lnSpc>
                <a:defRPr sz="2000"/>
              </a:pPr>
              <a:r>
                <a:rPr lang="en-US" sz="2000" dirty="0" smtClean="0"/>
                <a:t>Validation support to Level-1-to-2 </a:t>
              </a:r>
              <a:r>
                <a:rPr lang="en-US" sz="2000" b="1" dirty="0" smtClean="0"/>
                <a:t>algorithm QA &amp; evolution</a:t>
              </a:r>
              <a:endParaRPr lang="en-US" sz="2000" dirty="0" smtClean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51384" y="2337221"/>
            <a:ext cx="11349832" cy="1667843"/>
            <a:chOff x="551384" y="2337221"/>
            <a:chExt cx="11349832" cy="1667843"/>
          </a:xfrm>
        </p:grpSpPr>
        <p:grpSp>
          <p:nvGrpSpPr>
            <p:cNvPr id="3" name="Group 2"/>
            <p:cNvGrpSpPr/>
            <p:nvPr/>
          </p:nvGrpSpPr>
          <p:grpSpPr>
            <a:xfrm>
              <a:off x="8976320" y="2337221"/>
              <a:ext cx="2924896" cy="1595835"/>
              <a:chOff x="8976320" y="2337221"/>
              <a:chExt cx="2924896" cy="1595835"/>
            </a:xfrm>
          </p:grpSpPr>
          <p:sp>
            <p:nvSpPr>
              <p:cNvPr id="5" name="Right Brace 4"/>
              <p:cNvSpPr/>
              <p:nvPr/>
            </p:nvSpPr>
            <p:spPr>
              <a:xfrm>
                <a:off x="8976320" y="2337221"/>
                <a:ext cx="360040" cy="1440160"/>
              </a:xfrm>
              <a:prstGeom prst="rightBrace">
                <a:avLst>
                  <a:gd name="adj1" fmla="val 8333"/>
                  <a:gd name="adj2" fmla="val 48589"/>
                </a:avLst>
              </a:prstGeom>
              <a:noFill/>
              <a:ln w="38100" cap="flat">
                <a:solidFill>
                  <a:srgbClr val="00B0F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B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9738224" y="2420888"/>
                <a:ext cx="2162992" cy="830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BE" sz="2400" b="1" i="0" u="none" strike="noStrike" cap="none" spc="0" normalizeH="0" baseline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Machine </a:t>
                </a:r>
                <a:r>
                  <a:rPr kumimoji="0" lang="fr-BE" sz="2400" b="1" i="0" u="none" strike="noStrike" cap="none" spc="0" normalizeH="0" baseline="0" dirty="0" err="1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based</a:t>
                </a:r>
                <a:r>
                  <a:rPr kumimoji="0" lang="fr-BE" sz="2400" b="1" i="0" u="none" strike="noStrike" cap="none" spc="0" normalizeH="0" baseline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 </a:t>
                </a:r>
                <a:r>
                  <a:rPr kumimoji="0" lang="fr-BE" sz="2400" b="1" i="0" u="none" strike="noStrike" cap="none" spc="0" normalizeH="0" baseline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Wingdings"/>
                  </a:rPr>
                  <a:t></a:t>
                </a:r>
                <a:r>
                  <a:rPr kumimoji="0" lang="fr-BE" sz="2400" b="1" i="0" u="none" strike="noStrike" cap="none" spc="0" normalizeH="0" baseline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 VDAF</a:t>
                </a:r>
                <a:endParaRPr kumimoji="0" lang="fr-BE" sz="1800" b="1" i="0" u="none" strike="noStrike" cap="none" spc="0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8408" y="3212976"/>
                <a:ext cx="579704" cy="586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6"/>
              <a:srcRect l="10927" r="10773"/>
              <a:stretch/>
            </p:blipFill>
            <p:spPr>
              <a:xfrm>
                <a:off x="10431937" y="3325049"/>
                <a:ext cx="708263" cy="474615"/>
              </a:xfrm>
              <a:prstGeom prst="rect">
                <a:avLst/>
              </a:prstGeom>
            </p:spPr>
          </p:pic>
          <p:pic>
            <p:nvPicPr>
              <p:cNvPr id="27" name="Picture 2" descr="Picture 2"/>
              <p:cNvPicPr>
                <a:picLocks noChangeAspect="1"/>
              </p:cNvPicPr>
              <p:nvPr/>
            </p:nvPicPr>
            <p:blipFill rotWithShape="1">
              <a:blip r:embed="rId3">
                <a:extLst/>
              </a:blip>
              <a:srcRect l="81109" t="48793" r="14846" b="45712"/>
              <a:stretch/>
            </p:blipFill>
            <p:spPr>
              <a:xfrm>
                <a:off x="11442150" y="3305605"/>
                <a:ext cx="342482" cy="3199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" name="Picture 2" descr="Picture 2"/>
              <p:cNvPicPr>
                <a:picLocks noChangeAspect="1"/>
              </p:cNvPicPr>
              <p:nvPr/>
            </p:nvPicPr>
            <p:blipFill rotWithShape="1">
              <a:blip r:embed="rId3">
                <a:extLst/>
              </a:blip>
              <a:srcRect l="63003" t="48793" r="34361" b="47356"/>
              <a:stretch/>
            </p:blipFill>
            <p:spPr>
              <a:xfrm>
                <a:off x="11423863" y="3589005"/>
                <a:ext cx="342482" cy="3440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551384" y="2473205"/>
              <a:ext cx="10657185" cy="15318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normAutofit/>
            </a:bodyPr>
            <a:lstStyle>
              <a:lvl1pPr marL="228600" marR="0" indent="-228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E79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1pPr>
              <a:lvl2pPr marL="731519" marR="0" indent="-274319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E79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2pPr>
              <a:lvl3pPr marL="1219200" marR="0" indent="-3048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E79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3pPr>
              <a:lvl4pPr marL="1714500" marR="0" indent="-3429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E79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4pPr>
              <a:lvl5pPr marL="2171700" marR="0" indent="-3429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E79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5pPr>
              <a:lvl6pPr marL="2590800" marR="0" indent="-3048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E79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6pPr>
              <a:lvl7pPr marL="3048000" marR="0" indent="-3048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E79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7pPr>
              <a:lvl8pPr marL="3505200" marR="0" indent="-3048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E79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8pPr>
              <a:lvl9pPr marL="3962400" marR="0" indent="-3048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E79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9pPr>
            </a:lstStyle>
            <a:p>
              <a:pPr marL="182881" hangingPunct="1">
                <a:lnSpc>
                  <a:spcPct val="100000"/>
                </a:lnSpc>
                <a:defRPr sz="2000"/>
              </a:pPr>
              <a:r>
                <a:rPr lang="en-US" sz="2000" b="1" dirty="0" smtClean="0"/>
                <a:t>Automated</a:t>
              </a:r>
              <a:r>
                <a:rPr lang="en-US" sz="2000" dirty="0" smtClean="0"/>
                <a:t>, </a:t>
              </a:r>
              <a:r>
                <a:rPr lang="en-US" sz="2000" b="1" dirty="0" smtClean="0"/>
                <a:t>routine </a:t>
              </a:r>
              <a:r>
                <a:rPr lang="en-US" sz="2000" dirty="0" smtClean="0"/>
                <a:t>comparison of S5P data vs. FRMs</a:t>
              </a:r>
            </a:p>
            <a:p>
              <a:pPr marL="182881" hangingPunct="1">
                <a:lnSpc>
                  <a:spcPct val="100000"/>
                </a:lnSpc>
                <a:defRPr sz="2000"/>
              </a:pPr>
              <a:r>
                <a:rPr lang="en-US" sz="2000" dirty="0" smtClean="0"/>
                <a:t>Generation of </a:t>
              </a:r>
              <a:r>
                <a:rPr lang="en-US" sz="2000" b="1" dirty="0" smtClean="0"/>
                <a:t>S5P validation database </a:t>
              </a:r>
              <a:r>
                <a:rPr lang="en-US" sz="2000" dirty="0" smtClean="0"/>
                <a:t>for MPC Teams</a:t>
              </a:r>
            </a:p>
            <a:p>
              <a:pPr marL="182881" hangingPunct="1">
                <a:lnSpc>
                  <a:spcPct val="100000"/>
                </a:lnSpc>
                <a:defRPr sz="2000"/>
              </a:pPr>
              <a:r>
                <a:rPr lang="en-US" sz="2000" dirty="0" smtClean="0"/>
                <a:t>Automated generation of </a:t>
              </a:r>
              <a:r>
                <a:rPr lang="en-US" sz="2000" b="1" dirty="0" smtClean="0"/>
                <a:t>on-line quick-look reports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20185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2437" y="202201"/>
            <a:ext cx="6660961" cy="63819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/>
          <p:cNvGrpSpPr/>
          <p:nvPr/>
        </p:nvGrpSpPr>
        <p:grpSpPr>
          <a:xfrm>
            <a:off x="5613648" y="2881394"/>
            <a:ext cx="4962336" cy="1682299"/>
            <a:chOff x="5613648" y="2881394"/>
            <a:chExt cx="4962336" cy="1682299"/>
          </a:xfrm>
        </p:grpSpPr>
        <p:sp>
          <p:nvSpPr>
            <p:cNvPr id="420" name="Rounded Rectangle 3"/>
            <p:cNvSpPr/>
            <p:nvPr/>
          </p:nvSpPr>
          <p:spPr>
            <a:xfrm>
              <a:off x="8170582" y="3968470"/>
              <a:ext cx="2405402" cy="595223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accent5">
                  <a:lumMod val="75000"/>
                </a:schemeClr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1" name="Rounded Rectangle 4"/>
            <p:cNvSpPr/>
            <p:nvPr/>
          </p:nvSpPr>
          <p:spPr>
            <a:xfrm>
              <a:off x="5613648" y="2881394"/>
              <a:ext cx="3361019" cy="112367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accent5">
                  <a:lumMod val="75000"/>
                </a:schemeClr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0" name="Title 1"/>
          <p:cNvSpPr txBox="1">
            <a:spLocks noGrp="1"/>
          </p:cNvSpPr>
          <p:nvPr>
            <p:ph type="title"/>
          </p:nvPr>
        </p:nvSpPr>
        <p:spPr>
          <a:xfrm>
            <a:off x="838200" y="365276"/>
            <a:ext cx="3097560" cy="5511996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fr-BE" dirty="0"/>
              <a:t>S5P MPC </a:t>
            </a:r>
            <a:r>
              <a:rPr lang="fr-BE" dirty="0" smtClean="0"/>
              <a:t>Validation Data </a:t>
            </a:r>
            <a:r>
              <a:rPr lang="fr-BE" dirty="0" err="1" smtClean="0"/>
              <a:t>Analysis</a:t>
            </a:r>
            <a:r>
              <a:rPr lang="fr-BE" dirty="0" smtClean="0"/>
              <a:t> Facility (VDAF)</a:t>
            </a:r>
            <a:br>
              <a:rPr lang="fr-BE" dirty="0" smtClean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smtClean="0"/>
              <a:t>S</a:t>
            </a:r>
            <a:r>
              <a:rPr dirty="0" err="1" smtClean="0"/>
              <a:t>ystem</a:t>
            </a:r>
            <a:r>
              <a:rPr dirty="0" smtClean="0"/>
              <a:t> </a:t>
            </a:r>
            <a:r>
              <a:rPr dirty="0"/>
              <a:t/>
            </a:r>
            <a:br>
              <a:rPr dirty="0"/>
            </a:br>
            <a:r>
              <a:rPr lang="fr-BE" dirty="0" smtClean="0"/>
              <a:t>A</a:t>
            </a:r>
            <a:r>
              <a:rPr dirty="0" err="1" smtClean="0"/>
              <a:t>rchitecture</a:t>
            </a:r>
            <a:endParaRPr dirty="0"/>
          </a:p>
        </p:txBody>
      </p:sp>
      <p:grpSp>
        <p:nvGrpSpPr>
          <p:cNvPr id="4" name="Group 3"/>
          <p:cNvGrpSpPr/>
          <p:nvPr/>
        </p:nvGrpSpPr>
        <p:grpSpPr>
          <a:xfrm>
            <a:off x="5663952" y="4904592"/>
            <a:ext cx="2520280" cy="1123670"/>
            <a:chOff x="5663952" y="4904592"/>
            <a:chExt cx="2520280" cy="1123670"/>
          </a:xfrm>
        </p:grpSpPr>
        <p:sp>
          <p:nvSpPr>
            <p:cNvPr id="11" name="Rounded Rectangle 3"/>
            <p:cNvSpPr/>
            <p:nvPr/>
          </p:nvSpPr>
          <p:spPr>
            <a:xfrm>
              <a:off x="6816080" y="4904592"/>
              <a:ext cx="1368152" cy="1123670"/>
            </a:xfrm>
            <a:prstGeom prst="roundRect">
              <a:avLst>
                <a:gd name="adj" fmla="val 16667"/>
              </a:avLst>
            </a:prstGeom>
            <a:ln w="76200">
              <a:solidFill>
                <a:srgbClr val="7030A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Rounded Rectangle 4"/>
            <p:cNvSpPr/>
            <p:nvPr/>
          </p:nvSpPr>
          <p:spPr>
            <a:xfrm>
              <a:off x="5663952" y="4904592"/>
              <a:ext cx="1074800" cy="112367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accent1">
                  <a:lumMod val="60000"/>
                  <a:lumOff val="40000"/>
                </a:schemeClr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870832" y="242360"/>
            <a:ext cx="2376264" cy="18466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12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FRMs</a:t>
            </a:r>
            <a:r>
              <a:rPr kumimoji="0" lang="fr-BE" sz="1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+ </a:t>
            </a:r>
            <a:r>
              <a:rPr kumimoji="0" lang="fr-BE" sz="12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Other</a:t>
            </a:r>
            <a:r>
              <a:rPr kumimoji="0" lang="fr-BE" sz="1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Validation Data</a:t>
            </a:r>
            <a:endParaRPr kumimoji="0" lang="fr-BE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79776" y="202201"/>
            <a:ext cx="5832648" cy="1123670"/>
            <a:chOff x="4079776" y="202201"/>
            <a:chExt cx="5832648" cy="1123670"/>
          </a:xfrm>
        </p:grpSpPr>
        <p:sp>
          <p:nvSpPr>
            <p:cNvPr id="7" name="Rounded Rectangle 3"/>
            <p:cNvSpPr/>
            <p:nvPr/>
          </p:nvSpPr>
          <p:spPr>
            <a:xfrm>
              <a:off x="5798676" y="202201"/>
              <a:ext cx="4113748" cy="1123670"/>
            </a:xfrm>
            <a:prstGeom prst="roundRect">
              <a:avLst>
                <a:gd name="adj" fmla="val 16667"/>
              </a:avLst>
            </a:prstGeom>
            <a:ln w="76200">
              <a:solidFill>
                <a:srgbClr val="92D05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Rounded Rectangle 4"/>
            <p:cNvSpPr/>
            <p:nvPr/>
          </p:nvSpPr>
          <p:spPr>
            <a:xfrm>
              <a:off x="4079776" y="202201"/>
              <a:ext cx="1680509" cy="1123670"/>
            </a:xfrm>
            <a:prstGeom prst="roundRect">
              <a:avLst>
                <a:gd name="adj" fmla="val 16667"/>
              </a:avLst>
            </a:prstGeom>
            <a:ln w="76200">
              <a:solidFill>
                <a:srgbClr val="FFC00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itle 1"/>
          <p:cNvSpPr txBox="1">
            <a:spLocks noGrp="1"/>
          </p:cNvSpPr>
          <p:nvPr>
            <p:ph type="title"/>
          </p:nvPr>
        </p:nvSpPr>
        <p:spPr>
          <a:xfrm>
            <a:off x="838199" y="365276"/>
            <a:ext cx="3138579" cy="4838902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 defTabSz="850391">
              <a:lnSpc>
                <a:spcPct val="100000"/>
              </a:lnSpc>
              <a:defRPr sz="4464"/>
            </a:pPr>
            <a:r>
              <a:rPr lang="fr-BE" dirty="0"/>
              <a:t>S5P </a:t>
            </a:r>
            <a:r>
              <a:rPr dirty="0" smtClean="0"/>
              <a:t>VDAF 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fr-BE" sz="3348" dirty="0" smtClean="0">
                <a:solidFill>
                  <a:srgbClr val="FFC000"/>
                </a:solidFill>
              </a:rPr>
              <a:t>S5P TROPOMI</a:t>
            </a:r>
            <a:r>
              <a:rPr lang="fr-BE" sz="3348" dirty="0" smtClean="0"/>
              <a:t/>
            </a:r>
            <a:br>
              <a:rPr lang="fr-BE" sz="3348" dirty="0" smtClean="0"/>
            </a:br>
            <a:r>
              <a:rPr lang="fr-BE" sz="3348" dirty="0" smtClean="0"/>
              <a:t/>
            </a:r>
            <a:br>
              <a:rPr lang="fr-BE" sz="3348" dirty="0" smtClean="0"/>
            </a:br>
            <a:r>
              <a:rPr lang="fr-BE" sz="3348" dirty="0" smtClean="0"/>
              <a:t>and </a:t>
            </a:r>
            <a:br>
              <a:rPr lang="fr-BE" sz="3348" dirty="0" smtClean="0"/>
            </a:br>
            <a:r>
              <a:rPr lang="fr-BE" sz="3348" dirty="0" smtClean="0"/>
              <a:t/>
            </a:r>
            <a:br>
              <a:rPr lang="fr-BE" sz="3348" dirty="0" smtClean="0"/>
            </a:br>
            <a:r>
              <a:rPr lang="fr-BE" sz="3348" dirty="0" smtClean="0">
                <a:solidFill>
                  <a:srgbClr val="92D050"/>
                </a:solidFill>
              </a:rPr>
              <a:t>Validation Data</a:t>
            </a:r>
            <a:br>
              <a:rPr lang="fr-BE" sz="3348" dirty="0" smtClean="0">
                <a:solidFill>
                  <a:srgbClr val="92D050"/>
                </a:solidFill>
              </a:rPr>
            </a:br>
            <a:r>
              <a:rPr lang="fr-BE" sz="3348" dirty="0" smtClean="0"/>
              <a:t/>
            </a:r>
            <a:br>
              <a:rPr lang="fr-BE" sz="3348" dirty="0" smtClean="0"/>
            </a:br>
            <a:r>
              <a:rPr lang="fr-BE" sz="3348" dirty="0" err="1" smtClean="0"/>
              <a:t>Streams</a:t>
            </a:r>
            <a:endParaRPr sz="3348" dirty="0"/>
          </a:p>
        </p:txBody>
      </p:sp>
      <p:pic>
        <p:nvPicPr>
          <p:cNvPr id="41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2437" y="202201"/>
            <a:ext cx="6660961" cy="6381966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Rounded Rectangle 4"/>
          <p:cNvSpPr/>
          <p:nvPr/>
        </p:nvSpPr>
        <p:spPr>
          <a:xfrm>
            <a:off x="4079776" y="202201"/>
            <a:ext cx="1680509" cy="1123670"/>
          </a:xfrm>
          <a:prstGeom prst="roundRect">
            <a:avLst>
              <a:gd name="adj" fmla="val 16667"/>
            </a:avLst>
          </a:prstGeom>
          <a:ln w="76200">
            <a:solidFill>
              <a:srgbClr val="FFC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5870832" y="242360"/>
            <a:ext cx="2376264" cy="18466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12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FRMs</a:t>
            </a:r>
            <a:r>
              <a:rPr kumimoji="0" lang="fr-BE" sz="1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+ </a:t>
            </a:r>
            <a:r>
              <a:rPr kumimoji="0" lang="fr-BE" sz="12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Other</a:t>
            </a:r>
            <a:r>
              <a:rPr kumimoji="0" lang="fr-BE" sz="1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Validation Data</a:t>
            </a:r>
            <a:endParaRPr kumimoji="0" lang="fr-BE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20" name="Rounded Rectangle 3"/>
          <p:cNvSpPr/>
          <p:nvPr/>
        </p:nvSpPr>
        <p:spPr>
          <a:xfrm>
            <a:off x="5798676" y="202201"/>
            <a:ext cx="4113748" cy="1123670"/>
          </a:xfrm>
          <a:prstGeom prst="roundRect">
            <a:avLst>
              <a:gd name="adj" fmla="val 16667"/>
            </a:avLst>
          </a:prstGeom>
          <a:ln w="76200">
            <a:solidFill>
              <a:srgbClr val="92D05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51862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0" t="24267" r="17275" b="22267"/>
          <a:stretch/>
        </p:blipFill>
        <p:spPr bwMode="auto">
          <a:xfrm>
            <a:off x="911424" y="1268760"/>
            <a:ext cx="9833310" cy="435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821432" y="422179"/>
            <a:ext cx="11539264" cy="63055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b="1" dirty="0" smtClean="0"/>
              <a:t>S5P L2 Product Requirements</a:t>
            </a:r>
            <a:endParaRPr b="1" dirty="0"/>
          </a:p>
        </p:txBody>
      </p:sp>
      <p:sp>
        <p:nvSpPr>
          <p:cNvPr id="2" name="TextBox 1"/>
          <p:cNvSpPr txBox="1"/>
          <p:nvPr/>
        </p:nvSpPr>
        <p:spPr>
          <a:xfrm>
            <a:off x="911424" y="5625840"/>
            <a:ext cx="9833310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n-GB" sz="11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sym typeface="Calibri"/>
              </a:rPr>
              <a:t>Sentinel-5 Precursor Cal/Val Plan for Operational</a:t>
            </a:r>
            <a:r>
              <a:rPr lang="en-GB" sz="1100" dirty="0" smtClean="0">
                <a:solidFill>
                  <a:schemeClr val="bg1">
                    <a:lumMod val="50000"/>
                  </a:schemeClr>
                </a:solidFill>
              </a:rPr>
              <a:t> Phase - ESA-EOPG-CSCOP-PL-0073</a:t>
            </a:r>
            <a:r>
              <a:rPr kumimoji="0" lang="en-GB" sz="11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sym typeface="Calibri"/>
              </a:rPr>
              <a:t> (11/2017)</a:t>
            </a:r>
            <a:endParaRPr kumimoji="0" lang="en-GB" sz="11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20081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Validation Data </a:t>
            </a:r>
            <a:r>
              <a:rPr lang="en-US" b="1" dirty="0"/>
              <a:t>Streams into S5P </a:t>
            </a:r>
            <a:r>
              <a:rPr lang="en-US" b="1" dirty="0" smtClean="0"/>
              <a:t>VDAF</a:t>
            </a:r>
            <a:endParaRPr lang="fr-BE" dirty="0"/>
          </a:p>
        </p:txBody>
      </p:sp>
      <p:pic>
        <p:nvPicPr>
          <p:cNvPr id="5" name="graphics1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0713146" y="1955852"/>
            <a:ext cx="533400" cy="683867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687" y="2758275"/>
            <a:ext cx="809220" cy="598022"/>
          </a:xfrm>
          <a:prstGeom prst="rect">
            <a:avLst/>
          </a:prstGeom>
        </p:spPr>
      </p:pic>
      <p:pic>
        <p:nvPicPr>
          <p:cNvPr id="7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051" y="5097963"/>
            <a:ext cx="981495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2158" y="741872"/>
            <a:ext cx="1678361" cy="7920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106" y="3392423"/>
            <a:ext cx="722382" cy="56503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680176" y="3415491"/>
            <a:ext cx="3845258" cy="1728192"/>
            <a:chOff x="7612965" y="4149080"/>
            <a:chExt cx="3845258" cy="1728192"/>
          </a:xfrm>
        </p:grpSpPr>
        <p:grpSp>
          <p:nvGrpSpPr>
            <p:cNvPr id="12" name="Group 11"/>
            <p:cNvGrpSpPr/>
            <p:nvPr/>
          </p:nvGrpSpPr>
          <p:grpSpPr>
            <a:xfrm>
              <a:off x="8479961" y="4740067"/>
              <a:ext cx="2978262" cy="498280"/>
              <a:chOff x="6872459" y="5586317"/>
              <a:chExt cx="3282888" cy="611904"/>
            </a:xfrm>
          </p:grpSpPr>
          <p:pic>
            <p:nvPicPr>
              <p:cNvPr id="2050" name="Picture 2" descr="https://www-air.larc.nasa.gov/images/Tropospheric-Ozone-LIDAR-Network_Banner4.gif"/>
              <p:cNvPicPr>
                <a:picLocks noChangeAspect="1" noChangeArrowheads="1" noCrop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2459" y="5586317"/>
                <a:ext cx="3263990" cy="5580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8412937" y="5914754"/>
                <a:ext cx="1742410" cy="2834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BE" sz="900" b="0" i="1" u="none" strike="noStrike" cap="none" spc="-100" normalizeH="0" dirty="0" err="1" smtClean="0">
                    <a:ln>
                      <a:noFill/>
                    </a:ln>
                    <a:solidFill>
                      <a:schemeClr val="accent3">
                        <a:lumMod val="20000"/>
                        <a:lumOff val="80000"/>
                      </a:schemeClr>
                    </a:solidFill>
                    <a:effectLst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Calibri"/>
                  </a:rPr>
                  <a:t>Tropospheric</a:t>
                </a:r>
                <a:r>
                  <a:rPr kumimoji="0" lang="fr-BE" sz="900" b="0" i="1" u="none" strike="noStrike" cap="none" spc="-100" normalizeH="0" dirty="0" smtClean="0">
                    <a:ln>
                      <a:noFill/>
                    </a:ln>
                    <a:solidFill>
                      <a:schemeClr val="accent3">
                        <a:lumMod val="20000"/>
                        <a:lumOff val="80000"/>
                      </a:schemeClr>
                    </a:solidFill>
                    <a:effectLst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Calibri"/>
                  </a:rPr>
                  <a:t> Ozone LIDAR Network</a:t>
                </a:r>
                <a:endParaRPr kumimoji="0" lang="fr-BE" sz="900" b="0" i="1" u="none" strike="noStrike" cap="none" spc="-100" normalizeH="0" dirty="0">
                  <a:ln>
                    <a:noFill/>
                  </a:ln>
                  <a:solidFill>
                    <a:schemeClr val="accent3">
                      <a:lumMod val="20000"/>
                      <a:lumOff val="80000"/>
                    </a:schemeClr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7612965" y="4149080"/>
              <a:ext cx="2304934" cy="172819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033107"/>
              </p:ext>
            </p:extLst>
          </p:nvPr>
        </p:nvGraphicFramePr>
        <p:xfrm>
          <a:off x="911424" y="1700808"/>
          <a:ext cx="8424937" cy="4711504"/>
        </p:xfrm>
        <a:graphic>
          <a:graphicData uri="http://schemas.openxmlformats.org/drawingml/2006/table">
            <a:tbl>
              <a:tblPr firstRow="1" firstCol="1" bandRow="1"/>
              <a:tblGrid>
                <a:gridCol w="612723"/>
                <a:gridCol w="2757252"/>
                <a:gridCol w="5054962"/>
              </a:tblGrid>
              <a:tr h="4773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ID</a:t>
                      </a:r>
                      <a:endParaRPr lang="fr-BE" sz="1400" dirty="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S5P Data Product</a:t>
                      </a:r>
                      <a:endParaRPr lang="fr-BE" sz="140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Validation Measurements</a:t>
                      </a:r>
                      <a:endParaRPr lang="fr-BE" sz="1400" dirty="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872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i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</a:t>
                      </a:r>
                      <a:endParaRPr lang="fr-BE" sz="1400" dirty="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O</a:t>
                      </a:r>
                      <a:r>
                        <a:rPr lang="en-GB" sz="1400" baseline="-25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total column</a:t>
                      </a:r>
                      <a:endParaRPr lang="fr-BE" sz="1400" dirty="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Brewer, Dobson, ZSL-DOAS, MAX-DOAS, </a:t>
                      </a: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Pandonia</a:t>
                      </a:r>
                      <a:endParaRPr lang="fr-BE" sz="1400" dirty="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i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</a:t>
                      </a:r>
                      <a:endParaRPr lang="fr-BE" sz="140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O</a:t>
                      </a:r>
                      <a:r>
                        <a:rPr lang="en-GB" sz="1400" baseline="-25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profile (incl. troposphere)</a:t>
                      </a:r>
                      <a:endParaRPr lang="fr-BE" sz="1400" dirty="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ozonesonde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GB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stratospheric 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DIAL, </a:t>
                      </a:r>
                      <a:r>
                        <a:rPr lang="en-GB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tropospheric 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DIAL</a:t>
                      </a:r>
                      <a:endParaRPr lang="fr-BE" sz="1400" dirty="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13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i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</a:t>
                      </a:r>
                      <a:endParaRPr lang="fr-BE" sz="140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O</a:t>
                      </a:r>
                      <a:r>
                        <a:rPr lang="en-GB" sz="1400" baseline="-25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tropospheric column</a:t>
                      </a:r>
                      <a:endParaRPr lang="fr-BE" sz="1400" dirty="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ozonesonde</a:t>
                      </a:r>
                      <a:endParaRPr lang="fr-BE" sz="1400" dirty="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1368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i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D</a:t>
                      </a:r>
                      <a:endParaRPr lang="fr-BE" sz="140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NO</a:t>
                      </a:r>
                      <a:r>
                        <a:rPr lang="en-GB" sz="1400" baseline="-25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stratospheric column</a:t>
                      </a:r>
                      <a:endParaRPr lang="fr-BE" sz="1400" dirty="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ZSL-DOAS</a:t>
                      </a:r>
                      <a:endParaRPr lang="fr-BE" sz="1400" dirty="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81368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NO</a:t>
                      </a:r>
                      <a:r>
                        <a:rPr lang="en-GB" sz="1400" baseline="-25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</a:t>
                      </a: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tropospheric column</a:t>
                      </a:r>
                      <a:endParaRPr lang="fr-BE" sz="140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MAX-DOAS</a:t>
                      </a:r>
                      <a:endParaRPr lang="fr-BE" sz="1400" dirty="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81368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NO</a:t>
                      </a:r>
                      <a:r>
                        <a:rPr lang="en-GB" sz="1400" baseline="-25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</a:t>
                      </a: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total column</a:t>
                      </a:r>
                      <a:endParaRPr lang="fr-BE" sz="140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Pandonia</a:t>
                      </a:r>
                      <a:r>
                        <a:rPr lang="en-GB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(PGN)</a:t>
                      </a:r>
                      <a:endParaRPr lang="fr-BE" sz="1400" dirty="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i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E</a:t>
                      </a:r>
                      <a:endParaRPr lang="fr-BE" sz="140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SO</a:t>
                      </a:r>
                      <a:r>
                        <a:rPr lang="en-GB" sz="1400" baseline="-25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</a:t>
                      </a: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total column</a:t>
                      </a:r>
                      <a:endParaRPr lang="fr-BE" sz="140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Pandonia</a:t>
                      </a:r>
                      <a:r>
                        <a:rPr lang="en-GB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(PGN)</a:t>
                      </a:r>
                      <a:endParaRPr lang="fr-BE" sz="1400" dirty="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13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i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F</a:t>
                      </a:r>
                      <a:endParaRPr lang="fr-BE" sz="140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HCHO total column</a:t>
                      </a:r>
                      <a:endParaRPr lang="fr-BE" sz="140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MAX-DOAS, </a:t>
                      </a: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Pandonia</a:t>
                      </a:r>
                      <a:endParaRPr lang="fr-BE" sz="1400" dirty="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69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i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G</a:t>
                      </a:r>
                      <a:endParaRPr lang="fr-BE" sz="140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CO total column</a:t>
                      </a:r>
                      <a:endParaRPr lang="fr-BE" sz="140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BE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TCCON FTIR (NIR), NDACC FTIR (MIR)</a:t>
                      </a:r>
                      <a:endParaRPr lang="fr-BE" sz="1400" dirty="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i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</a:t>
                      </a:r>
                      <a:endParaRPr lang="fr-BE" sz="140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CH</a:t>
                      </a:r>
                      <a:r>
                        <a:rPr lang="en-GB" sz="1400" baseline="-25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</a:t>
                      </a: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total column</a:t>
                      </a:r>
                      <a:endParaRPr lang="fr-BE" sz="140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BE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TCCON FTIR (NIR), NDACC FTIR (MIR)</a:t>
                      </a:r>
                      <a:endParaRPr lang="fr-BE" sz="1400" dirty="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1368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i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I</a:t>
                      </a:r>
                      <a:endParaRPr lang="fr-BE" sz="1400" dirty="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Cloud Fraction</a:t>
                      </a:r>
                      <a:endParaRPr lang="fr-BE" sz="1400" dirty="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not available</a:t>
                      </a:r>
                      <a:endParaRPr lang="fr-BE" sz="1400" i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1368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Cloud Height (pressure)</a:t>
                      </a:r>
                      <a:endParaRPr lang="fr-BE" sz="140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Cloudnet</a:t>
                      </a:r>
                      <a:r>
                        <a:rPr lang="en-GB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GB" sz="14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lidar</a:t>
                      </a:r>
                      <a:r>
                        <a:rPr lang="en-GB" sz="14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/radar</a:t>
                      </a:r>
                      <a:endParaRPr lang="fr-BE" sz="1400" dirty="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1368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Cloud Optical Thickness</a:t>
                      </a:r>
                      <a:endParaRPr lang="fr-BE" sz="140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not available</a:t>
                      </a:r>
                      <a:endParaRPr lang="fr-BE" sz="1400" i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136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i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J</a:t>
                      </a:r>
                      <a:endParaRPr lang="fr-BE" sz="140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Aerosol Absorbing Index</a:t>
                      </a:r>
                      <a:endParaRPr lang="fr-BE" sz="140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not available</a:t>
                      </a:r>
                      <a:endParaRPr lang="fr-BE" sz="1400" i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1368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Aerosol Layer Height</a:t>
                      </a:r>
                      <a:endParaRPr lang="fr-BE" sz="140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EARLINET aerosol </a:t>
                      </a:r>
                      <a:r>
                        <a:rPr lang="en-GB" sz="14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lidar</a:t>
                      </a:r>
                      <a:endParaRPr lang="fr-BE" sz="1400" dirty="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1842" y="1902873"/>
            <a:ext cx="548640" cy="809682"/>
          </a:xfrm>
          <a:prstGeom prst="rect">
            <a:avLst/>
          </a:prstGeom>
        </p:spPr>
      </p:pic>
      <p:pic>
        <p:nvPicPr>
          <p:cNvPr id="2052" name="Picture 4" descr="https://www.earlinet.org/index.php?eID=tx_nawsecuredl&amp;u=0&amp;g=0&amp;t=1525355363&amp;hash=8802bc9ee1ae978541f743cc7661388a537d85b1&amp;file=/fileadmin/images/earlinet_log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836" y="6072400"/>
            <a:ext cx="485242" cy="51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cloud-net.org/images/cloudnet_border_half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615" y="5603358"/>
            <a:ext cx="876365" cy="42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0454458" y="4512755"/>
            <a:ext cx="565774" cy="524262"/>
            <a:chOff x="-1009649" y="3475136"/>
            <a:chExt cx="768946" cy="773014"/>
          </a:xfrm>
        </p:grpSpPr>
        <p:pic>
          <p:nvPicPr>
            <p:cNvPr id="2056" name="Picture 8" descr="http://pandonia.net/static/img/background-scaled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1009649" y="3475136"/>
              <a:ext cx="768946" cy="773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://pandonia.net/static/img/title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9828" y="3611548"/>
              <a:ext cx="687596" cy="235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7" descr="Picture 7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864429" y="44624"/>
            <a:ext cx="1741282" cy="864096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38200" y="1124744"/>
            <a:ext cx="9178936" cy="498824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defRPr b="1"/>
            </a:pPr>
            <a:r>
              <a:rPr lang="fr-BE" sz="2300" b="0" dirty="0" smtClean="0"/>
              <a:t>ESA FRM programme + WMO GAW </a:t>
            </a:r>
            <a:r>
              <a:rPr lang="fr-BE" sz="2300" b="0" dirty="0" err="1" smtClean="0"/>
              <a:t>contributing</a:t>
            </a:r>
            <a:r>
              <a:rPr lang="fr-BE" sz="2300" b="0" dirty="0" smtClean="0"/>
              <a:t> networks</a:t>
            </a:r>
            <a:endParaRPr lang="fr-BE" sz="2300" dirty="0" smtClean="0"/>
          </a:p>
        </p:txBody>
      </p:sp>
      <p:pic>
        <p:nvPicPr>
          <p:cNvPr id="24" name="Picture 8" descr="Nitrogen-dioxide-3D-vdW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73" y="3356297"/>
            <a:ext cx="401959" cy="29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Spacefill model of carbon monoxid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59" y="4429839"/>
            <a:ext cx="344585" cy="27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Spacefill model of ozon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73" y="2437144"/>
            <a:ext cx="432000" cy="32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s://upload.wikimedia.org/wikipedia/commons/thumb/2/21/GHS-pictogram-silhouette.svg/220px-GHS-pictogram-silhouette.svg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31" y="5918803"/>
            <a:ext cx="396105" cy="39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lambert\AppData\Local\Microsoft\Windows\INetCache\IE\MHXVHN9T\1399995805[1]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4" y="5272326"/>
            <a:ext cx="422382" cy="24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Methane-3D-space-filling.sv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57" y="4698779"/>
            <a:ext cx="346110" cy="37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image illustrative de l’article Méthanal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69" y="4087947"/>
            <a:ext cx="305248" cy="33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Sulfur-dioxide-3D-vdW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47" y="3813260"/>
            <a:ext cx="360485" cy="28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5641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976</Words>
  <Application>Microsoft Office PowerPoint</Application>
  <PresentationFormat>Custom</PresentationFormat>
  <Paragraphs>225</Paragraphs>
  <Slides>31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Vergelijking</vt:lpstr>
      <vt:lpstr>Sentinel-5p Mission Performance Centre Operational Validation Facility</vt:lpstr>
      <vt:lpstr>S5P operational data production since July 13  This talk:  1. S5P TROPOMI Validation Plan 2. Automated Validation Facility  - Architecture   - Data streams  - Output 3. Initial validation results 4. Conclusion </vt:lpstr>
      <vt:lpstr>PowerPoint Presentation</vt:lpstr>
      <vt:lpstr>PowerPoint Presentation</vt:lpstr>
      <vt:lpstr>S5P Mission Performance Centre - Validation</vt:lpstr>
      <vt:lpstr>S5P MPC Validation Data Analysis Facility (VDAF)  System  Architecture</vt:lpstr>
      <vt:lpstr>S5P VDAF   S5P TROPOMI  and   Validation Data  Streams</vt:lpstr>
      <vt:lpstr>S5P L2 Product Requirements</vt:lpstr>
      <vt:lpstr>Validation Data Streams into S5P VDAF</vt:lpstr>
      <vt:lpstr>Status of Validation Data Streams into VDAF O3 column data from NDACC and WMO GAW (WOUDC)</vt:lpstr>
      <vt:lpstr>Status of Validation Data Streams into VDAF CO column (FTIR) from NDACC and TCCON</vt:lpstr>
      <vt:lpstr>S5P Data Streams into MPC VDAF</vt:lpstr>
      <vt:lpstr>S5P MPC Validation Data Analysis Facility (VDAF)   Core System</vt:lpstr>
      <vt:lpstr>State-of-the-Art Validation Chain, Co-locators, Comparators…</vt:lpstr>
      <vt:lpstr>Data Handling, Co-location and Comparison Toolset</vt:lpstr>
      <vt:lpstr>S5P VDAF   MPC dedicated Automated Validation  Server  and   Public  Validation Website  </vt:lpstr>
      <vt:lpstr>S5P VDAF Automated Validation Server</vt:lpstr>
      <vt:lpstr>S5P MPC L2 Validation Planning</vt:lpstr>
      <vt:lpstr>First release of S5P Ozone column data Initial validation w.r.t. NDACC DOAS/SAOZ, MAX-DOAS and Pandora             qa_value &gt; 0.75 (without clouds)  /  qa_value &gt; 0.5 (including clouds and snow/ice) </vt:lpstr>
      <vt:lpstr>PowerPoint Presentation</vt:lpstr>
      <vt:lpstr>PowerPoint Presentation</vt:lpstr>
      <vt:lpstr>First release of S5P NO2 column data Initial validation w.r.t. NDACC DOAS/SAOZ, MAX-DOAS and Pandora             qa_value &gt; 0.75 (without clouds)  /  qa_value &gt; 0.5 (including clouds and snow/ice) </vt:lpstr>
      <vt:lpstr>First release of S5P NO2 column data Initial validation w.r.t. NDACC DOAS/SAOZ, MAX-DOAS and Pandora             qa_value &gt; 0.75 (without clouds)  /  qa_value &gt; 0.5 (including clouds and snow/ice) </vt:lpstr>
      <vt:lpstr>First release of S5P CO column data w.r.t. TCCON              qa_value &gt; 0.5  /  cloud OD &lt; 0.5  /  cloud height &lt; 5000 m</vt:lpstr>
      <vt:lpstr>First release of S5P Carbon Monoxide column data Initial validation w.r.t. TCCON and NDACC     </vt:lpstr>
      <vt:lpstr>First release of S5P Carbon Monoxide column data  Stripes in L2_CO   </vt:lpstr>
      <vt:lpstr>S5P MPC Validation Website</vt:lpstr>
      <vt:lpstr>PowerPoint Presentation</vt:lpstr>
      <vt:lpstr>Conclusion (1/2)</vt:lpstr>
      <vt:lpstr>Conclusion (2/2)</vt:lpstr>
      <vt:lpstr>Thank you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2018-08-30T10:02:13Z</dcterms:modified>
</cp:coreProperties>
</file>