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tif" ContentType="image/tiff"/>
  <Default Extension="m4v" ContentType="video/mp4"/>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64" r:id="rId2"/>
    <p:sldId id="266" r:id="rId3"/>
    <p:sldId id="291" r:id="rId4"/>
    <p:sldId id="1142" r:id="rId5"/>
    <p:sldId id="1153" r:id="rId6"/>
    <p:sldId id="1146" r:id="rId7"/>
    <p:sldId id="1147" r:id="rId8"/>
    <p:sldId id="1020" r:id="rId9"/>
    <p:sldId id="1144" r:id="rId10"/>
    <p:sldId id="1151" r:id="rId11"/>
    <p:sldId id="1152" r:id="rId12"/>
    <p:sldId id="1163" r:id="rId13"/>
    <p:sldId id="1165" r:id="rId14"/>
    <p:sldId id="1186" r:id="rId15"/>
    <p:sldId id="1184" r:id="rId16"/>
    <p:sldId id="304" r:id="rId17"/>
    <p:sldId id="287" r:id="rId18"/>
    <p:sldId id="283" r:id="rId19"/>
    <p:sldId id="272" r:id="rId20"/>
    <p:sldId id="1183" r:id="rId21"/>
    <p:sldId id="1182" r:id="rId22"/>
    <p:sldId id="624" r:id="rId23"/>
    <p:sldId id="625" r:id="rId24"/>
    <p:sldId id="286" r:id="rId25"/>
    <p:sldId id="325" r:id="rId26"/>
    <p:sldId id="1154" r:id="rId27"/>
    <p:sldId id="1155" r:id="rId28"/>
    <p:sldId id="1156" r:id="rId29"/>
    <p:sldId id="1158" r:id="rId30"/>
    <p:sldId id="1168" r:id="rId31"/>
    <p:sldId id="1176" r:id="rId32"/>
    <p:sldId id="1177" r:id="rId33"/>
    <p:sldId id="298" r:id="rId34"/>
    <p:sldId id="299" r:id="rId35"/>
    <p:sldId id="1170" r:id="rId36"/>
    <p:sldId id="1172" r:id="rId37"/>
    <p:sldId id="1175" r:id="rId38"/>
    <p:sldId id="1174" r:id="rId39"/>
    <p:sldId id="1173" r:id="rId40"/>
    <p:sldId id="296" r:id="rId41"/>
    <p:sldId id="1181" r:id="rId42"/>
    <p:sldId id="1187" r:id="rId43"/>
    <p:sldId id="1169" r:id="rId44"/>
    <p:sldId id="1178" r:id="rId45"/>
    <p:sldId id="1179" r:id="rId46"/>
    <p:sldId id="323" r:id="rId47"/>
    <p:sldId id="333" r:id="rId48"/>
    <p:sldId id="346" r:id="rId49"/>
    <p:sldId id="331" r:id="rId50"/>
    <p:sldId id="353" r:id="rId51"/>
    <p:sldId id="354" r:id="rId52"/>
    <p:sldId id="345" r:id="rId53"/>
    <p:sldId id="1180" r:id="rId54"/>
    <p:sldId id="355" r:id="rId55"/>
    <p:sldId id="352" r:id="rId56"/>
    <p:sldId id="351" r:id="rId57"/>
    <p:sldId id="313" r:id="rId58"/>
    <p:sldId id="332" r:id="rId59"/>
    <p:sldId id="334" r:id="rId60"/>
    <p:sldId id="335" r:id="rId61"/>
    <p:sldId id="336" r:id="rId62"/>
    <p:sldId id="348" r:id="rId63"/>
    <p:sldId id="347" r:id="rId64"/>
    <p:sldId id="349" r:id="rId65"/>
    <p:sldId id="350" r:id="rId66"/>
  </p:sldIdLst>
  <p:sldSz cx="9144000" cy="5143500" type="screen16x9"/>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E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0088" autoAdjust="0"/>
  </p:normalViewPr>
  <p:slideViewPr>
    <p:cSldViewPr snapToGrid="0" snapToObjects="1">
      <p:cViewPr varScale="1">
        <p:scale>
          <a:sx n="150" d="100"/>
          <a:sy n="150" d="100"/>
        </p:scale>
        <p:origin x="420" y="114"/>
      </p:cViewPr>
      <p:guideLst/>
    </p:cSldViewPr>
  </p:slideViewPr>
  <p:outlineViewPr>
    <p:cViewPr>
      <p:scale>
        <a:sx n="33" d="100"/>
        <a:sy n="33" d="100"/>
      </p:scale>
      <p:origin x="0" y="0"/>
    </p:cViewPr>
  </p:outlineViewPr>
  <p:notesTextViewPr>
    <p:cViewPr>
      <p:scale>
        <a:sx n="100" d="100"/>
        <a:sy n="100" d="100"/>
      </p:scale>
      <p:origin x="0" y="-210"/>
    </p:cViewPr>
  </p:notesTextViewPr>
  <p:sorterViewPr>
    <p:cViewPr varScale="1">
      <p:scale>
        <a:sx n="100" d="100"/>
        <a:sy n="100" d="100"/>
      </p:scale>
      <p:origin x="0" y="-88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2013\LRS_RCA-EO\17%20L10%20requirements\001%20L10%20report\Draft\L10%20report%20sections_10-2-2017\Briefing%20slides_1-16-2018\Tables_Graphs_SLI%20briefing_1-17-2018_no%20nul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L7 Geodetic Accuracy by Quarter</a:t>
            </a:r>
          </a:p>
        </c:rich>
      </c:tx>
      <c:layout>
        <c:manualLayout>
          <c:xMode val="edge"/>
          <c:yMode val="edge"/>
          <c:x val="0.31743884849631832"/>
          <c:y val="2.4227887124753905E-2"/>
        </c:manualLayout>
      </c:layout>
      <c:overlay val="0"/>
    </c:title>
    <c:autoTitleDeleted val="0"/>
    <c:plotArea>
      <c:layout>
        <c:manualLayout>
          <c:layoutTarget val="inner"/>
          <c:xMode val="edge"/>
          <c:yMode val="edge"/>
          <c:x val="7.3022563711091559E-2"/>
          <c:y val="3.6824909911964604E-2"/>
          <c:w val="0.91417121107097332"/>
          <c:h val="0.95516823437841802"/>
        </c:manualLayout>
      </c:layout>
      <c:barChart>
        <c:barDir val="col"/>
        <c:grouping val="clustered"/>
        <c:varyColors val="0"/>
        <c:ser>
          <c:idx val="0"/>
          <c:order val="0"/>
          <c:tx>
            <c:strRef>
              <c:f>'Quarterly Stats'!$B$1</c:f>
              <c:strCache>
                <c:ptCount val="1"/>
                <c:pt idx="0">
                  <c:v>Mean_XT</c:v>
                </c:pt>
              </c:strCache>
            </c:strRef>
          </c:tx>
          <c:invertIfNegative val="0"/>
          <c:cat>
            <c:strRef>
              <c:f>'Quarterly Stats'!$A$48:$A$77</c:f>
              <c:strCache>
                <c:ptCount val="30"/>
                <c:pt idx="0">
                  <c:v>1Q11</c:v>
                </c:pt>
                <c:pt idx="1">
                  <c:v>2Q11</c:v>
                </c:pt>
                <c:pt idx="2">
                  <c:v>3Q11</c:v>
                </c:pt>
                <c:pt idx="3">
                  <c:v>4Q11</c:v>
                </c:pt>
                <c:pt idx="4">
                  <c:v>1Q12</c:v>
                </c:pt>
                <c:pt idx="5">
                  <c:v>2Q12</c:v>
                </c:pt>
                <c:pt idx="6">
                  <c:v>3Q12</c:v>
                </c:pt>
                <c:pt idx="7">
                  <c:v>4Q12</c:v>
                </c:pt>
                <c:pt idx="8">
                  <c:v>1Q13</c:v>
                </c:pt>
                <c:pt idx="9">
                  <c:v>2Q13</c:v>
                </c:pt>
                <c:pt idx="10">
                  <c:v>3Q13</c:v>
                </c:pt>
                <c:pt idx="11">
                  <c:v>4Q13</c:v>
                </c:pt>
                <c:pt idx="12">
                  <c:v>1Q14</c:v>
                </c:pt>
                <c:pt idx="13">
                  <c:v>2Q14</c:v>
                </c:pt>
                <c:pt idx="14">
                  <c:v>3Q14</c:v>
                </c:pt>
                <c:pt idx="15">
                  <c:v>4Q14</c:v>
                </c:pt>
                <c:pt idx="16">
                  <c:v>1Q15</c:v>
                </c:pt>
                <c:pt idx="17">
                  <c:v>2Q15</c:v>
                </c:pt>
                <c:pt idx="18">
                  <c:v>3Q15</c:v>
                </c:pt>
                <c:pt idx="19">
                  <c:v>4Q15</c:v>
                </c:pt>
                <c:pt idx="20">
                  <c:v>1Q16</c:v>
                </c:pt>
                <c:pt idx="21">
                  <c:v>2Q16</c:v>
                </c:pt>
                <c:pt idx="22">
                  <c:v>3Q16</c:v>
                </c:pt>
                <c:pt idx="23">
                  <c:v>4Q16</c:v>
                </c:pt>
                <c:pt idx="24">
                  <c:v>1Q17</c:v>
                </c:pt>
                <c:pt idx="25">
                  <c:v>2Q17</c:v>
                </c:pt>
                <c:pt idx="26">
                  <c:v>3Q17</c:v>
                </c:pt>
                <c:pt idx="27">
                  <c:v>4Q17</c:v>
                </c:pt>
                <c:pt idx="28">
                  <c:v>1Q18</c:v>
                </c:pt>
                <c:pt idx="29">
                  <c:v>2Q18</c:v>
                </c:pt>
              </c:strCache>
            </c:strRef>
          </c:cat>
          <c:val>
            <c:numRef>
              <c:f>'Quarterly Stats'!$B$48:$B$77</c:f>
              <c:numCache>
                <c:formatCode>0.000</c:formatCode>
                <c:ptCount val="30"/>
                <c:pt idx="0">
                  <c:v>103.95666649807693</c:v>
                </c:pt>
                <c:pt idx="1">
                  <c:v>102.75788496111112</c:v>
                </c:pt>
                <c:pt idx="2">
                  <c:v>123.08682157738096</c:v>
                </c:pt>
                <c:pt idx="3">
                  <c:v>84.282361569806469</c:v>
                </c:pt>
                <c:pt idx="4">
                  <c:v>13.781785838431375</c:v>
                </c:pt>
                <c:pt idx="5">
                  <c:v>27.761536332000006</c:v>
                </c:pt>
                <c:pt idx="6">
                  <c:v>35.847533873142858</c:v>
                </c:pt>
                <c:pt idx="7">
                  <c:v>36.889872918488372</c:v>
                </c:pt>
                <c:pt idx="8">
                  <c:v>32.459634005230775</c:v>
                </c:pt>
                <c:pt idx="9">
                  <c:v>30.60174074421051</c:v>
                </c:pt>
                <c:pt idx="10">
                  <c:v>30.984629776279075</c:v>
                </c:pt>
                <c:pt idx="11">
                  <c:v>36.512938094465909</c:v>
                </c:pt>
                <c:pt idx="12">
                  <c:v>23.892234080461542</c:v>
                </c:pt>
                <c:pt idx="13">
                  <c:v>18.8890264047218</c:v>
                </c:pt>
                <c:pt idx="14">
                  <c:v>18.669103286810344</c:v>
                </c:pt>
                <c:pt idx="15">
                  <c:v>36.992322864028864</c:v>
                </c:pt>
                <c:pt idx="16">
                  <c:v>19.140925507600002</c:v>
                </c:pt>
                <c:pt idx="17">
                  <c:v>25.907801190344831</c:v>
                </c:pt>
                <c:pt idx="18">
                  <c:v>19.827650790804498</c:v>
                </c:pt>
                <c:pt idx="19">
                  <c:v>28.797573569537747</c:v>
                </c:pt>
                <c:pt idx="20">
                  <c:v>42.762829814632191</c:v>
                </c:pt>
                <c:pt idx="21">
                  <c:v>38.138447431459696</c:v>
                </c:pt>
                <c:pt idx="22">
                  <c:v>61.716998756615354</c:v>
                </c:pt>
                <c:pt idx="23">
                  <c:v>61.004160289357785</c:v>
                </c:pt>
                <c:pt idx="24">
                  <c:v>63.987723511971794</c:v>
                </c:pt>
                <c:pt idx="25">
                  <c:v>47.38636329172931</c:v>
                </c:pt>
                <c:pt idx="26">
                  <c:v>86.928191968627431</c:v>
                </c:pt>
                <c:pt idx="27">
                  <c:v>89.500179562319971</c:v>
                </c:pt>
                <c:pt idx="28">
                  <c:v>85.552126551157926</c:v>
                </c:pt>
                <c:pt idx="29">
                  <c:v>78.086918544354845</c:v>
                </c:pt>
              </c:numCache>
            </c:numRef>
          </c:val>
          <c:extLst>
            <c:ext xmlns:c16="http://schemas.microsoft.com/office/drawing/2014/chart" uri="{C3380CC4-5D6E-409C-BE32-E72D297353CC}">
              <c16:uniqueId val="{00000000-9C40-41B4-864A-3B88DCB33592}"/>
            </c:ext>
          </c:extLst>
        </c:ser>
        <c:ser>
          <c:idx val="1"/>
          <c:order val="1"/>
          <c:tx>
            <c:strRef>
              <c:f>'Quarterly Stats'!$C$1</c:f>
              <c:strCache>
                <c:ptCount val="1"/>
                <c:pt idx="0">
                  <c:v>Mean_AT</c:v>
                </c:pt>
              </c:strCache>
            </c:strRef>
          </c:tx>
          <c:invertIfNegative val="0"/>
          <c:cat>
            <c:strRef>
              <c:f>'Quarterly Stats'!$A$48:$A$77</c:f>
              <c:strCache>
                <c:ptCount val="30"/>
                <c:pt idx="0">
                  <c:v>1Q11</c:v>
                </c:pt>
                <c:pt idx="1">
                  <c:v>2Q11</c:v>
                </c:pt>
                <c:pt idx="2">
                  <c:v>3Q11</c:v>
                </c:pt>
                <c:pt idx="3">
                  <c:v>4Q11</c:v>
                </c:pt>
                <c:pt idx="4">
                  <c:v>1Q12</c:v>
                </c:pt>
                <c:pt idx="5">
                  <c:v>2Q12</c:v>
                </c:pt>
                <c:pt idx="6">
                  <c:v>3Q12</c:v>
                </c:pt>
                <c:pt idx="7">
                  <c:v>4Q12</c:v>
                </c:pt>
                <c:pt idx="8">
                  <c:v>1Q13</c:v>
                </c:pt>
                <c:pt idx="9">
                  <c:v>2Q13</c:v>
                </c:pt>
                <c:pt idx="10">
                  <c:v>3Q13</c:v>
                </c:pt>
                <c:pt idx="11">
                  <c:v>4Q13</c:v>
                </c:pt>
                <c:pt idx="12">
                  <c:v>1Q14</c:v>
                </c:pt>
                <c:pt idx="13">
                  <c:v>2Q14</c:v>
                </c:pt>
                <c:pt idx="14">
                  <c:v>3Q14</c:v>
                </c:pt>
                <c:pt idx="15">
                  <c:v>4Q14</c:v>
                </c:pt>
                <c:pt idx="16">
                  <c:v>1Q15</c:v>
                </c:pt>
                <c:pt idx="17">
                  <c:v>2Q15</c:v>
                </c:pt>
                <c:pt idx="18">
                  <c:v>3Q15</c:v>
                </c:pt>
                <c:pt idx="19">
                  <c:v>4Q15</c:v>
                </c:pt>
                <c:pt idx="20">
                  <c:v>1Q16</c:v>
                </c:pt>
                <c:pt idx="21">
                  <c:v>2Q16</c:v>
                </c:pt>
                <c:pt idx="22">
                  <c:v>3Q16</c:v>
                </c:pt>
                <c:pt idx="23">
                  <c:v>4Q16</c:v>
                </c:pt>
                <c:pt idx="24">
                  <c:v>1Q17</c:v>
                </c:pt>
                <c:pt idx="25">
                  <c:v>2Q17</c:v>
                </c:pt>
                <c:pt idx="26">
                  <c:v>3Q17</c:v>
                </c:pt>
                <c:pt idx="27">
                  <c:v>4Q17</c:v>
                </c:pt>
                <c:pt idx="28">
                  <c:v>1Q18</c:v>
                </c:pt>
                <c:pt idx="29">
                  <c:v>2Q18</c:v>
                </c:pt>
              </c:strCache>
            </c:strRef>
          </c:cat>
          <c:val>
            <c:numRef>
              <c:f>'Quarterly Stats'!$C$48:$C$77</c:f>
              <c:numCache>
                <c:formatCode>0.000</c:formatCode>
                <c:ptCount val="30"/>
                <c:pt idx="0">
                  <c:v>-10.377547065</c:v>
                </c:pt>
                <c:pt idx="1">
                  <c:v>-13.45560203777778</c:v>
                </c:pt>
                <c:pt idx="2">
                  <c:v>-23.747092170178568</c:v>
                </c:pt>
                <c:pt idx="3">
                  <c:v>-8.0817432764032215</c:v>
                </c:pt>
                <c:pt idx="4">
                  <c:v>6.320085948058825</c:v>
                </c:pt>
                <c:pt idx="5">
                  <c:v>-4.9129375487777773</c:v>
                </c:pt>
                <c:pt idx="6">
                  <c:v>14.55979977651786</c:v>
                </c:pt>
                <c:pt idx="7">
                  <c:v>25.123478494534883</c:v>
                </c:pt>
                <c:pt idx="8">
                  <c:v>23.768092937692316</c:v>
                </c:pt>
                <c:pt idx="9">
                  <c:v>11.016027703223683</c:v>
                </c:pt>
                <c:pt idx="10">
                  <c:v>10.870908877906974</c:v>
                </c:pt>
                <c:pt idx="11">
                  <c:v>24.944242831363628</c:v>
                </c:pt>
                <c:pt idx="12">
                  <c:v>15.06943166676923</c:v>
                </c:pt>
                <c:pt idx="13">
                  <c:v>-1.8836570859774429</c:v>
                </c:pt>
                <c:pt idx="14">
                  <c:v>6.639988644043104</c:v>
                </c:pt>
                <c:pt idx="15">
                  <c:v>34.655714963721174</c:v>
                </c:pt>
                <c:pt idx="16">
                  <c:v>18.714114213839999</c:v>
                </c:pt>
                <c:pt idx="17">
                  <c:v>17.481920951905177</c:v>
                </c:pt>
                <c:pt idx="18">
                  <c:v>34.372069373421049</c:v>
                </c:pt>
                <c:pt idx="19">
                  <c:v>7.0870066674528296</c:v>
                </c:pt>
                <c:pt idx="20">
                  <c:v>20.920099713908048</c:v>
                </c:pt>
                <c:pt idx="21">
                  <c:v>-2.4034156733064522</c:v>
                </c:pt>
                <c:pt idx="22">
                  <c:v>1.804738915307692</c:v>
                </c:pt>
                <c:pt idx="23">
                  <c:v>0.16046222826605661</c:v>
                </c:pt>
                <c:pt idx="24">
                  <c:v>20.12652622715493</c:v>
                </c:pt>
                <c:pt idx="25">
                  <c:v>6.0746106491503786</c:v>
                </c:pt>
                <c:pt idx="26">
                  <c:v>21.281125390915047</c:v>
                </c:pt>
                <c:pt idx="27">
                  <c:v>12.731478739439996</c:v>
                </c:pt>
                <c:pt idx="28">
                  <c:v>19.792098069157895</c:v>
                </c:pt>
                <c:pt idx="29">
                  <c:v>6.564521642419356</c:v>
                </c:pt>
              </c:numCache>
            </c:numRef>
          </c:val>
          <c:extLst>
            <c:ext xmlns:c16="http://schemas.microsoft.com/office/drawing/2014/chart" uri="{C3380CC4-5D6E-409C-BE32-E72D297353CC}">
              <c16:uniqueId val="{00000001-9C40-41B4-864A-3B88DCB33592}"/>
            </c:ext>
          </c:extLst>
        </c:ser>
        <c:ser>
          <c:idx val="2"/>
          <c:order val="2"/>
          <c:tx>
            <c:strRef>
              <c:f>'Quarterly Stats'!$D$1</c:f>
              <c:strCache>
                <c:ptCount val="1"/>
                <c:pt idx="0">
                  <c:v>RMS_XT</c:v>
                </c:pt>
              </c:strCache>
            </c:strRef>
          </c:tx>
          <c:invertIfNegative val="0"/>
          <c:cat>
            <c:strRef>
              <c:f>'Quarterly Stats'!$A$48:$A$77</c:f>
              <c:strCache>
                <c:ptCount val="30"/>
                <c:pt idx="0">
                  <c:v>1Q11</c:v>
                </c:pt>
                <c:pt idx="1">
                  <c:v>2Q11</c:v>
                </c:pt>
                <c:pt idx="2">
                  <c:v>3Q11</c:v>
                </c:pt>
                <c:pt idx="3">
                  <c:v>4Q11</c:v>
                </c:pt>
                <c:pt idx="4">
                  <c:v>1Q12</c:v>
                </c:pt>
                <c:pt idx="5">
                  <c:v>2Q12</c:v>
                </c:pt>
                <c:pt idx="6">
                  <c:v>3Q12</c:v>
                </c:pt>
                <c:pt idx="7">
                  <c:v>4Q12</c:v>
                </c:pt>
                <c:pt idx="8">
                  <c:v>1Q13</c:v>
                </c:pt>
                <c:pt idx="9">
                  <c:v>2Q13</c:v>
                </c:pt>
                <c:pt idx="10">
                  <c:v>3Q13</c:v>
                </c:pt>
                <c:pt idx="11">
                  <c:v>4Q13</c:v>
                </c:pt>
                <c:pt idx="12">
                  <c:v>1Q14</c:v>
                </c:pt>
                <c:pt idx="13">
                  <c:v>2Q14</c:v>
                </c:pt>
                <c:pt idx="14">
                  <c:v>3Q14</c:v>
                </c:pt>
                <c:pt idx="15">
                  <c:v>4Q14</c:v>
                </c:pt>
                <c:pt idx="16">
                  <c:v>1Q15</c:v>
                </c:pt>
                <c:pt idx="17">
                  <c:v>2Q15</c:v>
                </c:pt>
                <c:pt idx="18">
                  <c:v>3Q15</c:v>
                </c:pt>
                <c:pt idx="19">
                  <c:v>4Q15</c:v>
                </c:pt>
                <c:pt idx="20">
                  <c:v>1Q16</c:v>
                </c:pt>
                <c:pt idx="21">
                  <c:v>2Q16</c:v>
                </c:pt>
                <c:pt idx="22">
                  <c:v>3Q16</c:v>
                </c:pt>
                <c:pt idx="23">
                  <c:v>4Q16</c:v>
                </c:pt>
                <c:pt idx="24">
                  <c:v>1Q17</c:v>
                </c:pt>
                <c:pt idx="25">
                  <c:v>2Q17</c:v>
                </c:pt>
                <c:pt idx="26">
                  <c:v>3Q17</c:v>
                </c:pt>
                <c:pt idx="27">
                  <c:v>4Q17</c:v>
                </c:pt>
                <c:pt idx="28">
                  <c:v>1Q18</c:v>
                </c:pt>
                <c:pt idx="29">
                  <c:v>2Q18</c:v>
                </c:pt>
              </c:strCache>
            </c:strRef>
          </c:cat>
          <c:val>
            <c:numRef>
              <c:f>'Quarterly Stats'!$D$48:$D$77</c:f>
              <c:numCache>
                <c:formatCode>0.000</c:formatCode>
                <c:ptCount val="30"/>
                <c:pt idx="0">
                  <c:v>106.93160597141055</c:v>
                </c:pt>
                <c:pt idx="1">
                  <c:v>107.53818773472663</c:v>
                </c:pt>
                <c:pt idx="2">
                  <c:v>126.37883921257028</c:v>
                </c:pt>
                <c:pt idx="3">
                  <c:v>101.34574391220805</c:v>
                </c:pt>
                <c:pt idx="4">
                  <c:v>35.402178021724943</c:v>
                </c:pt>
                <c:pt idx="5">
                  <c:v>51.336647189809284</c:v>
                </c:pt>
                <c:pt idx="6">
                  <c:v>52.601562155332758</c:v>
                </c:pt>
                <c:pt idx="7">
                  <c:v>52.547422228936611</c:v>
                </c:pt>
                <c:pt idx="8">
                  <c:v>47.361793001172238</c:v>
                </c:pt>
                <c:pt idx="9">
                  <c:v>50.079388827953572</c:v>
                </c:pt>
                <c:pt idx="10">
                  <c:v>49.648841241027448</c:v>
                </c:pt>
                <c:pt idx="11">
                  <c:v>49.446506911095035</c:v>
                </c:pt>
                <c:pt idx="12">
                  <c:v>49.968704462880524</c:v>
                </c:pt>
                <c:pt idx="13">
                  <c:v>51.33691216431167</c:v>
                </c:pt>
                <c:pt idx="14">
                  <c:v>57.114110917408318</c:v>
                </c:pt>
                <c:pt idx="15">
                  <c:v>64.184594858004914</c:v>
                </c:pt>
                <c:pt idx="16">
                  <c:v>56.945569478731777</c:v>
                </c:pt>
                <c:pt idx="17">
                  <c:v>56.478068355293232</c:v>
                </c:pt>
                <c:pt idx="18">
                  <c:v>43.531751498136074</c:v>
                </c:pt>
                <c:pt idx="19">
                  <c:v>61.318567930575526</c:v>
                </c:pt>
                <c:pt idx="20">
                  <c:v>62.449116235207903</c:v>
                </c:pt>
                <c:pt idx="21">
                  <c:v>58.271854019242859</c:v>
                </c:pt>
                <c:pt idx="22">
                  <c:v>77.983377529249054</c:v>
                </c:pt>
                <c:pt idx="23">
                  <c:v>78.297072426934406</c:v>
                </c:pt>
                <c:pt idx="24">
                  <c:v>81.843319493033007</c:v>
                </c:pt>
                <c:pt idx="25">
                  <c:v>65.383385157293986</c:v>
                </c:pt>
                <c:pt idx="26">
                  <c:v>97.936186604601048</c:v>
                </c:pt>
                <c:pt idx="27">
                  <c:v>98.986404997841376</c:v>
                </c:pt>
                <c:pt idx="28">
                  <c:v>94.101772048433304</c:v>
                </c:pt>
                <c:pt idx="29">
                  <c:v>86.778020830051844</c:v>
                </c:pt>
              </c:numCache>
            </c:numRef>
          </c:val>
          <c:extLst>
            <c:ext xmlns:c16="http://schemas.microsoft.com/office/drawing/2014/chart" uri="{C3380CC4-5D6E-409C-BE32-E72D297353CC}">
              <c16:uniqueId val="{00000002-9C40-41B4-864A-3B88DCB33592}"/>
            </c:ext>
          </c:extLst>
        </c:ser>
        <c:ser>
          <c:idx val="3"/>
          <c:order val="3"/>
          <c:tx>
            <c:strRef>
              <c:f>'Quarterly Stats'!$E$1</c:f>
              <c:strCache>
                <c:ptCount val="1"/>
                <c:pt idx="0">
                  <c:v>RMS_AT</c:v>
                </c:pt>
              </c:strCache>
            </c:strRef>
          </c:tx>
          <c:invertIfNegative val="0"/>
          <c:cat>
            <c:strRef>
              <c:f>'Quarterly Stats'!$A$48:$A$77</c:f>
              <c:strCache>
                <c:ptCount val="30"/>
                <c:pt idx="0">
                  <c:v>1Q11</c:v>
                </c:pt>
                <c:pt idx="1">
                  <c:v>2Q11</c:v>
                </c:pt>
                <c:pt idx="2">
                  <c:v>3Q11</c:v>
                </c:pt>
                <c:pt idx="3">
                  <c:v>4Q11</c:v>
                </c:pt>
                <c:pt idx="4">
                  <c:v>1Q12</c:v>
                </c:pt>
                <c:pt idx="5">
                  <c:v>2Q12</c:v>
                </c:pt>
                <c:pt idx="6">
                  <c:v>3Q12</c:v>
                </c:pt>
                <c:pt idx="7">
                  <c:v>4Q12</c:v>
                </c:pt>
                <c:pt idx="8">
                  <c:v>1Q13</c:v>
                </c:pt>
                <c:pt idx="9">
                  <c:v>2Q13</c:v>
                </c:pt>
                <c:pt idx="10">
                  <c:v>3Q13</c:v>
                </c:pt>
                <c:pt idx="11">
                  <c:v>4Q13</c:v>
                </c:pt>
                <c:pt idx="12">
                  <c:v>1Q14</c:v>
                </c:pt>
                <c:pt idx="13">
                  <c:v>2Q14</c:v>
                </c:pt>
                <c:pt idx="14">
                  <c:v>3Q14</c:v>
                </c:pt>
                <c:pt idx="15">
                  <c:v>4Q14</c:v>
                </c:pt>
                <c:pt idx="16">
                  <c:v>1Q15</c:v>
                </c:pt>
                <c:pt idx="17">
                  <c:v>2Q15</c:v>
                </c:pt>
                <c:pt idx="18">
                  <c:v>3Q15</c:v>
                </c:pt>
                <c:pt idx="19">
                  <c:v>4Q15</c:v>
                </c:pt>
                <c:pt idx="20">
                  <c:v>1Q16</c:v>
                </c:pt>
                <c:pt idx="21">
                  <c:v>2Q16</c:v>
                </c:pt>
                <c:pt idx="22">
                  <c:v>3Q16</c:v>
                </c:pt>
                <c:pt idx="23">
                  <c:v>4Q16</c:v>
                </c:pt>
                <c:pt idx="24">
                  <c:v>1Q17</c:v>
                </c:pt>
                <c:pt idx="25">
                  <c:v>2Q17</c:v>
                </c:pt>
                <c:pt idx="26">
                  <c:v>3Q17</c:v>
                </c:pt>
                <c:pt idx="27">
                  <c:v>4Q17</c:v>
                </c:pt>
                <c:pt idx="28">
                  <c:v>1Q18</c:v>
                </c:pt>
                <c:pt idx="29">
                  <c:v>2Q18</c:v>
                </c:pt>
              </c:strCache>
            </c:strRef>
          </c:cat>
          <c:val>
            <c:numRef>
              <c:f>'Quarterly Stats'!$E$48:$E$77</c:f>
              <c:numCache>
                <c:formatCode>0.000</c:formatCode>
                <c:ptCount val="30"/>
                <c:pt idx="0">
                  <c:v>37.386484959324058</c:v>
                </c:pt>
                <c:pt idx="1">
                  <c:v>42.366157873827262</c:v>
                </c:pt>
                <c:pt idx="2">
                  <c:v>39.405779785001606</c:v>
                </c:pt>
                <c:pt idx="3">
                  <c:v>43.328733369634904</c:v>
                </c:pt>
                <c:pt idx="4">
                  <c:v>48.469909028719236</c:v>
                </c:pt>
                <c:pt idx="5">
                  <c:v>44.431044140634029</c:v>
                </c:pt>
                <c:pt idx="6">
                  <c:v>46.205682424293684</c:v>
                </c:pt>
                <c:pt idx="7">
                  <c:v>57.137038487119241</c:v>
                </c:pt>
                <c:pt idx="8">
                  <c:v>52.545395129526028</c:v>
                </c:pt>
                <c:pt idx="9">
                  <c:v>48.004989518234268</c:v>
                </c:pt>
                <c:pt idx="10">
                  <c:v>50.911190618996649</c:v>
                </c:pt>
                <c:pt idx="11">
                  <c:v>52.904915421036051</c:v>
                </c:pt>
                <c:pt idx="12">
                  <c:v>59.669965190375457</c:v>
                </c:pt>
                <c:pt idx="13">
                  <c:v>56.325269393790045</c:v>
                </c:pt>
                <c:pt idx="14">
                  <c:v>68.012455635703873</c:v>
                </c:pt>
                <c:pt idx="15">
                  <c:v>66.772205907987612</c:v>
                </c:pt>
                <c:pt idx="16">
                  <c:v>59.164915007692372</c:v>
                </c:pt>
                <c:pt idx="17">
                  <c:v>49.331689288790443</c:v>
                </c:pt>
                <c:pt idx="18">
                  <c:v>55.742566011447458</c:v>
                </c:pt>
                <c:pt idx="19">
                  <c:v>59.77705521457014</c:v>
                </c:pt>
                <c:pt idx="20">
                  <c:v>69.392654930865106</c:v>
                </c:pt>
                <c:pt idx="21">
                  <c:v>63.052563741264485</c:v>
                </c:pt>
                <c:pt idx="22">
                  <c:v>58.430298509498208</c:v>
                </c:pt>
                <c:pt idx="23">
                  <c:v>47.733192987761619</c:v>
                </c:pt>
                <c:pt idx="24">
                  <c:v>58.951436764011277</c:v>
                </c:pt>
                <c:pt idx="25">
                  <c:v>52.907441533258059</c:v>
                </c:pt>
                <c:pt idx="26">
                  <c:v>58.192878393636903</c:v>
                </c:pt>
                <c:pt idx="27">
                  <c:v>56.590737660085786</c:v>
                </c:pt>
                <c:pt idx="28">
                  <c:v>55.506397701936656</c:v>
                </c:pt>
                <c:pt idx="29">
                  <c:v>53.947372578191953</c:v>
                </c:pt>
              </c:numCache>
            </c:numRef>
          </c:val>
          <c:extLst>
            <c:ext xmlns:c16="http://schemas.microsoft.com/office/drawing/2014/chart" uri="{C3380CC4-5D6E-409C-BE32-E72D297353CC}">
              <c16:uniqueId val="{00000003-9C40-41B4-864A-3B88DCB33592}"/>
            </c:ext>
          </c:extLst>
        </c:ser>
        <c:dLbls>
          <c:showLegendKey val="0"/>
          <c:showVal val="0"/>
          <c:showCatName val="0"/>
          <c:showSerName val="0"/>
          <c:showPercent val="0"/>
          <c:showBubbleSize val="0"/>
        </c:dLbls>
        <c:gapWidth val="150"/>
        <c:axId val="495220392"/>
        <c:axId val="495220784"/>
      </c:barChart>
      <c:catAx>
        <c:axId val="495220392"/>
        <c:scaling>
          <c:orientation val="minMax"/>
        </c:scaling>
        <c:delete val="0"/>
        <c:axPos val="b"/>
        <c:numFmt formatCode="General" sourceLinked="0"/>
        <c:majorTickMark val="out"/>
        <c:minorTickMark val="none"/>
        <c:tickLblPos val="nextTo"/>
        <c:txPr>
          <a:bodyPr rot="2700000" vert="horz"/>
          <a:lstStyle/>
          <a:p>
            <a:pPr>
              <a:defRPr/>
            </a:pPr>
            <a:endParaRPr lang="en-US"/>
          </a:p>
        </c:txPr>
        <c:crossAx val="495220784"/>
        <c:crosses val="autoZero"/>
        <c:auto val="1"/>
        <c:lblAlgn val="ctr"/>
        <c:lblOffset val="100"/>
        <c:noMultiLvlLbl val="0"/>
      </c:catAx>
      <c:valAx>
        <c:axId val="495220784"/>
        <c:scaling>
          <c:orientation val="minMax"/>
        </c:scaling>
        <c:delete val="0"/>
        <c:axPos val="l"/>
        <c:majorGridlines/>
        <c:title>
          <c:tx>
            <c:rich>
              <a:bodyPr rot="-5400000" vert="horz"/>
              <a:lstStyle/>
              <a:p>
                <a:pPr>
                  <a:defRPr/>
                </a:pPr>
                <a:r>
                  <a:rPr lang="en-US" dirty="0"/>
                  <a:t>Meters</a:t>
                </a:r>
              </a:p>
            </c:rich>
          </c:tx>
          <c:overlay val="0"/>
        </c:title>
        <c:numFmt formatCode="General" sourceLinked="0"/>
        <c:majorTickMark val="out"/>
        <c:minorTickMark val="none"/>
        <c:tickLblPos val="nextTo"/>
        <c:crossAx val="495220392"/>
        <c:crosses val="autoZero"/>
        <c:crossBetween val="between"/>
      </c:valAx>
      <c:spPr>
        <a:solidFill>
          <a:schemeClr val="bg1"/>
        </a:solidFill>
      </c:spPr>
    </c:plotArea>
    <c:legend>
      <c:legendPos val="r"/>
      <c:layout>
        <c:manualLayout>
          <c:xMode val="edge"/>
          <c:yMode val="edge"/>
          <c:x val="8.4901122375998395E-2"/>
          <c:y val="0"/>
          <c:w val="0.18019925101091402"/>
          <c:h val="0.19265286484737448"/>
        </c:manualLayout>
      </c:layout>
      <c:overlay val="0"/>
      <c:spPr>
        <a:solidFill>
          <a:schemeClr val="bg1"/>
        </a:solidFill>
        <a:ln>
          <a:solidFill>
            <a:schemeClr val="tx1"/>
          </a:solidFill>
        </a:ln>
      </c:spPr>
    </c:legend>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19726796031692"/>
          <c:y val="0.1265195886372541"/>
          <c:w val="0.67433834842856777"/>
          <c:h val="0.86072700265714952"/>
        </c:manualLayout>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FD7-4483-B5B3-4BC118398C1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FD7-4483-B5B3-4BC118398C1D}"/>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2FD7-4483-B5B3-4BC118398C1D}"/>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2FD7-4483-B5B3-4BC118398C1D}"/>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2FD7-4483-B5B3-4BC118398C1D}"/>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2FD7-4483-B5B3-4BC118398C1D}"/>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2FD7-4483-B5B3-4BC118398C1D}"/>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2FD7-4483-B5B3-4BC118398C1D}"/>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2FD7-4483-B5B3-4BC118398C1D}"/>
              </c:ext>
            </c:extLst>
          </c:dPt>
          <c:dLbls>
            <c:dLbl>
              <c:idx val="2"/>
              <c:layout>
                <c:manualLayout>
                  <c:x val="-5.5231469418111127E-2"/>
                  <c:y val="1.87942812829757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FD7-4483-B5B3-4BC118398C1D}"/>
                </c:ext>
              </c:extLst>
            </c:dLbl>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'Pie by KPS'!$A$35:$A$43</c:f>
              <c:strCache>
                <c:ptCount val="9"/>
                <c:pt idx="1">
                  <c:v>Energy and Mineral</c:v>
                </c:pt>
                <c:pt idx="2">
                  <c:v>Ocean and Coastal</c:v>
                </c:pt>
                <c:pt idx="3">
                  <c:v>Water Resources</c:v>
                </c:pt>
                <c:pt idx="4">
                  <c:v>Human Health</c:v>
                </c:pt>
                <c:pt idx="5">
                  <c:v>Climate</c:v>
                </c:pt>
                <c:pt idx="6">
                  <c:v>Disasters</c:v>
                </c:pt>
                <c:pt idx="7">
                  <c:v>Agriculture and Forestry</c:v>
                </c:pt>
                <c:pt idx="8">
                  <c:v>Ecosystems</c:v>
                </c:pt>
              </c:strCache>
            </c:strRef>
          </c:cat>
          <c:val>
            <c:numRef>
              <c:f>'Pie by KPS'!$B$35:$B$43</c:f>
              <c:numCache>
                <c:formatCode>General</c:formatCode>
                <c:ptCount val="9"/>
                <c:pt idx="1">
                  <c:v>5</c:v>
                </c:pt>
                <c:pt idx="2">
                  <c:v>6</c:v>
                </c:pt>
                <c:pt idx="3">
                  <c:v>11</c:v>
                </c:pt>
                <c:pt idx="4">
                  <c:v>14</c:v>
                </c:pt>
                <c:pt idx="5">
                  <c:v>19</c:v>
                </c:pt>
                <c:pt idx="6">
                  <c:v>21</c:v>
                </c:pt>
                <c:pt idx="7">
                  <c:v>33</c:v>
                </c:pt>
                <c:pt idx="8">
                  <c:v>64</c:v>
                </c:pt>
              </c:numCache>
            </c:numRef>
          </c:val>
          <c:extLst>
            <c:ext xmlns:c16="http://schemas.microsoft.com/office/drawing/2014/chart" uri="{C3380CC4-5D6E-409C-BE32-E72D297353CC}">
              <c16:uniqueId val="{00000012-2FD7-4483-B5B3-4BC118398C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1400"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8822AA14-AA87-6543-B4AE-12D49A5A6C1C}" type="datetimeFigureOut">
              <a:rPr lang="en-US" smtClean="0"/>
              <a:pPr/>
              <a:t>8/29/2018</a:t>
            </a:fld>
            <a:endParaRPr lang="en-US" dirty="0"/>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7D5CB47A-5BAF-5847-8462-8E087781F250}" type="slidenum">
              <a:rPr lang="en-US" smtClean="0"/>
              <a:pPr/>
              <a:t>‹#›</a:t>
            </a:fld>
            <a:endParaRPr lang="en-US" dirty="0"/>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a:t>
            </a:r>
          </a:p>
        </p:txBody>
      </p:sp>
      <p:sp>
        <p:nvSpPr>
          <p:cNvPr id="4" name="Slide Number Placeholder 3"/>
          <p:cNvSpPr>
            <a:spLocks noGrp="1"/>
          </p:cNvSpPr>
          <p:nvPr>
            <p:ph type="sldNum" sz="quarter" idx="10"/>
          </p:nvPr>
        </p:nvSpPr>
        <p:spPr/>
        <p:txBody>
          <a:bodyPr/>
          <a:lstStyle/>
          <a:p>
            <a:pPr>
              <a:defRPr/>
            </a:pPr>
            <a:fld id="{69C72FF6-AEDB-4DCC-ACA0-288ECFC7BEF6}" type="slidenum">
              <a:rPr lang="en-US" smtClean="0"/>
              <a:pPr>
                <a:defRPr/>
              </a:pPr>
              <a:t>4</a:t>
            </a:fld>
            <a:endParaRPr lang="en-US" dirty="0"/>
          </a:p>
        </p:txBody>
      </p:sp>
    </p:spTree>
    <p:extLst>
      <p:ext uri="{BB962C8B-B14F-4D97-AF65-F5344CB8AC3E}">
        <p14:creationId xmlns:p14="http://schemas.microsoft.com/office/powerpoint/2010/main" val="310524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24</a:t>
            </a:fld>
            <a:endParaRPr lang="en-US" dirty="0"/>
          </a:p>
        </p:txBody>
      </p:sp>
    </p:spTree>
    <p:extLst>
      <p:ext uri="{BB962C8B-B14F-4D97-AF65-F5344CB8AC3E}">
        <p14:creationId xmlns:p14="http://schemas.microsoft.com/office/powerpoint/2010/main" val="42542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EC438-3F5F-4BF4-8F5B-35952582748F}" type="slidenum">
              <a:rPr lang="en-US" altLang="en-US" smtClean="0"/>
              <a:pPr/>
              <a:t>25</a:t>
            </a:fld>
            <a:endParaRPr lang="en-US" altLang="en-US" dirty="0"/>
          </a:p>
        </p:txBody>
      </p:sp>
    </p:spTree>
    <p:extLst>
      <p:ext uri="{BB962C8B-B14F-4D97-AF65-F5344CB8AC3E}">
        <p14:creationId xmlns:p14="http://schemas.microsoft.com/office/powerpoint/2010/main" val="314719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small satellite community has expanded satellite imagery applications. Thus, USGS was interested in radiometric and geometric data quality. We compared surface reflectance between L8 OLI and PlanetScope.  An important consideration in the selection of the comparison site is the AERONET site, because AERONET provides ground truth aerosol optical thickness and column water vapor.  We selected 4 sites around the globe.  Each dataset consists of (1) L8 OLI (2) Sentinel2 MSI (3) PlanetScope, and (4) AERONET data. All three dataset has different spatial resolution (30m OLI, 10m MSI, and 3m </a:t>
            </a:r>
            <a:r>
              <a:rPr lang="en-US" dirty="0" err="1"/>
              <a:t>PlanetSope</a:t>
            </a:r>
            <a:r>
              <a:rPr lang="en-US" dirty="0"/>
              <a:t>).  Thus, it is necessary to resample higher spatial resolution data to OLI resolution.  After resampling, the scatterplot between sensors reveals relative georeferencing error between sensors.  We used optimization procedure to identify relative georeferencing error.  The correction of the georeferencing error will minimize the added uncertainty in the surface reflectance comparison.  In most cases the error was less than 1 OLI pixel.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42</a:t>
            </a:fld>
            <a:endParaRPr lang="en-US" dirty="0"/>
          </a:p>
        </p:txBody>
      </p:sp>
    </p:spTree>
    <p:extLst>
      <p:ext uri="{BB962C8B-B14F-4D97-AF65-F5344CB8AC3E}">
        <p14:creationId xmlns:p14="http://schemas.microsoft.com/office/powerpoint/2010/main" val="164853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 Reflectance</a:t>
            </a:r>
          </a:p>
        </p:txBody>
      </p:sp>
      <p:sp>
        <p:nvSpPr>
          <p:cNvPr id="4" name="Slide Number Placeholder 3"/>
          <p:cNvSpPr>
            <a:spLocks noGrp="1"/>
          </p:cNvSpPr>
          <p:nvPr>
            <p:ph type="sldNum" sz="quarter" idx="10"/>
          </p:nvPr>
        </p:nvSpPr>
        <p:spPr/>
        <p:txBody>
          <a:bodyPr/>
          <a:lstStyle/>
          <a:p>
            <a:fld id="{7D5CB47A-5BAF-5847-8462-8E087781F250}" type="slidenum">
              <a:rPr lang="en-US" smtClean="0"/>
              <a:pPr/>
              <a:t>43</a:t>
            </a:fld>
            <a:endParaRPr lang="en-US" dirty="0"/>
          </a:p>
        </p:txBody>
      </p:sp>
    </p:spTree>
    <p:extLst>
      <p:ext uri="{BB962C8B-B14F-4D97-AF65-F5344CB8AC3E}">
        <p14:creationId xmlns:p14="http://schemas.microsoft.com/office/powerpoint/2010/main" val="398098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compared L8 OLI and PlanetScope.  The plot shows R,G,B comparison from 4 different sites around the globe. The mismatch in radiance shows the quality control issue with PlanetScope data.  When TOA (Top of the Atmosphere) radiance is converted to TOA reflectance, it is a straightforward conversion.  It seems the error became enhanced after the conversion, but virtually no additional error is introduced.  The root-cause of the error is due to the radiance error.</a:t>
            </a:r>
          </a:p>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44</a:t>
            </a:fld>
            <a:endParaRPr lang="en-US" dirty="0"/>
          </a:p>
        </p:txBody>
      </p:sp>
    </p:spTree>
    <p:extLst>
      <p:ext uri="{BB962C8B-B14F-4D97-AF65-F5344CB8AC3E}">
        <p14:creationId xmlns:p14="http://schemas.microsoft.com/office/powerpoint/2010/main" val="99766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compared L8 OLI and PlanetScope.  The plot shows R,G,B comparison from 4 different sites around the globe. The mismatch in radiance shows the quality control issue with PlanetScope data.  When TOA (Top of the Atmosphere) radiance is converted to TOA reflectance, it is a straightforward conversion.  It seems the error became enhanced after the conversion, but virtually no additional error is introduced.  The root-cause of the error is due to the radiance error.</a:t>
            </a:r>
          </a:p>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45</a:t>
            </a:fld>
            <a:endParaRPr lang="en-US" dirty="0"/>
          </a:p>
        </p:txBody>
      </p:sp>
    </p:spTree>
    <p:extLst>
      <p:ext uri="{BB962C8B-B14F-4D97-AF65-F5344CB8AC3E}">
        <p14:creationId xmlns:p14="http://schemas.microsoft.com/office/powerpoint/2010/main" val="225315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47</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94191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EBD1B-D01A-443C-ABB4-AD7AB3F5E958}" type="slidenum">
              <a:rPr lang="en-US" smtClean="0"/>
              <a:t>48</a:t>
            </a:fld>
            <a:endParaRPr lang="en-US" dirty="0"/>
          </a:p>
        </p:txBody>
      </p:sp>
    </p:spTree>
    <p:extLst>
      <p:ext uri="{BB962C8B-B14F-4D97-AF65-F5344CB8AC3E}">
        <p14:creationId xmlns:p14="http://schemas.microsoft.com/office/powerpoint/2010/main" val="2454416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31470" eaLnBrk="0" hangingPunct="0">
              <a:spcBef>
                <a:spcPts val="600"/>
              </a:spcBef>
              <a:buClr>
                <a:srgbClr val="678090"/>
              </a:buClr>
              <a:buSzPct val="70000"/>
              <a:buFont typeface="Wingdings" pitchFamily="2" charset="2"/>
              <a:buChar char="u"/>
            </a:pPr>
            <a:r>
              <a:rPr lang="en-US" sz="2000" dirty="0"/>
              <a:t>RCA-EO is a USGS Land Remote Sensing (LRS) Program activity that collects and interprets Federal Earth Observation (EO) needs and capabilities to:</a:t>
            </a:r>
          </a:p>
          <a:p>
            <a:pPr marL="731520" lvl="1" eaLnBrk="0" hangingPunct="0">
              <a:spcBef>
                <a:spcPts val="600"/>
              </a:spcBef>
              <a:buClr>
                <a:srgbClr val="678090"/>
              </a:buClr>
              <a:buSzPct val="70000"/>
              <a:buFont typeface="Wingdings" pitchFamily="2" charset="2"/>
              <a:buChar char="u"/>
            </a:pPr>
            <a:r>
              <a:rPr lang="en-US" sz="1900" dirty="0"/>
              <a:t>Provide a </a:t>
            </a:r>
            <a:r>
              <a:rPr lang="en-US" sz="1900" u="sng" dirty="0"/>
              <a:t>detailed view</a:t>
            </a:r>
            <a:r>
              <a:rPr lang="en-US" sz="1900" dirty="0"/>
              <a:t> of </a:t>
            </a:r>
            <a:r>
              <a:rPr lang="en-US" sz="1900" u="sng" dirty="0"/>
              <a:t>user requirements </a:t>
            </a:r>
            <a:r>
              <a:rPr lang="en-US" sz="1900" dirty="0"/>
              <a:t>&amp; </a:t>
            </a:r>
            <a:r>
              <a:rPr lang="en-US" sz="1900" u="sng" dirty="0"/>
              <a:t>EO capabilities</a:t>
            </a:r>
            <a:r>
              <a:rPr lang="en-US" sz="1900" dirty="0"/>
              <a:t> </a:t>
            </a:r>
          </a:p>
          <a:p>
            <a:pPr marL="731520" lvl="1" eaLnBrk="0" hangingPunct="0">
              <a:spcBef>
                <a:spcPts val="600"/>
              </a:spcBef>
              <a:buClr>
                <a:srgbClr val="678090"/>
              </a:buClr>
              <a:buSzPct val="70000"/>
              <a:buFont typeface="Wingdings" pitchFamily="2" charset="2"/>
              <a:buChar char="u"/>
            </a:pPr>
            <a:r>
              <a:rPr lang="en-US" sz="1900" u="sng" dirty="0"/>
              <a:t>Match EO user needs to </a:t>
            </a:r>
            <a:r>
              <a:rPr lang="en-US" sz="1900" dirty="0"/>
              <a:t>a range of potential system and data </a:t>
            </a:r>
            <a:r>
              <a:rPr lang="en-US" sz="1900" u="sng" dirty="0"/>
              <a:t>solutions</a:t>
            </a:r>
          </a:p>
          <a:p>
            <a:pPr marL="731520" lvl="1" eaLnBrk="0" hangingPunct="0">
              <a:spcBef>
                <a:spcPts val="600"/>
              </a:spcBef>
              <a:buClr>
                <a:srgbClr val="678090"/>
              </a:buClr>
              <a:buSzPct val="70000"/>
              <a:buFont typeface="Wingdings" pitchFamily="2" charset="2"/>
              <a:buChar char="u"/>
            </a:pPr>
            <a:r>
              <a:rPr lang="en-US" sz="1900" u="sng" dirty="0"/>
              <a:t>Assess the relative value </a:t>
            </a:r>
            <a:r>
              <a:rPr lang="en-US" sz="1900" dirty="0"/>
              <a:t>of EO systems, products, and services to agencies and societal interests </a:t>
            </a:r>
          </a:p>
          <a:p>
            <a:pPr marL="731520" lvl="1" eaLnBrk="0" hangingPunct="0">
              <a:spcBef>
                <a:spcPts val="600"/>
              </a:spcBef>
              <a:buClr>
                <a:srgbClr val="678090"/>
              </a:buClr>
              <a:buSzPct val="70000"/>
              <a:buFont typeface="Wingdings" pitchFamily="2" charset="2"/>
              <a:buChar char="u"/>
            </a:pPr>
            <a:r>
              <a:rPr lang="en-US" sz="1900" dirty="0"/>
              <a:t>Enable user and data-driven decision making for Earth Observing programs to </a:t>
            </a:r>
            <a:r>
              <a:rPr lang="en-US" sz="1900" u="sng" dirty="0"/>
              <a:t>inform the development </a:t>
            </a:r>
            <a:r>
              <a:rPr lang="en-US" sz="1900" dirty="0"/>
              <a:t>of systems, products and services</a:t>
            </a:r>
          </a:p>
          <a:p>
            <a:pPr marL="731520" lvl="1" eaLnBrk="0" hangingPunct="0">
              <a:spcBef>
                <a:spcPts val="600"/>
              </a:spcBef>
              <a:buClr>
                <a:srgbClr val="678090"/>
              </a:buClr>
              <a:buSzPct val="70000"/>
              <a:buFont typeface="Wingdings" pitchFamily="2" charset="2"/>
              <a:buChar char="u"/>
            </a:pPr>
            <a:r>
              <a:rPr lang="en-US" sz="1900" u="sng" dirty="0"/>
              <a:t>Inform future investments</a:t>
            </a:r>
            <a:r>
              <a:rPr lang="en-US" sz="1900" dirty="0"/>
              <a:t> in EO systems and their design characteristics</a:t>
            </a:r>
          </a:p>
          <a:p>
            <a:pPr marL="731520" lvl="1" eaLnBrk="0" hangingPunct="0">
              <a:spcBef>
                <a:spcPts val="600"/>
              </a:spcBef>
              <a:buClr>
                <a:srgbClr val="678090"/>
              </a:buClr>
              <a:buSzPct val="70000"/>
              <a:buFont typeface="Wingdings" pitchFamily="2" charset="2"/>
              <a:buChar char="u"/>
            </a:pPr>
            <a:endParaRPr lang="en-US" sz="1900" dirty="0"/>
          </a:p>
          <a:p>
            <a:pPr marL="331470" eaLnBrk="0" hangingPunct="0">
              <a:lnSpc>
                <a:spcPct val="120000"/>
              </a:lnSpc>
              <a:spcBef>
                <a:spcPts val="600"/>
              </a:spcBef>
              <a:buClr>
                <a:srgbClr val="678090"/>
              </a:buClr>
              <a:buSzPct val="70000"/>
              <a:buFont typeface="Wingdings" pitchFamily="2" charset="2"/>
              <a:buChar char="u"/>
            </a:pPr>
            <a:r>
              <a:rPr lang="en-US" dirty="0"/>
              <a:t>Partnership between USGS and the National Oceanic and Atmospheric Administration (NOAA) for developing next generation system and analytical toolsets </a:t>
            </a:r>
          </a:p>
          <a:p>
            <a:pPr marL="331470" eaLnBrk="0" hangingPunct="0">
              <a:lnSpc>
                <a:spcPct val="120000"/>
              </a:lnSpc>
              <a:spcBef>
                <a:spcPts val="600"/>
              </a:spcBef>
              <a:buClr>
                <a:srgbClr val="678090"/>
              </a:buClr>
              <a:buSzPct val="70000"/>
              <a:buFont typeface="Wingdings" pitchFamily="2" charset="2"/>
              <a:buChar char="u"/>
            </a:pPr>
            <a:r>
              <a:rPr lang="en-US" dirty="0"/>
              <a:t>Leverages NOAA’s excellent legacy efforts (12+ years)</a:t>
            </a:r>
          </a:p>
          <a:p>
            <a:pPr marL="731520" lvl="1" eaLnBrk="0" hangingPunct="0">
              <a:spcBef>
                <a:spcPts val="600"/>
              </a:spcBef>
              <a:buClr>
                <a:srgbClr val="678090"/>
              </a:buClr>
              <a:buSzPct val="70000"/>
              <a:buFont typeface="Wingdings" pitchFamily="2" charset="2"/>
              <a:buChar char="u"/>
            </a:pPr>
            <a:endParaRPr lang="en-US" sz="1900" dirty="0"/>
          </a:p>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49</a:t>
            </a:fld>
            <a:endParaRPr lang="en-US" dirty="0"/>
          </a:p>
        </p:txBody>
      </p:sp>
    </p:spTree>
    <p:extLst>
      <p:ext uri="{BB962C8B-B14F-4D97-AF65-F5344CB8AC3E}">
        <p14:creationId xmlns:p14="http://schemas.microsoft.com/office/powerpoint/2010/main" val="2626876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EBD1B-D01A-443C-ABB4-AD7AB3F5E958}" type="slidenum">
              <a:rPr lang="en-US" smtClean="0"/>
              <a:t>50</a:t>
            </a:fld>
            <a:endParaRPr lang="en-US" dirty="0"/>
          </a:p>
        </p:txBody>
      </p:sp>
    </p:spTree>
    <p:extLst>
      <p:ext uri="{BB962C8B-B14F-4D97-AF65-F5344CB8AC3E}">
        <p14:creationId xmlns:p14="http://schemas.microsoft.com/office/powerpoint/2010/main" val="294106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6913"/>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B8E12-3511-4D85-86A0-4AECECECB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74359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EBD1B-D01A-443C-ABB4-AD7AB3F5E958}" type="slidenum">
              <a:rPr lang="en-US" smtClean="0"/>
              <a:t>51</a:t>
            </a:fld>
            <a:endParaRPr lang="en-US" dirty="0"/>
          </a:p>
        </p:txBody>
      </p:sp>
    </p:spTree>
    <p:extLst>
      <p:ext uri="{BB962C8B-B14F-4D97-AF65-F5344CB8AC3E}">
        <p14:creationId xmlns:p14="http://schemas.microsoft.com/office/powerpoint/2010/main" val="1542617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52</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1581161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EBD1B-D01A-443C-ABB4-AD7AB3F5E958}" type="slidenum">
              <a:rPr lang="en-US" smtClean="0"/>
              <a:t>55</a:t>
            </a:fld>
            <a:endParaRPr lang="en-US" dirty="0"/>
          </a:p>
        </p:txBody>
      </p:sp>
    </p:spTree>
    <p:extLst>
      <p:ext uri="{BB962C8B-B14F-4D97-AF65-F5344CB8AC3E}">
        <p14:creationId xmlns:p14="http://schemas.microsoft.com/office/powerpoint/2010/main" val="269934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58</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834396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59</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403512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60</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361056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61</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1710418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EBD1B-D01A-443C-ABB4-AD7AB3F5E958}" type="slidenum">
              <a:rPr lang="en-US" smtClean="0"/>
              <a:t>62</a:t>
            </a:fld>
            <a:endParaRPr lang="en-US" dirty="0"/>
          </a:p>
        </p:txBody>
      </p:sp>
    </p:spTree>
    <p:extLst>
      <p:ext uri="{BB962C8B-B14F-4D97-AF65-F5344CB8AC3E}">
        <p14:creationId xmlns:p14="http://schemas.microsoft.com/office/powerpoint/2010/main" val="360693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237BDB4E-EC26-4716-91EE-6E7DCF6B231F}" type="slidenum">
              <a:rPr lang="en-US" altLang="en-US" smtClean="0"/>
              <a:pPr>
                <a:defRPr/>
              </a:pPr>
              <a:t>8</a:t>
            </a:fld>
            <a:endParaRPr lang="en-US" altLang="en-US" dirty="0"/>
          </a:p>
        </p:txBody>
      </p:sp>
    </p:spTree>
    <p:extLst>
      <p:ext uri="{BB962C8B-B14F-4D97-AF65-F5344CB8AC3E}">
        <p14:creationId xmlns:p14="http://schemas.microsoft.com/office/powerpoint/2010/main" val="389685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9</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377895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dirty="0"/>
              <a:t>Recommendations/Actions: </a:t>
            </a:r>
          </a:p>
          <a:p>
            <a:pPr marL="285750" lvl="1" indent="0">
              <a:buNone/>
            </a:pPr>
            <a:r>
              <a:rPr lang="en-US" sz="1000" dirty="0"/>
              <a:t>1) We need to evaluate the feasibility of using ESA’s tool to generate GRI L1C and look at the overall process of documenting uncertainty. </a:t>
            </a:r>
          </a:p>
          <a:p>
            <a:pPr marL="285750" lvl="1" indent="0">
              <a:buNone/>
            </a:pPr>
            <a:r>
              <a:rPr lang="en-US" sz="1000" dirty="0"/>
              <a:t>2) Planet showed interest in getting 15m/10m global GCP image chips (after GRI integration). Geometry team will need to discuss and decide the possibility and use of generating Landsat GCPs at higher resolution (15m).   </a:t>
            </a:r>
          </a:p>
          <a:p>
            <a:pPr marL="285750" lvl="1" indent="0">
              <a:buNone/>
            </a:pPr>
            <a:r>
              <a:rPr lang="en-US" sz="1000" dirty="0"/>
              <a:t>3) The recommendation is to use GRI reference dataset for Collection 2.</a:t>
            </a:r>
          </a:p>
          <a:p>
            <a:pPr marL="285750" lvl="1" indent="0">
              <a:buNone/>
            </a:pPr>
            <a:r>
              <a:rPr lang="en-US" sz="1000" dirty="0"/>
              <a:t>4) We need to pursue the CEOS ARD recommendations and determine the best solutions for USGS and for CEOS. </a:t>
            </a:r>
          </a:p>
          <a:p>
            <a:pPr marL="285750" lvl="1" indent="0">
              <a:buNone/>
            </a:pPr>
            <a:r>
              <a:rPr lang="en-US" sz="1000" dirty="0"/>
              <a:t>5) The ARD and MRI teams need to be involved in the user views of the data.</a:t>
            </a:r>
          </a:p>
          <a:p>
            <a:pPr marL="285750" lvl="1" indent="0">
              <a:buNone/>
            </a:pPr>
            <a:r>
              <a:rPr lang="en-US" sz="1000" dirty="0"/>
              <a:t>6) We need to maintain an awareness of the industry/commercial use and integration of Landsat and Sentinel, and make sure we are moving in the right direction in comparison to ESA and other remote sensing organizations. </a:t>
            </a:r>
          </a:p>
          <a:p>
            <a:pPr marL="285750" lvl="1" indent="0">
              <a:buNone/>
            </a:pPr>
            <a:r>
              <a:rPr lang="en-US" sz="1000" dirty="0"/>
              <a:t>7) We need to stay directly tied to future ARD interoperability follow-on workshops. </a:t>
            </a:r>
          </a:p>
          <a:p>
            <a:pPr marL="285750" lvl="1" indent="0">
              <a:buNone/>
            </a:pPr>
            <a:r>
              <a:rPr lang="en-US" sz="1000" dirty="0"/>
              <a:t>8) Integrated products science validation perspective needed as a new paradigm for creating faster, high resolution, and greater temporal repeat.</a:t>
            </a:r>
          </a:p>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14</a:t>
            </a:fld>
            <a:endParaRPr lang="en-US" dirty="0"/>
          </a:p>
        </p:txBody>
      </p:sp>
    </p:spTree>
    <p:extLst>
      <p:ext uri="{BB962C8B-B14F-4D97-AF65-F5344CB8AC3E}">
        <p14:creationId xmlns:p14="http://schemas.microsoft.com/office/powerpoint/2010/main" val="1857556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Results are in comparison to GLS 2000 data set.</a:t>
            </a:r>
          </a:p>
          <a:p>
            <a:r>
              <a:rPr lang="en-US" sz="1200" dirty="0"/>
              <a:t>GCP Phase 3 implemented during 3</a:t>
            </a:r>
            <a:r>
              <a:rPr lang="en-US" sz="1200" baseline="30000" dirty="0"/>
              <a:t>rd</a:t>
            </a:r>
            <a:r>
              <a:rPr lang="en-US" sz="1200" dirty="0"/>
              <a:t> Quarter 2016.</a:t>
            </a:r>
          </a:p>
          <a:p>
            <a:r>
              <a:rPr lang="en-US" sz="1200" dirty="0"/>
              <a:t>Appears to be a slow increase in the across track mean offset.</a:t>
            </a:r>
          </a:p>
        </p:txBody>
      </p:sp>
      <p:sp>
        <p:nvSpPr>
          <p:cNvPr id="4" name="Slide Number Placeholder 3"/>
          <p:cNvSpPr>
            <a:spLocks noGrp="1"/>
          </p:cNvSpPr>
          <p:nvPr>
            <p:ph type="sldNum" sz="quarter" idx="10"/>
          </p:nvPr>
        </p:nvSpPr>
        <p:spPr/>
        <p:txBody>
          <a:bodyPr/>
          <a:lstStyle/>
          <a:p>
            <a:fld id="{7D5CB47A-5BAF-5847-8462-8E087781F250}" type="slidenum">
              <a:rPr lang="en-US" smtClean="0"/>
              <a:pPr/>
              <a:t>17</a:t>
            </a:fld>
            <a:endParaRPr lang="en-US" dirty="0"/>
          </a:p>
        </p:txBody>
      </p:sp>
    </p:spTree>
    <p:extLst>
      <p:ext uri="{BB962C8B-B14F-4D97-AF65-F5344CB8AC3E}">
        <p14:creationId xmlns:p14="http://schemas.microsoft.com/office/powerpoint/2010/main" val="273940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TM no-PCD and MSS are now in collection 1. </a:t>
            </a:r>
          </a:p>
          <a:p>
            <a:r>
              <a:rPr lang="en-US" sz="1800" dirty="0"/>
              <a:t>TM no-PCD (Payload Correction Data) </a:t>
            </a:r>
          </a:p>
          <a:p>
            <a:pPr lvl="1"/>
            <a:r>
              <a:rPr lang="en-US" sz="1600" dirty="0"/>
              <a:t>Lifetime Look-Up-Tables (LUTs) of blackbody and shutter temperatures are used for thermal band processing</a:t>
            </a:r>
          </a:p>
          <a:p>
            <a:pPr lvl="1"/>
            <a:r>
              <a:rPr lang="en-US" sz="1600" dirty="0"/>
              <a:t>No-PCD scenes without DE (Definitive Ephemeris) will use TLEs (Two Line Elements) modeled from PCD scenes from the same time period</a:t>
            </a:r>
          </a:p>
          <a:p>
            <a:r>
              <a:rPr lang="en-US" sz="1800" dirty="0"/>
              <a:t>MSS</a:t>
            </a:r>
          </a:p>
          <a:p>
            <a:pPr lvl="1"/>
            <a:r>
              <a:rPr lang="en-US" sz="1600" dirty="0"/>
              <a:t>Establish consistent calibration among different formats of MSS data</a:t>
            </a:r>
          </a:p>
          <a:p>
            <a:pPr lvl="2"/>
            <a:r>
              <a:rPr lang="en-US" sz="1400" dirty="0"/>
              <a:t>Update current radiance calibration</a:t>
            </a:r>
          </a:p>
          <a:p>
            <a:pPr lvl="2"/>
            <a:r>
              <a:rPr lang="en-US" sz="1400" dirty="0"/>
              <a:t>Transfer L8 OLI reflectance calibration to L1-5 MSS </a:t>
            </a:r>
          </a:p>
          <a:p>
            <a:pPr lvl="1"/>
            <a:r>
              <a:rPr lang="en-US" sz="1600" dirty="0"/>
              <a:t>GCP Outlier Rejection Improvement</a:t>
            </a:r>
          </a:p>
          <a:p>
            <a:pPr lvl="1"/>
            <a:r>
              <a:rPr lang="en-US" sz="1600" dirty="0"/>
              <a:t>Fill Scan Additions</a:t>
            </a:r>
          </a:p>
          <a:p>
            <a:endParaRPr lang="en-US" dirty="0"/>
          </a:p>
        </p:txBody>
      </p:sp>
      <p:sp>
        <p:nvSpPr>
          <p:cNvPr id="4" name="Slide Number Placeholder 3"/>
          <p:cNvSpPr>
            <a:spLocks noGrp="1"/>
          </p:cNvSpPr>
          <p:nvPr>
            <p:ph type="sldNum" sz="quarter" idx="10"/>
          </p:nvPr>
        </p:nvSpPr>
        <p:spPr/>
        <p:txBody>
          <a:bodyPr/>
          <a:lstStyle/>
          <a:p>
            <a:fld id="{7D5CB47A-5BAF-5847-8462-8E087781F250}" type="slidenum">
              <a:rPr lang="en-US" smtClean="0"/>
              <a:pPr/>
              <a:t>19</a:t>
            </a:fld>
            <a:endParaRPr lang="en-US" dirty="0"/>
          </a:p>
        </p:txBody>
      </p:sp>
    </p:spTree>
    <p:extLst>
      <p:ext uri="{BB962C8B-B14F-4D97-AF65-F5344CB8AC3E}">
        <p14:creationId xmlns:p14="http://schemas.microsoft.com/office/powerpoint/2010/main" val="380286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22</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82012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23</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622745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noChangeArrowheads="1"/>
          </p:cNvSpPr>
          <p:nvPr>
            <p:ph type="subTitle" idx="1" hasCustomPrompt="1"/>
          </p:nvPr>
        </p:nvSpPr>
        <p:spPr>
          <a:xfrm>
            <a:off x="228599" y="1997588"/>
            <a:ext cx="8686801" cy="2386372"/>
          </a:xfrm>
          <a:prstGeom prst="rect">
            <a:avLst/>
          </a:prstGeom>
        </p:spPr>
        <p:txBody>
          <a:bodyPr lIns="0" tIns="0" rIns="0" bIns="0"/>
          <a:lstStyle>
            <a:lvl1pPr marL="0" indent="0">
              <a:buFont typeface="Wingdings" pitchFamily="2" charset="2"/>
              <a:buNone/>
              <a:defRPr sz="1800" b="1" i="0">
                <a:latin typeface="Arial" charset="0"/>
                <a:ea typeface="Arial" charset="0"/>
                <a:cs typeface="Arial" charset="0"/>
              </a:defRPr>
            </a:lvl1pPr>
          </a:lstStyle>
          <a:p>
            <a:r>
              <a:rPr lang="en-US" sz="2800" dirty="0"/>
              <a:t>Date</a:t>
            </a:r>
          </a:p>
          <a:p>
            <a:r>
              <a:rPr lang="en-US" sz="2400" dirty="0"/>
              <a:t>Presented By:</a:t>
            </a:r>
          </a:p>
          <a:p>
            <a:endParaRPr lang="en-US" dirty="0"/>
          </a:p>
          <a:p>
            <a:r>
              <a:rPr lang="en-US" sz="2400" dirty="0"/>
              <a:t>Name</a:t>
            </a:r>
          </a:p>
          <a:p>
            <a:r>
              <a:rPr lang="en-US" dirty="0"/>
              <a:t>Position, Organization</a:t>
            </a:r>
          </a:p>
          <a:p>
            <a:r>
              <a:rPr lang="en-US" dirty="0"/>
              <a:t>Email, Phone #</a:t>
            </a:r>
          </a:p>
        </p:txBody>
      </p:sp>
      <p:sp>
        <p:nvSpPr>
          <p:cNvPr id="4" name="Title 3"/>
          <p:cNvSpPr>
            <a:spLocks noGrp="1" noChangeArrowheads="1"/>
          </p:cNvSpPr>
          <p:nvPr>
            <p:ph type="ctrTitle" hasCustomPrompt="1"/>
          </p:nvPr>
        </p:nvSpPr>
        <p:spPr>
          <a:xfrm>
            <a:off x="228599" y="1054100"/>
            <a:ext cx="8686801" cy="803788"/>
          </a:xfrm>
          <a:prstGeom prst="rect">
            <a:avLst/>
          </a:prstGeom>
        </p:spPr>
        <p:txBody>
          <a:bodyPr wrap="square" lIns="0" tIns="0" rIns="0" bIns="0" anchor="t" anchorCtr="0"/>
          <a:lstStyle>
            <a:lvl1pPr algn="l">
              <a:defRPr sz="4000" b="1" i="0">
                <a:latin typeface="Arial" charset="0"/>
                <a:ea typeface="Arial" charset="0"/>
                <a:cs typeface="Arial" charset="0"/>
              </a:defRPr>
            </a:lvl1pPr>
          </a:lstStyle>
          <a:p>
            <a:r>
              <a:rPr lang="en-US" dirty="0"/>
              <a:t>Click to Add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9" y="4562520"/>
            <a:ext cx="1562099" cy="571143"/>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4000" cy="914400"/>
          </a:xfrm>
          <a:prstGeom prst="rect">
            <a:avLst/>
          </a:prstGeom>
        </p:spPr>
      </p:pic>
    </p:spTree>
  </p:cSld>
  <p:clrMapOvr>
    <a:masterClrMapping/>
  </p:clrMapOvr>
  <p:extLst mod="1">
    <p:ext uri="{DCECCB84-F9BA-43D5-87BE-67443E8EF086}">
      <p15:sldGuideLst xmlns:p15="http://schemas.microsoft.com/office/powerpoint/2012/main">
        <p15:guide id="1" pos="144" userDrawn="1">
          <p15:clr>
            <a:srgbClr val="FBAE40"/>
          </p15:clr>
        </p15:guide>
        <p15:guide id="2" pos="5616" userDrawn="1">
          <p15:clr>
            <a:srgbClr val="FBAE40"/>
          </p15:clr>
        </p15:guide>
        <p15:guide id="3" pos="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56622"/>
            <a:ext cx="9144000" cy="688848"/>
          </a:xfrm>
          <a:prstGeom prst="rect">
            <a:avLst/>
          </a:prstGeom>
        </p:spPr>
      </p:pic>
      <p:sp>
        <p:nvSpPr>
          <p:cNvPr id="2" name="Title 1"/>
          <p:cNvSpPr>
            <a:spLocks noGrp="1"/>
          </p:cNvSpPr>
          <p:nvPr>
            <p:ph type="title" hasCustomPrompt="1"/>
          </p:nvPr>
        </p:nvSpPr>
        <p:spPr>
          <a:xfrm>
            <a:off x="228600" y="156651"/>
            <a:ext cx="8686800" cy="639762"/>
          </a:xfrm>
          <a:prstGeom prst="rect">
            <a:avLst/>
          </a:prstGeom>
        </p:spPr>
        <p:txBody>
          <a:bodyPr lIns="0" tIns="0" rIns="0" bIns="0"/>
          <a:lstStyle>
            <a:lvl1pPr algn="l">
              <a:defRPr sz="3600" b="1" i="0" baseline="0">
                <a:latin typeface="Arial" charset="0"/>
                <a:ea typeface="Arial" charset="0"/>
                <a:cs typeface="Arial" charset="0"/>
              </a:defRPr>
            </a:lvl1pPr>
          </a:lstStyle>
          <a:p>
            <a:r>
              <a:rPr lang="en-US" dirty="0"/>
              <a:t>Slide Title</a:t>
            </a:r>
          </a:p>
        </p:txBody>
      </p:sp>
      <p:cxnSp>
        <p:nvCxnSpPr>
          <p:cNvPr id="6" name="Straight Connector 5"/>
          <p:cNvCxnSpPr/>
          <p:nvPr userDrawn="1"/>
        </p:nvCxnSpPr>
        <p:spPr>
          <a:xfrm>
            <a:off x="228600" y="796413"/>
            <a:ext cx="86868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ubtitle 16"/>
          <p:cNvSpPr>
            <a:spLocks noGrp="1" noChangeArrowheads="1"/>
          </p:cNvSpPr>
          <p:nvPr>
            <p:ph type="subTitle" idx="1" hasCustomPrompt="1"/>
          </p:nvPr>
        </p:nvSpPr>
        <p:spPr>
          <a:xfrm>
            <a:off x="228599" y="973394"/>
            <a:ext cx="8686801" cy="3218122"/>
          </a:xfrm>
          <a:prstGeom prst="rect">
            <a:avLst/>
          </a:prstGeom>
        </p:spPr>
        <p:txBody>
          <a:bodyPr lIns="0" tIns="0" rIns="0" bIns="0"/>
          <a:lstStyle>
            <a:lvl1pPr marL="457200" indent="-457200">
              <a:buFont typeface="Arial" charset="0"/>
              <a:buChar char="•"/>
              <a:defRPr sz="2400" b="1" i="0" baseline="0">
                <a:latin typeface="Arial" panose="020B0604020202020204" pitchFamily="34" charset="0"/>
                <a:ea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marL="1257300" indent="-342900">
              <a:buFont typeface="Arial" charset="0"/>
              <a:buChar cha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r>
              <a:rPr lang="en-US" dirty="0"/>
              <a:t>First Level</a:t>
            </a:r>
          </a:p>
          <a:p>
            <a:pPr lvl="1"/>
            <a:r>
              <a:rPr lang="en-US" sz="2000" dirty="0">
                <a:latin typeface="Arial" panose="020B0604020202020204" pitchFamily="34" charset="0"/>
                <a:cs typeface="Arial" panose="020B0604020202020204" pitchFamily="34" charset="0"/>
              </a:rPr>
              <a:t>Second Level</a:t>
            </a:r>
          </a:p>
          <a:p>
            <a:pPr lvl="2"/>
            <a:r>
              <a:rPr lang="en-US" dirty="0"/>
              <a:t>Third Level</a:t>
            </a:r>
          </a:p>
          <a:p>
            <a:pPr lvl="3"/>
            <a:r>
              <a:rPr lang="en-US" dirty="0"/>
              <a:t>Fourth Level</a:t>
            </a:r>
          </a:p>
          <a:p>
            <a:pPr lvl="4"/>
            <a:r>
              <a:rPr lang="en-US" dirty="0"/>
              <a:t>Fifth Level</a:t>
            </a:r>
          </a:p>
        </p:txBody>
      </p:sp>
      <p:sp>
        <p:nvSpPr>
          <p:cNvPr id="18" name="TextBox 17"/>
          <p:cNvSpPr txBox="1"/>
          <p:nvPr userDrawn="1"/>
        </p:nvSpPr>
        <p:spPr>
          <a:xfrm>
            <a:off x="4260973" y="4724102"/>
            <a:ext cx="540775" cy="153888"/>
          </a:xfrm>
          <a:prstGeom prst="rect">
            <a:avLst/>
          </a:prstGeom>
        </p:spPr>
        <p:txBody>
          <a:bodyPr wrap="square" lIns="0" tIns="0" rIns="0" bIns="0" rtlCol="0">
            <a:spAutoFit/>
          </a:bodyPr>
          <a:lstStyle/>
          <a:p>
            <a:pPr marL="0" indent="0" algn="ctr">
              <a:buFont typeface="Arial" charset="0"/>
              <a:buNone/>
            </a:pPr>
            <a:fld id="{B52AD97E-B368-4B44-8F72-BB483235256D}" type="slidenum">
              <a:rPr lang="en-US" sz="1000" b="0" i="0" smtClean="0">
                <a:latin typeface="Arial" charset="0"/>
                <a:ea typeface="Arial" charset="0"/>
                <a:cs typeface="Arial" charset="0"/>
              </a:rPr>
              <a:pPr marL="0" indent="0" algn="ctr">
                <a:buFont typeface="Arial" charset="0"/>
                <a:buNone/>
              </a:pPr>
              <a:t>‹#›</a:t>
            </a:fld>
            <a:endParaRPr lang="en-US" sz="1000" b="0" i="0" dirty="0">
              <a:latin typeface="Arial" charset="0"/>
              <a:ea typeface="Arial" charset="0"/>
              <a:cs typeface="Arial"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4638471"/>
            <a:ext cx="843886" cy="239519"/>
          </a:xfrm>
          <a:prstGeom prst="rect">
            <a:avLst/>
          </a:prstGeom>
        </p:spPr>
      </p:pic>
    </p:spTree>
    <p:extLst>
      <p:ext uri="{BB962C8B-B14F-4D97-AF65-F5344CB8AC3E}">
        <p14:creationId xmlns:p14="http://schemas.microsoft.com/office/powerpoint/2010/main" val="1557578418"/>
      </p:ext>
    </p:extLst>
  </p:cSld>
  <p:clrMapOvr>
    <a:masterClrMapping/>
  </p:clrMapOvr>
  <p:extLst mod="1">
    <p:ext uri="{DCECCB84-F9BA-43D5-87BE-67443E8EF086}">
      <p15:sldGuideLst xmlns:p15="http://schemas.microsoft.com/office/powerpoint/2012/main">
        <p15:guide id="1" pos="144" userDrawn="1">
          <p15:clr>
            <a:srgbClr val="FBAE40"/>
          </p15:clr>
        </p15:guide>
        <p15:guide id="2" pos="56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539" y="265954"/>
            <a:ext cx="7850510" cy="484585"/>
          </a:xfrm>
          <a:prstGeom prst="rect">
            <a:avLst/>
          </a:prstGeom>
        </p:spPr>
        <p:txBody>
          <a:bodyPr/>
          <a:lstStyle/>
          <a:p>
            <a:r>
              <a:rPr lang="en-US" dirty="0"/>
              <a:t>Click to edit title style</a:t>
            </a:r>
          </a:p>
        </p:txBody>
      </p:sp>
      <p:sp>
        <p:nvSpPr>
          <p:cNvPr id="3" name="Slide Number Placeholder 2"/>
          <p:cNvSpPr>
            <a:spLocks noGrp="1"/>
          </p:cNvSpPr>
          <p:nvPr>
            <p:ph type="sldNum" sz="quarter" idx="10"/>
          </p:nvPr>
        </p:nvSpPr>
        <p:spPr>
          <a:xfrm>
            <a:off x="8503869" y="4620907"/>
            <a:ext cx="399713" cy="301229"/>
          </a:xfrm>
          <a:prstGeom prst="rect">
            <a:avLst/>
          </a:prstGeom>
        </p:spPr>
        <p:txBody>
          <a:bodyPr/>
          <a:lstStyle/>
          <a:p>
            <a:pPr>
              <a:defRPr/>
            </a:pPr>
            <a:fld id="{C909AFF1-D0E4-CA45-8A27-D2C417A0151A}" type="slidenum">
              <a:rPr lang="en-US" smtClean="0">
                <a:solidFill>
                  <a:srgbClr val="000000"/>
                </a:solidFill>
              </a:rPr>
              <a:pPr>
                <a:defRPr/>
              </a:pPr>
              <a:t>‹#›</a:t>
            </a:fld>
            <a:endParaRPr lang="en-US" dirty="0">
              <a:solidFill>
                <a:srgbClr val="000000"/>
              </a:solidFill>
            </a:endParaRPr>
          </a:p>
        </p:txBody>
      </p:sp>
      <p:sp>
        <p:nvSpPr>
          <p:cNvPr id="5" name="Footer Placeholder 1"/>
          <p:cNvSpPr>
            <a:spLocks noGrp="1"/>
          </p:cNvSpPr>
          <p:nvPr>
            <p:ph type="ftr" sz="quarter" idx="11"/>
          </p:nvPr>
        </p:nvSpPr>
        <p:spPr>
          <a:xfrm>
            <a:off x="3028950" y="4767263"/>
            <a:ext cx="3086100" cy="273844"/>
          </a:xfrm>
          <a:prstGeom prst="rect">
            <a:avLst/>
          </a:prstGeom>
        </p:spPr>
        <p:txBody>
          <a:bodyPr/>
          <a:lstStyle/>
          <a:p>
            <a:r>
              <a:rPr lang="en-US" dirty="0"/>
              <a:t>Landsat 9 All Hands</a:t>
            </a:r>
          </a:p>
        </p:txBody>
      </p:sp>
    </p:spTree>
    <p:extLst>
      <p:ext uri="{BB962C8B-B14F-4D97-AF65-F5344CB8AC3E}">
        <p14:creationId xmlns:p14="http://schemas.microsoft.com/office/powerpoint/2010/main" val="22307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10"/>
          </p:nvPr>
        </p:nvSpPr>
        <p:spPr/>
        <p:txBody>
          <a:bodyPr/>
          <a:lstStyle>
            <a:lvl1pPr>
              <a:defRPr/>
            </a:lvl1pPr>
          </a:lstStyle>
          <a:p>
            <a:pPr>
              <a:defRPr/>
            </a:pPr>
            <a:fld id="{A6EF167F-47D3-4D73-88ED-2856F6C7DF23}" type="slidenum">
              <a:rPr lang="en-US"/>
              <a:pPr>
                <a:defRPr/>
              </a:pPr>
              <a:t>‹#›</a:t>
            </a:fld>
            <a:endParaRPr lang="en-US" dirty="0"/>
          </a:p>
        </p:txBody>
      </p:sp>
    </p:spTree>
    <p:extLst>
      <p:ext uri="{BB962C8B-B14F-4D97-AF65-F5344CB8AC3E}">
        <p14:creationId xmlns:p14="http://schemas.microsoft.com/office/powerpoint/2010/main" val="385245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9144000" cy="585926"/>
          </a:xfrm>
          <a:prstGeom prst="rect">
            <a:avLst/>
          </a:prstGeom>
        </p:spPr>
        <p:txBody>
          <a:bodyPr anchor="ctr" anchorCtr="0"/>
          <a:lstStyle>
            <a:lvl1pPr marL="0" marR="0" indent="0" algn="ctr" defTabSz="6858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18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230818" y="4873230"/>
            <a:ext cx="8266730" cy="167878"/>
          </a:xfrm>
          <a:prstGeom prst="rect">
            <a:avLst/>
          </a:prstGeom>
        </p:spPr>
        <p:txBody>
          <a:bodyPr vert="horz" lIns="91440" tIns="45720" rIns="91440" bIns="45720" rtlCol="0" anchor="ctr"/>
          <a:lstStyle>
            <a:lvl1pPr algn="ctr">
              <a:defRPr sz="750">
                <a:solidFill>
                  <a:schemeClr val="tx1">
                    <a:tint val="75000"/>
                  </a:schemeClr>
                </a:solidFill>
              </a:defRPr>
            </a:lvl1pPr>
          </a:lstStyle>
          <a:p>
            <a:pPr algn="l"/>
            <a:r>
              <a:rPr lang="en-US" dirty="0"/>
              <a:t>L9 Overview DOI/USGS </a:t>
            </a:r>
            <a:r>
              <a:rPr lang="en-US" dirty="0" err="1"/>
              <a:t>Vist</a:t>
            </a:r>
            <a:r>
              <a:rPr lang="en-US" dirty="0"/>
              <a:t> To GSFC         July 12, 2018</a:t>
            </a:r>
          </a:p>
        </p:txBody>
      </p:sp>
      <p:sp>
        <p:nvSpPr>
          <p:cNvPr id="6" name="Slide Number Placeholder 3"/>
          <p:cNvSpPr>
            <a:spLocks noGrp="1"/>
          </p:cNvSpPr>
          <p:nvPr>
            <p:ph type="sldNum" sz="quarter" idx="4"/>
          </p:nvPr>
        </p:nvSpPr>
        <p:spPr>
          <a:xfrm>
            <a:off x="8498487" y="4873228"/>
            <a:ext cx="433387" cy="167879"/>
          </a:xfrm>
          <a:prstGeom prst="rect">
            <a:avLst/>
          </a:prstGeom>
        </p:spPr>
        <p:txBody>
          <a:bodyPr vert="horz" lIns="91440" tIns="45720" rIns="91440" bIns="45720" rtlCol="0" anchor="ctr"/>
          <a:lstStyle>
            <a:lvl1pPr algn="r">
              <a:defRPr sz="75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183099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9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820" y="699117"/>
            <a:ext cx="8682362" cy="4108141"/>
          </a:xfrm>
        </p:spPr>
        <p:txBody>
          <a:bodyPr/>
          <a:lstStyle>
            <a:lvl1pPr marL="171450" marR="0" indent="-171450" algn="l" defTabSz="685800" rtl="0" eaLnBrk="0" fontAlgn="base" latinLnBrk="0" hangingPunct="0">
              <a:lnSpc>
                <a:spcPct val="100000"/>
              </a:lnSpc>
              <a:spcBef>
                <a:spcPts val="324"/>
              </a:spcBef>
              <a:spcAft>
                <a:spcPct val="0"/>
              </a:spcAft>
              <a:buClrTx/>
              <a:buSzTx/>
              <a:buFont typeface="Wingdings" panose="05000000000000000000" pitchFamily="2" charset="2"/>
              <a:buChar char="Ø"/>
              <a:tabLst/>
              <a:defRPr lang="en-US" altLang="en-US" sz="1350" b="1" noProof="0" dirty="0" smtClean="0">
                <a:solidFill>
                  <a:schemeClr val="tx1"/>
                </a:solidFill>
                <a:latin typeface="+mn-lt"/>
                <a:ea typeface="MS PGothic" panose="020B0600070205080204" pitchFamily="34" charset="-128"/>
                <a:cs typeface="+mn-cs"/>
              </a:defRPr>
            </a:lvl1pPr>
            <a:lvl2pPr marL="342900" marR="0" indent="-171450" algn="l" defTabSz="6858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028700" algn="l"/>
              </a:tabLst>
              <a:defRPr sz="1350">
                <a:solidFill>
                  <a:schemeClr val="tx1"/>
                </a:solidFill>
              </a:defRPr>
            </a:lvl2pPr>
            <a:lvl3pPr marL="480060" marR="0" indent="-137160" algn="l" defTabSz="685800" rtl="0" eaLnBrk="0" fontAlgn="base" latinLnBrk="0" hangingPunct="0">
              <a:lnSpc>
                <a:spcPct val="100000"/>
              </a:lnSpc>
              <a:spcBef>
                <a:spcPts val="288"/>
              </a:spcBef>
              <a:spcAft>
                <a:spcPct val="0"/>
              </a:spcAft>
              <a:buClrTx/>
              <a:buSzTx/>
              <a:buFont typeface="Arial" panose="020B0604020202020204" pitchFamily="34" charset="0"/>
              <a:buChar char="»"/>
              <a:tabLst>
                <a:tab pos="1028700" algn="l"/>
              </a:tabLst>
              <a:defRPr sz="1200">
                <a:solidFill>
                  <a:schemeClr val="tx1"/>
                </a:solidFill>
              </a:defRPr>
            </a:lvl3pPr>
            <a:lvl4pPr marL="685800" marR="0" indent="-137160" algn="l" defTabSz="685800" rtl="0" eaLnBrk="0" fontAlgn="base" latinLnBrk="0" hangingPunct="0">
              <a:lnSpc>
                <a:spcPct val="100000"/>
              </a:lnSpc>
              <a:spcBef>
                <a:spcPts val="252"/>
              </a:spcBef>
              <a:spcAft>
                <a:spcPct val="0"/>
              </a:spcAft>
              <a:buClrTx/>
              <a:buSzTx/>
              <a:buFontTx/>
              <a:buChar char="–"/>
              <a:tabLst>
                <a:tab pos="1028700" algn="l"/>
              </a:tabLst>
              <a:defRPr sz="1050">
                <a:solidFill>
                  <a:schemeClr val="tx1"/>
                </a:solidFill>
              </a:defRPr>
            </a:lvl4pPr>
            <a:lvl5pPr marL="685800" marR="0" indent="0" algn="l" defTabSz="685800" rtl="0" eaLnBrk="0" fontAlgn="base" latinLnBrk="0" hangingPunct="0">
              <a:lnSpc>
                <a:spcPct val="100000"/>
              </a:lnSpc>
              <a:spcBef>
                <a:spcPts val="252"/>
              </a:spcBef>
              <a:spcAft>
                <a:spcPct val="0"/>
              </a:spcAft>
              <a:buClrTx/>
              <a:buSzTx/>
              <a:buFont typeface="Arial" panose="020B0604020202020204" pitchFamily="34" charset="0"/>
              <a:buNone/>
              <a:tabLst>
                <a:tab pos="1028700" algn="l"/>
              </a:tabLst>
              <a:defRPr sz="1050">
                <a:solidFill>
                  <a:schemeClr val="tx1"/>
                </a:solidFill>
              </a:defRPr>
            </a:lvl5pPr>
            <a:lvl6pPr marL="960120" marR="0" indent="-128588" algn="l" defTabSz="6858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lvl6pPr>
          </a:lstStyle>
          <a:p>
            <a:pPr marL="171450" marR="0" lvl="0" indent="-171450" algn="l" defTabSz="685800" rtl="0" eaLnBrk="0" fontAlgn="base" latinLnBrk="0" hangingPunct="0">
              <a:lnSpc>
                <a:spcPct val="100000"/>
              </a:lnSpc>
              <a:spcBef>
                <a:spcPts val="324"/>
              </a:spcBef>
              <a:spcAft>
                <a:spcPct val="0"/>
              </a:spcAft>
              <a:buClrTx/>
              <a:buSzTx/>
              <a:buFont typeface="Wingdings" panose="05000000000000000000" pitchFamily="2" charset="2"/>
              <a:buChar char="Ø"/>
              <a:tabLst/>
              <a:defRPr/>
            </a:pPr>
            <a:r>
              <a:rPr kumimoji="0" lang="en-US" altLang="en-US" sz="1500" b="1" i="0" u="none" strike="noStrike" kern="0" cap="none" spc="0" normalizeH="0" baseline="0" noProof="0" dirty="0">
                <a:ln>
                  <a:noFill/>
                </a:ln>
                <a:solidFill>
                  <a:srgbClr val="000000"/>
                </a:solidFill>
                <a:effectLst/>
                <a:uLnTx/>
                <a:uFillTx/>
                <a:latin typeface="+mn-lt"/>
                <a:ea typeface="MS PGothic" panose="020B0600070205080204" pitchFamily="34" charset="-128"/>
              </a:rPr>
              <a:t>Click to edit Master text styles</a:t>
            </a:r>
          </a:p>
          <a:p>
            <a:pPr marL="342900" marR="0" lvl="1" indent="-171450" algn="l" defTabSz="6858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028700" algn="l"/>
              </a:tabLst>
              <a:defRPr/>
            </a:pPr>
            <a:r>
              <a:rPr kumimoji="0" lang="en-US" altLang="en-US" sz="1350" b="0" i="0" u="none" strike="noStrike" kern="0" cap="none" spc="0" normalizeH="0" baseline="0" noProof="0" dirty="0">
                <a:ln>
                  <a:noFill/>
                </a:ln>
                <a:solidFill>
                  <a:srgbClr val="000000"/>
                </a:solidFill>
                <a:effectLst/>
                <a:uLnTx/>
                <a:uFillTx/>
                <a:latin typeface="+mn-lt"/>
                <a:ea typeface="MS PGothic" panose="020B0600070205080204" pitchFamily="34" charset="-128"/>
              </a:rPr>
              <a:t>Second level</a:t>
            </a:r>
          </a:p>
          <a:p>
            <a:pPr marL="480060" marR="0" lvl="2" indent="-137160" algn="l" defTabSz="685800" rtl="0" eaLnBrk="0" fontAlgn="base" latinLnBrk="0" hangingPunct="0">
              <a:lnSpc>
                <a:spcPct val="100000"/>
              </a:lnSpc>
              <a:spcBef>
                <a:spcPts val="288"/>
              </a:spcBef>
              <a:spcAft>
                <a:spcPct val="0"/>
              </a:spcAft>
              <a:buClrTx/>
              <a:buSzTx/>
              <a:buFont typeface="Arial" panose="020B0604020202020204" pitchFamily="34" charset="0"/>
              <a:buChar char="»"/>
              <a:tabLst>
                <a:tab pos="1028700" algn="l"/>
              </a:tabLst>
              <a:defRPr/>
            </a:pPr>
            <a:r>
              <a:rPr kumimoji="0" lang="en-US" altLang="en-US" sz="1200" b="0" i="0" u="none" strike="noStrike" kern="0" cap="none" spc="0" normalizeH="0" baseline="0" noProof="0" dirty="0">
                <a:ln>
                  <a:noFill/>
                </a:ln>
                <a:solidFill>
                  <a:srgbClr val="000000"/>
                </a:solidFill>
                <a:effectLst/>
                <a:uLnTx/>
                <a:uFillTx/>
                <a:latin typeface="+mn-lt"/>
                <a:ea typeface="MS PGothic" panose="020B0600070205080204" pitchFamily="34" charset="-128"/>
              </a:rPr>
              <a:t>Third level</a:t>
            </a:r>
          </a:p>
          <a:p>
            <a:pPr marL="685800" marR="0" lvl="3" indent="-137160" algn="l" defTabSz="685800" rtl="0" eaLnBrk="0" fontAlgn="base" latinLnBrk="0" hangingPunct="0">
              <a:lnSpc>
                <a:spcPct val="100000"/>
              </a:lnSpc>
              <a:spcBef>
                <a:spcPts val="252"/>
              </a:spcBef>
              <a:spcAft>
                <a:spcPct val="0"/>
              </a:spcAft>
              <a:buClrTx/>
              <a:buSzTx/>
              <a:buFontTx/>
              <a:buChar char="–"/>
              <a:tabLst>
                <a:tab pos="1028700" algn="l"/>
              </a:tabLst>
              <a:defRPr/>
            </a:pPr>
            <a:r>
              <a:rPr kumimoji="0" lang="en-US" altLang="en-US" sz="1200" b="0" i="0" u="none" strike="noStrike" kern="0" cap="none" spc="0" normalizeH="0" baseline="0" noProof="0" dirty="0">
                <a:ln>
                  <a:noFill/>
                </a:ln>
                <a:solidFill>
                  <a:srgbClr val="000000"/>
                </a:solidFill>
                <a:effectLst/>
                <a:uLnTx/>
                <a:uFillTx/>
                <a:latin typeface="+mn-lt"/>
                <a:ea typeface="MS PGothic" panose="020B0600070205080204" pitchFamily="34" charset="-128"/>
              </a:rPr>
              <a:t>Fourth level</a:t>
            </a:r>
          </a:p>
          <a:p>
            <a:pPr marL="822960" marR="0" lvl="4" indent="-137160" algn="l" defTabSz="685800" rtl="0" eaLnBrk="0" fontAlgn="base" latinLnBrk="0" hangingPunct="0">
              <a:lnSpc>
                <a:spcPct val="100000"/>
              </a:lnSpc>
              <a:spcBef>
                <a:spcPts val="252"/>
              </a:spcBef>
              <a:spcAft>
                <a:spcPct val="0"/>
              </a:spcAft>
              <a:buClrTx/>
              <a:buSzTx/>
              <a:buFont typeface="Arial" panose="020B0604020202020204" pitchFamily="34" charset="0"/>
              <a:buChar char="•"/>
              <a:tabLst>
                <a:tab pos="1028700" algn="l"/>
              </a:tabLst>
              <a:defRPr/>
            </a:pPr>
            <a:r>
              <a:rPr kumimoji="0" lang="en-US" altLang="en-US" sz="1200" b="0" i="0" u="none" strike="noStrike" kern="0" cap="none" spc="0" normalizeH="0" baseline="0" noProof="0" dirty="0">
                <a:ln>
                  <a:noFill/>
                </a:ln>
                <a:solidFill>
                  <a:srgbClr val="000000"/>
                </a:solidFill>
                <a:effectLst/>
                <a:uLnTx/>
                <a:uFillTx/>
                <a:latin typeface="+mn-lt"/>
                <a:ea typeface="MS PGothic" panose="020B0600070205080204" pitchFamily="34" charset="-128"/>
              </a:rPr>
              <a:t>Fifth level</a:t>
            </a:r>
          </a:p>
          <a:p>
            <a:pPr marL="960120" marR="0" lvl="5" indent="-128588" algn="l" defTabSz="6858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200" b="0" i="0" u="none" strike="noStrike" kern="0" cap="none" spc="0" normalizeH="0" baseline="0" noProof="0" dirty="0">
                <a:ln>
                  <a:noFill/>
                </a:ln>
                <a:solidFill>
                  <a:srgbClr val="000000"/>
                </a:solidFill>
                <a:effectLst/>
                <a:uLnTx/>
                <a:uFillTx/>
                <a:latin typeface="+mn-lt"/>
                <a:ea typeface="+mn-ea"/>
              </a:rPr>
              <a:t>Sixth level</a:t>
            </a:r>
          </a:p>
          <a:p>
            <a:pPr marL="822960" marR="0" lvl="4" indent="-137160" algn="l" defTabSz="685800" rtl="0" eaLnBrk="0" fontAlgn="base" latinLnBrk="0" hangingPunct="0">
              <a:lnSpc>
                <a:spcPct val="100000"/>
              </a:lnSpc>
              <a:spcBef>
                <a:spcPts val="252"/>
              </a:spcBef>
              <a:spcAft>
                <a:spcPct val="0"/>
              </a:spcAft>
              <a:buClrTx/>
              <a:buSzTx/>
              <a:buFont typeface="Arial" panose="020B0604020202020204" pitchFamily="34" charset="0"/>
              <a:buChar char="•"/>
              <a:tabLst>
                <a:tab pos="1028700" algn="l"/>
              </a:tabLst>
              <a:defRPr/>
            </a:pPr>
            <a:endParaRPr kumimoji="0" lang="en-US" altLang="en-US" sz="1200" b="0" i="0" u="none" strike="noStrike" kern="0" cap="none" spc="0" normalizeH="0" baseline="0" noProof="0" dirty="0">
              <a:ln>
                <a:noFill/>
              </a:ln>
              <a:solidFill>
                <a:srgbClr val="000000"/>
              </a:solidFill>
              <a:effectLst/>
              <a:uLnTx/>
              <a:uFillTx/>
              <a:latin typeface="+mn-lt"/>
              <a:ea typeface="MS PGothic" panose="020B0600070205080204" pitchFamily="34" charset="-128"/>
            </a:endParaRPr>
          </a:p>
        </p:txBody>
      </p:sp>
      <p:sp>
        <p:nvSpPr>
          <p:cNvPr id="6" name="Title 3"/>
          <p:cNvSpPr>
            <a:spLocks noGrp="1"/>
          </p:cNvSpPr>
          <p:nvPr>
            <p:ph type="title"/>
          </p:nvPr>
        </p:nvSpPr>
        <p:spPr>
          <a:xfrm>
            <a:off x="0" y="1"/>
            <a:ext cx="9144000" cy="582930"/>
          </a:xfrm>
          <a:prstGeom prst="rect">
            <a:avLst/>
          </a:prstGeom>
        </p:spPr>
        <p:txBody>
          <a:bodyPr anchor="ctr" anchorCtr="0"/>
          <a:lstStyle>
            <a:lvl1pPr marL="0" marR="0" indent="0" algn="ctr" defTabSz="6858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18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230818" y="4873230"/>
            <a:ext cx="8266730" cy="167878"/>
          </a:xfrm>
          <a:prstGeom prst="rect">
            <a:avLst/>
          </a:prstGeom>
        </p:spPr>
        <p:txBody>
          <a:bodyPr vert="horz" lIns="91440" tIns="45720" rIns="91440" bIns="45720" rtlCol="0" anchor="ctr"/>
          <a:lstStyle>
            <a:lvl1pPr algn="ctr">
              <a:defRPr sz="750">
                <a:solidFill>
                  <a:schemeClr val="tx1">
                    <a:tint val="75000"/>
                  </a:schemeClr>
                </a:solidFill>
              </a:defRPr>
            </a:lvl1pPr>
          </a:lstStyle>
          <a:p>
            <a:pPr algn="l"/>
            <a:r>
              <a:rPr lang="en-US"/>
              <a:t>L9 Overview DOI/USGS Vist To GSFC         July 12, 2018</a:t>
            </a:r>
          </a:p>
        </p:txBody>
      </p:sp>
      <p:sp>
        <p:nvSpPr>
          <p:cNvPr id="8" name="Slide Number Placeholder 3"/>
          <p:cNvSpPr>
            <a:spLocks noGrp="1"/>
          </p:cNvSpPr>
          <p:nvPr>
            <p:ph type="sldNum" sz="quarter" idx="4"/>
          </p:nvPr>
        </p:nvSpPr>
        <p:spPr>
          <a:xfrm>
            <a:off x="8498487" y="4873228"/>
            <a:ext cx="433387" cy="167879"/>
          </a:xfrm>
          <a:prstGeom prst="rect">
            <a:avLst/>
          </a:prstGeom>
        </p:spPr>
        <p:txBody>
          <a:bodyPr vert="horz" lIns="91440" tIns="45720" rIns="91440" bIns="45720" rtlCol="0" anchor="ctr"/>
          <a:lstStyle>
            <a:lvl1pPr algn="r">
              <a:defRPr sz="75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45842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464" y="133350"/>
            <a:ext cx="8758168" cy="497681"/>
          </a:xfrm>
        </p:spPr>
        <p:txBody>
          <a:bodyPr/>
          <a:lstStyle/>
          <a:p>
            <a:r>
              <a:rPr lang="en-US"/>
              <a:t>Click to edit Master title style</a:t>
            </a:r>
          </a:p>
        </p:txBody>
      </p:sp>
      <p:sp>
        <p:nvSpPr>
          <p:cNvPr id="3" name="Content Placeholder 2"/>
          <p:cNvSpPr>
            <a:spLocks noGrp="1"/>
          </p:cNvSpPr>
          <p:nvPr>
            <p:ph idx="1"/>
          </p:nvPr>
        </p:nvSpPr>
        <p:spPr>
          <a:xfrm>
            <a:off x="152782" y="798843"/>
            <a:ext cx="8762618" cy="378268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6327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9" r:id="rId4"/>
    <p:sldLayoutId id="2147483660" r:id="rId5"/>
    <p:sldLayoutId id="2147483661" r:id="rId6"/>
    <p:sldLayoutId id="214748366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Word_Document.doc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package" Target="../embeddings/Microsoft_Word_Document1.docx"/></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calval.cr.usgs.gov/jaci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tif"/><Relationship Id="rId1" Type="http://schemas.openxmlformats.org/officeDocument/2006/relationships/slideLayout" Target="../slideLayouts/slideLayout2.xml"/><Relationship Id="rId4" Type="http://schemas.openxmlformats.org/officeDocument/2006/relationships/image" Target="../media/image44.tif"/></Relationships>
</file>

<file path=ppt/slides/_rels/slide39.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2.xml"/><Relationship Id="rId4" Type="http://schemas.openxmlformats.org/officeDocument/2006/relationships/image" Target="../media/image47.t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labahn@usgs.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mailto:stensaas@usgs.gov" TargetMode="External"/><Relationship Id="rId4" Type="http://schemas.openxmlformats.org/officeDocument/2006/relationships/hyperlink" Target="mailto:gsnyder@usgs.gov"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fort.usgs.gov/sites/landsat-imagery-unique-resource/surveys-landsat-use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remotesensing.usgs.gov/2014_national_plan_for_civil_earth_observations.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599" y="2023672"/>
            <a:ext cx="8686801" cy="2218883"/>
          </a:xfrm>
        </p:spPr>
        <p:txBody>
          <a:bodyPr/>
          <a:lstStyle/>
          <a:p>
            <a:pPr>
              <a:lnSpc>
                <a:spcPct val="65000"/>
              </a:lnSpc>
            </a:pPr>
            <a:endParaRPr lang="en-US" sz="2000" dirty="0"/>
          </a:p>
          <a:p>
            <a:pPr>
              <a:lnSpc>
                <a:spcPct val="65000"/>
              </a:lnSpc>
            </a:pPr>
            <a:r>
              <a:rPr lang="en-US" sz="2000" dirty="0"/>
              <a:t>CEOS WGCV 44, EUMETSAT, Darmstadt, Germany</a:t>
            </a:r>
          </a:p>
          <a:p>
            <a:pPr>
              <a:lnSpc>
                <a:spcPct val="65000"/>
              </a:lnSpc>
            </a:pPr>
            <a:endParaRPr lang="en-US" sz="2000" dirty="0"/>
          </a:p>
          <a:p>
            <a:pPr>
              <a:lnSpc>
                <a:spcPct val="65000"/>
              </a:lnSpc>
            </a:pPr>
            <a:r>
              <a:rPr lang="en-US" sz="2000" dirty="0"/>
              <a:t>Date: August 30, 2018</a:t>
            </a:r>
          </a:p>
          <a:p>
            <a:pPr>
              <a:lnSpc>
                <a:spcPct val="65000"/>
              </a:lnSpc>
            </a:pPr>
            <a:endParaRPr lang="en-US" sz="2000" dirty="0"/>
          </a:p>
          <a:p>
            <a:r>
              <a:rPr lang="en-US" sz="2000" dirty="0"/>
              <a:t>Presented by: Greg Stensaas, USGS Earth Resources Observation and Science (EROS) Center</a:t>
            </a:r>
            <a:endParaRPr lang="en-US" sz="2000" u="sng" dirty="0">
              <a:solidFill>
                <a:schemeClr val="hlink"/>
              </a:solidFill>
            </a:endParaRPr>
          </a:p>
          <a:p>
            <a:pPr>
              <a:spcBef>
                <a:spcPct val="10000"/>
              </a:spcBef>
            </a:pPr>
            <a:r>
              <a:rPr lang="en-US" u="sng" dirty="0">
                <a:solidFill>
                  <a:schemeClr val="hlink"/>
                </a:solidFill>
              </a:rPr>
              <a:t>stensaas@usgs.gov</a:t>
            </a:r>
            <a:r>
              <a:rPr lang="en-US" dirty="0"/>
              <a:t>, Phone #: +1 (605) 594-2569</a:t>
            </a:r>
          </a:p>
          <a:p>
            <a:endParaRPr lang="en-US" dirty="0"/>
          </a:p>
        </p:txBody>
      </p:sp>
      <p:sp>
        <p:nvSpPr>
          <p:cNvPr id="3" name="Title 2"/>
          <p:cNvSpPr>
            <a:spLocks noGrp="1"/>
          </p:cNvSpPr>
          <p:nvPr>
            <p:ph type="ctrTitle"/>
          </p:nvPr>
        </p:nvSpPr>
        <p:spPr>
          <a:xfrm>
            <a:off x="228599" y="874987"/>
            <a:ext cx="8686801" cy="803788"/>
          </a:xfrm>
        </p:spPr>
        <p:txBody>
          <a:bodyPr/>
          <a:lstStyle/>
          <a:p>
            <a:br>
              <a:rPr lang="en-US" sz="1800" dirty="0"/>
            </a:br>
            <a:r>
              <a:rPr lang="en-US" dirty="0"/>
              <a:t>USGS Agency Update </a:t>
            </a:r>
          </a:p>
        </p:txBody>
      </p:sp>
    </p:spTree>
    <p:extLst>
      <p:ext uri="{BB962C8B-B14F-4D97-AF65-F5344CB8AC3E}">
        <p14:creationId xmlns:p14="http://schemas.microsoft.com/office/powerpoint/2010/main" val="131811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2019B159-0397-46D7-9C2E-34250F8B9918}"/>
              </a:ext>
            </a:extLst>
          </p:cNvPr>
          <p:cNvSpPr>
            <a:spLocks noGrp="1" noChangeArrowheads="1"/>
          </p:cNvSpPr>
          <p:nvPr>
            <p:ph type="title"/>
          </p:nvPr>
        </p:nvSpPr>
        <p:spPr>
          <a:xfrm>
            <a:off x="228600" y="156651"/>
            <a:ext cx="8686800" cy="639762"/>
          </a:xfrm>
        </p:spPr>
        <p:txBody>
          <a:bodyPr>
            <a:normAutofit/>
          </a:bodyPr>
          <a:lstStyle/>
          <a:p>
            <a:r>
              <a:rPr lang="en-US" altLang="en-US" sz="2800" dirty="0"/>
              <a:t>U.S. Landsat Archive Overview - June 28, 2018</a:t>
            </a:r>
          </a:p>
        </p:txBody>
      </p:sp>
      <p:sp>
        <p:nvSpPr>
          <p:cNvPr id="3" name="Content Placeholder 2">
            <a:extLst>
              <a:ext uri="{FF2B5EF4-FFF2-40B4-BE49-F238E27FC236}">
                <a16:creationId xmlns:a16="http://schemas.microsoft.com/office/drawing/2014/main" id="{F16D152E-AB8B-4B64-B480-6D33C08DCA5B}"/>
              </a:ext>
            </a:extLst>
          </p:cNvPr>
          <p:cNvSpPr>
            <a:spLocks noGrp="1"/>
          </p:cNvSpPr>
          <p:nvPr>
            <p:ph type="subTitle" idx="1"/>
          </p:nvPr>
        </p:nvSpPr>
        <p:spPr/>
        <p:txBody>
          <a:bodyPr>
            <a:normAutofit fontScale="47500" lnSpcReduction="20000"/>
          </a:bodyPr>
          <a:lstStyle/>
          <a:p>
            <a:r>
              <a:rPr lang="en-US" altLang="en-US" dirty="0"/>
              <a:t>OLI-TIRS: Landsat 8</a:t>
            </a:r>
          </a:p>
          <a:p>
            <a:pPr lvl="1"/>
            <a:r>
              <a:rPr lang="en-US" dirty="0"/>
              <a:t>1,271,164 </a:t>
            </a:r>
            <a:r>
              <a:rPr lang="en-US" altLang="en-US" dirty="0"/>
              <a:t>scenes</a:t>
            </a:r>
          </a:p>
          <a:p>
            <a:pPr lvl="2"/>
            <a:r>
              <a:rPr lang="en-US" altLang="en-US" dirty="0"/>
              <a:t>~ 4,395 TB Raw and L0Ra Data </a:t>
            </a:r>
          </a:p>
          <a:p>
            <a:pPr lvl="2"/>
            <a:r>
              <a:rPr lang="en-US" altLang="en-US" dirty="0"/>
              <a:t>          average scene size 1813 MB</a:t>
            </a:r>
          </a:p>
          <a:p>
            <a:pPr lvl="2"/>
            <a:r>
              <a:rPr lang="en-US" altLang="en-US" dirty="0"/>
              <a:t>                  </a:t>
            </a:r>
          </a:p>
          <a:p>
            <a:r>
              <a:rPr lang="en-US" altLang="en-US" dirty="0"/>
              <a:t>ETM+: Landsat 7</a:t>
            </a:r>
          </a:p>
          <a:p>
            <a:pPr lvl="1"/>
            <a:r>
              <a:rPr lang="en-US" dirty="0"/>
              <a:t>2,525,487  </a:t>
            </a:r>
            <a:r>
              <a:rPr lang="en-US" altLang="en-US" dirty="0"/>
              <a:t>scenes</a:t>
            </a:r>
          </a:p>
          <a:p>
            <a:pPr lvl="2"/>
            <a:r>
              <a:rPr lang="en-US" altLang="en-US" dirty="0"/>
              <a:t>~ 2,345 TB Raw and L0Ra Data </a:t>
            </a:r>
          </a:p>
          <a:p>
            <a:pPr lvl="2"/>
            <a:r>
              <a:rPr lang="en-US" altLang="en-US" dirty="0"/>
              <a:t>          average scene size 487 MB</a:t>
            </a:r>
          </a:p>
          <a:p>
            <a:pPr lvl="2"/>
            <a:r>
              <a:rPr lang="en-US" altLang="en-US" dirty="0"/>
              <a:t>          </a:t>
            </a:r>
          </a:p>
          <a:p>
            <a:r>
              <a:rPr lang="en-US" altLang="en-US" dirty="0"/>
              <a:t>TM: Landsat 4 &amp; Landsat 5</a:t>
            </a:r>
          </a:p>
          <a:p>
            <a:pPr lvl="1"/>
            <a:r>
              <a:rPr lang="en-US" dirty="0"/>
              <a:t>2,841,794</a:t>
            </a:r>
            <a:r>
              <a:rPr lang="en-US" altLang="en-US" dirty="0"/>
              <a:t> scenes  </a:t>
            </a:r>
          </a:p>
          <a:p>
            <a:pPr lvl="2"/>
            <a:r>
              <a:rPr lang="en-US" altLang="en-US" dirty="0"/>
              <a:t>~ 1,425 TB Raw and L0Ra Data </a:t>
            </a:r>
          </a:p>
          <a:p>
            <a:pPr lvl="2"/>
            <a:r>
              <a:rPr lang="en-US" altLang="en-US" dirty="0"/>
              <a:t>          average scene size 263 MB</a:t>
            </a:r>
          </a:p>
          <a:p>
            <a:pPr lvl="2"/>
            <a:r>
              <a:rPr lang="en-US" altLang="en-US" dirty="0"/>
              <a:t>          </a:t>
            </a:r>
          </a:p>
          <a:p>
            <a:r>
              <a:rPr lang="en-US" altLang="en-US" dirty="0"/>
              <a:t>MSS: Landsat 1 through 5</a:t>
            </a:r>
          </a:p>
          <a:p>
            <a:pPr lvl="1"/>
            <a:r>
              <a:rPr lang="en-US" dirty="0"/>
              <a:t>1,307,902 </a:t>
            </a:r>
            <a:r>
              <a:rPr lang="en-US" altLang="en-US" dirty="0"/>
              <a:t> scenes </a:t>
            </a:r>
          </a:p>
          <a:p>
            <a:pPr lvl="2"/>
            <a:r>
              <a:rPr lang="en-US" altLang="en-US" dirty="0"/>
              <a:t>~ 79 TB Raw and L0Ra Data </a:t>
            </a:r>
          </a:p>
          <a:p>
            <a:pPr lvl="2"/>
            <a:r>
              <a:rPr lang="en-US" altLang="en-US" dirty="0"/>
              <a:t>         average scene size 32 MB </a:t>
            </a:r>
          </a:p>
          <a:p>
            <a:r>
              <a:rPr lang="en-US" altLang="en-US" dirty="0"/>
              <a:t>Total:</a:t>
            </a:r>
          </a:p>
          <a:p>
            <a:pPr lvl="1"/>
            <a:r>
              <a:rPr lang="en-US" dirty="0"/>
              <a:t>7,946,347 </a:t>
            </a:r>
            <a:r>
              <a:rPr lang="en-US" altLang="en-US" dirty="0"/>
              <a:t> scenes  </a:t>
            </a:r>
          </a:p>
          <a:p>
            <a:pPr lvl="2"/>
            <a:r>
              <a:rPr lang="en-US" altLang="en-US" dirty="0"/>
              <a:t>~ 8,244 TB Raw and L0Ra Data</a:t>
            </a:r>
          </a:p>
          <a:p>
            <a:pPr lvl="1"/>
            <a:endParaRPr lang="en-US" altLang="en-US" dirty="0"/>
          </a:p>
          <a:p>
            <a:pPr lvl="1"/>
            <a:endParaRPr lang="en-US" altLang="en-US" dirty="0"/>
          </a:p>
        </p:txBody>
      </p:sp>
      <p:grpSp>
        <p:nvGrpSpPr>
          <p:cNvPr id="16388" name="Group 3">
            <a:extLst>
              <a:ext uri="{FF2B5EF4-FFF2-40B4-BE49-F238E27FC236}">
                <a16:creationId xmlns:a16="http://schemas.microsoft.com/office/drawing/2014/main" id="{90614955-BB22-4A3B-8B83-5E7EC31139C8}"/>
              </a:ext>
            </a:extLst>
          </p:cNvPr>
          <p:cNvGrpSpPr>
            <a:grpSpLocks/>
          </p:cNvGrpSpPr>
          <p:nvPr/>
        </p:nvGrpSpPr>
        <p:grpSpPr bwMode="auto">
          <a:xfrm>
            <a:off x="4981575" y="1428750"/>
            <a:ext cx="2638425" cy="3081338"/>
            <a:chOff x="2952" y="868"/>
            <a:chExt cx="2216" cy="2588"/>
          </a:xfrm>
        </p:grpSpPr>
        <p:pic>
          <p:nvPicPr>
            <p:cNvPr id="16390" name="Picture 4" descr="Untitled-3">
              <a:extLst>
                <a:ext uri="{FF2B5EF4-FFF2-40B4-BE49-F238E27FC236}">
                  <a16:creationId xmlns:a16="http://schemas.microsoft.com/office/drawing/2014/main" id="{E6A3CE65-DC5C-44CF-925A-95B2281C8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 y="1744"/>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Untitled-2">
              <a:extLst>
                <a:ext uri="{FF2B5EF4-FFF2-40B4-BE49-F238E27FC236}">
                  <a16:creationId xmlns:a16="http://schemas.microsoft.com/office/drawing/2014/main" id="{9406FA67-716C-48A2-A6E7-8283CA711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 y="1326"/>
              <a:ext cx="172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Untitled-1">
              <a:extLst>
                <a:ext uri="{FF2B5EF4-FFF2-40B4-BE49-F238E27FC236}">
                  <a16:creationId xmlns:a16="http://schemas.microsoft.com/office/drawing/2014/main" id="{78EBACBE-2EA1-45A6-AA4F-ACA02CF2E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868"/>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9" name="Picture 8">
            <a:extLst>
              <a:ext uri="{FF2B5EF4-FFF2-40B4-BE49-F238E27FC236}">
                <a16:creationId xmlns:a16="http://schemas.microsoft.com/office/drawing/2014/main" id="{ED5F185F-A26D-4D65-9889-5900FCE1EB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971550"/>
            <a:ext cx="2034779" cy="19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04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67AC-3E52-4156-A483-1FD9CF3BD476}"/>
              </a:ext>
            </a:extLst>
          </p:cNvPr>
          <p:cNvSpPr>
            <a:spLocks noGrp="1"/>
          </p:cNvSpPr>
          <p:nvPr>
            <p:ph type="title"/>
          </p:nvPr>
        </p:nvSpPr>
        <p:spPr/>
        <p:txBody>
          <a:bodyPr>
            <a:noAutofit/>
          </a:bodyPr>
          <a:lstStyle/>
          <a:p>
            <a:r>
              <a:rPr lang="en-US" sz="2400" dirty="0"/>
              <a:t>Landsat Inventory &amp; Download Statistics - </a:t>
            </a:r>
            <a:r>
              <a:rPr lang="en-US" altLang="en-US" sz="2400" dirty="0"/>
              <a:t>June 28, 2018</a:t>
            </a:r>
            <a:endParaRPr lang="en-US" sz="2400" dirty="0"/>
          </a:p>
        </p:txBody>
      </p:sp>
      <p:sp>
        <p:nvSpPr>
          <p:cNvPr id="3" name="Subtitle 2">
            <a:extLst>
              <a:ext uri="{FF2B5EF4-FFF2-40B4-BE49-F238E27FC236}">
                <a16:creationId xmlns:a16="http://schemas.microsoft.com/office/drawing/2014/main" id="{8B6D0A93-9DF1-4285-B81D-93A5790FB28C}"/>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8C596ECD-E686-4955-BA24-B9987A33C4FE}"/>
              </a:ext>
            </a:extLst>
          </p:cNvPr>
          <p:cNvPicPr>
            <a:picLocks noChangeAspect="1"/>
          </p:cNvPicPr>
          <p:nvPr/>
        </p:nvPicPr>
        <p:blipFill>
          <a:blip r:embed="rId2"/>
          <a:stretch>
            <a:fillRect/>
          </a:stretch>
        </p:blipFill>
        <p:spPr>
          <a:xfrm>
            <a:off x="0" y="996151"/>
            <a:ext cx="4415151" cy="2711956"/>
          </a:xfrm>
          <a:prstGeom prst="rect">
            <a:avLst/>
          </a:prstGeom>
        </p:spPr>
      </p:pic>
      <p:pic>
        <p:nvPicPr>
          <p:cNvPr id="5" name="Picture 4">
            <a:extLst>
              <a:ext uri="{FF2B5EF4-FFF2-40B4-BE49-F238E27FC236}">
                <a16:creationId xmlns:a16="http://schemas.microsoft.com/office/drawing/2014/main" id="{B7689583-762F-4F6E-8592-FD80D4352DE2}"/>
              </a:ext>
            </a:extLst>
          </p:cNvPr>
          <p:cNvPicPr>
            <a:picLocks noChangeAspect="1"/>
          </p:cNvPicPr>
          <p:nvPr/>
        </p:nvPicPr>
        <p:blipFill>
          <a:blip r:embed="rId3"/>
          <a:stretch>
            <a:fillRect/>
          </a:stretch>
        </p:blipFill>
        <p:spPr>
          <a:xfrm>
            <a:off x="4415151" y="996151"/>
            <a:ext cx="4728849" cy="2711596"/>
          </a:xfrm>
          <a:prstGeom prst="rect">
            <a:avLst/>
          </a:prstGeom>
        </p:spPr>
      </p:pic>
    </p:spTree>
    <p:extLst>
      <p:ext uri="{BB962C8B-B14F-4D97-AF65-F5344CB8AC3E}">
        <p14:creationId xmlns:p14="http://schemas.microsoft.com/office/powerpoint/2010/main" val="89696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9ECD-79D6-9641-A524-8F54F4850A8A}"/>
              </a:ext>
            </a:extLst>
          </p:cNvPr>
          <p:cNvSpPr>
            <a:spLocks noGrp="1"/>
          </p:cNvSpPr>
          <p:nvPr>
            <p:ph type="title"/>
          </p:nvPr>
        </p:nvSpPr>
        <p:spPr/>
        <p:txBody>
          <a:bodyPr/>
          <a:lstStyle/>
          <a:p>
            <a:pPr algn="l"/>
            <a:r>
              <a:rPr lang="en-US" b="0" dirty="0">
                <a:solidFill>
                  <a:schemeClr val="tx1"/>
                </a:solidFill>
                <a:effectLst/>
                <a:latin typeface="+mj-lt"/>
              </a:rPr>
              <a:t>Landsat Data Products &amp; ARD</a:t>
            </a:r>
          </a:p>
        </p:txBody>
      </p:sp>
      <p:sp>
        <p:nvSpPr>
          <p:cNvPr id="7" name="Slide Number Placeholder 6">
            <a:extLst>
              <a:ext uri="{FF2B5EF4-FFF2-40B4-BE49-F238E27FC236}">
                <a16:creationId xmlns:a16="http://schemas.microsoft.com/office/drawing/2014/main" id="{E63A8CA8-6E16-0943-BCC3-74B17676BFFE}"/>
              </a:ext>
            </a:extLst>
          </p:cNvPr>
          <p:cNvSpPr>
            <a:spLocks noGrp="1"/>
          </p:cNvSpPr>
          <p:nvPr>
            <p:ph type="sldNum" sz="quarter" idx="4294967295"/>
          </p:nvPr>
        </p:nvSpPr>
        <p:spPr>
          <a:xfrm>
            <a:off x="8710613" y="4873625"/>
            <a:ext cx="433387" cy="168275"/>
          </a:xfrm>
          <a:prstGeom prst="rect">
            <a:avLst/>
          </a:prstGeom>
        </p:spPr>
        <p:txBody>
          <a:bodyPr/>
          <a:lstStyle/>
          <a:p>
            <a:fld id="{9A4DB9E2-F09A-429B-9E50-670A92037774}" type="slidenum">
              <a:rPr lang="en-US" smtClean="0"/>
              <a:pPr/>
              <a:t>12</a:t>
            </a:fld>
            <a:endParaRPr lang="en-US" dirty="0"/>
          </a:p>
        </p:txBody>
      </p:sp>
      <p:pic>
        <p:nvPicPr>
          <p:cNvPr id="4" name="Picture 3">
            <a:extLst>
              <a:ext uri="{FF2B5EF4-FFF2-40B4-BE49-F238E27FC236}">
                <a16:creationId xmlns:a16="http://schemas.microsoft.com/office/drawing/2014/main" id="{B46D04AE-6C71-764E-86CA-D3C9C6B24FA3}"/>
              </a:ext>
            </a:extLst>
          </p:cNvPr>
          <p:cNvPicPr>
            <a:picLocks noChangeAspect="1"/>
          </p:cNvPicPr>
          <p:nvPr/>
        </p:nvPicPr>
        <p:blipFill rotWithShape="1">
          <a:blip r:embed="rId2"/>
          <a:srcRect l="6673" r="4573"/>
          <a:stretch/>
        </p:blipFill>
        <p:spPr>
          <a:xfrm>
            <a:off x="5395935" y="2244360"/>
            <a:ext cx="3074542" cy="1948558"/>
          </a:xfrm>
          <a:prstGeom prst="rect">
            <a:avLst/>
          </a:prstGeom>
        </p:spPr>
      </p:pic>
      <p:sp>
        <p:nvSpPr>
          <p:cNvPr id="5" name="TextBox 4">
            <a:extLst>
              <a:ext uri="{FF2B5EF4-FFF2-40B4-BE49-F238E27FC236}">
                <a16:creationId xmlns:a16="http://schemas.microsoft.com/office/drawing/2014/main" id="{D03B0DA9-4CE6-A341-A058-F5C3D6B97672}"/>
              </a:ext>
            </a:extLst>
          </p:cNvPr>
          <p:cNvSpPr txBox="1"/>
          <p:nvPr/>
        </p:nvSpPr>
        <p:spPr>
          <a:xfrm>
            <a:off x="450779" y="929555"/>
            <a:ext cx="6866523" cy="1492716"/>
          </a:xfrm>
          <a:prstGeom prst="rect">
            <a:avLst/>
          </a:prstGeom>
          <a:noFill/>
        </p:spPr>
        <p:txBody>
          <a:bodyPr wrap="square" rtlCol="0">
            <a:spAutoFit/>
          </a:bodyPr>
          <a:lstStyle/>
          <a:p>
            <a:r>
              <a:rPr lang="en-US" sz="1600" dirty="0"/>
              <a:t>For the last 10 years, USGS has distributed “Level 1T” as the standard Landsat product</a:t>
            </a:r>
          </a:p>
          <a:p>
            <a:pPr marL="600075" lvl="1" indent="-257175">
              <a:buFont typeface="Arial" panose="020B0604020202020204" pitchFamily="34" charset="0"/>
              <a:buChar char="•"/>
            </a:pPr>
            <a:r>
              <a:rPr lang="en-US" sz="1600" dirty="0"/>
              <a:t>  precision registered and terrain corrected (orthorectified)</a:t>
            </a:r>
          </a:p>
          <a:p>
            <a:pPr marL="600075" lvl="1" indent="-257175">
              <a:buFont typeface="Arial" panose="020B0604020202020204" pitchFamily="34" charset="0"/>
              <a:buChar char="•"/>
            </a:pPr>
            <a:r>
              <a:rPr lang="en-US" sz="1600" dirty="0"/>
              <a:t>  at-sensor radiance / top-of-atmosphere reflectance</a:t>
            </a:r>
          </a:p>
          <a:p>
            <a:r>
              <a:rPr lang="en-US" sz="1350" dirty="0"/>
              <a:t>  </a:t>
            </a:r>
          </a:p>
          <a:p>
            <a:endParaRPr lang="en-US" sz="1350" dirty="0"/>
          </a:p>
        </p:txBody>
      </p:sp>
      <p:sp>
        <p:nvSpPr>
          <p:cNvPr id="6" name="TextBox 5">
            <a:extLst>
              <a:ext uri="{FF2B5EF4-FFF2-40B4-BE49-F238E27FC236}">
                <a16:creationId xmlns:a16="http://schemas.microsoft.com/office/drawing/2014/main" id="{BCC742A3-7A8E-7546-BDEB-A66DA85A1D31}"/>
              </a:ext>
            </a:extLst>
          </p:cNvPr>
          <p:cNvSpPr txBox="1"/>
          <p:nvPr/>
        </p:nvSpPr>
        <p:spPr>
          <a:xfrm>
            <a:off x="450780" y="2244360"/>
            <a:ext cx="4339082" cy="1815882"/>
          </a:xfrm>
          <a:prstGeom prst="rect">
            <a:avLst/>
          </a:prstGeom>
          <a:noFill/>
        </p:spPr>
        <p:txBody>
          <a:bodyPr wrap="square" rtlCol="0">
            <a:spAutoFit/>
          </a:bodyPr>
          <a:lstStyle/>
          <a:p>
            <a:r>
              <a:rPr lang="en-US" sz="1600" dirty="0"/>
              <a:t>USGS now adopting Analysis Ready Data (ARD) as the standard product for L9</a:t>
            </a:r>
          </a:p>
          <a:p>
            <a:pPr marL="257175" indent="-257175">
              <a:buFont typeface="Arial" panose="020B0604020202020204" pitchFamily="34" charset="0"/>
              <a:buChar char="•"/>
            </a:pPr>
            <a:r>
              <a:rPr lang="en-US" sz="1600" dirty="0"/>
              <a:t>Gridded, tiled “stackable” images</a:t>
            </a:r>
          </a:p>
          <a:p>
            <a:pPr marL="257175" indent="-257175">
              <a:buFont typeface="Arial" panose="020B0604020202020204" pitchFamily="34" charset="0"/>
              <a:buChar char="•"/>
            </a:pPr>
            <a:r>
              <a:rPr lang="en-US" sz="1600" dirty="0"/>
              <a:t>Processed to surface reflectance and temperature (Level 2)</a:t>
            </a:r>
          </a:p>
          <a:p>
            <a:pPr marL="257175" indent="-257175">
              <a:buFont typeface="Arial" panose="020B0604020202020204" pitchFamily="34" charset="0"/>
              <a:buChar char="•"/>
            </a:pPr>
            <a:r>
              <a:rPr lang="en-US" sz="1600" dirty="0"/>
              <a:t>Aligned with CEOS recommendations to ease burden of preprocessing for users</a:t>
            </a:r>
          </a:p>
        </p:txBody>
      </p:sp>
    </p:spTree>
    <p:extLst>
      <p:ext uri="{BB962C8B-B14F-4D97-AF65-F5344CB8AC3E}">
        <p14:creationId xmlns:p14="http://schemas.microsoft.com/office/powerpoint/2010/main" val="1781269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0E53-AEB7-4B71-BA19-420881E4084C}"/>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01BF4C28-EF69-4A10-8D0C-272EAF840F17}"/>
              </a:ext>
            </a:extLst>
          </p:cNvPr>
          <p:cNvSpPr>
            <a:spLocks noGrp="1"/>
          </p:cNvSpPr>
          <p:nvPr>
            <p:ph type="subTitle" idx="1"/>
          </p:nvPr>
        </p:nvSpPr>
        <p:spPr/>
        <p:txBody>
          <a:bodyPr/>
          <a:lstStyle/>
          <a:p>
            <a:endParaRPr lang="en-US" dirty="0"/>
          </a:p>
        </p:txBody>
      </p:sp>
      <p:graphicFrame>
        <p:nvGraphicFramePr>
          <p:cNvPr id="6" name="Object 5">
            <a:extLst>
              <a:ext uri="{FF2B5EF4-FFF2-40B4-BE49-F238E27FC236}">
                <a16:creationId xmlns:a16="http://schemas.microsoft.com/office/drawing/2014/main" id="{D1643882-AE4C-43E6-AACF-35936CA2F595}"/>
              </a:ext>
            </a:extLst>
          </p:cNvPr>
          <p:cNvGraphicFramePr>
            <a:graphicFrameLocks noChangeAspect="1"/>
          </p:cNvGraphicFramePr>
          <p:nvPr>
            <p:extLst/>
          </p:nvPr>
        </p:nvGraphicFramePr>
        <p:xfrm>
          <a:off x="0" y="0"/>
          <a:ext cx="3467686" cy="4488006"/>
        </p:xfrm>
        <a:graphic>
          <a:graphicData uri="http://schemas.openxmlformats.org/presentationml/2006/ole">
            <mc:AlternateContent xmlns:mc="http://schemas.openxmlformats.org/markup-compatibility/2006">
              <mc:Choice xmlns:v="urn:schemas-microsoft-com:vml" Requires="v">
                <p:oleObj spid="_x0000_s8200" name="Acrobat Document" r:id="rId3" imgW="5829300" imgH="7543446" progId="Acrobat.Document.2015">
                  <p:embed/>
                </p:oleObj>
              </mc:Choice>
              <mc:Fallback>
                <p:oleObj name="Acrobat Document" r:id="rId3" imgW="5829300" imgH="7543446" progId="Acrobat.Document.2015">
                  <p:embed/>
                  <p:pic>
                    <p:nvPicPr>
                      <p:cNvPr id="6" name="Object 5">
                        <a:extLst>
                          <a:ext uri="{FF2B5EF4-FFF2-40B4-BE49-F238E27FC236}">
                            <a16:creationId xmlns:a16="http://schemas.microsoft.com/office/drawing/2014/main" id="{D1643882-AE4C-43E6-AACF-35936CA2F595}"/>
                          </a:ext>
                        </a:extLst>
                      </p:cNvPr>
                      <p:cNvPicPr/>
                      <p:nvPr/>
                    </p:nvPicPr>
                    <p:blipFill>
                      <a:blip r:embed="rId4"/>
                      <a:stretch>
                        <a:fillRect/>
                      </a:stretch>
                    </p:blipFill>
                    <p:spPr>
                      <a:xfrm>
                        <a:off x="0" y="0"/>
                        <a:ext cx="3467686" cy="448800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E0E26FF-D999-497A-9A2B-022C1D4FA9D7}"/>
              </a:ext>
            </a:extLst>
          </p:cNvPr>
          <p:cNvGraphicFramePr>
            <a:graphicFrameLocks noChangeAspect="1"/>
          </p:cNvGraphicFramePr>
          <p:nvPr>
            <p:extLst/>
          </p:nvPr>
        </p:nvGraphicFramePr>
        <p:xfrm>
          <a:off x="3256670" y="0"/>
          <a:ext cx="5828421" cy="4503701"/>
        </p:xfrm>
        <a:graphic>
          <a:graphicData uri="http://schemas.openxmlformats.org/presentationml/2006/ole">
            <mc:AlternateContent xmlns:mc="http://schemas.openxmlformats.org/markup-compatibility/2006">
              <mc:Choice xmlns:v="urn:schemas-microsoft-com:vml" Requires="v">
                <p:oleObj spid="_x0000_s8201" name="Acrobat Document" r:id="rId5" imgW="7543800" imgH="5829123" progId="Acrobat.Document.2015">
                  <p:embed/>
                </p:oleObj>
              </mc:Choice>
              <mc:Fallback>
                <p:oleObj name="Acrobat Document" r:id="rId5" imgW="7543800" imgH="5829123" progId="Acrobat.Document.2015">
                  <p:embed/>
                  <p:pic>
                    <p:nvPicPr>
                      <p:cNvPr id="5" name="Object 4">
                        <a:extLst>
                          <a:ext uri="{FF2B5EF4-FFF2-40B4-BE49-F238E27FC236}">
                            <a16:creationId xmlns:a16="http://schemas.microsoft.com/office/drawing/2014/main" id="{0E0E26FF-D999-497A-9A2B-022C1D4FA9D7}"/>
                          </a:ext>
                        </a:extLst>
                      </p:cNvPr>
                      <p:cNvPicPr/>
                      <p:nvPr/>
                    </p:nvPicPr>
                    <p:blipFill>
                      <a:blip r:embed="rId6"/>
                      <a:stretch>
                        <a:fillRect/>
                      </a:stretch>
                    </p:blipFill>
                    <p:spPr>
                      <a:xfrm>
                        <a:off x="3256670" y="0"/>
                        <a:ext cx="5828421" cy="4503701"/>
                      </a:xfrm>
                      <a:prstGeom prst="rect">
                        <a:avLst/>
                      </a:prstGeom>
                    </p:spPr>
                  </p:pic>
                </p:oleObj>
              </mc:Fallback>
            </mc:AlternateContent>
          </a:graphicData>
        </a:graphic>
      </p:graphicFrame>
    </p:spTree>
    <p:extLst>
      <p:ext uri="{BB962C8B-B14F-4D97-AF65-F5344CB8AC3E}">
        <p14:creationId xmlns:p14="http://schemas.microsoft.com/office/powerpoint/2010/main" val="195240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9576-B960-4CC4-9052-635DB98625E0}"/>
              </a:ext>
            </a:extLst>
          </p:cNvPr>
          <p:cNvSpPr>
            <a:spLocks noGrp="1"/>
          </p:cNvSpPr>
          <p:nvPr>
            <p:ph type="title"/>
          </p:nvPr>
        </p:nvSpPr>
        <p:spPr/>
        <p:txBody>
          <a:bodyPr/>
          <a:lstStyle/>
          <a:p>
            <a:r>
              <a:rPr lang="en-US" dirty="0"/>
              <a:t>Planet Interoperability Workshop</a:t>
            </a:r>
          </a:p>
        </p:txBody>
      </p:sp>
      <p:sp>
        <p:nvSpPr>
          <p:cNvPr id="3" name="Subtitle 2">
            <a:extLst>
              <a:ext uri="{FF2B5EF4-FFF2-40B4-BE49-F238E27FC236}">
                <a16:creationId xmlns:a16="http://schemas.microsoft.com/office/drawing/2014/main" id="{C85F3D5B-843D-460F-9EB2-B8A8129184CA}"/>
              </a:ext>
            </a:extLst>
          </p:cNvPr>
          <p:cNvSpPr>
            <a:spLocks noGrp="1"/>
          </p:cNvSpPr>
          <p:nvPr>
            <p:ph type="subTitle" idx="1"/>
          </p:nvPr>
        </p:nvSpPr>
        <p:spPr>
          <a:xfrm>
            <a:off x="228599" y="859094"/>
            <a:ext cx="8686801" cy="3541456"/>
          </a:xfrm>
        </p:spPr>
        <p:txBody>
          <a:bodyPr>
            <a:noAutofit/>
          </a:bodyPr>
          <a:lstStyle/>
          <a:p>
            <a:pPr marL="0" indent="0">
              <a:buNone/>
            </a:pPr>
            <a:r>
              <a:rPr lang="en-US" sz="1000" dirty="0"/>
              <a:t>We held a short CEOS side meetings to support the LSI-VC ARD/MRI with goals of: </a:t>
            </a:r>
          </a:p>
          <a:p>
            <a:pPr marL="285750" lvl="1" indent="0">
              <a:buNone/>
            </a:pPr>
            <a:r>
              <a:rPr lang="en-US" sz="1000" dirty="0"/>
              <a:t>1) providing recommendations back to workshop planning team, </a:t>
            </a:r>
          </a:p>
          <a:p>
            <a:pPr marL="285750" lvl="1" indent="0">
              <a:buNone/>
            </a:pPr>
            <a:r>
              <a:rPr lang="en-US" sz="1000" dirty="0"/>
              <a:t>2) providing recommendations for CEOS ARD and MRI, </a:t>
            </a:r>
          </a:p>
          <a:p>
            <a:pPr marL="285750" lvl="1" indent="0">
              <a:buNone/>
            </a:pPr>
            <a:r>
              <a:rPr lang="en-US" sz="1000" dirty="0"/>
              <a:t>3) providing potential actions required for CEOS, both LSI-VC and other CEOS groups, and </a:t>
            </a:r>
          </a:p>
          <a:p>
            <a:pPr marL="285750" lvl="1" indent="0">
              <a:buNone/>
            </a:pPr>
            <a:r>
              <a:rPr lang="en-US" sz="1000" dirty="0"/>
              <a:t>4) developing a short out brief for LSI-VC to CEOS and CEOS appropriate groups.     </a:t>
            </a:r>
          </a:p>
          <a:p>
            <a:pPr marL="0" indent="0">
              <a:buNone/>
            </a:pPr>
            <a:r>
              <a:rPr lang="en-US" sz="1000" dirty="0"/>
              <a:t> </a:t>
            </a:r>
          </a:p>
          <a:p>
            <a:pPr marL="0" indent="0">
              <a:buNone/>
            </a:pPr>
            <a:r>
              <a:rPr lang="en-US" sz="1000" dirty="0"/>
              <a:t>The CEOS group discussion covered multiple areas: </a:t>
            </a:r>
          </a:p>
          <a:p>
            <a:pPr marL="285750" lvl="1" indent="0">
              <a:buNone/>
            </a:pPr>
            <a:r>
              <a:rPr lang="en-US" sz="1000" dirty="0"/>
              <a:t>1) industry is moving very quickly in terms of interoperability and integrating Landsat and Sentinel with their products to create science products and assessments. </a:t>
            </a:r>
          </a:p>
          <a:p>
            <a:pPr marL="285750" lvl="1" indent="0">
              <a:buNone/>
            </a:pPr>
            <a:r>
              <a:rPr lang="en-US" sz="1000" dirty="0"/>
              <a:t>2) Sentiel-2 data is being used more due to higher resolution and greater temporal coverage, </a:t>
            </a:r>
          </a:p>
          <a:p>
            <a:pPr marL="285750" lvl="1" indent="0">
              <a:buNone/>
            </a:pPr>
            <a:r>
              <a:rPr lang="en-US" sz="1000" dirty="0"/>
              <a:t>3) calibration and uncertainty information is very important, some tools are being developed by ESA, </a:t>
            </a:r>
          </a:p>
          <a:p>
            <a:pPr marL="285750" lvl="1" indent="0">
              <a:buNone/>
            </a:pPr>
            <a:r>
              <a:rPr lang="en-US" sz="1000" dirty="0"/>
              <a:t>4) the ARD/MRI effort within CEOS needs to include a common set of references and definitions related to: common DEMs, geopositional accuracy including pixel referencing, traceability to international standards, processing uncertainty, and metadata, </a:t>
            </a:r>
          </a:p>
          <a:p>
            <a:pPr marL="285750" lvl="1" indent="0">
              <a:buNone/>
            </a:pPr>
            <a:r>
              <a:rPr lang="en-US" sz="1000" dirty="0"/>
              <a:t>5) cloud storage and processing are becoming the norm with in industry and the availability of machine usable information and metadata related to the surface reflectance products is a must, </a:t>
            </a:r>
          </a:p>
          <a:p>
            <a:pPr marL="285750" lvl="1" indent="0">
              <a:buNone/>
            </a:pPr>
            <a:r>
              <a:rPr lang="en-US" sz="1000" dirty="0"/>
              <a:t>6) the discussion included potential for a CEOS common DEM and image georeferenced information, and</a:t>
            </a:r>
          </a:p>
          <a:p>
            <a:pPr marL="285750" lvl="1" indent="0">
              <a:buNone/>
            </a:pPr>
            <a:r>
              <a:rPr lang="en-US" sz="1000" dirty="0"/>
              <a:t>7) the need for enhanced CEOS recommended test sites and product validation were discussed. </a:t>
            </a:r>
          </a:p>
        </p:txBody>
      </p:sp>
    </p:spTree>
    <p:extLst>
      <p:ext uri="{BB962C8B-B14F-4D97-AF65-F5344CB8AC3E}">
        <p14:creationId xmlns:p14="http://schemas.microsoft.com/office/powerpoint/2010/main" val="205045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4AD9-1096-445F-9C2B-56EAEE0D9CCD}"/>
              </a:ext>
            </a:extLst>
          </p:cNvPr>
          <p:cNvSpPr>
            <a:spLocks noGrp="1"/>
          </p:cNvSpPr>
          <p:nvPr>
            <p:ph type="title"/>
          </p:nvPr>
        </p:nvSpPr>
        <p:spPr/>
        <p:txBody>
          <a:bodyPr>
            <a:normAutofit fontScale="90000"/>
          </a:bodyPr>
          <a:lstStyle/>
          <a:p>
            <a:r>
              <a:rPr lang="en-US" sz="1800" dirty="0"/>
              <a:t>ECCOE</a:t>
            </a:r>
            <a:br>
              <a:rPr lang="en-US" sz="1800" dirty="0"/>
            </a:br>
            <a:r>
              <a:rPr lang="en-US" sz="1800" dirty="0"/>
              <a:t>https://www.usgs.gov/land-resources/eros/calval</a:t>
            </a:r>
            <a:br>
              <a:rPr lang="en-US" sz="1800" dirty="0"/>
            </a:br>
            <a:endParaRPr lang="en-US" sz="1800" dirty="0"/>
          </a:p>
        </p:txBody>
      </p:sp>
      <p:sp>
        <p:nvSpPr>
          <p:cNvPr id="3" name="Subtitle 2">
            <a:extLst>
              <a:ext uri="{FF2B5EF4-FFF2-40B4-BE49-F238E27FC236}">
                <a16:creationId xmlns:a16="http://schemas.microsoft.com/office/drawing/2014/main" id="{30E2DB2B-F051-4ADE-89AA-E212D2F368AE}"/>
              </a:ext>
            </a:extLst>
          </p:cNvPr>
          <p:cNvSpPr>
            <a:spLocks noGrp="1"/>
          </p:cNvSpPr>
          <p:nvPr>
            <p:ph type="subTitle" idx="1"/>
          </p:nvPr>
        </p:nvSpPr>
        <p:spPr>
          <a:xfrm>
            <a:off x="5238750" y="973394"/>
            <a:ext cx="3721100" cy="3287456"/>
          </a:xfrm>
        </p:spPr>
        <p:txBody>
          <a:bodyPr>
            <a:normAutofit fontScale="55000" lnSpcReduction="20000"/>
          </a:bodyPr>
          <a:lstStyle/>
          <a:p>
            <a:pPr marL="0" indent="0">
              <a:lnSpc>
                <a:spcPct val="120000"/>
              </a:lnSpc>
              <a:buNone/>
            </a:pPr>
            <a:r>
              <a:rPr lang="en-US" dirty="0"/>
              <a:t>ECCOE Goals:</a:t>
            </a:r>
          </a:p>
          <a:p>
            <a:pPr>
              <a:lnSpc>
                <a:spcPct val="120000"/>
              </a:lnSpc>
            </a:pPr>
            <a:r>
              <a:rPr lang="en-US" dirty="0"/>
              <a:t>Ensure continued excellence with Landsat 1-9 calibration</a:t>
            </a:r>
          </a:p>
          <a:p>
            <a:pPr>
              <a:lnSpc>
                <a:spcPct val="120000"/>
              </a:lnSpc>
            </a:pPr>
            <a:r>
              <a:rPr lang="en-US" dirty="0"/>
              <a:t>Emphasize Landsat/Sentinel 2 cross-calibration for data interoperability</a:t>
            </a:r>
          </a:p>
          <a:p>
            <a:pPr>
              <a:lnSpc>
                <a:spcPct val="120000"/>
              </a:lnSpc>
            </a:pPr>
            <a:r>
              <a:rPr lang="en-US" dirty="0"/>
              <a:t>Support Post L-9 capabilities assessments and advocate for Post L-9 calibration requirements</a:t>
            </a:r>
          </a:p>
          <a:p>
            <a:pPr>
              <a:lnSpc>
                <a:spcPct val="120000"/>
              </a:lnSpc>
            </a:pPr>
            <a:r>
              <a:rPr lang="en-US" dirty="0"/>
              <a:t>Develop standard procedures for the commercial and government community for Landsat calibration and quality comparisons</a:t>
            </a:r>
          </a:p>
          <a:p>
            <a:pPr>
              <a:lnSpc>
                <a:spcPct val="120000"/>
              </a:lnSpc>
            </a:pPr>
            <a:r>
              <a:rPr lang="en-US" dirty="0"/>
              <a:t>System characterization and comparison of land imaging sensors</a:t>
            </a:r>
          </a:p>
          <a:p>
            <a:pPr>
              <a:lnSpc>
                <a:spcPct val="120000"/>
              </a:lnSpc>
            </a:pPr>
            <a:r>
              <a:rPr lang="en-US" dirty="0"/>
              <a:t>Surface Reflectance and LST Validation</a:t>
            </a:r>
          </a:p>
          <a:p>
            <a:endParaRPr lang="en-US" dirty="0"/>
          </a:p>
        </p:txBody>
      </p:sp>
      <p:sp>
        <p:nvSpPr>
          <p:cNvPr id="4" name="Rectangle 3">
            <a:extLst>
              <a:ext uri="{FF2B5EF4-FFF2-40B4-BE49-F238E27FC236}">
                <a16:creationId xmlns:a16="http://schemas.microsoft.com/office/drawing/2014/main" id="{EB128A1D-423B-4E02-B201-04D832420E49}"/>
              </a:ext>
            </a:extLst>
          </p:cNvPr>
          <p:cNvSpPr/>
          <p:nvPr/>
        </p:nvSpPr>
        <p:spPr>
          <a:xfrm>
            <a:off x="971550" y="1765985"/>
            <a:ext cx="4572000" cy="369332"/>
          </a:xfrm>
          <a:prstGeom prst="rect">
            <a:avLst/>
          </a:prstGeom>
        </p:spPr>
        <p:txBody>
          <a:bodyPr>
            <a:spAutoFit/>
          </a:bodyPr>
          <a:lstStyle/>
          <a:p>
            <a:endParaRPr lang="en-US" dirty="0"/>
          </a:p>
        </p:txBody>
      </p:sp>
      <p:pic>
        <p:nvPicPr>
          <p:cNvPr id="5" name="Picture 4">
            <a:extLst>
              <a:ext uri="{FF2B5EF4-FFF2-40B4-BE49-F238E27FC236}">
                <a16:creationId xmlns:a16="http://schemas.microsoft.com/office/drawing/2014/main" id="{73FE3BF5-71A2-4A0E-BCB7-2F7096CCDB92}"/>
              </a:ext>
            </a:extLst>
          </p:cNvPr>
          <p:cNvPicPr>
            <a:picLocks noChangeAspect="1"/>
          </p:cNvPicPr>
          <p:nvPr/>
        </p:nvPicPr>
        <p:blipFill>
          <a:blip r:embed="rId2"/>
          <a:stretch>
            <a:fillRect/>
          </a:stretch>
        </p:blipFill>
        <p:spPr>
          <a:xfrm>
            <a:off x="127000" y="774185"/>
            <a:ext cx="5041500" cy="3595130"/>
          </a:xfrm>
          <a:prstGeom prst="rect">
            <a:avLst/>
          </a:prstGeom>
        </p:spPr>
      </p:pic>
    </p:spTree>
    <p:extLst>
      <p:ext uri="{BB962C8B-B14F-4D97-AF65-F5344CB8AC3E}">
        <p14:creationId xmlns:p14="http://schemas.microsoft.com/office/powerpoint/2010/main" val="337832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ECCOE Structure* – Current </a:t>
            </a:r>
          </a:p>
        </p:txBody>
      </p:sp>
      <p:pic>
        <p:nvPicPr>
          <p:cNvPr id="5" name="Picture 4"/>
          <p:cNvPicPr>
            <a:picLocks noChangeAspect="1"/>
          </p:cNvPicPr>
          <p:nvPr/>
        </p:nvPicPr>
        <p:blipFill>
          <a:blip r:embed="rId2"/>
          <a:stretch>
            <a:fillRect/>
          </a:stretch>
        </p:blipFill>
        <p:spPr>
          <a:xfrm>
            <a:off x="712694" y="900141"/>
            <a:ext cx="8139953" cy="3547741"/>
          </a:xfrm>
          <a:prstGeom prst="rect">
            <a:avLst/>
          </a:prstGeom>
        </p:spPr>
      </p:pic>
      <p:sp>
        <p:nvSpPr>
          <p:cNvPr id="3" name="TextBox 2">
            <a:extLst>
              <a:ext uri="{FF2B5EF4-FFF2-40B4-BE49-F238E27FC236}">
                <a16:creationId xmlns:a16="http://schemas.microsoft.com/office/drawing/2014/main" id="{FE9EA1A2-A828-4DFE-8DD6-DE426F9B8C3B}"/>
              </a:ext>
            </a:extLst>
          </p:cNvPr>
          <p:cNvSpPr txBox="1"/>
          <p:nvPr/>
        </p:nvSpPr>
        <p:spPr>
          <a:xfrm>
            <a:off x="7491047" y="3137524"/>
            <a:ext cx="1280672" cy="215444"/>
          </a:xfrm>
          <a:prstGeom prst="rect">
            <a:avLst/>
          </a:prstGeom>
        </p:spPr>
        <p:txBody>
          <a:bodyPr wrap="none" lIns="0" tIns="0" rIns="0" bIns="0" rtlCol="0">
            <a:spAutoFit/>
          </a:bodyPr>
          <a:lstStyle/>
          <a:p>
            <a:r>
              <a:rPr lang="en-US" sz="1400" dirty="0"/>
              <a:t>* Not all inclusive</a:t>
            </a:r>
          </a:p>
        </p:txBody>
      </p:sp>
    </p:spTree>
    <p:extLst>
      <p:ext uri="{BB962C8B-B14F-4D97-AF65-F5344CB8AC3E}">
        <p14:creationId xmlns:p14="http://schemas.microsoft.com/office/powerpoint/2010/main" val="44179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C5D4-9723-4EC9-81FC-B97455B9DBAC}"/>
              </a:ext>
            </a:extLst>
          </p:cNvPr>
          <p:cNvSpPr>
            <a:spLocks noGrp="1"/>
          </p:cNvSpPr>
          <p:nvPr>
            <p:ph type="title"/>
          </p:nvPr>
        </p:nvSpPr>
        <p:spPr/>
        <p:txBody>
          <a:bodyPr>
            <a:normAutofit fontScale="90000"/>
          </a:bodyPr>
          <a:lstStyle/>
          <a:p>
            <a:r>
              <a:rPr lang="en-US" dirty="0"/>
              <a:t>Landsat Geodetic Accuracy Characterization</a:t>
            </a:r>
          </a:p>
        </p:txBody>
      </p:sp>
      <p:grpSp>
        <p:nvGrpSpPr>
          <p:cNvPr id="5" name="Group 4">
            <a:extLst>
              <a:ext uri="{FF2B5EF4-FFF2-40B4-BE49-F238E27FC236}">
                <a16:creationId xmlns:a16="http://schemas.microsoft.com/office/drawing/2014/main" id="{09C0FFF9-F398-4E94-AD8B-A34E008C4CF9}"/>
              </a:ext>
            </a:extLst>
          </p:cNvPr>
          <p:cNvGrpSpPr>
            <a:grpSpLocks noChangeAspect="1"/>
          </p:cNvGrpSpPr>
          <p:nvPr/>
        </p:nvGrpSpPr>
        <p:grpSpPr>
          <a:xfrm>
            <a:off x="4437089" y="898005"/>
            <a:ext cx="4478311" cy="3157941"/>
            <a:chOff x="926758" y="1348210"/>
            <a:chExt cx="7469169" cy="5266985"/>
          </a:xfrm>
        </p:grpSpPr>
        <p:pic>
          <p:nvPicPr>
            <p:cNvPr id="6" name="Picture 5">
              <a:extLst>
                <a:ext uri="{FF2B5EF4-FFF2-40B4-BE49-F238E27FC236}">
                  <a16:creationId xmlns:a16="http://schemas.microsoft.com/office/drawing/2014/main" id="{1A043C75-8786-4F11-AA54-B1652137F6F9}"/>
                </a:ext>
              </a:extLst>
            </p:cNvPr>
            <p:cNvPicPr>
              <a:picLocks noChangeAspect="1"/>
            </p:cNvPicPr>
            <p:nvPr/>
          </p:nvPicPr>
          <p:blipFill rotWithShape="1">
            <a:blip r:embed="rId3">
              <a:extLst>
                <a:ext uri="{28A0092B-C50C-407E-A947-70E740481C1C}">
                  <a14:useLocalDpi xmlns:a14="http://schemas.microsoft.com/office/drawing/2010/main" val="0"/>
                </a:ext>
              </a:extLst>
            </a:blip>
            <a:srcRect l="2750" t="7273" r="3327" b="1150"/>
            <a:stretch/>
          </p:blipFill>
          <p:spPr>
            <a:xfrm>
              <a:off x="926758" y="1348210"/>
              <a:ext cx="7406500" cy="5266985"/>
            </a:xfrm>
            <a:prstGeom prst="rect">
              <a:avLst/>
            </a:prstGeom>
          </p:spPr>
        </p:pic>
        <p:cxnSp>
          <p:nvCxnSpPr>
            <p:cNvPr id="7" name="Straight Connector 3">
              <a:extLst>
                <a:ext uri="{FF2B5EF4-FFF2-40B4-BE49-F238E27FC236}">
                  <a16:creationId xmlns:a16="http://schemas.microsoft.com/office/drawing/2014/main" id="{9DD53831-2ABC-416D-A916-FC79B5D89DA9}"/>
                </a:ext>
              </a:extLst>
            </p:cNvPr>
            <p:cNvCxnSpPr>
              <a:cxnSpLocks noChangeShapeType="1"/>
            </p:cNvCxnSpPr>
            <p:nvPr/>
          </p:nvCxnSpPr>
          <p:spPr bwMode="auto">
            <a:xfrm>
              <a:off x="1621705" y="1498237"/>
              <a:ext cx="662941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198CD1CC-F39A-460D-B24E-F677981DCEE1}"/>
                </a:ext>
              </a:extLst>
            </p:cNvPr>
            <p:cNvSpPr txBox="1">
              <a:spLocks noChangeArrowheads="1"/>
            </p:cNvSpPr>
            <p:nvPr/>
          </p:nvSpPr>
          <p:spPr bwMode="auto">
            <a:xfrm>
              <a:off x="7513434" y="1428317"/>
              <a:ext cx="882493" cy="45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99"/>
                </a:buClr>
                <a:buSzPct val="125000"/>
                <a:buFont typeface="Wingdings" pitchFamily="2" charset="2"/>
                <a:buChar char="§"/>
                <a:defRPr sz="2800" b="1">
                  <a:solidFill>
                    <a:schemeClr val="bg1"/>
                  </a:solidFill>
                  <a:latin typeface="Arial" charset="0"/>
                </a:defRPr>
              </a:lvl1pPr>
              <a:lvl2pPr marL="742950" indent="-285750">
                <a:spcBef>
                  <a:spcPct val="20000"/>
                </a:spcBef>
                <a:buClr>
                  <a:srgbClr val="FFFF99"/>
                </a:buClr>
                <a:buSzPct val="125000"/>
                <a:buFont typeface="Wingdings" pitchFamily="2" charset="2"/>
                <a:buChar char="§"/>
                <a:defRPr sz="2400" b="1">
                  <a:solidFill>
                    <a:schemeClr val="bg1"/>
                  </a:solidFill>
                  <a:latin typeface="Arial" charset="0"/>
                </a:defRPr>
              </a:lvl2pPr>
              <a:lvl3pPr marL="1143000" indent="-228600">
                <a:spcBef>
                  <a:spcPct val="20000"/>
                </a:spcBef>
                <a:buClr>
                  <a:srgbClr val="FFFF99"/>
                </a:buClr>
                <a:buSzPct val="125000"/>
                <a:buFont typeface="Wingdings" pitchFamily="2" charset="2"/>
                <a:buChar char="§"/>
                <a:defRPr sz="2000" b="1">
                  <a:solidFill>
                    <a:schemeClr val="bg1"/>
                  </a:solidFill>
                  <a:latin typeface="Arial" charset="0"/>
                </a:defRPr>
              </a:lvl3pPr>
              <a:lvl4pPr marL="1600200" indent="-228600">
                <a:spcBef>
                  <a:spcPct val="20000"/>
                </a:spcBef>
                <a:buClr>
                  <a:srgbClr val="FFFF99"/>
                </a:buClr>
                <a:buSzPct val="125000"/>
                <a:buFont typeface="Wingdings" pitchFamily="2" charset="2"/>
                <a:buChar char="§"/>
                <a:defRPr b="1">
                  <a:solidFill>
                    <a:schemeClr val="bg1"/>
                  </a:solidFill>
                  <a:latin typeface="Arial" charset="0"/>
                </a:defRPr>
              </a:lvl4pPr>
              <a:lvl5pPr marL="2057400" indent="-228600">
                <a:spcBef>
                  <a:spcPct val="20000"/>
                </a:spcBef>
                <a:buClr>
                  <a:srgbClr val="FFFF99"/>
                </a:buClr>
                <a:buSzPct val="125000"/>
                <a:buFont typeface="Wingdings" pitchFamily="2" charset="2"/>
                <a:buChar char="§"/>
                <a:defRPr b="1">
                  <a:solidFill>
                    <a:schemeClr val="bg1"/>
                  </a:solidFill>
                  <a:latin typeface="Arial" charset="0"/>
                </a:defRPr>
              </a:lvl5pPr>
              <a:lvl6pPr marL="25146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charset="0"/>
                </a:defRPr>
              </a:lvl6pPr>
              <a:lvl7pPr marL="29718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charset="0"/>
                </a:defRPr>
              </a:lvl7pPr>
              <a:lvl8pPr marL="34290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charset="0"/>
                </a:defRPr>
              </a:lvl8pPr>
              <a:lvl9pPr marL="38862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charset="0"/>
                </a:defRPr>
              </a:lvl9pPr>
            </a:lstStyle>
            <a:p>
              <a:pPr>
                <a:spcBef>
                  <a:spcPct val="0"/>
                </a:spcBef>
                <a:buClrTx/>
                <a:buSzTx/>
                <a:buFontTx/>
                <a:buNone/>
              </a:pPr>
              <a:r>
                <a:rPr lang="en-US" altLang="en-US" sz="1600" b="0" dirty="0">
                  <a:solidFill>
                    <a:srgbClr val="FF0000"/>
                  </a:solidFill>
                </a:rPr>
                <a:t>Spec</a:t>
              </a:r>
            </a:p>
          </p:txBody>
        </p:sp>
      </p:grpSp>
      <p:sp>
        <p:nvSpPr>
          <p:cNvPr id="3" name="TextBox 2"/>
          <p:cNvSpPr txBox="1"/>
          <p:nvPr/>
        </p:nvSpPr>
        <p:spPr>
          <a:xfrm>
            <a:off x="5007968" y="987957"/>
            <a:ext cx="2461187" cy="584775"/>
          </a:xfrm>
          <a:prstGeom prst="rect">
            <a:avLst/>
          </a:prstGeom>
        </p:spPr>
        <p:txBody>
          <a:bodyPr wrap="none" lIns="0" tIns="0" rIns="0" bIns="0" rtlCol="0">
            <a:spAutoFit/>
          </a:bodyPr>
          <a:lstStyle/>
          <a:p>
            <a:r>
              <a:rPr lang="en-US" sz="1400" dirty="0"/>
              <a:t>OLI Geodetic Accuracy by Quarter</a:t>
            </a:r>
          </a:p>
          <a:p>
            <a:pPr marL="342900" indent="-342900">
              <a:buFont typeface="Arial" charset="0"/>
              <a:buChar char="•"/>
            </a:pPr>
            <a:endParaRPr lang="en-US" sz="2400" dirty="0"/>
          </a:p>
        </p:txBody>
      </p:sp>
      <p:sp>
        <p:nvSpPr>
          <p:cNvPr id="11" name="Content Placeholder 9">
            <a:extLst>
              <a:ext uri="{FF2B5EF4-FFF2-40B4-BE49-F238E27FC236}">
                <a16:creationId xmlns:a16="http://schemas.microsoft.com/office/drawing/2014/main" id="{7D0A4627-EF39-4DC2-8BF7-0363FF5C0E72}"/>
              </a:ext>
            </a:extLst>
          </p:cNvPr>
          <p:cNvSpPr txBox="1">
            <a:spLocks/>
          </p:cNvSpPr>
          <p:nvPr/>
        </p:nvSpPr>
        <p:spPr>
          <a:xfrm>
            <a:off x="5216577" y="4097868"/>
            <a:ext cx="3698823" cy="312686"/>
          </a:xfrm>
          <a:prstGeom prst="rect">
            <a:avLst/>
          </a:prstGeom>
        </p:spPr>
        <p:txBody>
          <a:bodyPr lIns="0" tIns="0" rIns="0" bIns="0"/>
          <a:lstStyle>
            <a:lvl1pPr marL="457200" indent="-457200" algn="l" defTabSz="457200" rtl="0" eaLnBrk="1" latinLnBrk="0" hangingPunct="1">
              <a:spcBef>
                <a:spcPct val="20000"/>
              </a:spcBef>
              <a:buFont typeface="Arial" charset="0"/>
              <a:buChar char="•"/>
              <a:defRPr sz="24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spcBef>
                <a:spcPct val="20000"/>
              </a:spcBef>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ct val="20000"/>
              </a:spcBef>
              <a:buFont typeface="Arial"/>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1200" dirty="0"/>
              <a:t>GCP accuracy limits the ability to measure absolute geodetic accuracy.</a:t>
            </a:r>
          </a:p>
        </p:txBody>
      </p:sp>
      <p:graphicFrame>
        <p:nvGraphicFramePr>
          <p:cNvPr id="10" name="Chart 9">
            <a:extLst>
              <a:ext uri="{FF2B5EF4-FFF2-40B4-BE49-F238E27FC236}">
                <a16:creationId xmlns:a16="http://schemas.microsoft.com/office/drawing/2014/main" id="{A39D1AAF-7E40-467D-8C45-FF9BEF993EDA}"/>
              </a:ext>
            </a:extLst>
          </p:cNvPr>
          <p:cNvGraphicFramePr>
            <a:graphicFrameLocks noGrp="1"/>
          </p:cNvGraphicFramePr>
          <p:nvPr>
            <p:extLst>
              <p:ext uri="{D42A27DB-BD31-4B8C-83A1-F6EECF244321}">
                <p14:modId xmlns:p14="http://schemas.microsoft.com/office/powerpoint/2010/main" val="3657545327"/>
              </p:ext>
            </p:extLst>
          </p:nvPr>
        </p:nvGraphicFramePr>
        <p:xfrm>
          <a:off x="52575" y="924343"/>
          <a:ext cx="4346939" cy="30634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780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L7 ETM+ Radiometry</a:t>
            </a:r>
          </a:p>
        </p:txBody>
      </p:sp>
      <p:sp>
        <p:nvSpPr>
          <p:cNvPr id="3" name="Content Placeholder 2"/>
          <p:cNvSpPr>
            <a:spLocks noGrp="1"/>
          </p:cNvSpPr>
          <p:nvPr>
            <p:ph type="subTitle" idx="1"/>
          </p:nvPr>
        </p:nvSpPr>
        <p:spPr>
          <a:xfrm>
            <a:off x="228599" y="973393"/>
            <a:ext cx="3080085" cy="3418343"/>
          </a:xfrm>
        </p:spPr>
        <p:txBody>
          <a:bodyPr>
            <a:normAutofit fontScale="85000" lnSpcReduction="10000"/>
          </a:bodyPr>
          <a:lstStyle/>
          <a:p>
            <a:r>
              <a:rPr lang="en-US" sz="1800" dirty="0"/>
              <a:t>IAS radiometric trends suggest nominal operation of ETM+, in general. They also indicate slight degradation of few detectors in Band 5.</a:t>
            </a:r>
          </a:p>
          <a:p>
            <a:r>
              <a:rPr lang="en-US" sz="1800" dirty="0"/>
              <a:t>The overall CN noise levels of B5 D10 and D12 have increased over the years</a:t>
            </a:r>
          </a:p>
          <a:p>
            <a:pPr lvl="1"/>
            <a:r>
              <a:rPr lang="en-US" sz="2000" dirty="0"/>
              <a:t>All Band 5 images are believed to be affected by CN to some degree, whether visibly or not by naked eye</a:t>
            </a:r>
          </a:p>
          <a:p>
            <a:endParaRPr lang="en-US" sz="1800" dirty="0"/>
          </a:p>
        </p:txBody>
      </p:sp>
      <p:pic>
        <p:nvPicPr>
          <p:cNvPr id="4" name="Picture 3">
            <a:extLst>
              <a:ext uri="{FF2B5EF4-FFF2-40B4-BE49-F238E27FC236}">
                <a16:creationId xmlns:a16="http://schemas.microsoft.com/office/drawing/2014/main" id="{B84214BE-45C6-4F52-A7C6-7C3B9C2C9996}"/>
              </a:ext>
            </a:extLst>
          </p:cNvPr>
          <p:cNvPicPr>
            <a:picLocks noChangeAspect="1"/>
          </p:cNvPicPr>
          <p:nvPr/>
        </p:nvPicPr>
        <p:blipFill>
          <a:blip r:embed="rId2"/>
          <a:stretch>
            <a:fillRect/>
          </a:stretch>
        </p:blipFill>
        <p:spPr>
          <a:xfrm>
            <a:off x="3657600" y="662699"/>
            <a:ext cx="5486400" cy="3729038"/>
          </a:xfrm>
          <a:prstGeom prst="rect">
            <a:avLst/>
          </a:prstGeom>
        </p:spPr>
      </p:pic>
    </p:spTree>
    <p:extLst>
      <p:ext uri="{BB962C8B-B14F-4D97-AF65-F5344CB8AC3E}">
        <p14:creationId xmlns:p14="http://schemas.microsoft.com/office/powerpoint/2010/main" val="1758432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BB7C-64AB-4B31-84B1-8D839BC475C7}"/>
              </a:ext>
            </a:extLst>
          </p:cNvPr>
          <p:cNvSpPr>
            <a:spLocks noGrp="1"/>
          </p:cNvSpPr>
          <p:nvPr>
            <p:ph type="title"/>
          </p:nvPr>
        </p:nvSpPr>
        <p:spPr/>
        <p:txBody>
          <a:bodyPr/>
          <a:lstStyle/>
          <a:p>
            <a:r>
              <a:rPr lang="en-US" dirty="0"/>
              <a:t>Landsat MSS Collection 1 complete</a:t>
            </a:r>
          </a:p>
        </p:txBody>
      </p:sp>
      <p:sp>
        <p:nvSpPr>
          <p:cNvPr id="4" name="Rectangle 3">
            <a:extLst>
              <a:ext uri="{FF2B5EF4-FFF2-40B4-BE49-F238E27FC236}">
                <a16:creationId xmlns:a16="http://schemas.microsoft.com/office/drawing/2014/main" id="{B756FA4B-29C9-47DF-A4DE-6044B044DB24}"/>
              </a:ext>
            </a:extLst>
          </p:cNvPr>
          <p:cNvSpPr/>
          <p:nvPr/>
        </p:nvSpPr>
        <p:spPr>
          <a:xfrm>
            <a:off x="5318263" y="956369"/>
            <a:ext cx="3695700" cy="3385542"/>
          </a:xfrm>
          <a:prstGeom prst="rect">
            <a:avLst/>
          </a:prstGeom>
        </p:spPr>
        <p:txBody>
          <a:bodyPr wrap="square">
            <a:spAutoFit/>
          </a:bodyPr>
          <a:lstStyle/>
          <a:p>
            <a:pPr marL="285750" indent="-285750">
              <a:buFont typeface="Arial" panose="020B0604020202020204" pitchFamily="34" charset="0"/>
              <a:buChar char="•"/>
            </a:pPr>
            <a:r>
              <a:rPr lang="en-US" sz="1400" b="1" dirty="0"/>
              <a:t>1,307,902 MSS products generated by LPGS</a:t>
            </a:r>
          </a:p>
          <a:p>
            <a:pPr marL="742950" lvl="1" indent="-285750">
              <a:buFont typeface="Arial" panose="020B0604020202020204" pitchFamily="34" charset="0"/>
              <a:buChar char="•"/>
            </a:pPr>
            <a:r>
              <a:rPr lang="en-US" sz="1400" b="1" dirty="0"/>
              <a:t>     7,895  L1TP Tier 1 products</a:t>
            </a:r>
          </a:p>
          <a:p>
            <a:pPr marL="742950" lvl="1" indent="-285750">
              <a:buFont typeface="Arial" panose="020B0604020202020204" pitchFamily="34" charset="0"/>
              <a:buChar char="•"/>
            </a:pPr>
            <a:r>
              <a:rPr lang="en-US" sz="1400" b="1" dirty="0"/>
              <a:t>633,416   L1TP Tier 2 products</a:t>
            </a:r>
          </a:p>
          <a:p>
            <a:pPr marL="742950" lvl="1" indent="-285750">
              <a:buFont typeface="Arial" panose="020B0604020202020204" pitchFamily="34" charset="0"/>
              <a:buChar char="•"/>
            </a:pPr>
            <a:r>
              <a:rPr lang="en-US" sz="1400" b="1" dirty="0"/>
              <a:t>483,466   L1GS Fallback products</a:t>
            </a:r>
          </a:p>
          <a:p>
            <a:pPr marL="742950" lvl="1" indent="-285750">
              <a:buFont typeface="Arial" panose="020B0604020202020204" pitchFamily="34" charset="0"/>
              <a:buChar char="•"/>
            </a:pPr>
            <a:r>
              <a:rPr lang="en-US" sz="1400" b="1" dirty="0"/>
              <a:t>183,125   L1GS products</a:t>
            </a:r>
          </a:p>
          <a:p>
            <a:pPr marL="285750" indent="-285750">
              <a:buFont typeface="Arial" panose="020B0604020202020204" pitchFamily="34" charset="0"/>
              <a:buChar char="•"/>
            </a:pPr>
            <a:r>
              <a:rPr lang="en-US" sz="1400" b="1" dirty="0"/>
              <a:t>TM no-PCD and MSS are now in collection.</a:t>
            </a:r>
          </a:p>
          <a:p>
            <a:pPr marL="285750" indent="-285750">
              <a:buFont typeface="Arial" panose="020B0604020202020204" pitchFamily="34" charset="0"/>
              <a:buChar char="•"/>
            </a:pPr>
            <a:r>
              <a:rPr lang="en-US" sz="1400" b="1" dirty="0"/>
              <a:t>MSS - Establish consistent calibration among different formats of MSS data</a:t>
            </a:r>
          </a:p>
          <a:p>
            <a:pPr marL="1200150" lvl="2" indent="-285750">
              <a:buFont typeface="Arial" panose="020B0604020202020204" pitchFamily="34" charset="0"/>
              <a:buChar char="•"/>
            </a:pPr>
            <a:r>
              <a:rPr lang="en-US" sz="1400" b="1" dirty="0"/>
              <a:t>Update current radiance calibration</a:t>
            </a:r>
          </a:p>
          <a:p>
            <a:pPr marL="1200150" lvl="2" indent="-285750">
              <a:buFont typeface="Arial" panose="020B0604020202020204" pitchFamily="34" charset="0"/>
              <a:buChar char="•"/>
            </a:pPr>
            <a:r>
              <a:rPr lang="en-US" sz="1400" b="1" dirty="0"/>
              <a:t>Transfer L8 OLI reflectance calibration to L1-5 MSS </a:t>
            </a:r>
          </a:p>
          <a:p>
            <a:pPr marL="742950" lvl="1" indent="-285750">
              <a:buFont typeface="Arial" panose="020B0604020202020204" pitchFamily="34" charset="0"/>
              <a:buChar char="•"/>
            </a:pPr>
            <a:r>
              <a:rPr lang="en-US" sz="1400" b="1" dirty="0"/>
              <a:t>GCP Outlier Rejection Improvement</a:t>
            </a:r>
          </a:p>
          <a:p>
            <a:pPr marL="742950" lvl="1" indent="-285750">
              <a:buFont typeface="Arial" panose="020B0604020202020204" pitchFamily="34" charset="0"/>
              <a:buChar char="•"/>
            </a:pPr>
            <a:r>
              <a:rPr lang="en-US" sz="1400" b="1" dirty="0"/>
              <a:t>Fill Scan Additions</a:t>
            </a:r>
          </a:p>
          <a:p>
            <a:pPr lvl="1"/>
            <a:endParaRPr lang="en-US" dirty="0"/>
          </a:p>
        </p:txBody>
      </p:sp>
      <p:pic>
        <p:nvPicPr>
          <p:cNvPr id="6" name="Picture 5">
            <a:extLst>
              <a:ext uri="{FF2B5EF4-FFF2-40B4-BE49-F238E27FC236}">
                <a16:creationId xmlns:a16="http://schemas.microsoft.com/office/drawing/2014/main" id="{B9F1B456-9E6A-49AD-9793-38C81F748D77}"/>
              </a:ext>
            </a:extLst>
          </p:cNvPr>
          <p:cNvPicPr>
            <a:picLocks noChangeAspect="1"/>
          </p:cNvPicPr>
          <p:nvPr/>
        </p:nvPicPr>
        <p:blipFill>
          <a:blip r:embed="rId3"/>
          <a:stretch>
            <a:fillRect/>
          </a:stretch>
        </p:blipFill>
        <p:spPr>
          <a:xfrm>
            <a:off x="92851" y="619125"/>
            <a:ext cx="5225412" cy="3905250"/>
          </a:xfrm>
          <a:prstGeom prst="rect">
            <a:avLst/>
          </a:prstGeom>
        </p:spPr>
      </p:pic>
      <p:sp>
        <p:nvSpPr>
          <p:cNvPr id="5" name="Rectangle 4">
            <a:extLst>
              <a:ext uri="{FF2B5EF4-FFF2-40B4-BE49-F238E27FC236}">
                <a16:creationId xmlns:a16="http://schemas.microsoft.com/office/drawing/2014/main" id="{E70E860D-12C6-4756-9EF1-E88000392054}"/>
              </a:ext>
            </a:extLst>
          </p:cNvPr>
          <p:cNvSpPr/>
          <p:nvPr/>
        </p:nvSpPr>
        <p:spPr>
          <a:xfrm>
            <a:off x="92851" y="4188023"/>
            <a:ext cx="4293163" cy="369332"/>
          </a:xfrm>
          <a:prstGeom prst="rect">
            <a:avLst/>
          </a:prstGeom>
        </p:spPr>
        <p:txBody>
          <a:bodyPr wrap="none">
            <a:spAutoFit/>
          </a:bodyPr>
          <a:lstStyle/>
          <a:p>
            <a:r>
              <a:rPr lang="en-US" dirty="0"/>
              <a:t>https://landsat.usgs.gov/landsat-collections</a:t>
            </a:r>
          </a:p>
        </p:txBody>
      </p:sp>
    </p:spTree>
    <p:extLst>
      <p:ext uri="{BB962C8B-B14F-4D97-AF65-F5344CB8AC3E}">
        <p14:creationId xmlns:p14="http://schemas.microsoft.com/office/powerpoint/2010/main" val="221335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Subtitle 2"/>
          <p:cNvSpPr>
            <a:spLocks noGrp="1"/>
          </p:cNvSpPr>
          <p:nvPr>
            <p:ph type="subTitle" idx="1"/>
          </p:nvPr>
        </p:nvSpPr>
        <p:spPr>
          <a:xfrm>
            <a:off x="228599" y="914400"/>
            <a:ext cx="8686801" cy="3499104"/>
          </a:xfrm>
        </p:spPr>
        <p:txBody>
          <a:bodyPr/>
          <a:lstStyle/>
          <a:p>
            <a:r>
              <a:rPr lang="en-US" sz="1600" dirty="0"/>
              <a:t>Landsat Operations and Development</a:t>
            </a:r>
          </a:p>
          <a:p>
            <a:r>
              <a:rPr lang="en-US" sz="1600" dirty="0"/>
              <a:t>USGS Data Archive</a:t>
            </a:r>
          </a:p>
          <a:p>
            <a:r>
              <a:rPr lang="en-US" sz="1600" dirty="0"/>
              <a:t>ARD/Interoperability</a:t>
            </a:r>
          </a:p>
          <a:p>
            <a:r>
              <a:rPr lang="en-US" sz="1600" dirty="0"/>
              <a:t>ECCOE</a:t>
            </a:r>
          </a:p>
          <a:p>
            <a:pPr lvl="1"/>
            <a:r>
              <a:rPr lang="en-US" sz="1200" dirty="0"/>
              <a:t>Landsat Cal/Val</a:t>
            </a:r>
          </a:p>
          <a:p>
            <a:pPr lvl="1"/>
            <a:r>
              <a:rPr lang="en-US" sz="1200" dirty="0"/>
              <a:t>Landsat-9 development and Landsat 9 Follow-on</a:t>
            </a:r>
          </a:p>
          <a:p>
            <a:pPr lvl="1"/>
            <a:r>
              <a:rPr lang="en-US" sz="1200" dirty="0"/>
              <a:t>Joint Agency Commercial Imagery Evaluation (JACIE) / System Characterization </a:t>
            </a:r>
          </a:p>
          <a:p>
            <a:pPr lvl="1"/>
            <a:r>
              <a:rPr lang="en-US" sz="1200" dirty="0"/>
              <a:t>Product validation and LPCS  </a:t>
            </a:r>
          </a:p>
          <a:p>
            <a:r>
              <a:rPr lang="en-US" sz="1600" dirty="0"/>
              <a:t>Moderate-Resolution Land Imagery Requirements</a:t>
            </a:r>
          </a:p>
          <a:p>
            <a:endParaRPr lang="en-US" sz="1600" dirty="0"/>
          </a:p>
        </p:txBody>
      </p:sp>
    </p:spTree>
    <p:extLst>
      <p:ext uri="{BB962C8B-B14F-4D97-AF65-F5344CB8AC3E}">
        <p14:creationId xmlns:p14="http://schemas.microsoft.com/office/powerpoint/2010/main" val="65521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A3D5-2E23-43C2-8D4F-D4D3EBFB990E}"/>
              </a:ext>
            </a:extLst>
          </p:cNvPr>
          <p:cNvSpPr>
            <a:spLocks noGrp="1"/>
          </p:cNvSpPr>
          <p:nvPr>
            <p:ph type="title"/>
          </p:nvPr>
        </p:nvSpPr>
        <p:spPr/>
        <p:txBody>
          <a:bodyPr/>
          <a:lstStyle/>
          <a:p>
            <a:r>
              <a:rPr lang="en-US" dirty="0"/>
              <a:t>Landsat Cal/val Activities</a:t>
            </a:r>
          </a:p>
        </p:txBody>
      </p:sp>
      <p:sp>
        <p:nvSpPr>
          <p:cNvPr id="3" name="Subtitle 2">
            <a:extLst>
              <a:ext uri="{FF2B5EF4-FFF2-40B4-BE49-F238E27FC236}">
                <a16:creationId xmlns:a16="http://schemas.microsoft.com/office/drawing/2014/main" id="{08E0D13C-D016-46AD-800E-7AE3791C14DB}"/>
              </a:ext>
            </a:extLst>
          </p:cNvPr>
          <p:cNvSpPr>
            <a:spLocks noGrp="1"/>
          </p:cNvSpPr>
          <p:nvPr>
            <p:ph type="subTitle" idx="1"/>
          </p:nvPr>
        </p:nvSpPr>
        <p:spPr>
          <a:xfrm>
            <a:off x="228599" y="796413"/>
            <a:ext cx="8686801" cy="3762887"/>
          </a:xfrm>
        </p:spPr>
        <p:txBody>
          <a:bodyPr>
            <a:normAutofit/>
          </a:bodyPr>
          <a:lstStyle/>
          <a:p>
            <a:r>
              <a:rPr lang="en-US" sz="1800" dirty="0"/>
              <a:t>Continue investigation of IAS database trending of Landsat sensors</a:t>
            </a:r>
          </a:p>
          <a:p>
            <a:r>
              <a:rPr lang="en-US" sz="1800" dirty="0"/>
              <a:t>Collection1 related documents update</a:t>
            </a:r>
          </a:p>
          <a:p>
            <a:pPr lvl="1"/>
            <a:r>
              <a:rPr lang="en-US" sz="2000" dirty="0"/>
              <a:t>MSS radiometric ADD (in review)</a:t>
            </a:r>
          </a:p>
          <a:p>
            <a:pPr lvl="1"/>
            <a:r>
              <a:rPr lang="en-US" sz="2000" dirty="0"/>
              <a:t>TM radiometric ADD for TM no-PCD thermal band (in review)</a:t>
            </a:r>
          </a:p>
          <a:p>
            <a:pPr lvl="1"/>
            <a:r>
              <a:rPr lang="en-US" sz="2000" dirty="0"/>
              <a:t>MSS CPF Definition document</a:t>
            </a:r>
            <a:endParaRPr lang="en-US" sz="1800" dirty="0"/>
          </a:p>
          <a:p>
            <a:r>
              <a:rPr lang="en-US" sz="1800" dirty="0"/>
              <a:t>Radiometric characterization of Sentinel 2 data</a:t>
            </a:r>
          </a:p>
          <a:p>
            <a:pPr lvl="1"/>
            <a:r>
              <a:rPr lang="en-US" sz="1600" dirty="0"/>
              <a:t>Co-authored with Julia on Journal paper titled “</a:t>
            </a:r>
            <a:r>
              <a:rPr lang="en-GB" sz="1600" dirty="0"/>
              <a:t>Sentinel-2A MSI and Landsat-8 OLI Radiometric Cross Comparison Over Desert Sites</a:t>
            </a:r>
            <a:r>
              <a:rPr lang="en-US" sz="1600" dirty="0"/>
              <a:t>” -submitted for publication</a:t>
            </a:r>
          </a:p>
          <a:p>
            <a:r>
              <a:rPr lang="en-US" sz="1800" dirty="0"/>
              <a:t>Present/Publish  calibration updates and instrument status</a:t>
            </a:r>
          </a:p>
          <a:p>
            <a:pPr lvl="1"/>
            <a:r>
              <a:rPr lang="en-US" sz="1600" dirty="0"/>
              <a:t>Couple presentations at JACIE: Collection1 update and L8/S2 cross calibration (SDSU)</a:t>
            </a:r>
          </a:p>
          <a:p>
            <a:r>
              <a:rPr lang="en-US" sz="1800" dirty="0"/>
              <a:t>L7 ETM+ CPF update</a:t>
            </a:r>
          </a:p>
        </p:txBody>
      </p:sp>
    </p:spTree>
    <p:extLst>
      <p:ext uri="{BB962C8B-B14F-4D97-AF65-F5344CB8AC3E}">
        <p14:creationId xmlns:p14="http://schemas.microsoft.com/office/powerpoint/2010/main" val="209131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4E6F-316F-4D56-A393-2A650E43EE54}"/>
              </a:ext>
            </a:extLst>
          </p:cNvPr>
          <p:cNvSpPr>
            <a:spLocks noGrp="1"/>
          </p:cNvSpPr>
          <p:nvPr>
            <p:ph type="title"/>
          </p:nvPr>
        </p:nvSpPr>
        <p:spPr/>
        <p:txBody>
          <a:bodyPr/>
          <a:lstStyle/>
          <a:p>
            <a:r>
              <a:rPr lang="en-US" dirty="0"/>
              <a:t>Landsat-8 Radiometry </a:t>
            </a:r>
          </a:p>
        </p:txBody>
      </p:sp>
      <p:sp>
        <p:nvSpPr>
          <p:cNvPr id="3" name="Subtitle 2">
            <a:extLst>
              <a:ext uri="{FF2B5EF4-FFF2-40B4-BE49-F238E27FC236}">
                <a16:creationId xmlns:a16="http://schemas.microsoft.com/office/drawing/2014/main" id="{27D8B429-EA37-45CA-BC17-CB95CE96A6C4}"/>
              </a:ext>
            </a:extLst>
          </p:cNvPr>
          <p:cNvSpPr>
            <a:spLocks noGrp="1"/>
          </p:cNvSpPr>
          <p:nvPr>
            <p:ph type="subTitle" idx="1"/>
          </p:nvPr>
        </p:nvSpPr>
        <p:spPr/>
        <p:txBody>
          <a:bodyPr/>
          <a:lstStyle/>
          <a:p>
            <a:r>
              <a:rPr lang="en-US" sz="1350" dirty="0"/>
              <a:t>Landsat 8 is continuously exceeding expectations in terms of data quality</a:t>
            </a:r>
          </a:p>
          <a:p>
            <a:r>
              <a:rPr lang="en-US" sz="1350" dirty="0"/>
              <a:t>All OLI bands continue to be stable on-orbit</a:t>
            </a:r>
          </a:p>
          <a:p>
            <a:pPr lvl="1"/>
            <a:r>
              <a:rPr lang="en-US" sz="1350" dirty="0"/>
              <a:t>At most ~1.2% change in band average response (Band 1)</a:t>
            </a:r>
          </a:p>
          <a:p>
            <a:pPr lvl="1"/>
            <a:r>
              <a:rPr lang="en-US" sz="1350" dirty="0"/>
              <a:t>Most of the calibration techniques provide consistent results</a:t>
            </a:r>
          </a:p>
          <a:p>
            <a:pPr lvl="2"/>
            <a:r>
              <a:rPr lang="en-US" sz="1200" dirty="0"/>
              <a:t>Characteristics of the working lamp are changing</a:t>
            </a:r>
          </a:p>
          <a:p>
            <a:pPr lvl="3"/>
            <a:r>
              <a:rPr lang="en-US" sz="1050" dirty="0"/>
              <a:t>Working lamp removed from combined gain model</a:t>
            </a:r>
          </a:p>
          <a:p>
            <a:pPr lvl="3"/>
            <a:r>
              <a:rPr lang="en-US" sz="1050" dirty="0"/>
              <a:t>Correction of CA and Blue band trends was implemented on April 1, 2018</a:t>
            </a:r>
          </a:p>
          <a:p>
            <a:pPr lvl="1"/>
            <a:r>
              <a:rPr lang="en-US" sz="1350" dirty="0"/>
              <a:t>Small detector to detector variations (generally within 0.1%) that are well corrected</a:t>
            </a:r>
          </a:p>
          <a:p>
            <a:pPr lvl="1"/>
            <a:r>
              <a:rPr lang="en-US" sz="1350" dirty="0"/>
              <a:t>SNR performance 2-3 times better than required</a:t>
            </a:r>
          </a:p>
          <a:p>
            <a:r>
              <a:rPr lang="en-US" sz="1350" dirty="0"/>
              <a:t>TIRS has been extremely stable on-orbit</a:t>
            </a:r>
          </a:p>
          <a:p>
            <a:pPr lvl="1"/>
            <a:r>
              <a:rPr lang="en-US" sz="1350" dirty="0"/>
              <a:t>At most 0.5% change in band average response</a:t>
            </a:r>
          </a:p>
          <a:p>
            <a:pPr lvl="1"/>
            <a:r>
              <a:rPr lang="en-US" sz="1350" dirty="0"/>
              <a:t>Noise performance ~8 times better than requirements</a:t>
            </a:r>
          </a:p>
          <a:p>
            <a:pPr lvl="1"/>
            <a:r>
              <a:rPr lang="en-US" sz="1350" dirty="0"/>
              <a:t>Stray light correction algorithm substantially improves image uniformity and absolute calibration in typical scenes</a:t>
            </a:r>
          </a:p>
          <a:p>
            <a:endParaRPr lang="en-US" dirty="0"/>
          </a:p>
        </p:txBody>
      </p:sp>
    </p:spTree>
    <p:extLst>
      <p:ext uri="{BB962C8B-B14F-4D97-AF65-F5344CB8AC3E}">
        <p14:creationId xmlns:p14="http://schemas.microsoft.com/office/powerpoint/2010/main" val="2533429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OLI Radiometric Performance Summary</a:t>
            </a:r>
          </a:p>
        </p:txBody>
      </p:sp>
      <p:sp>
        <p:nvSpPr>
          <p:cNvPr id="3" name="Content Placeholder 2"/>
          <p:cNvSpPr>
            <a:spLocks noGrp="1"/>
          </p:cNvSpPr>
          <p:nvPr>
            <p:ph type="subTitle" idx="1"/>
          </p:nvPr>
        </p:nvSpPr>
        <p:spPr>
          <a:xfrm>
            <a:off x="228599" y="891075"/>
            <a:ext cx="8686801" cy="3300441"/>
          </a:xfrm>
        </p:spPr>
        <p:txBody>
          <a:bodyPr/>
          <a:lstStyle/>
          <a:p>
            <a:r>
              <a:rPr lang="en-US" sz="1350" dirty="0"/>
              <a:t>On-orbit characterization has confirmed that all requirements have been met</a:t>
            </a:r>
          </a:p>
        </p:txBody>
      </p:sp>
      <p:graphicFrame>
        <p:nvGraphicFramePr>
          <p:cNvPr id="4" name="Object 3"/>
          <p:cNvGraphicFramePr>
            <a:graphicFrameLocks noChangeAspect="1"/>
          </p:cNvGraphicFramePr>
          <p:nvPr>
            <p:extLst>
              <p:ext uri="{D42A27DB-BD31-4B8C-83A1-F6EECF244321}">
                <p14:modId xmlns:p14="http://schemas.microsoft.com/office/powerpoint/2010/main" val="9462057"/>
              </p:ext>
            </p:extLst>
          </p:nvPr>
        </p:nvGraphicFramePr>
        <p:xfrm>
          <a:off x="744141" y="1139644"/>
          <a:ext cx="6647259" cy="3051872"/>
        </p:xfrm>
        <a:graphic>
          <a:graphicData uri="http://schemas.openxmlformats.org/presentationml/2006/ole">
            <mc:AlternateContent xmlns:mc="http://schemas.openxmlformats.org/markup-compatibility/2006">
              <mc:Choice xmlns:v="urn:schemas-microsoft-com:vml" Requires="v">
                <p:oleObj spid="_x0000_s6158" name="Document" r:id="rId4" imgW="8265726" imgH="3801982" progId="Word.Document.12">
                  <p:embed/>
                </p:oleObj>
              </mc:Choice>
              <mc:Fallback>
                <p:oleObj name="Document" r:id="rId4" imgW="8265726" imgH="3801982" progId="Word.Document.12">
                  <p:embed/>
                  <p:pic>
                    <p:nvPicPr>
                      <p:cNvPr id="4" name="Object 3"/>
                      <p:cNvPicPr>
                        <a:picLocks noChangeAspect="1" noChangeArrowheads="1"/>
                      </p:cNvPicPr>
                      <p:nvPr/>
                    </p:nvPicPr>
                    <p:blipFill>
                      <a:blip r:embed="rId5"/>
                      <a:srcRect/>
                      <a:stretch>
                        <a:fillRect/>
                      </a:stretch>
                    </p:blipFill>
                    <p:spPr bwMode="auto">
                      <a:xfrm>
                        <a:off x="744141" y="1139644"/>
                        <a:ext cx="6647259" cy="3051872"/>
                      </a:xfrm>
                      <a:prstGeom prst="rect">
                        <a:avLst/>
                      </a:prstGeom>
                      <a:noFill/>
                      <a:extLst/>
                    </p:spPr>
                  </p:pic>
                </p:oleObj>
              </mc:Fallback>
            </mc:AlternateContent>
          </a:graphicData>
        </a:graphic>
      </p:graphicFrame>
      <p:sp>
        <p:nvSpPr>
          <p:cNvPr id="5" name="TextBox 4"/>
          <p:cNvSpPr txBox="1"/>
          <p:nvPr/>
        </p:nvSpPr>
        <p:spPr>
          <a:xfrm>
            <a:off x="1350390" y="4003856"/>
            <a:ext cx="6152404" cy="507831"/>
          </a:xfrm>
          <a:prstGeom prst="rect">
            <a:avLst/>
          </a:prstGeom>
          <a:noFill/>
        </p:spPr>
        <p:txBody>
          <a:bodyPr wrap="square" rtlCol="0">
            <a:spAutoFit/>
          </a:bodyPr>
          <a:lstStyle/>
          <a:p>
            <a:r>
              <a:rPr lang="en-US" sz="900" dirty="0"/>
              <a:t>* Band 7 compliance depends on solar spectrum used</a:t>
            </a:r>
          </a:p>
          <a:p>
            <a:r>
              <a:rPr lang="en-US" sz="900" dirty="0"/>
              <a:t>** Nearly all the cross comparisons show OLI within 3% of MODIS, MERIS, and MSI</a:t>
            </a:r>
          </a:p>
          <a:p>
            <a:r>
              <a:rPr lang="en-US" sz="900" dirty="0"/>
              <a:t>*** Few intermittently streaky detectors above requirement level placed in out-of-spec bin as allowed</a:t>
            </a:r>
          </a:p>
        </p:txBody>
      </p:sp>
    </p:spTree>
    <p:extLst>
      <p:ext uri="{BB962C8B-B14F-4D97-AF65-F5344CB8AC3E}">
        <p14:creationId xmlns:p14="http://schemas.microsoft.com/office/powerpoint/2010/main" val="1506738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TIRS Radiometric Performance Summary</a:t>
            </a:r>
          </a:p>
        </p:txBody>
      </p:sp>
      <p:graphicFrame>
        <p:nvGraphicFramePr>
          <p:cNvPr id="4" name="Object 3"/>
          <p:cNvGraphicFramePr>
            <a:graphicFrameLocks noChangeAspect="1"/>
          </p:cNvGraphicFramePr>
          <p:nvPr>
            <p:extLst>
              <p:ext uri="{D42A27DB-BD31-4B8C-83A1-F6EECF244321}">
                <p14:modId xmlns:p14="http://schemas.microsoft.com/office/powerpoint/2010/main" val="588483336"/>
              </p:ext>
            </p:extLst>
          </p:nvPr>
        </p:nvGraphicFramePr>
        <p:xfrm>
          <a:off x="328723" y="987436"/>
          <a:ext cx="8041339" cy="2768987"/>
        </p:xfrm>
        <a:graphic>
          <a:graphicData uri="http://schemas.openxmlformats.org/presentationml/2006/ole">
            <mc:AlternateContent xmlns:mc="http://schemas.openxmlformats.org/markup-compatibility/2006">
              <mc:Choice xmlns:v="urn:schemas-microsoft-com:vml" Requires="v">
                <p:oleObj spid="_x0000_s7181" name="Document" r:id="rId4" imgW="8496300" imgH="2933700" progId="Word.Document.12">
                  <p:embed/>
                </p:oleObj>
              </mc:Choice>
              <mc:Fallback>
                <p:oleObj name="Document" r:id="rId4" imgW="8496300" imgH="2933700" progId="Word.Document.12">
                  <p:embed/>
                  <p:pic>
                    <p:nvPicPr>
                      <p:cNvPr id="4" name="Object 3"/>
                      <p:cNvPicPr>
                        <a:picLocks noChangeAspect="1" noChangeArrowheads="1"/>
                      </p:cNvPicPr>
                      <p:nvPr/>
                    </p:nvPicPr>
                    <p:blipFill>
                      <a:blip r:embed="rId5"/>
                      <a:srcRect/>
                      <a:stretch>
                        <a:fillRect/>
                      </a:stretch>
                    </p:blipFill>
                    <p:spPr bwMode="auto">
                      <a:xfrm>
                        <a:off x="328723" y="987436"/>
                        <a:ext cx="8041339" cy="2768987"/>
                      </a:xfrm>
                      <a:prstGeom prst="rect">
                        <a:avLst/>
                      </a:prstGeom>
                      <a:noFill/>
                      <a:extLst/>
                    </p:spPr>
                  </p:pic>
                </p:oleObj>
              </mc:Fallback>
            </mc:AlternateContent>
          </a:graphicData>
        </a:graphic>
      </p:graphicFrame>
      <p:sp>
        <p:nvSpPr>
          <p:cNvPr id="5" name="Rectangle 4"/>
          <p:cNvSpPr/>
          <p:nvPr/>
        </p:nvSpPr>
        <p:spPr>
          <a:xfrm>
            <a:off x="813062" y="3654480"/>
            <a:ext cx="7734693" cy="415498"/>
          </a:xfrm>
          <a:prstGeom prst="rect">
            <a:avLst/>
          </a:prstGeom>
        </p:spPr>
        <p:txBody>
          <a:bodyPr wrap="square">
            <a:spAutoFit/>
          </a:bodyPr>
          <a:lstStyle/>
          <a:p>
            <a:r>
              <a:rPr lang="en-US" sz="1050" dirty="0"/>
              <a:t>    * Improved with stray light correction </a:t>
            </a:r>
            <a:r>
              <a:rPr lang="mr-IN" sz="1050" dirty="0"/>
              <a:t>–</a:t>
            </a:r>
            <a:r>
              <a:rPr lang="en-US" sz="1050" dirty="0"/>
              <a:t> analyses underway to characterize</a:t>
            </a:r>
          </a:p>
          <a:p>
            <a:r>
              <a:rPr lang="en-US" sz="1050" dirty="0"/>
              <a:t> ** When two values are shown with commas between them, they represent Band 10 and Band 11 separately</a:t>
            </a:r>
          </a:p>
        </p:txBody>
      </p:sp>
    </p:spTree>
    <p:extLst>
      <p:ext uri="{BB962C8B-B14F-4D97-AF65-F5344CB8AC3E}">
        <p14:creationId xmlns:p14="http://schemas.microsoft.com/office/powerpoint/2010/main" val="787169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A33F1-C478-4454-AF50-893DE04B9724}"/>
              </a:ext>
            </a:extLst>
          </p:cNvPr>
          <p:cNvSpPr>
            <a:spLocks noGrp="1"/>
          </p:cNvSpPr>
          <p:nvPr>
            <p:ph type="title"/>
          </p:nvPr>
        </p:nvSpPr>
        <p:spPr/>
        <p:txBody>
          <a:bodyPr/>
          <a:lstStyle/>
          <a:p>
            <a:r>
              <a:rPr lang="en-US" dirty="0"/>
              <a:t>L8/S2 Registration Improvement Plan</a:t>
            </a:r>
          </a:p>
        </p:txBody>
      </p:sp>
      <p:sp>
        <p:nvSpPr>
          <p:cNvPr id="3" name="Subtitle 2">
            <a:extLst>
              <a:ext uri="{FF2B5EF4-FFF2-40B4-BE49-F238E27FC236}">
                <a16:creationId xmlns:a16="http://schemas.microsoft.com/office/drawing/2014/main" id="{7BA4C14B-B765-4E4E-B1F1-2AE1F8BE9373}"/>
              </a:ext>
            </a:extLst>
          </p:cNvPr>
          <p:cNvSpPr>
            <a:spLocks noGrp="1"/>
          </p:cNvSpPr>
          <p:nvPr>
            <p:ph type="subTitle" idx="1"/>
          </p:nvPr>
        </p:nvSpPr>
        <p:spPr>
          <a:xfrm>
            <a:off x="228599" y="819608"/>
            <a:ext cx="8686801" cy="3613119"/>
          </a:xfrm>
        </p:spPr>
        <p:txBody>
          <a:bodyPr/>
          <a:lstStyle/>
          <a:p>
            <a:r>
              <a:rPr lang="en-US" sz="2000" dirty="0"/>
              <a:t>Perform global readjustment of the GLS control using L8 data with sparse ties to the Sentinel-2 Global Reference Image (GRI).</a:t>
            </a:r>
          </a:p>
          <a:p>
            <a:pPr lvl="1"/>
            <a:r>
              <a:rPr lang="en-US" sz="1800" dirty="0"/>
              <a:t>Six triangulation blocks are being used to perform this global readjustment.</a:t>
            </a:r>
          </a:p>
          <a:p>
            <a:r>
              <a:rPr lang="en-US" sz="2000" dirty="0"/>
              <a:t>L8-only triangulations are complete for all blocks.</a:t>
            </a:r>
          </a:p>
          <a:p>
            <a:pPr lvl="1"/>
            <a:r>
              <a:rPr lang="en-US" sz="1800" dirty="0"/>
              <a:t>New OLI GCPs were also extracted for all blocks.</a:t>
            </a:r>
          </a:p>
          <a:p>
            <a:pPr lvl="1"/>
            <a:r>
              <a:rPr lang="en-US" sz="1800" dirty="0"/>
              <a:t>The adjusted control is available for testing but is not yet being used for product generation.</a:t>
            </a:r>
          </a:p>
          <a:p>
            <a:r>
              <a:rPr lang="en-US" sz="2000" dirty="0"/>
              <a:t>When the S2 GRI L1C data become available, we will re-run the triangulation solution with MSI control added to a subset of scenes.</a:t>
            </a:r>
          </a:p>
          <a:p>
            <a:pPr lvl="1"/>
            <a:r>
              <a:rPr lang="en-US" sz="1800" dirty="0"/>
              <a:t>Some MSI control will be withheld to test the triangulation.</a:t>
            </a:r>
          </a:p>
          <a:p>
            <a:pPr lvl="1"/>
            <a:r>
              <a:rPr lang="en-US" sz="1800" dirty="0"/>
              <a:t>Validate using OLI-MSI image registration measurements.</a:t>
            </a:r>
          </a:p>
        </p:txBody>
      </p:sp>
    </p:spTree>
    <p:extLst>
      <p:ext uri="{BB962C8B-B14F-4D97-AF65-F5344CB8AC3E}">
        <p14:creationId xmlns:p14="http://schemas.microsoft.com/office/powerpoint/2010/main" val="3498576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0"/>
          </p:nvPr>
        </p:nvSpPr>
        <p:spPr/>
        <p:txBody>
          <a:bodyPr/>
          <a:lstStyle/>
          <a:p>
            <a:pPr>
              <a:defRPr/>
            </a:pPr>
            <a:fld id="{C909AFF1-D0E4-CA45-8A27-D2C417A0151A}" type="slidenum">
              <a:rPr lang="en-US" smtClean="0">
                <a:solidFill>
                  <a:srgbClr val="000000"/>
                </a:solidFill>
              </a:rPr>
              <a:pPr>
                <a:defRPr/>
              </a:pPr>
              <a:t>25</a:t>
            </a:fld>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0" y="1255"/>
            <a:ext cx="9146232" cy="5142245"/>
          </a:xfrm>
          <a:prstGeom prst="rect">
            <a:avLst/>
          </a:prstGeom>
        </p:spPr>
      </p:pic>
    </p:spTree>
    <p:extLst>
      <p:ext uri="{BB962C8B-B14F-4D97-AF65-F5344CB8AC3E}">
        <p14:creationId xmlns:p14="http://schemas.microsoft.com/office/powerpoint/2010/main" val="746217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5E3B-91BA-4D8E-A41C-60C8C219C0BE}"/>
              </a:ext>
            </a:extLst>
          </p:cNvPr>
          <p:cNvSpPr>
            <a:spLocks noGrp="1"/>
          </p:cNvSpPr>
          <p:nvPr>
            <p:ph type="title"/>
          </p:nvPr>
        </p:nvSpPr>
        <p:spPr/>
        <p:txBody>
          <a:bodyPr/>
          <a:lstStyle/>
          <a:p>
            <a:r>
              <a:rPr lang="da-DK" dirty="0"/>
              <a:t>From Landsat 8 to Landsat 9</a:t>
            </a:r>
            <a:endParaRPr lang="en-US" dirty="0"/>
          </a:p>
        </p:txBody>
      </p:sp>
      <p:sp>
        <p:nvSpPr>
          <p:cNvPr id="3" name="Content Placeholder 2">
            <a:extLst>
              <a:ext uri="{FF2B5EF4-FFF2-40B4-BE49-F238E27FC236}">
                <a16:creationId xmlns:a16="http://schemas.microsoft.com/office/drawing/2014/main" id="{689A4450-20EE-4DBB-95BD-B66BA71B01D2}"/>
              </a:ext>
            </a:extLst>
          </p:cNvPr>
          <p:cNvSpPr>
            <a:spLocks noGrp="1"/>
          </p:cNvSpPr>
          <p:nvPr>
            <p:ph type="subTitle" idx="1"/>
          </p:nvPr>
        </p:nvSpPr>
        <p:spPr>
          <a:xfrm>
            <a:off x="228599" y="802867"/>
            <a:ext cx="8686801" cy="3218122"/>
          </a:xfrm>
        </p:spPr>
        <p:txBody>
          <a:bodyPr/>
          <a:lstStyle/>
          <a:p>
            <a:r>
              <a:rPr lang="en-US" sz="1350" dirty="0"/>
              <a:t>Landsat Data Continuity Mission (LDCM) launch				Feb. 11, 2013</a:t>
            </a:r>
          </a:p>
          <a:p>
            <a:r>
              <a:rPr lang="en-US" sz="1350" dirty="0"/>
              <a:t>Completed on-orbit commissioning and handover to USGS		May 30, 2013</a:t>
            </a:r>
            <a:br>
              <a:rPr lang="en-US" sz="1350" dirty="0"/>
            </a:br>
            <a:r>
              <a:rPr lang="en-US" sz="1350" dirty="0"/>
              <a:t>(named Landsat 8)</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Sustainable Land Imaging (SLI) Architecture Study Team (AST)	Oct. ‘13 – Aug. ’14</a:t>
            </a:r>
          </a:p>
          <a:p>
            <a:r>
              <a:rPr lang="en-US" sz="1350" dirty="0"/>
              <a:t>Landsat 9 included in President’s budget request				Feb. 2015</a:t>
            </a:r>
          </a:p>
          <a:p>
            <a:r>
              <a:rPr lang="en-US" sz="1350" dirty="0"/>
              <a:t>A “fully Class-B rebuild of Landsat 8” </a:t>
            </a:r>
          </a:p>
          <a:p>
            <a:r>
              <a:rPr lang="en-US" sz="1350" dirty="0"/>
              <a:t>GSFC received HQ authorization to initiate Landsat 9 project		March 4, 2015</a:t>
            </a:r>
          </a:p>
          <a:p>
            <a:endParaRPr lang="en-US" sz="1350" dirty="0"/>
          </a:p>
        </p:txBody>
      </p:sp>
      <p:pic>
        <p:nvPicPr>
          <p:cNvPr id="4" name="Picture 3">
            <a:extLst>
              <a:ext uri="{FF2B5EF4-FFF2-40B4-BE49-F238E27FC236}">
                <a16:creationId xmlns:a16="http://schemas.microsoft.com/office/drawing/2014/main" id="{FD385BD1-C064-4FE5-AC26-52F32A99B2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6" b="14449"/>
          <a:stretch/>
        </p:blipFill>
        <p:spPr>
          <a:xfrm>
            <a:off x="2349564" y="1343855"/>
            <a:ext cx="1820740" cy="2117433"/>
          </a:xfrm>
          <a:prstGeom prst="rect">
            <a:avLst/>
          </a:prstGeom>
        </p:spPr>
      </p:pic>
      <p:pic>
        <p:nvPicPr>
          <p:cNvPr id="6" name="Picture 7" descr="Spacecraft2.JPG">
            <a:extLst>
              <a:ext uri="{FF2B5EF4-FFF2-40B4-BE49-F238E27FC236}">
                <a16:creationId xmlns:a16="http://schemas.microsoft.com/office/drawing/2014/main" id="{5005628D-60D2-4634-AE5F-EE75B855766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249" r="3626" b="8589"/>
          <a:stretch/>
        </p:blipFill>
        <p:spPr bwMode="auto">
          <a:xfrm>
            <a:off x="5768598" y="1272525"/>
            <a:ext cx="3226197" cy="1259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235128-8165-4C11-AE19-C88F5EB39C91}"/>
              </a:ext>
            </a:extLst>
          </p:cNvPr>
          <p:cNvPicPr>
            <a:picLocks noChangeAspect="1"/>
          </p:cNvPicPr>
          <p:nvPr/>
        </p:nvPicPr>
        <p:blipFill>
          <a:blip r:embed="rId4"/>
          <a:stretch>
            <a:fillRect/>
          </a:stretch>
        </p:blipFill>
        <p:spPr>
          <a:xfrm>
            <a:off x="4158874" y="1976411"/>
            <a:ext cx="2505935" cy="1410777"/>
          </a:xfrm>
          <a:prstGeom prst="rect">
            <a:avLst/>
          </a:prstGeom>
        </p:spPr>
      </p:pic>
    </p:spTree>
    <p:extLst>
      <p:ext uri="{BB962C8B-B14F-4D97-AF65-F5344CB8AC3E}">
        <p14:creationId xmlns:p14="http://schemas.microsoft.com/office/powerpoint/2010/main" val="244871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BD1D8C-DE98-492E-AC23-167B58CA4CB1}"/>
              </a:ext>
            </a:extLst>
          </p:cNvPr>
          <p:cNvSpPr>
            <a:spLocks noChangeArrowheads="1"/>
          </p:cNvSpPr>
          <p:nvPr/>
        </p:nvSpPr>
        <p:spPr bwMode="auto">
          <a:xfrm>
            <a:off x="842887" y="682283"/>
            <a:ext cx="3463123" cy="764856"/>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350" dirty="0">
              <a:solidFill>
                <a:srgbClr val="000000"/>
              </a:solidFill>
              <a:latin typeface="Arial" charset="0"/>
              <a:ea typeface="ＭＳ Ｐゴシック" pitchFamily="-110" charset="-128"/>
              <a:cs typeface="ＭＳ Ｐゴシック"/>
            </a:endParaRPr>
          </a:p>
        </p:txBody>
      </p:sp>
      <p:sp>
        <p:nvSpPr>
          <p:cNvPr id="6" name="Rectangle 5">
            <a:extLst>
              <a:ext uri="{FF2B5EF4-FFF2-40B4-BE49-F238E27FC236}">
                <a16:creationId xmlns:a16="http://schemas.microsoft.com/office/drawing/2014/main" id="{B1426750-C020-46E8-9216-ADA84977034E}"/>
              </a:ext>
            </a:extLst>
          </p:cNvPr>
          <p:cNvSpPr>
            <a:spLocks noChangeArrowheads="1"/>
          </p:cNvSpPr>
          <p:nvPr/>
        </p:nvSpPr>
        <p:spPr bwMode="auto">
          <a:xfrm>
            <a:off x="842884" y="643348"/>
            <a:ext cx="3463126" cy="805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792" tIns="25897" rIns="51792" bIns="25897"/>
          <a:lstStyle/>
          <a:p>
            <a:pPr marL="0" lvl="1" algn="ctr">
              <a:lnSpc>
                <a:spcPct val="90000"/>
              </a:lnSpc>
              <a:spcBef>
                <a:spcPct val="20000"/>
              </a:spcBef>
              <a:defRPr/>
            </a:pPr>
            <a:r>
              <a:rPr lang="en-US" sz="1000" b="1" i="1" u="sng" dirty="0">
                <a:solidFill>
                  <a:srgbClr val="000000"/>
                </a:solidFill>
                <a:ea typeface="ＭＳ Ｐゴシック" pitchFamily="-110" charset="-128"/>
                <a:cs typeface="ＭＳ Ｐゴシック"/>
              </a:rPr>
              <a:t>Mission Objectives</a:t>
            </a:r>
          </a:p>
          <a:p>
            <a:pPr marL="175022" indent="-175022">
              <a:lnSpc>
                <a:spcPct val="90000"/>
              </a:lnSpc>
              <a:spcBef>
                <a:spcPts val="188"/>
              </a:spcBef>
              <a:buFontTx/>
              <a:buChar char="•"/>
              <a:defRPr/>
            </a:pPr>
            <a:r>
              <a:rPr lang="en-US" sz="1000" b="1" dirty="0">
                <a:solidFill>
                  <a:srgbClr val="000000"/>
                </a:solidFill>
                <a:ea typeface="ＭＳ Ｐゴシック" pitchFamily="-110" charset="-128"/>
                <a:cs typeface="ＭＳ Ｐゴシック"/>
              </a:rPr>
              <a:t>Provide continuity in multi-decadal Landsat land surface observations to study, predict, and understand the consequences of land surface dynamics</a:t>
            </a:r>
          </a:p>
          <a:p>
            <a:pPr marL="175022" indent="-175022">
              <a:lnSpc>
                <a:spcPct val="90000"/>
              </a:lnSpc>
              <a:spcBef>
                <a:spcPts val="188"/>
              </a:spcBef>
              <a:buFontTx/>
              <a:buChar char="•"/>
              <a:defRPr/>
            </a:pPr>
            <a:r>
              <a:rPr lang="en-US" sz="1000" b="1" dirty="0">
                <a:solidFill>
                  <a:srgbClr val="000000"/>
                </a:solidFill>
                <a:ea typeface="ＭＳ Ｐゴシック" pitchFamily="-110" charset="-128"/>
                <a:cs typeface="ＭＳ Ｐゴシック"/>
              </a:rPr>
              <a:t>Core Component of Sustainable Land Imaging program</a:t>
            </a:r>
          </a:p>
        </p:txBody>
      </p:sp>
      <p:sp>
        <p:nvSpPr>
          <p:cNvPr id="7" name="Text Box 25">
            <a:extLst>
              <a:ext uri="{FF2B5EF4-FFF2-40B4-BE49-F238E27FC236}">
                <a16:creationId xmlns:a16="http://schemas.microsoft.com/office/drawing/2014/main" id="{A55C2594-AF9E-439E-AE2C-2D1BBF8D092C}"/>
              </a:ext>
            </a:extLst>
          </p:cNvPr>
          <p:cNvSpPr txBox="1">
            <a:spLocks noChangeArrowheads="1"/>
          </p:cNvSpPr>
          <p:nvPr/>
        </p:nvSpPr>
        <p:spPr bwMode="auto">
          <a:xfrm>
            <a:off x="1061586" y="4477434"/>
            <a:ext cx="2961870" cy="646331"/>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a:solidFill>
                  <a:srgbClr val="FF4A5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US" sz="900" b="1" dirty="0">
                <a:solidFill>
                  <a:srgbClr val="000000"/>
                </a:solidFill>
                <a:latin typeface="+mj-lt"/>
                <a:ea typeface="ＭＳ Ｐゴシック" pitchFamily="-110" charset="-128"/>
                <a:cs typeface="ＭＳ Ｐゴシック"/>
              </a:rPr>
              <a:t>Increase in pivot irrigation in Saudi Arabia from 1987 to 2012 as recorded by Landsat. The increase in irrigated land correlates with declining groundwater levels measured from GRACE (courtesy M. Rodell, GSFC)</a:t>
            </a:r>
          </a:p>
        </p:txBody>
      </p:sp>
      <p:sp>
        <p:nvSpPr>
          <p:cNvPr id="8" name="Rectangle 27">
            <a:extLst>
              <a:ext uri="{FF2B5EF4-FFF2-40B4-BE49-F238E27FC236}">
                <a16:creationId xmlns:a16="http://schemas.microsoft.com/office/drawing/2014/main" id="{230047D9-FF48-427E-B1F5-63AFB85F9934}"/>
              </a:ext>
            </a:extLst>
          </p:cNvPr>
          <p:cNvSpPr>
            <a:spLocks noChangeArrowheads="1"/>
          </p:cNvSpPr>
          <p:nvPr/>
        </p:nvSpPr>
        <p:spPr bwMode="auto">
          <a:xfrm>
            <a:off x="4454259" y="2190043"/>
            <a:ext cx="4549065" cy="2474532"/>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51792" tIns="25897" rIns="51792" bIns="25897"/>
          <a:lstStyle/>
          <a:p>
            <a:pPr algn="ctr">
              <a:buSzPct val="120000"/>
              <a:defRPr/>
            </a:pPr>
            <a:r>
              <a:rPr lang="en-US" sz="900" b="1" i="1" u="sng" dirty="0">
                <a:solidFill>
                  <a:srgbClr val="000000"/>
                </a:solidFill>
                <a:ea typeface="ＭＳ Ｐゴシック" pitchFamily="-110" charset="-128"/>
                <a:cs typeface="ＭＳ Ｐゴシック"/>
              </a:rPr>
              <a:t>Instruments</a:t>
            </a:r>
            <a:endParaRPr lang="en-US" sz="900" b="1" u="sng" dirty="0">
              <a:solidFill>
                <a:srgbClr val="000000"/>
              </a:solidFill>
              <a:ea typeface="ＭＳ Ｐゴシック" pitchFamily="-110" charset="-128"/>
              <a:cs typeface="ＭＳ Ｐゴシック"/>
            </a:endParaRPr>
          </a:p>
          <a:p>
            <a:pPr marL="175022" indent="-175022">
              <a:spcBef>
                <a:spcPts val="169"/>
              </a:spcBef>
              <a:buSzPct val="120000"/>
              <a:buFontTx/>
              <a:buChar char="•"/>
              <a:defRPr/>
            </a:pPr>
            <a:r>
              <a:rPr lang="en-US" sz="900" b="1" dirty="0">
                <a:solidFill>
                  <a:srgbClr val="000000"/>
                </a:solidFill>
                <a:ea typeface="ＭＳ Ｐゴシック" pitchFamily="-110" charset="-128"/>
                <a:cs typeface="ＭＳ Ｐゴシック"/>
              </a:rPr>
              <a:t>Operational Land Imager 2 (OLI-2; Ball Aerospace)</a:t>
            </a:r>
          </a:p>
          <a:p>
            <a:pPr marL="342900" lvl="2" indent="-175022">
              <a:buSzPct val="120000"/>
              <a:buFontTx/>
              <a:buChar char="•"/>
              <a:defRPr/>
            </a:pPr>
            <a:r>
              <a:rPr lang="en-US" sz="900" dirty="0">
                <a:solidFill>
                  <a:srgbClr val="000000"/>
                </a:solidFill>
                <a:ea typeface="ＭＳ Ｐゴシック" pitchFamily="-110" charset="-128"/>
                <a:cs typeface="ＭＳ Ｐゴシック"/>
              </a:rPr>
              <a:t>Reflective-band push-broom imager (15-30m res), 9 spectral bands at 15 - 30m resolution</a:t>
            </a:r>
          </a:p>
          <a:p>
            <a:pPr marL="342900" lvl="2" indent="-175022">
              <a:buSzPct val="120000"/>
              <a:buFontTx/>
              <a:buChar char="•"/>
              <a:defRPr/>
            </a:pPr>
            <a:r>
              <a:rPr lang="en-US" sz="900" dirty="0">
                <a:solidFill>
                  <a:srgbClr val="000000"/>
                </a:solidFill>
                <a:ea typeface="ＭＳ Ｐゴシック" pitchFamily="-110" charset="-128"/>
                <a:cs typeface="ＭＳ Ｐゴシック"/>
              </a:rPr>
              <a:t>Retrieves data on surface properties, land cover, and vegetation condition</a:t>
            </a:r>
          </a:p>
          <a:p>
            <a:pPr marL="175022" indent="-175022">
              <a:buSzPct val="120000"/>
              <a:buFontTx/>
              <a:buChar char="•"/>
              <a:defRPr/>
            </a:pPr>
            <a:r>
              <a:rPr lang="en-US" sz="900" b="1" dirty="0">
                <a:solidFill>
                  <a:srgbClr val="000000"/>
                </a:solidFill>
                <a:ea typeface="ＭＳ Ｐゴシック" pitchFamily="-110" charset="-128"/>
                <a:cs typeface="ＭＳ Ｐゴシック"/>
              </a:rPr>
              <a:t>Thermal Infrared Sensor 2 (TIRS-2; NASA GSFC)</a:t>
            </a:r>
          </a:p>
          <a:p>
            <a:pPr lvl="1" indent="-175022">
              <a:buSzPct val="120000"/>
              <a:buFontTx/>
              <a:buChar char="•"/>
              <a:defRPr/>
            </a:pPr>
            <a:r>
              <a:rPr lang="en-US" sz="900" dirty="0">
                <a:solidFill>
                  <a:srgbClr val="000000"/>
                </a:solidFill>
                <a:ea typeface="ＭＳ Ｐゴシック" pitchFamily="-110" charset="-128"/>
                <a:cs typeface="ＭＳ Ｐゴシック"/>
              </a:rPr>
              <a:t>Thermal infrared (TIR) push-broom imager</a:t>
            </a:r>
          </a:p>
          <a:p>
            <a:pPr lvl="1" indent="-175022">
              <a:buSzPct val="120000"/>
              <a:buFontTx/>
              <a:buChar char="•"/>
              <a:defRPr/>
            </a:pPr>
            <a:r>
              <a:rPr lang="en-US" sz="900" dirty="0">
                <a:solidFill>
                  <a:srgbClr val="000000"/>
                </a:solidFill>
                <a:ea typeface="ＭＳ Ｐゴシック" pitchFamily="-110" charset="-128"/>
                <a:cs typeface="ＭＳ Ｐゴシック"/>
              </a:rPr>
              <a:t>2 TIR bands at 100m resolution</a:t>
            </a:r>
          </a:p>
          <a:p>
            <a:pPr lvl="1" indent="-175022">
              <a:buSzPct val="120000"/>
              <a:buFontTx/>
              <a:buChar char="•"/>
              <a:defRPr/>
            </a:pPr>
            <a:r>
              <a:rPr lang="en-US" sz="900" dirty="0">
                <a:solidFill>
                  <a:srgbClr val="000000"/>
                </a:solidFill>
                <a:ea typeface="ＭＳ Ｐゴシック" pitchFamily="-110" charset="-128"/>
                <a:cs typeface="ＭＳ Ｐゴシック"/>
              </a:rPr>
              <a:t>Retrieves surface temperature, supporting agricultural and climate applications, including monitoring evapotranspiration</a:t>
            </a:r>
          </a:p>
          <a:p>
            <a:pPr algn="ctr">
              <a:spcBef>
                <a:spcPts val="450"/>
              </a:spcBef>
              <a:buSzPct val="120000"/>
              <a:defRPr/>
            </a:pPr>
            <a:r>
              <a:rPr lang="en-US" sz="900" b="1" i="1" u="sng" dirty="0">
                <a:solidFill>
                  <a:srgbClr val="000000"/>
                </a:solidFill>
                <a:ea typeface="ＭＳ Ｐゴシック" pitchFamily="-110" charset="-128"/>
                <a:cs typeface="ＭＳ Ｐゴシック"/>
              </a:rPr>
              <a:t>Spacecraft (S/C) &amp; Observatory Integration &amp; Test (I&amp;T)</a:t>
            </a:r>
          </a:p>
          <a:p>
            <a:pPr marL="175022" indent="-175022">
              <a:spcBef>
                <a:spcPts val="169"/>
              </a:spcBef>
              <a:buSzPct val="120000"/>
              <a:buFontTx/>
              <a:buChar char="•"/>
              <a:defRPr/>
            </a:pPr>
            <a:r>
              <a:rPr lang="en-US" sz="900" b="1" dirty="0">
                <a:solidFill>
                  <a:srgbClr val="000000"/>
                </a:solidFill>
                <a:ea typeface="ＭＳ Ｐゴシック" pitchFamily="-110" charset="-128"/>
                <a:cs typeface="ＭＳ Ｐゴシック"/>
              </a:rPr>
              <a:t>Northrop Grumman Innovation Systems (NGIS), formerly Orbital ATK (OA)</a:t>
            </a:r>
          </a:p>
          <a:p>
            <a:pPr marL="175022" indent="-175022" algn="ctr">
              <a:buSzPct val="120000"/>
              <a:defRPr/>
            </a:pPr>
            <a:r>
              <a:rPr lang="en-US" sz="900" b="1" i="1" u="sng" dirty="0">
                <a:solidFill>
                  <a:srgbClr val="000000"/>
                </a:solidFill>
                <a:ea typeface="ＭＳ Ｐゴシック" pitchFamily="-110" charset="-128"/>
                <a:cs typeface="ＭＳ Ｐゴシック"/>
              </a:rPr>
              <a:t>Launch Services</a:t>
            </a:r>
            <a:endParaRPr lang="en-US" sz="900" b="1" dirty="0">
              <a:solidFill>
                <a:srgbClr val="000000"/>
              </a:solidFill>
              <a:ea typeface="ＭＳ Ｐゴシック" pitchFamily="-110" charset="-128"/>
              <a:cs typeface="ＭＳ Ｐゴシック"/>
            </a:endParaRPr>
          </a:p>
          <a:p>
            <a:pPr marL="147638" indent="-147638">
              <a:spcBef>
                <a:spcPts val="225"/>
              </a:spcBef>
              <a:buSzPct val="120000"/>
              <a:buFontTx/>
              <a:buChar char="•"/>
              <a:tabLst>
                <a:tab pos="719138" algn="l"/>
                <a:tab pos="1285875" algn="l"/>
                <a:tab pos="1457325" algn="l"/>
              </a:tabLst>
              <a:defRPr/>
            </a:pPr>
            <a:r>
              <a:rPr lang="en-US" sz="900" b="1" dirty="0">
                <a:solidFill>
                  <a:srgbClr val="000000"/>
                </a:solidFill>
                <a:ea typeface="ＭＳ Ｐゴシック" pitchFamily="-110" charset="-128"/>
              </a:rPr>
              <a:t>United Launch Alliance (ULA)  Atlas V 401</a:t>
            </a:r>
          </a:p>
          <a:p>
            <a:pPr marL="175022" indent="-175022" algn="ctr">
              <a:spcBef>
                <a:spcPts val="450"/>
              </a:spcBef>
              <a:buSzPct val="120000"/>
              <a:defRPr/>
            </a:pPr>
            <a:r>
              <a:rPr lang="en-US" sz="900" b="1" i="1" u="sng" dirty="0">
                <a:solidFill>
                  <a:srgbClr val="000000"/>
                </a:solidFill>
                <a:ea typeface="ＭＳ Ｐゴシック" pitchFamily="-110" charset="-128"/>
                <a:cs typeface="ＭＳ Ｐゴシック"/>
              </a:rPr>
              <a:t>Mission Operations Center (MOC) and Mission Operations</a:t>
            </a:r>
          </a:p>
          <a:p>
            <a:pPr marL="175022" indent="-175022">
              <a:spcBef>
                <a:spcPts val="169"/>
              </a:spcBef>
              <a:buSzPct val="120000"/>
              <a:buFontTx/>
              <a:buChar char="•"/>
              <a:defRPr/>
            </a:pPr>
            <a:r>
              <a:rPr lang="en-US" sz="900" b="1" dirty="0">
                <a:solidFill>
                  <a:srgbClr val="000000"/>
                </a:solidFill>
                <a:ea typeface="ＭＳ Ｐゴシック" pitchFamily="-110" charset="-128"/>
                <a:cs typeface="ＭＳ Ｐゴシック"/>
              </a:rPr>
              <a:t>General Dynamics Mission Systems (GDMS)</a:t>
            </a:r>
          </a:p>
        </p:txBody>
      </p:sp>
      <p:pic>
        <p:nvPicPr>
          <p:cNvPr id="9" name="Picture 1">
            <a:extLst>
              <a:ext uri="{FF2B5EF4-FFF2-40B4-BE49-F238E27FC236}">
                <a16:creationId xmlns:a16="http://schemas.microsoft.com/office/drawing/2014/main" id="{B7F6F4FD-D251-4345-B447-DDA132F9748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42888" y="2138232"/>
            <a:ext cx="3463124" cy="2372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4">
            <a:extLst>
              <a:ext uri="{FF2B5EF4-FFF2-40B4-BE49-F238E27FC236}">
                <a16:creationId xmlns:a16="http://schemas.microsoft.com/office/drawing/2014/main" id="{B9D9319B-551D-462E-8D45-76208AEC45FE}"/>
              </a:ext>
            </a:extLst>
          </p:cNvPr>
          <p:cNvSpPr>
            <a:spLocks noChangeArrowheads="1"/>
          </p:cNvSpPr>
          <p:nvPr/>
        </p:nvSpPr>
        <p:spPr bwMode="auto">
          <a:xfrm>
            <a:off x="4454259" y="682283"/>
            <a:ext cx="4525609" cy="1494884"/>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900" dirty="0">
              <a:solidFill>
                <a:srgbClr val="000000"/>
              </a:solidFill>
              <a:ea typeface="ＭＳ Ｐゴシック" pitchFamily="-110" charset="-128"/>
              <a:cs typeface="ＭＳ Ｐゴシック"/>
            </a:endParaRPr>
          </a:p>
        </p:txBody>
      </p:sp>
      <p:sp>
        <p:nvSpPr>
          <p:cNvPr id="11" name="Rectangle 5">
            <a:extLst>
              <a:ext uri="{FF2B5EF4-FFF2-40B4-BE49-F238E27FC236}">
                <a16:creationId xmlns:a16="http://schemas.microsoft.com/office/drawing/2014/main" id="{5927E12A-0996-4086-84CC-D88C42619F0F}"/>
              </a:ext>
            </a:extLst>
          </p:cNvPr>
          <p:cNvSpPr>
            <a:spLocks noChangeArrowheads="1"/>
          </p:cNvSpPr>
          <p:nvPr/>
        </p:nvSpPr>
        <p:spPr bwMode="auto">
          <a:xfrm>
            <a:off x="4454258" y="643348"/>
            <a:ext cx="4525609" cy="1494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792" tIns="25897" rIns="51792" bIns="25897"/>
          <a:lstStyle/>
          <a:p>
            <a:pPr marL="0" lvl="1" algn="ctr">
              <a:lnSpc>
                <a:spcPct val="90000"/>
              </a:lnSpc>
              <a:spcBef>
                <a:spcPct val="20000"/>
              </a:spcBef>
              <a:defRPr/>
            </a:pPr>
            <a:r>
              <a:rPr lang="en-US" sz="900" b="1" i="1" u="sng" dirty="0">
                <a:solidFill>
                  <a:srgbClr val="000000"/>
                </a:solidFill>
                <a:ea typeface="ＭＳ Ｐゴシック" pitchFamily="-110" charset="-128"/>
                <a:cs typeface="ＭＳ Ｐゴシック"/>
              </a:rPr>
              <a:t>Mission Parameters</a:t>
            </a:r>
          </a:p>
          <a:p>
            <a:pPr marL="175022" indent="-175022">
              <a:lnSpc>
                <a:spcPct val="90000"/>
              </a:lnSpc>
              <a:spcBef>
                <a:spcPts val="169"/>
              </a:spcBef>
              <a:buSzPct val="120000"/>
              <a:buFontTx/>
              <a:buChar char="•"/>
              <a:defRPr/>
            </a:pPr>
            <a:r>
              <a:rPr lang="en-US" sz="900" b="1" dirty="0">
                <a:solidFill>
                  <a:srgbClr val="000000"/>
                </a:solidFill>
                <a:ea typeface="ＭＳ Ｐゴシック" pitchFamily="-110" charset="-128"/>
                <a:cs typeface="ＭＳ Ｐゴシック"/>
              </a:rPr>
              <a:t>Single Satellite, Mission Category 1, Risk Class B </a:t>
            </a:r>
          </a:p>
          <a:p>
            <a:pPr lvl="1" indent="-167879">
              <a:lnSpc>
                <a:spcPct val="90000"/>
              </a:lnSpc>
              <a:spcBef>
                <a:spcPct val="20000"/>
              </a:spcBef>
              <a:buFont typeface="Arial"/>
              <a:buChar char="•"/>
              <a:defRPr/>
            </a:pPr>
            <a:r>
              <a:rPr lang="en-US" sz="900" dirty="0">
                <a:solidFill>
                  <a:srgbClr val="000000"/>
                </a:solidFill>
                <a:ea typeface="ＭＳ Ｐゴシック" pitchFamily="-110" charset="-128"/>
                <a:cs typeface="ＭＳ Ｐゴシック"/>
              </a:rPr>
              <a:t>5-year design life after on-orbit checkout, At least 10 years of consumables</a:t>
            </a:r>
          </a:p>
          <a:p>
            <a:pPr marL="175022" indent="-175022">
              <a:lnSpc>
                <a:spcPct val="90000"/>
              </a:lnSpc>
              <a:spcBef>
                <a:spcPts val="169"/>
              </a:spcBef>
              <a:buSzPct val="120000"/>
              <a:buFontTx/>
              <a:buChar char="•"/>
              <a:defRPr/>
            </a:pPr>
            <a:r>
              <a:rPr lang="en-US" sz="900" b="1" dirty="0">
                <a:solidFill>
                  <a:srgbClr val="000000"/>
                </a:solidFill>
                <a:ea typeface="ＭＳ Ｐゴシック" pitchFamily="-110" charset="-128"/>
                <a:cs typeface="ＭＳ Ｐゴシック"/>
              </a:rPr>
              <a:t>Sun-synchronous orbit, 705 km at equator, 98°inclination</a:t>
            </a:r>
          </a:p>
          <a:p>
            <a:pPr marL="175022" indent="-175022">
              <a:lnSpc>
                <a:spcPct val="90000"/>
              </a:lnSpc>
              <a:spcBef>
                <a:spcPts val="169"/>
              </a:spcBef>
              <a:buSzPct val="120000"/>
              <a:buFontTx/>
              <a:buChar char="•"/>
              <a:defRPr/>
            </a:pPr>
            <a:r>
              <a:rPr lang="en-US" sz="900" b="1" dirty="0">
                <a:solidFill>
                  <a:srgbClr val="000000"/>
                </a:solidFill>
                <a:ea typeface="ＭＳ Ｐゴシック" pitchFamily="-110" charset="-128"/>
                <a:cs typeface="ＭＳ Ｐゴシック"/>
              </a:rPr>
              <a:t>16-day global land revisit</a:t>
            </a:r>
          </a:p>
          <a:p>
            <a:pPr marL="175022" indent="-175022">
              <a:lnSpc>
                <a:spcPct val="90000"/>
              </a:lnSpc>
              <a:spcBef>
                <a:spcPts val="169"/>
              </a:spcBef>
              <a:buSzPct val="120000"/>
              <a:buFontTx/>
              <a:buChar char="•"/>
              <a:defRPr/>
            </a:pPr>
            <a:r>
              <a:rPr lang="en-US" sz="900" b="1" dirty="0">
                <a:solidFill>
                  <a:srgbClr val="000000"/>
                </a:solidFill>
                <a:ea typeface="ＭＳ Ｐゴシック" pitchFamily="-110" charset="-128"/>
                <a:cs typeface="ＭＳ Ｐゴシック"/>
              </a:rPr>
              <a:t>Partnership: NASA &amp; USGS</a:t>
            </a:r>
          </a:p>
          <a:p>
            <a:pPr lvl="1" indent="-167879">
              <a:lnSpc>
                <a:spcPct val="90000"/>
              </a:lnSpc>
              <a:spcBef>
                <a:spcPct val="20000"/>
              </a:spcBef>
              <a:buFont typeface="Arial"/>
              <a:buChar char="•"/>
              <a:defRPr/>
            </a:pPr>
            <a:r>
              <a:rPr lang="en-US" sz="900" dirty="0">
                <a:solidFill>
                  <a:srgbClr val="000000"/>
                </a:solidFill>
                <a:ea typeface="ＭＳ Ｐゴシック" pitchFamily="-110" charset="-128"/>
                <a:cs typeface="ＭＳ Ｐゴシック"/>
              </a:rPr>
              <a:t>NASA:  Flight segment &amp; checkout;  USGS:  Ground system and operations</a:t>
            </a:r>
          </a:p>
          <a:p>
            <a:pPr marL="175022" indent="-175022">
              <a:lnSpc>
                <a:spcPct val="90000"/>
              </a:lnSpc>
              <a:spcBef>
                <a:spcPts val="169"/>
              </a:spcBef>
              <a:buSzPct val="120000"/>
              <a:buFontTx/>
              <a:buChar char="•"/>
              <a:tabLst>
                <a:tab pos="596504" algn="l"/>
              </a:tabLst>
              <a:defRPr/>
            </a:pPr>
            <a:r>
              <a:rPr lang="en-US" sz="900" b="1" dirty="0">
                <a:solidFill>
                  <a:srgbClr val="000000"/>
                </a:solidFill>
                <a:ea typeface="ＭＳ Ｐゴシック" pitchFamily="-110" charset="-128"/>
              </a:rPr>
              <a:t>Category 3 Launch Vehicle</a:t>
            </a:r>
            <a:endParaRPr lang="en-US" sz="900" b="1" dirty="0">
              <a:solidFill>
                <a:srgbClr val="000000"/>
              </a:solidFill>
              <a:ea typeface="ＭＳ Ｐゴシック" pitchFamily="-110" charset="-128"/>
              <a:cs typeface="ＭＳ Ｐゴシック"/>
            </a:endParaRPr>
          </a:p>
          <a:p>
            <a:pPr marL="175022" indent="-175022">
              <a:lnSpc>
                <a:spcPct val="90000"/>
              </a:lnSpc>
              <a:spcBef>
                <a:spcPts val="169"/>
              </a:spcBef>
              <a:buSzPct val="120000"/>
              <a:buFontTx/>
              <a:buChar char="•"/>
              <a:tabLst>
                <a:tab pos="596504" algn="l"/>
              </a:tabLst>
              <a:defRPr/>
            </a:pPr>
            <a:r>
              <a:rPr lang="en-US" sz="900" b="1" dirty="0">
                <a:solidFill>
                  <a:srgbClr val="000000"/>
                </a:solidFill>
                <a:ea typeface="ＭＳ Ｐゴシック" pitchFamily="-110" charset="-128"/>
                <a:cs typeface="ＭＳ Ｐゴシック"/>
              </a:rPr>
              <a:t>Launch:	Management Agreement - December 2020; Agency Baseline Commitment – November 2021</a:t>
            </a:r>
          </a:p>
        </p:txBody>
      </p:sp>
      <p:sp>
        <p:nvSpPr>
          <p:cNvPr id="12" name="Rectangle 26">
            <a:extLst>
              <a:ext uri="{FF2B5EF4-FFF2-40B4-BE49-F238E27FC236}">
                <a16:creationId xmlns:a16="http://schemas.microsoft.com/office/drawing/2014/main" id="{FD430432-AAE1-4597-81AD-B82200E4BCE6}"/>
              </a:ext>
            </a:extLst>
          </p:cNvPr>
          <p:cNvSpPr>
            <a:spLocks noChangeArrowheads="1"/>
          </p:cNvSpPr>
          <p:nvPr/>
        </p:nvSpPr>
        <p:spPr bwMode="auto">
          <a:xfrm>
            <a:off x="842886" y="1448632"/>
            <a:ext cx="3463125" cy="683234"/>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51792" tIns="25897" rIns="51792" bIns="25897"/>
          <a:lstStyle/>
          <a:p>
            <a:pPr marL="0" lvl="1" algn="ctr">
              <a:buSzPct val="120000"/>
              <a:defRPr/>
            </a:pPr>
            <a:r>
              <a:rPr lang="en-US" sz="1000" b="1" i="1" u="sng" dirty="0">
                <a:solidFill>
                  <a:srgbClr val="000000"/>
                </a:solidFill>
                <a:ea typeface="ＭＳ Ｐゴシック" pitchFamily="-110" charset="-128"/>
                <a:cs typeface="ＭＳ Ｐゴシック"/>
              </a:rPr>
              <a:t>Mission Team</a:t>
            </a:r>
          </a:p>
          <a:p>
            <a:pPr marL="175022" indent="-175022">
              <a:spcBef>
                <a:spcPts val="188"/>
              </a:spcBef>
              <a:buSzPct val="120000"/>
              <a:buFontTx/>
              <a:buChar char="•"/>
              <a:defRPr/>
            </a:pPr>
            <a:r>
              <a:rPr lang="en-US" sz="1000" b="1" dirty="0">
                <a:solidFill>
                  <a:srgbClr val="000000"/>
                </a:solidFill>
                <a:ea typeface="ＭＳ Ｐゴシック" pitchFamily="-110" charset="-128"/>
                <a:cs typeface="ＭＳ Ｐゴシック"/>
              </a:rPr>
              <a:t>NASA Goddard Space Flight Center (GSFC)</a:t>
            </a:r>
          </a:p>
          <a:p>
            <a:pPr marL="175022" indent="-175022">
              <a:buSzPct val="120000"/>
              <a:buFontTx/>
              <a:buChar char="•"/>
              <a:defRPr/>
            </a:pPr>
            <a:r>
              <a:rPr lang="en-US" sz="1000" b="1" dirty="0">
                <a:solidFill>
                  <a:srgbClr val="000000"/>
                </a:solidFill>
                <a:ea typeface="ＭＳ Ｐゴシック" pitchFamily="-110" charset="-128"/>
              </a:rPr>
              <a:t>USGS</a:t>
            </a:r>
            <a:r>
              <a:rPr lang="en-US" sz="1000" b="1" dirty="0">
                <a:solidFill>
                  <a:srgbClr val="000000"/>
                </a:solidFill>
                <a:ea typeface="ＭＳ Ｐゴシック" pitchFamily="-110" charset="-128"/>
                <a:cs typeface="ＭＳ Ｐゴシック"/>
              </a:rPr>
              <a:t> Earth Resources Observation &amp; Science (EROS) Center</a:t>
            </a:r>
          </a:p>
          <a:p>
            <a:pPr marL="175022" indent="-175022">
              <a:buSzPct val="120000"/>
              <a:buFontTx/>
              <a:buChar char="•"/>
              <a:defRPr/>
            </a:pPr>
            <a:r>
              <a:rPr lang="en-US" sz="1000" b="1" dirty="0">
                <a:solidFill>
                  <a:srgbClr val="000000"/>
                </a:solidFill>
                <a:ea typeface="ＭＳ Ｐゴシック" pitchFamily="-110" charset="-128"/>
                <a:cs typeface="ＭＳ Ｐゴシック"/>
              </a:rPr>
              <a:t>NASA Kennedy Space Center (KSC)</a:t>
            </a:r>
          </a:p>
          <a:p>
            <a:pPr marL="110729" indent="-110729">
              <a:buSzPct val="120000"/>
              <a:buFontTx/>
              <a:buChar char="•"/>
              <a:tabLst>
                <a:tab pos="539354" algn="l"/>
                <a:tab pos="964406" algn="l"/>
                <a:tab pos="1092994" algn="l"/>
              </a:tabLst>
              <a:defRPr/>
            </a:pPr>
            <a:endParaRPr lang="en-US" sz="750" b="1" dirty="0">
              <a:solidFill>
                <a:srgbClr val="000000"/>
              </a:solidFill>
              <a:ea typeface="ＭＳ Ｐゴシック" pitchFamily="-110" charset="-128"/>
              <a:cs typeface="ＭＳ Ｐゴシック"/>
            </a:endParaRPr>
          </a:p>
        </p:txBody>
      </p:sp>
      <p:sp>
        <p:nvSpPr>
          <p:cNvPr id="14" name="Slide Number Placeholder 1">
            <a:extLst>
              <a:ext uri="{FF2B5EF4-FFF2-40B4-BE49-F238E27FC236}">
                <a16:creationId xmlns:a16="http://schemas.microsoft.com/office/drawing/2014/main" id="{8FEDCAF1-EB81-4AC5-808B-58A1BFEA9E41}"/>
              </a:ext>
            </a:extLst>
          </p:cNvPr>
          <p:cNvSpPr txBox="1">
            <a:spLocks/>
          </p:cNvSpPr>
          <p:nvPr/>
        </p:nvSpPr>
        <p:spPr>
          <a:xfrm>
            <a:off x="8401050" y="4664575"/>
            <a:ext cx="261251" cy="180499"/>
          </a:xfrm>
          <a:prstGeom prst="rect">
            <a:avLst/>
          </a:prstGeom>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fld id="{9A4DB9E2-F09A-429B-9E50-670A92037774}" type="slidenum">
              <a:rPr lang="en-US" sz="750">
                <a:solidFill>
                  <a:schemeClr val="bg2"/>
                </a:solidFill>
              </a:rPr>
              <a:pPr/>
              <a:t>27</a:t>
            </a:fld>
            <a:endParaRPr lang="en-US" sz="750" dirty="0">
              <a:solidFill>
                <a:schemeClr val="bg2"/>
              </a:solidFill>
            </a:endParaRPr>
          </a:p>
        </p:txBody>
      </p:sp>
      <p:sp>
        <p:nvSpPr>
          <p:cNvPr id="16" name="Title 15">
            <a:extLst>
              <a:ext uri="{FF2B5EF4-FFF2-40B4-BE49-F238E27FC236}">
                <a16:creationId xmlns:a16="http://schemas.microsoft.com/office/drawing/2014/main" id="{02FBDE3F-04B7-4FC6-B701-86A06954DF81}"/>
              </a:ext>
            </a:extLst>
          </p:cNvPr>
          <p:cNvSpPr>
            <a:spLocks noGrp="1"/>
          </p:cNvSpPr>
          <p:nvPr>
            <p:ph type="title"/>
          </p:nvPr>
        </p:nvSpPr>
        <p:spPr/>
        <p:txBody>
          <a:bodyPr/>
          <a:lstStyle/>
          <a:p>
            <a:r>
              <a:rPr lang="en-US" dirty="0"/>
              <a:t>Landsat 9 Mission Overview</a:t>
            </a:r>
            <a:br>
              <a:rPr lang="en-US" dirty="0"/>
            </a:br>
            <a:endParaRPr lang="en-US" dirty="0"/>
          </a:p>
        </p:txBody>
      </p:sp>
    </p:spTree>
    <p:extLst>
      <p:ext uri="{BB962C8B-B14F-4D97-AF65-F5344CB8AC3E}">
        <p14:creationId xmlns:p14="http://schemas.microsoft.com/office/powerpoint/2010/main" val="131277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6B75-F8C9-2447-9069-DF55B2F3B6F5}"/>
              </a:ext>
            </a:extLst>
          </p:cNvPr>
          <p:cNvSpPr>
            <a:spLocks noGrp="1"/>
          </p:cNvSpPr>
          <p:nvPr>
            <p:ph type="title"/>
          </p:nvPr>
        </p:nvSpPr>
        <p:spPr/>
        <p:txBody>
          <a:bodyPr/>
          <a:lstStyle/>
          <a:p>
            <a:pPr algn="l"/>
            <a:r>
              <a:rPr lang="en-US" b="0" dirty="0">
                <a:solidFill>
                  <a:schemeClr val="tx1"/>
                </a:solidFill>
                <a:effectLst/>
                <a:latin typeface="+mj-lt"/>
              </a:rPr>
              <a:t>Ground System Architecture</a:t>
            </a:r>
          </a:p>
        </p:txBody>
      </p:sp>
      <p:sp>
        <p:nvSpPr>
          <p:cNvPr id="5" name="Slide Number Placeholder 4">
            <a:extLst>
              <a:ext uri="{FF2B5EF4-FFF2-40B4-BE49-F238E27FC236}">
                <a16:creationId xmlns:a16="http://schemas.microsoft.com/office/drawing/2014/main" id="{1BBF7418-B27A-2149-B8F8-8B869D96B695}"/>
              </a:ext>
            </a:extLst>
          </p:cNvPr>
          <p:cNvSpPr>
            <a:spLocks noGrp="1"/>
          </p:cNvSpPr>
          <p:nvPr>
            <p:ph type="sldNum" sz="quarter" idx="4294967295"/>
          </p:nvPr>
        </p:nvSpPr>
        <p:spPr>
          <a:xfrm>
            <a:off x="8710613" y="4873625"/>
            <a:ext cx="433387" cy="168275"/>
          </a:xfrm>
          <a:prstGeom prst="rect">
            <a:avLst/>
          </a:prstGeom>
        </p:spPr>
        <p:txBody>
          <a:bodyPr/>
          <a:lstStyle/>
          <a:p>
            <a:fld id="{9A4DB9E2-F09A-429B-9E50-670A92037774}" type="slidenum">
              <a:rPr lang="en-US" smtClean="0"/>
              <a:pPr/>
              <a:t>28</a:t>
            </a:fld>
            <a:endParaRPr lang="en-US" dirty="0"/>
          </a:p>
        </p:txBody>
      </p:sp>
      <p:pic>
        <p:nvPicPr>
          <p:cNvPr id="4" name="Picture 3">
            <a:extLst>
              <a:ext uri="{FF2B5EF4-FFF2-40B4-BE49-F238E27FC236}">
                <a16:creationId xmlns:a16="http://schemas.microsoft.com/office/drawing/2014/main" id="{4332D374-E48B-1C44-9E3D-2CC180C4F929}"/>
              </a:ext>
            </a:extLst>
          </p:cNvPr>
          <p:cNvPicPr>
            <a:picLocks noChangeAspect="1"/>
          </p:cNvPicPr>
          <p:nvPr/>
        </p:nvPicPr>
        <p:blipFill>
          <a:blip r:embed="rId2"/>
          <a:stretch>
            <a:fillRect/>
          </a:stretch>
        </p:blipFill>
        <p:spPr>
          <a:xfrm>
            <a:off x="144776" y="796413"/>
            <a:ext cx="4929563" cy="3715661"/>
          </a:xfrm>
          <a:prstGeom prst="rect">
            <a:avLst/>
          </a:prstGeom>
        </p:spPr>
      </p:pic>
      <p:sp>
        <p:nvSpPr>
          <p:cNvPr id="6" name="Content Placeholder 4">
            <a:extLst>
              <a:ext uri="{FF2B5EF4-FFF2-40B4-BE49-F238E27FC236}">
                <a16:creationId xmlns:a16="http://schemas.microsoft.com/office/drawing/2014/main" id="{1ECE6146-A737-4ED7-80E7-76E2FB8CC810}"/>
              </a:ext>
            </a:extLst>
          </p:cNvPr>
          <p:cNvSpPr>
            <a:spLocks noGrp="1"/>
          </p:cNvSpPr>
          <p:nvPr>
            <p:ph type="subTitle" idx="1"/>
          </p:nvPr>
        </p:nvSpPr>
        <p:spPr>
          <a:xfrm>
            <a:off x="5086245" y="887853"/>
            <a:ext cx="3841061" cy="3782621"/>
          </a:xfrm>
        </p:spPr>
        <p:txBody>
          <a:bodyPr>
            <a:normAutofit fontScale="55000" lnSpcReduction="20000"/>
          </a:bodyPr>
          <a:lstStyle/>
          <a:p>
            <a:pPr>
              <a:buClr>
                <a:srgbClr val="EA7500"/>
              </a:buClr>
              <a:buFont typeface="Wingdings" panose="05000000000000000000" pitchFamily="2" charset="2"/>
              <a:buChar char=""/>
            </a:pPr>
            <a:r>
              <a:rPr lang="en-US" dirty="0"/>
              <a:t>Landsat Multi-Satellite Operations Center (LMOC)</a:t>
            </a:r>
          </a:p>
          <a:p>
            <a:pPr lvl="1">
              <a:buClr>
                <a:srgbClr val="A9A503"/>
              </a:buClr>
              <a:buSzPct val="100000"/>
              <a:buFont typeface="Wingdings" panose="05000000000000000000" pitchFamily="2" charset="2"/>
              <a:buChar char=""/>
            </a:pPr>
            <a:r>
              <a:rPr lang="en-US" altLang="en-US" dirty="0"/>
              <a:t>The facility, functional capability, and personnel needed </a:t>
            </a:r>
            <a:r>
              <a:rPr lang="en-US" dirty="0"/>
              <a:t>to operate the Landsat 9 observatory</a:t>
            </a:r>
            <a:r>
              <a:rPr lang="en-US" altLang="en-US" dirty="0"/>
              <a:t> </a:t>
            </a:r>
            <a:endParaRPr lang="en-US" dirty="0"/>
          </a:p>
          <a:p>
            <a:pPr>
              <a:buClr>
                <a:srgbClr val="EA7500"/>
              </a:buClr>
              <a:buFont typeface="Wingdings" panose="05000000000000000000" pitchFamily="2" charset="2"/>
              <a:buChar char=""/>
            </a:pPr>
            <a:endParaRPr lang="en-US" dirty="0"/>
          </a:p>
          <a:p>
            <a:pPr>
              <a:buClr>
                <a:srgbClr val="EA7500"/>
              </a:buClr>
              <a:buFont typeface="Wingdings" panose="05000000000000000000" pitchFamily="2" charset="2"/>
              <a:buChar char=""/>
            </a:pPr>
            <a:r>
              <a:rPr lang="en-US" dirty="0"/>
              <a:t>Ground Network Element (GNE)</a:t>
            </a:r>
          </a:p>
          <a:p>
            <a:pPr lvl="1">
              <a:buClr>
                <a:srgbClr val="A9A503"/>
              </a:buClr>
              <a:buSzPct val="100000"/>
              <a:buFont typeface="Wingdings" panose="05000000000000000000" pitchFamily="2" charset="2"/>
              <a:buChar char=""/>
            </a:pPr>
            <a:r>
              <a:rPr lang="en-US" altLang="en-US" dirty="0"/>
              <a:t>Provides highly reliable S-Band and X-Band communication services with the observatory and routes the data appropriately within the Ground System (GS)</a:t>
            </a:r>
          </a:p>
          <a:p>
            <a:pPr lvl="1">
              <a:buClr>
                <a:srgbClr val="A9A503"/>
              </a:buClr>
              <a:buSzPct val="100000"/>
              <a:buFont typeface="Wingdings" panose="05000000000000000000" pitchFamily="2" charset="2"/>
              <a:buChar char=""/>
            </a:pPr>
            <a:r>
              <a:rPr lang="sv-SE" dirty="0" err="1"/>
              <a:t>Substantial</a:t>
            </a:r>
            <a:r>
              <a:rPr lang="sv-SE" dirty="0"/>
              <a:t> </a:t>
            </a:r>
            <a:r>
              <a:rPr lang="sv-SE" dirty="0" err="1"/>
              <a:t>use</a:t>
            </a:r>
            <a:r>
              <a:rPr lang="sv-SE" dirty="0"/>
              <a:t> </a:t>
            </a:r>
            <a:r>
              <a:rPr lang="sv-SE" dirty="0" err="1"/>
              <a:t>of</a:t>
            </a:r>
            <a:r>
              <a:rPr lang="sv-SE" dirty="0"/>
              <a:t> </a:t>
            </a:r>
            <a:r>
              <a:rPr lang="sv-SE" dirty="0" err="1"/>
              <a:t>heritage</a:t>
            </a:r>
            <a:r>
              <a:rPr lang="sv-SE" dirty="0"/>
              <a:t> – </a:t>
            </a:r>
            <a:r>
              <a:rPr lang="sv-SE" dirty="0" err="1"/>
              <a:t>Landsat</a:t>
            </a:r>
            <a:r>
              <a:rPr lang="sv-SE" dirty="0"/>
              <a:t> 8 </a:t>
            </a:r>
            <a:r>
              <a:rPr lang="sv-SE" dirty="0" err="1"/>
              <a:t>equipment</a:t>
            </a:r>
            <a:r>
              <a:rPr lang="sv-SE" dirty="0"/>
              <a:t> </a:t>
            </a:r>
            <a:r>
              <a:rPr lang="sv-SE" dirty="0" err="1"/>
              <a:t>compatible</a:t>
            </a:r>
            <a:r>
              <a:rPr lang="sv-SE" dirty="0"/>
              <a:t> </a:t>
            </a:r>
            <a:r>
              <a:rPr lang="sv-SE" dirty="0" err="1"/>
              <a:t>with</a:t>
            </a:r>
            <a:r>
              <a:rPr lang="sv-SE" dirty="0"/>
              <a:t> </a:t>
            </a:r>
            <a:r>
              <a:rPr lang="sv-SE" dirty="0" err="1"/>
              <a:t>spacecraft</a:t>
            </a:r>
            <a:endParaRPr lang="sv-SE" dirty="0"/>
          </a:p>
          <a:p>
            <a:pPr lvl="1">
              <a:buClr>
                <a:srgbClr val="A9A503"/>
              </a:buClr>
              <a:buSzPct val="100000"/>
              <a:buFont typeface="Wingdings" panose="05000000000000000000" pitchFamily="2" charset="2"/>
              <a:buChar char=""/>
            </a:pPr>
            <a:r>
              <a:rPr lang="en-US" dirty="0"/>
              <a:t>Leverages current operational LGN</a:t>
            </a:r>
          </a:p>
          <a:p>
            <a:pPr>
              <a:buClr>
                <a:srgbClr val="EA7500"/>
              </a:buClr>
              <a:buFont typeface="Wingdings" panose="05000000000000000000" pitchFamily="2" charset="2"/>
              <a:buChar char=""/>
            </a:pPr>
            <a:endParaRPr lang="en-US" dirty="0"/>
          </a:p>
          <a:p>
            <a:pPr>
              <a:buClr>
                <a:srgbClr val="EA7500"/>
              </a:buClr>
              <a:buFont typeface="Wingdings" panose="05000000000000000000" pitchFamily="2" charset="2"/>
              <a:buChar char=""/>
            </a:pPr>
            <a:r>
              <a:rPr lang="en-US" dirty="0"/>
              <a:t>Data Processing and Archive System (DPAS)</a:t>
            </a:r>
          </a:p>
          <a:p>
            <a:pPr lvl="1">
              <a:buClr>
                <a:srgbClr val="A9A503"/>
              </a:buClr>
              <a:buSzPct val="100000"/>
              <a:buFont typeface="Wingdings" panose="05000000000000000000" pitchFamily="2" charset="2"/>
              <a:buChar char=""/>
            </a:pPr>
            <a:r>
              <a:rPr lang="en-US" dirty="0"/>
              <a:t>Ingest, archive, catalog, process, and distribute Landsat 9 data (through Level 2) to the public</a:t>
            </a:r>
          </a:p>
          <a:p>
            <a:pPr lvl="1">
              <a:buClr>
                <a:srgbClr val="A9A503"/>
              </a:buClr>
              <a:buSzPct val="100000"/>
              <a:buFont typeface="Wingdings" panose="05000000000000000000" pitchFamily="2" charset="2"/>
              <a:buChar char=""/>
            </a:pPr>
            <a:r>
              <a:rPr lang="en-US" altLang="en-US" dirty="0"/>
              <a:t>Leverages mature, multi-mission system </a:t>
            </a:r>
          </a:p>
          <a:p>
            <a:endParaRPr lang="en-US" dirty="0"/>
          </a:p>
        </p:txBody>
      </p:sp>
    </p:spTree>
    <p:extLst>
      <p:ext uri="{BB962C8B-B14F-4D97-AF65-F5344CB8AC3E}">
        <p14:creationId xmlns:p14="http://schemas.microsoft.com/office/powerpoint/2010/main" val="3178347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61707E-EF4F-F548-9507-F004850DB5C6}"/>
              </a:ext>
            </a:extLst>
          </p:cNvPr>
          <p:cNvSpPr>
            <a:spLocks noGrp="1"/>
          </p:cNvSpPr>
          <p:nvPr>
            <p:ph type="title"/>
          </p:nvPr>
        </p:nvSpPr>
        <p:spPr/>
        <p:txBody>
          <a:bodyPr/>
          <a:lstStyle/>
          <a:p>
            <a:pPr algn="l"/>
            <a:r>
              <a:rPr lang="en-US" b="0" dirty="0">
                <a:solidFill>
                  <a:schemeClr val="tx1"/>
                </a:solidFill>
                <a:effectLst/>
                <a:latin typeface="+mj-lt"/>
              </a:rPr>
              <a:t>Ground System Major Milestones</a:t>
            </a:r>
          </a:p>
        </p:txBody>
      </p:sp>
      <p:sp>
        <p:nvSpPr>
          <p:cNvPr id="2" name="Content Placeholder 1">
            <a:extLst>
              <a:ext uri="{FF2B5EF4-FFF2-40B4-BE49-F238E27FC236}">
                <a16:creationId xmlns:a16="http://schemas.microsoft.com/office/drawing/2014/main" id="{ADA46B87-3508-0C4B-8090-A5D8E3969066}"/>
              </a:ext>
            </a:extLst>
          </p:cNvPr>
          <p:cNvSpPr>
            <a:spLocks noGrp="1"/>
          </p:cNvSpPr>
          <p:nvPr>
            <p:ph type="subTitle" idx="1"/>
          </p:nvPr>
        </p:nvSpPr>
        <p:spPr>
          <a:xfrm>
            <a:off x="228599" y="973393"/>
            <a:ext cx="8686801" cy="3471997"/>
          </a:xfrm>
        </p:spPr>
        <p:txBody>
          <a:bodyPr>
            <a:normAutofit fontScale="47500" lnSpcReduction="20000"/>
          </a:bodyPr>
          <a:lstStyle/>
          <a:p>
            <a:pPr marL="0" indent="0">
              <a:buNone/>
            </a:pPr>
            <a:r>
              <a:rPr lang="en-US" altLang="en-US" dirty="0"/>
              <a:t>Ground System nearing critical design completion; hardware acquisition and subsystem development underway</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GSRR 					December 2016</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GPDR 					March 2018</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GCDR 					September 2018</a:t>
            </a:r>
          </a:p>
          <a:p>
            <a:pPr marL="591503" indent="-214313">
              <a:lnSpc>
                <a:spcPct val="150000"/>
              </a:lnSpc>
              <a:spcBef>
                <a:spcPts val="150"/>
              </a:spcBef>
              <a:buClr>
                <a:srgbClr val="EA7503"/>
              </a:buClr>
              <a:buFont typeface="Wingdings" panose="05000000000000000000" pitchFamily="2" charset="2"/>
              <a:buChar char="w"/>
            </a:pPr>
            <a:r>
              <a:rPr lang="en-US" sz="2300" dirty="0">
                <a:solidFill>
                  <a:srgbClr val="000000"/>
                </a:solidFill>
                <a:latin typeface="Arial" charset="0"/>
              </a:rPr>
              <a:t>   </a:t>
            </a:r>
            <a:r>
              <a:rPr lang="en-US" sz="2300" b="0" dirty="0">
                <a:solidFill>
                  <a:srgbClr val="000000"/>
                </a:solidFill>
                <a:latin typeface="Arial" charset="0"/>
              </a:rPr>
              <a:t>GNE CDR					June 2018</a:t>
            </a:r>
            <a:r>
              <a:rPr lang="en-US" sz="2300" dirty="0">
                <a:solidFill>
                  <a:srgbClr val="000000"/>
                </a:solidFill>
                <a:latin typeface="Arial" charset="0"/>
              </a:rPr>
              <a:t>	</a:t>
            </a:r>
          </a:p>
          <a:p>
            <a:pPr marL="720090" indent="-342900">
              <a:lnSpc>
                <a:spcPct val="150000"/>
              </a:lnSpc>
              <a:spcBef>
                <a:spcPts val="150"/>
              </a:spcBef>
              <a:buClr>
                <a:srgbClr val="EA7503"/>
              </a:buClr>
              <a:buFont typeface="Wingdings" panose="05000000000000000000" pitchFamily="2" charset="2"/>
              <a:buChar char="w"/>
            </a:pPr>
            <a:r>
              <a:rPr lang="en-US" altLang="en-US" sz="2300" b="0" dirty="0">
                <a:solidFill>
                  <a:srgbClr val="000000"/>
                </a:solidFill>
                <a:latin typeface="Arial" charset="0"/>
              </a:rPr>
              <a:t>DPAS CDR				July 2018</a:t>
            </a:r>
          </a:p>
          <a:p>
            <a:pPr marL="720090" indent="-342900">
              <a:lnSpc>
                <a:spcPct val="150000"/>
              </a:lnSpc>
              <a:spcBef>
                <a:spcPts val="150"/>
              </a:spcBef>
              <a:buClr>
                <a:srgbClr val="EA7503"/>
              </a:buClr>
              <a:buFont typeface="Wingdings" panose="05000000000000000000" pitchFamily="2" charset="2"/>
              <a:buChar char="w"/>
            </a:pPr>
            <a:r>
              <a:rPr lang="en-US" altLang="en-US" sz="2300" b="0" dirty="0">
                <a:solidFill>
                  <a:srgbClr val="000000"/>
                </a:solidFill>
                <a:latin typeface="Arial" charset="0"/>
              </a:rPr>
              <a:t>LMOC CDR				August 2018</a:t>
            </a:r>
          </a:p>
          <a:p>
            <a:pPr marL="720090" indent="-342900">
              <a:lnSpc>
                <a:spcPct val="150000"/>
              </a:lnSpc>
              <a:spcBef>
                <a:spcPts val="150"/>
              </a:spcBef>
              <a:buClr>
                <a:srgbClr val="EA7503"/>
              </a:buClr>
              <a:buFont typeface="Wingdings" panose="05000000000000000000" pitchFamily="2" charset="2"/>
              <a:buChar char="w"/>
            </a:pPr>
            <a:r>
              <a:rPr lang="en-US" sz="2300" b="0" dirty="0">
                <a:solidFill>
                  <a:srgbClr val="000000"/>
                </a:solidFill>
                <a:latin typeface="Arial" charset="0"/>
              </a:rPr>
              <a:t>MOC equipment in place in 		Sept 2018</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Ground Readiness Tests Begin		February 2019</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Mission Operations Readiness 		June 2019</a:t>
            </a:r>
          </a:p>
          <a:p>
            <a:pPr marL="514350" indent="-342900">
              <a:lnSpc>
                <a:spcPct val="150000"/>
              </a:lnSpc>
              <a:spcBef>
                <a:spcPts val="150"/>
              </a:spcBef>
              <a:buClr>
                <a:srgbClr val="EA7500"/>
              </a:buClr>
              <a:buFont typeface="Wingdings" panose="05000000000000000000" pitchFamily="2" charset="2"/>
              <a:buChar char="w"/>
            </a:pPr>
            <a:r>
              <a:rPr lang="en-US" sz="2300" dirty="0">
                <a:solidFill>
                  <a:srgbClr val="000000"/>
                </a:solidFill>
                <a:latin typeface="Arial" charset="0"/>
              </a:rPr>
              <a:t>Flight Operations Readiness 		May 2020</a:t>
            </a:r>
          </a:p>
          <a:p>
            <a:pPr marL="514350" indent="-342900">
              <a:lnSpc>
                <a:spcPct val="150000"/>
              </a:lnSpc>
              <a:spcBef>
                <a:spcPts val="150"/>
              </a:spcBef>
              <a:buClr>
                <a:srgbClr val="EA7500"/>
              </a:buClr>
              <a:buFont typeface="Wingdings" panose="05000000000000000000" pitchFamily="2" charset="2"/>
              <a:buChar char="w"/>
            </a:pPr>
            <a:r>
              <a:rPr lang="en-US" sz="2300" dirty="0"/>
              <a:t>Launch 					December 2020</a:t>
            </a:r>
          </a:p>
          <a:p>
            <a:pPr marL="514350" indent="-342900">
              <a:lnSpc>
                <a:spcPct val="150000"/>
              </a:lnSpc>
              <a:spcBef>
                <a:spcPts val="150"/>
              </a:spcBef>
              <a:buClr>
                <a:srgbClr val="EA7500"/>
              </a:buClr>
              <a:buFont typeface="Wingdings" panose="05000000000000000000" pitchFamily="2" charset="2"/>
              <a:buChar char="w"/>
            </a:pPr>
            <a:r>
              <a:rPr lang="en-US" sz="2300" dirty="0"/>
              <a:t>Mission Transition &amp; Handover 		March 2021</a:t>
            </a:r>
          </a:p>
          <a:p>
            <a:endParaRPr lang="en-US" dirty="0"/>
          </a:p>
        </p:txBody>
      </p:sp>
      <p:sp>
        <p:nvSpPr>
          <p:cNvPr id="5" name="Slide Number Placeholder 4">
            <a:extLst>
              <a:ext uri="{FF2B5EF4-FFF2-40B4-BE49-F238E27FC236}">
                <a16:creationId xmlns:a16="http://schemas.microsoft.com/office/drawing/2014/main" id="{B13097CC-C4DE-5A44-891B-3BA01EFA8CDF}"/>
              </a:ext>
            </a:extLst>
          </p:cNvPr>
          <p:cNvSpPr>
            <a:spLocks noGrp="1"/>
          </p:cNvSpPr>
          <p:nvPr>
            <p:ph type="sldNum" sz="quarter" idx="4294967295"/>
          </p:nvPr>
        </p:nvSpPr>
        <p:spPr>
          <a:xfrm>
            <a:off x="8710613" y="4873625"/>
            <a:ext cx="433387" cy="168275"/>
          </a:xfrm>
          <a:prstGeom prst="rect">
            <a:avLst/>
          </a:prstGeom>
        </p:spPr>
        <p:txBody>
          <a:bodyPr/>
          <a:lstStyle/>
          <a:p>
            <a:fld id="{9A4DB9E2-F09A-429B-9E50-670A92037774}" type="slidenum">
              <a:rPr lang="en-US" smtClean="0"/>
              <a:pPr/>
              <a:t>29</a:t>
            </a:fld>
            <a:endParaRPr lang="en-US" dirty="0"/>
          </a:p>
        </p:txBody>
      </p:sp>
    </p:spTree>
    <p:extLst>
      <p:ext uri="{BB962C8B-B14F-4D97-AF65-F5344CB8AC3E}">
        <p14:creationId xmlns:p14="http://schemas.microsoft.com/office/powerpoint/2010/main" val="253294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1064-10A4-440E-BAB1-3A85189FA4C1}"/>
              </a:ext>
            </a:extLst>
          </p:cNvPr>
          <p:cNvSpPr>
            <a:spLocks noGrp="1"/>
          </p:cNvSpPr>
          <p:nvPr>
            <p:ph type="title"/>
          </p:nvPr>
        </p:nvSpPr>
        <p:spPr/>
        <p:txBody>
          <a:bodyPr/>
          <a:lstStyle/>
          <a:p>
            <a:r>
              <a:rPr lang="en-US" dirty="0"/>
              <a:t>Landsat and Archive Operations</a:t>
            </a:r>
          </a:p>
        </p:txBody>
      </p:sp>
      <p:sp>
        <p:nvSpPr>
          <p:cNvPr id="3" name="Subtitle 2">
            <a:extLst>
              <a:ext uri="{FF2B5EF4-FFF2-40B4-BE49-F238E27FC236}">
                <a16:creationId xmlns:a16="http://schemas.microsoft.com/office/drawing/2014/main" id="{F7F4BFC6-040C-4893-85A1-4A83067301B6}"/>
              </a:ext>
            </a:extLst>
          </p:cNvPr>
          <p:cNvSpPr>
            <a:spLocks noGrp="1"/>
          </p:cNvSpPr>
          <p:nvPr>
            <p:ph type="subTitle" idx="1"/>
          </p:nvPr>
        </p:nvSpPr>
        <p:spPr>
          <a:xfrm>
            <a:off x="228599" y="863666"/>
            <a:ext cx="8686801" cy="3440110"/>
          </a:xfrm>
        </p:spPr>
        <p:txBody>
          <a:bodyPr/>
          <a:lstStyle/>
          <a:p>
            <a:r>
              <a:rPr lang="en-US" dirty="0"/>
              <a:t>USGS is responsible for the archival, production and distribution of Landsat data (L1 – L5 MSS, L4 – L5 TM, L7 ETM+, and L8 OLI/TIRS)</a:t>
            </a:r>
          </a:p>
          <a:p>
            <a:r>
              <a:rPr lang="en-US" dirty="0"/>
              <a:t>Many other dataset available via long term archive</a:t>
            </a:r>
          </a:p>
          <a:p>
            <a:pPr lvl="1"/>
            <a:r>
              <a:rPr lang="en-US" dirty="0"/>
              <a:t>ResourceSat-2 over US; Looking at enhancing w/ ResourceSat-2A</a:t>
            </a:r>
          </a:p>
          <a:p>
            <a:pPr lvl="1"/>
            <a:r>
              <a:rPr lang="en-US" dirty="0"/>
              <a:t>Sentinel-2</a:t>
            </a:r>
          </a:p>
          <a:p>
            <a:pPr lvl="1"/>
            <a:r>
              <a:rPr lang="en-US" dirty="0"/>
              <a:t>Some commercial satellite data and much aerial photography</a:t>
            </a:r>
          </a:p>
          <a:p>
            <a:r>
              <a:rPr lang="en-US" sz="2000" dirty="0"/>
              <a:t>NARA affiliate archive, Sunset clause for licensed data and important vendor collections</a:t>
            </a:r>
            <a:endParaRPr lang="en-US" dirty="0"/>
          </a:p>
          <a:p>
            <a:endParaRPr lang="en-US" dirty="0"/>
          </a:p>
        </p:txBody>
      </p:sp>
    </p:spTree>
    <p:extLst>
      <p:ext uri="{BB962C8B-B14F-4D97-AF65-F5344CB8AC3E}">
        <p14:creationId xmlns:p14="http://schemas.microsoft.com/office/powerpoint/2010/main" val="403429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F2E87A-857B-4E06-8C38-1BF1FAACE8DE}"/>
              </a:ext>
            </a:extLst>
          </p:cNvPr>
          <p:cNvSpPr>
            <a:spLocks noGrp="1"/>
          </p:cNvSpPr>
          <p:nvPr>
            <p:ph type="subTitle" idx="1"/>
          </p:nvPr>
        </p:nvSpPr>
        <p:spPr>
          <a:xfrm>
            <a:off x="228599" y="1149240"/>
            <a:ext cx="8686801" cy="3218122"/>
          </a:xfrm>
        </p:spPr>
        <p:txBody>
          <a:bodyPr/>
          <a:lstStyle/>
          <a:p>
            <a:r>
              <a:rPr lang="en-US" sz="1800" dirty="0"/>
              <a:t>JACIE Annual Civil Commercial Imagery Evaluation Workshop</a:t>
            </a:r>
          </a:p>
          <a:p>
            <a:pPr lvl="1"/>
            <a:r>
              <a:rPr lang="en-US" sz="1400" dirty="0"/>
              <a:t> September  17 - 19, 2018 @ NOAA College Park, MD</a:t>
            </a:r>
          </a:p>
          <a:p>
            <a:pPr marL="0" lvl="1">
              <a:lnSpc>
                <a:spcPct val="80000"/>
              </a:lnSpc>
              <a:spcBef>
                <a:spcPts val="0"/>
              </a:spcBef>
              <a:buFont typeface="Arial" panose="020B0604020202020204" pitchFamily="34" charset="0"/>
              <a:buChar char="•"/>
            </a:pPr>
            <a:endParaRPr lang="en-US" sz="1400" dirty="0"/>
          </a:p>
          <a:p>
            <a:pPr marL="514350" lvl="2">
              <a:lnSpc>
                <a:spcPct val="80000"/>
              </a:lnSpc>
              <a:spcBef>
                <a:spcPts val="0"/>
              </a:spcBef>
              <a:buFont typeface="Arial" panose="020B0604020202020204" pitchFamily="34" charset="0"/>
              <a:buChar char="•"/>
            </a:pPr>
            <a:r>
              <a:rPr lang="en-US" sz="1600" dirty="0"/>
              <a:t>JACIE Information Page – Everything back to 2001 including Workshop Information </a:t>
            </a:r>
          </a:p>
          <a:p>
            <a:pPr marL="514350" lvl="2">
              <a:lnSpc>
                <a:spcPct val="80000"/>
              </a:lnSpc>
              <a:spcBef>
                <a:spcPts val="0"/>
              </a:spcBef>
              <a:buFont typeface="Arial" panose="020B0604020202020204" pitchFamily="34" charset="0"/>
              <a:buChar char="•"/>
            </a:pPr>
            <a:r>
              <a:rPr lang="en-US" sz="1600" dirty="0">
                <a:hlinkClick r:id="rId2"/>
              </a:rPr>
              <a:t>http://calval.cr.usgs.gov/jacie/</a:t>
            </a:r>
            <a:endParaRPr lang="en-US" sz="1600" dirty="0"/>
          </a:p>
          <a:p>
            <a:pPr marL="228600">
              <a:buFont typeface="Arial" panose="020B0604020202020204" pitchFamily="34" charset="0"/>
              <a:buChar char="•"/>
            </a:pPr>
            <a:r>
              <a:rPr lang="en-US" sz="2000" dirty="0"/>
              <a:t>Excellent program – US Govt. Agency Leads and CRS Industry 	CEO/CTO Panels</a:t>
            </a:r>
          </a:p>
          <a:p>
            <a:r>
              <a:rPr lang="en-US" sz="1800" dirty="0"/>
              <a:t>EROS Calibration Center of Excellence (ECCOE) @ Annual Workshop September 20, 2018 @ NOAA College Park</a:t>
            </a:r>
            <a:endParaRPr lang="en-US" sz="1200" dirty="0"/>
          </a:p>
          <a:p>
            <a:pPr marL="514350" lvl="2">
              <a:lnSpc>
                <a:spcPct val="80000"/>
              </a:lnSpc>
              <a:spcBef>
                <a:spcPts val="338"/>
              </a:spcBef>
              <a:buFont typeface="Arial" panose="020B0604020202020204" pitchFamily="34" charset="0"/>
              <a:buChar char="•"/>
            </a:pPr>
            <a:r>
              <a:rPr lang="en-US" sz="1600" dirty="0"/>
              <a:t>Last year S-2 and Landsat-8 Cross calibration /Harmonization</a:t>
            </a:r>
          </a:p>
          <a:p>
            <a:pPr marL="514350" lvl="2">
              <a:lnSpc>
                <a:spcPct val="80000"/>
              </a:lnSpc>
              <a:spcBef>
                <a:spcPts val="338"/>
              </a:spcBef>
              <a:buFont typeface="Arial" panose="020B0604020202020204" pitchFamily="34" charset="0"/>
              <a:buChar char="•"/>
            </a:pPr>
            <a:r>
              <a:rPr lang="en-US" sz="1600" dirty="0"/>
              <a:t>This year “Cross calibration/characterization of small satellites to Landsat/Sentinel” Co-Chaired by Planet</a:t>
            </a:r>
          </a:p>
          <a:p>
            <a:pPr marL="514350" lvl="2">
              <a:lnSpc>
                <a:spcPct val="80000"/>
              </a:lnSpc>
              <a:spcBef>
                <a:spcPts val="338"/>
              </a:spcBef>
              <a:buFont typeface="Arial" panose="020B0604020202020204" pitchFamily="34" charset="0"/>
              <a:buChar char="•"/>
            </a:pPr>
            <a:endParaRPr lang="en-US" sz="1200" dirty="0"/>
          </a:p>
          <a:p>
            <a:pPr marL="514350" lvl="2">
              <a:lnSpc>
                <a:spcPct val="80000"/>
              </a:lnSpc>
              <a:spcBef>
                <a:spcPts val="338"/>
              </a:spcBef>
              <a:buFont typeface="Arial" panose="020B0604020202020204" pitchFamily="34" charset="0"/>
              <a:buChar char="•"/>
            </a:pPr>
            <a:endParaRPr lang="en-US" sz="1200" dirty="0"/>
          </a:p>
          <a:p>
            <a:endParaRPr lang="en-US" dirty="0"/>
          </a:p>
        </p:txBody>
      </p:sp>
      <p:pic>
        <p:nvPicPr>
          <p:cNvPr id="4" name="Picture 3">
            <a:extLst>
              <a:ext uri="{FF2B5EF4-FFF2-40B4-BE49-F238E27FC236}">
                <a16:creationId xmlns:a16="http://schemas.microsoft.com/office/drawing/2014/main" id="{1C4A476C-15E2-44E5-84D6-1F5FC9876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55930"/>
            <a:ext cx="5655742" cy="996900"/>
          </a:xfrm>
          <a:prstGeom prst="rect">
            <a:avLst/>
          </a:prstGeom>
        </p:spPr>
      </p:pic>
    </p:spTree>
    <p:extLst>
      <p:ext uri="{BB962C8B-B14F-4D97-AF65-F5344CB8AC3E}">
        <p14:creationId xmlns:p14="http://schemas.microsoft.com/office/powerpoint/2010/main" val="1110965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08DB-DFB2-4AF1-BACE-D8901F9CCBDE}"/>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7CF82932-3FCB-45A4-ABD5-7C09246A990C}"/>
              </a:ext>
            </a:extLst>
          </p:cNvPr>
          <p:cNvPicPr>
            <a:picLocks noChangeAspect="1"/>
          </p:cNvPicPr>
          <p:nvPr/>
        </p:nvPicPr>
        <p:blipFill>
          <a:blip r:embed="rId2"/>
          <a:stretch>
            <a:fillRect/>
          </a:stretch>
        </p:blipFill>
        <p:spPr>
          <a:xfrm>
            <a:off x="-49237" y="0"/>
            <a:ext cx="9249508" cy="5143500"/>
          </a:xfrm>
          <a:prstGeom prst="rect">
            <a:avLst/>
          </a:prstGeom>
        </p:spPr>
      </p:pic>
    </p:spTree>
    <p:extLst>
      <p:ext uri="{BB962C8B-B14F-4D97-AF65-F5344CB8AC3E}">
        <p14:creationId xmlns:p14="http://schemas.microsoft.com/office/powerpoint/2010/main" val="473376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A199-825B-4E70-93A0-3D702169A118}"/>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B867769-E6AD-4B71-9AAE-4DA6B9BAA46B}"/>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A5938B1-A277-477C-985D-0C9A2FAFE30F}"/>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2134606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5F55E-FABF-41DC-978D-C3E41A2DCD79}"/>
              </a:ext>
            </a:extLst>
          </p:cNvPr>
          <p:cNvSpPr>
            <a:spLocks noGrp="1"/>
          </p:cNvSpPr>
          <p:nvPr>
            <p:ph type="title"/>
          </p:nvPr>
        </p:nvSpPr>
        <p:spPr/>
        <p:txBody>
          <a:bodyPr/>
          <a:lstStyle/>
          <a:p>
            <a:r>
              <a:rPr lang="en-US" sz="2400" dirty="0"/>
              <a:t>Interagency System Compendium</a:t>
            </a:r>
          </a:p>
        </p:txBody>
      </p:sp>
      <p:sp>
        <p:nvSpPr>
          <p:cNvPr id="2" name="Content Placeholder 1">
            <a:extLst>
              <a:ext uri="{FF2B5EF4-FFF2-40B4-BE49-F238E27FC236}">
                <a16:creationId xmlns:a16="http://schemas.microsoft.com/office/drawing/2014/main" id="{370A27A4-447F-492B-9FE1-4D798C770617}"/>
              </a:ext>
            </a:extLst>
          </p:cNvPr>
          <p:cNvSpPr>
            <a:spLocks noGrp="1"/>
          </p:cNvSpPr>
          <p:nvPr>
            <p:ph type="subTitle" idx="1"/>
          </p:nvPr>
        </p:nvSpPr>
        <p:spPr>
          <a:xfrm>
            <a:off x="228600" y="973394"/>
            <a:ext cx="4102100" cy="2030156"/>
          </a:xfrm>
        </p:spPr>
        <p:txBody>
          <a:bodyPr>
            <a:normAutofit fontScale="85000" lnSpcReduction="20000"/>
          </a:bodyPr>
          <a:lstStyle/>
          <a:p>
            <a:pPr>
              <a:lnSpc>
                <a:spcPct val="120000"/>
              </a:lnSpc>
              <a:spcBef>
                <a:spcPts val="450"/>
              </a:spcBef>
            </a:pPr>
            <a:r>
              <a:rPr lang="en-US" dirty="0"/>
              <a:t>Using RCA-EO to publish</a:t>
            </a:r>
          </a:p>
          <a:p>
            <a:pPr>
              <a:lnSpc>
                <a:spcPct val="120000"/>
              </a:lnSpc>
              <a:spcBef>
                <a:spcPts val="450"/>
              </a:spcBef>
            </a:pPr>
            <a:r>
              <a:rPr lang="en-US" dirty="0"/>
              <a:t>Published by USGS under JACIE partnership</a:t>
            </a:r>
          </a:p>
          <a:p>
            <a:pPr lvl="1">
              <a:lnSpc>
                <a:spcPct val="120000"/>
              </a:lnSpc>
              <a:spcBef>
                <a:spcPts val="450"/>
              </a:spcBef>
            </a:pPr>
            <a:r>
              <a:rPr lang="en-US" dirty="0"/>
              <a:t>Page 1:  Factory Specs</a:t>
            </a:r>
          </a:p>
          <a:p>
            <a:pPr lvl="1">
              <a:lnSpc>
                <a:spcPct val="120000"/>
              </a:lnSpc>
              <a:spcBef>
                <a:spcPts val="450"/>
              </a:spcBef>
            </a:pPr>
            <a:r>
              <a:rPr lang="en-US" dirty="0"/>
              <a:t>Page 2:  JACIE Assessment Results</a:t>
            </a:r>
          </a:p>
          <a:p>
            <a:endParaRPr lang="en-US" dirty="0"/>
          </a:p>
        </p:txBody>
      </p:sp>
      <p:pic>
        <p:nvPicPr>
          <p:cNvPr id="7" name="Picture 6">
            <a:extLst>
              <a:ext uri="{FF2B5EF4-FFF2-40B4-BE49-F238E27FC236}">
                <a16:creationId xmlns:a16="http://schemas.microsoft.com/office/drawing/2014/main" id="{5406096C-87AC-4BB2-913D-103B23185E02}"/>
              </a:ext>
            </a:extLst>
          </p:cNvPr>
          <p:cNvPicPr>
            <a:picLocks noChangeAspect="1"/>
          </p:cNvPicPr>
          <p:nvPr/>
        </p:nvPicPr>
        <p:blipFill rotWithShape="1">
          <a:blip r:embed="rId2"/>
          <a:srcRect l="30000" r="30000"/>
          <a:stretch/>
        </p:blipFill>
        <p:spPr>
          <a:xfrm>
            <a:off x="6002850" y="156651"/>
            <a:ext cx="3007625" cy="4229473"/>
          </a:xfrm>
          <a:prstGeom prst="rect">
            <a:avLst/>
          </a:prstGeom>
        </p:spPr>
      </p:pic>
    </p:spTree>
    <p:extLst>
      <p:ext uri="{BB962C8B-B14F-4D97-AF65-F5344CB8AC3E}">
        <p14:creationId xmlns:p14="http://schemas.microsoft.com/office/powerpoint/2010/main" val="1976414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JACIE Characterization Best Practices and Guidelines</a:t>
            </a:r>
          </a:p>
        </p:txBody>
      </p:sp>
      <p:sp>
        <p:nvSpPr>
          <p:cNvPr id="3" name="Content Placeholder 2"/>
          <p:cNvSpPr>
            <a:spLocks noGrp="1"/>
          </p:cNvSpPr>
          <p:nvPr>
            <p:ph type="subTitle" idx="1"/>
          </p:nvPr>
        </p:nvSpPr>
        <p:spPr>
          <a:xfrm>
            <a:off x="228599" y="973394"/>
            <a:ext cx="4163519" cy="3218122"/>
          </a:xfrm>
        </p:spPr>
        <p:txBody>
          <a:bodyPr>
            <a:normAutofit fontScale="55000" lnSpcReduction="20000"/>
          </a:bodyPr>
          <a:lstStyle/>
          <a:p>
            <a:r>
              <a:rPr lang="en-US" sz="2175" i="1" u="sng" dirty="0">
                <a:latin typeface="Arial Narrow" panose="020B0606020202030204" pitchFamily="34" charset="0"/>
              </a:rPr>
              <a:t>Best Practices and Standard Procedures in Support of Comprehensive Quality Assurance of Remote Sensing Data and Derived Products</a:t>
            </a:r>
          </a:p>
          <a:p>
            <a:pPr marL="371475">
              <a:lnSpc>
                <a:spcPct val="110000"/>
              </a:lnSpc>
              <a:spcBef>
                <a:spcPts val="450"/>
              </a:spcBef>
              <a:spcAft>
                <a:spcPts val="450"/>
              </a:spcAft>
              <a:buSzPct val="100000"/>
              <a:buFont typeface="+mj-lt"/>
              <a:buAutoNum type="arabicPeriod"/>
            </a:pPr>
            <a:r>
              <a:rPr lang="en" sz="2175" i="1" dirty="0">
                <a:latin typeface="Arial Narrow" panose="020B0606020202030204" pitchFamily="34" charset="0"/>
              </a:rPr>
              <a:t>Provide Draft Document describing recommend JACIE Process</a:t>
            </a:r>
            <a:endParaRPr lang="en" sz="2175" i="1" dirty="0">
              <a:solidFill>
                <a:srgbClr val="00B0F0"/>
              </a:solidFill>
              <a:latin typeface="Arial Narrow" panose="020B0606020202030204" pitchFamily="34" charset="0"/>
            </a:endParaRPr>
          </a:p>
          <a:p>
            <a:pPr marL="800100" lvl="1" indent="-342900">
              <a:lnSpc>
                <a:spcPct val="110000"/>
              </a:lnSpc>
              <a:spcBef>
                <a:spcPts val="450"/>
              </a:spcBef>
              <a:buSzPct val="100000"/>
              <a:buFont typeface="+mj-lt"/>
              <a:buAutoNum type="alphaLcParenR"/>
            </a:pPr>
            <a:r>
              <a:rPr lang="en" sz="2175" i="1" dirty="0">
                <a:solidFill>
                  <a:srgbClr val="00B0F0"/>
                </a:solidFill>
                <a:latin typeface="Arial Narrow" panose="020B0606020202030204" pitchFamily="34" charset="0"/>
              </a:rPr>
              <a:t>Build </a:t>
            </a:r>
            <a:r>
              <a:rPr lang="en-US" sz="2175" i="1" dirty="0">
                <a:solidFill>
                  <a:srgbClr val="00B0F0"/>
                </a:solidFill>
                <a:latin typeface="Arial Narrow" panose="020B0606020202030204" pitchFamily="34" charset="0"/>
              </a:rPr>
              <a:t>Consensus on Definitions and Terms, e.g., Interoperability.</a:t>
            </a:r>
            <a:endParaRPr lang="en" sz="2175" i="1" dirty="0">
              <a:solidFill>
                <a:srgbClr val="00B0F0"/>
              </a:solidFill>
              <a:latin typeface="Arial Narrow" panose="020B0606020202030204" pitchFamily="34" charset="0"/>
            </a:endParaRPr>
          </a:p>
          <a:p>
            <a:pPr marL="800100" lvl="1" indent="-342900">
              <a:lnSpc>
                <a:spcPct val="110000"/>
              </a:lnSpc>
              <a:spcBef>
                <a:spcPts val="450"/>
              </a:spcBef>
              <a:spcAft>
                <a:spcPts val="450"/>
              </a:spcAft>
              <a:buSzPct val="100000"/>
              <a:buFont typeface="+mj-lt"/>
              <a:buAutoNum type="alphaLcParenR"/>
            </a:pPr>
            <a:r>
              <a:rPr lang="en" sz="2175" i="1" dirty="0">
                <a:solidFill>
                  <a:srgbClr val="00B0F0"/>
                </a:solidFill>
                <a:latin typeface="Arial Narrow" panose="020B0606020202030204" pitchFamily="34" charset="0"/>
              </a:rPr>
              <a:t>Describe Standards, Methods and Best Practices, and Uniform Reporting</a:t>
            </a:r>
          </a:p>
          <a:p>
            <a:pPr marL="371475">
              <a:lnSpc>
                <a:spcPct val="110000"/>
              </a:lnSpc>
              <a:spcBef>
                <a:spcPts val="450"/>
              </a:spcBef>
              <a:spcAft>
                <a:spcPts val="450"/>
              </a:spcAft>
              <a:buSzPct val="100000"/>
              <a:buFont typeface="+mj-lt"/>
              <a:buAutoNum type="arabicPeriod"/>
            </a:pPr>
            <a:r>
              <a:rPr lang="en" sz="2175" i="1" dirty="0">
                <a:latin typeface="Arial Narrow" panose="020B0606020202030204" pitchFamily="34" charset="0"/>
              </a:rPr>
              <a:t>Obtain Feedback and Input from Partners</a:t>
            </a:r>
          </a:p>
          <a:p>
            <a:pPr marL="371475">
              <a:lnSpc>
                <a:spcPct val="110000"/>
              </a:lnSpc>
              <a:spcBef>
                <a:spcPts val="450"/>
              </a:spcBef>
              <a:spcAft>
                <a:spcPts val="450"/>
              </a:spcAft>
              <a:buSzPct val="100000"/>
              <a:buFont typeface="+mj-lt"/>
              <a:buAutoNum type="arabicPeriod"/>
            </a:pPr>
            <a:r>
              <a:rPr lang="en" sz="2175" i="1" dirty="0">
                <a:latin typeface="Arial Narrow" panose="020B0606020202030204" pitchFamily="34" charset="0"/>
              </a:rPr>
              <a:t>Enlist Stakeholders and Collaborators to Evaluate Draft</a:t>
            </a:r>
          </a:p>
          <a:p>
            <a:pPr marL="371475">
              <a:lnSpc>
                <a:spcPct val="110000"/>
              </a:lnSpc>
              <a:spcBef>
                <a:spcPts val="450"/>
              </a:spcBef>
              <a:spcAft>
                <a:spcPts val="450"/>
              </a:spcAft>
              <a:buSzPct val="100000"/>
              <a:buFont typeface="+mj-lt"/>
              <a:buAutoNum type="arabicPeriod"/>
            </a:pPr>
            <a:r>
              <a:rPr lang="en" sz="2175" i="1" dirty="0">
                <a:latin typeface="Arial Narrow" panose="020B0606020202030204" pitchFamily="34" charset="0"/>
              </a:rPr>
              <a:t>Encourage Adoption by JACIE, other Groups/Organizations, and Users</a:t>
            </a:r>
          </a:p>
          <a:p>
            <a:pPr marL="371475">
              <a:lnSpc>
                <a:spcPct val="110000"/>
              </a:lnSpc>
              <a:spcBef>
                <a:spcPts val="450"/>
              </a:spcBef>
              <a:spcAft>
                <a:spcPts val="450"/>
              </a:spcAft>
              <a:buSzPct val="100000"/>
              <a:buFont typeface="+mj-lt"/>
              <a:buAutoNum type="arabicPeriod"/>
            </a:pPr>
            <a:r>
              <a:rPr lang="en" sz="2175" i="1" dirty="0">
                <a:latin typeface="Arial Narrow" panose="020B0606020202030204" pitchFamily="34" charset="0"/>
              </a:rPr>
              <a:t>Revise and Enhance as Needed</a:t>
            </a:r>
            <a:endParaRPr lang="en-US" sz="2175" i="1" dirty="0">
              <a:latin typeface="Arial Narrow" panose="020B0606020202030204" pitchFamily="34" charset="0"/>
            </a:endParaRPr>
          </a:p>
          <a:p>
            <a:endParaRPr lang="en-US" dirty="0"/>
          </a:p>
        </p:txBody>
      </p:sp>
      <p:sp>
        <p:nvSpPr>
          <p:cNvPr id="7" name="Content Placeholder 2"/>
          <p:cNvSpPr txBox="1">
            <a:spLocks/>
          </p:cNvSpPr>
          <p:nvPr/>
        </p:nvSpPr>
        <p:spPr bwMode="auto">
          <a:xfrm>
            <a:off x="4392118" y="973394"/>
            <a:ext cx="2702642" cy="3394472"/>
          </a:xfrm>
          <a:prstGeom prst="rect">
            <a:avLst/>
          </a:prstGeom>
          <a:solidFill>
            <a:srgbClr val="99CCFF"/>
          </a:solidFill>
          <a:ln w="9525">
            <a:noFill/>
            <a:miter lim="800000"/>
            <a:headEnd/>
            <a:tailEnd/>
          </a:ln>
          <a:effectLst/>
        </p:spPr>
        <p:txBody>
          <a:bodyPr vert="horz" wrap="square" lIns="68580" tIns="34290" rIns="68580" bIns="3429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4300" indent="0">
              <a:spcBef>
                <a:spcPts val="450"/>
              </a:spcBef>
              <a:spcAft>
                <a:spcPts val="900"/>
              </a:spcAft>
              <a:buSzPct val="100000"/>
              <a:buNone/>
            </a:pPr>
            <a:r>
              <a:rPr lang="en-US" sz="975" b="1" i="1" kern="0" dirty="0">
                <a:latin typeface="Arial Narrow" panose="020B0606020202030204" pitchFamily="34" charset="0"/>
              </a:rPr>
              <a:t>Key components: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Define Sensor Characterization Process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Provide System Specifications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Use Uniform Reporting of System Specifications and Sensor Characteristics Performance Measures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Follow Common Calibration Techniques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Adopt Standardized Validation Protocols</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Conduct Usability and Application-specific Requirements Assessment</a:t>
            </a:r>
          </a:p>
          <a:p>
            <a:pPr marL="371475">
              <a:spcBef>
                <a:spcPts val="450"/>
              </a:spcBef>
              <a:spcAft>
                <a:spcPts val="900"/>
              </a:spcAft>
              <a:buSzPct val="100000"/>
              <a:buFont typeface="+mj-lt"/>
              <a:buAutoNum type="arabicPeriod"/>
            </a:pPr>
            <a:r>
              <a:rPr lang="en-US" sz="975" b="1" i="1" kern="0" dirty="0">
                <a:latin typeface="Arial Narrow" panose="020B0606020202030204" pitchFamily="34" charset="0"/>
              </a:rPr>
              <a:t> Utilize </a:t>
            </a:r>
            <a:r>
              <a:rPr lang="en" sz="975" b="1" i="1" kern="0" dirty="0">
                <a:latin typeface="Arial Narrow" panose="020B0606020202030204" pitchFamily="34" charset="0"/>
              </a:rPr>
              <a:t>Common Cal/Val Test Datasets and Test Sites</a:t>
            </a:r>
          </a:p>
          <a:p>
            <a:pPr marL="371475">
              <a:spcBef>
                <a:spcPts val="450"/>
              </a:spcBef>
              <a:spcAft>
                <a:spcPts val="900"/>
              </a:spcAft>
              <a:buSzPct val="100000"/>
              <a:buFont typeface="+mj-lt"/>
              <a:buAutoNum type="arabicPeriod"/>
            </a:pPr>
            <a:r>
              <a:rPr lang="en" sz="975" b="1" i="1" kern="0" dirty="0">
                <a:latin typeface="Arial Narrow" panose="020B0606020202030204" pitchFamily="34" charset="0"/>
              </a:rPr>
              <a:t>Document available tools and processes</a:t>
            </a:r>
          </a:p>
          <a:p>
            <a:pPr marL="371475">
              <a:spcBef>
                <a:spcPts val="450"/>
              </a:spcBef>
              <a:spcAft>
                <a:spcPts val="900"/>
              </a:spcAft>
              <a:buSzPct val="100000"/>
              <a:buFont typeface="+mj-lt"/>
              <a:buAutoNum type="arabicPeriod"/>
            </a:pPr>
            <a:endParaRPr lang="en-US" sz="1050" kern="0" dirty="0"/>
          </a:p>
        </p:txBody>
      </p:sp>
      <p:sp>
        <p:nvSpPr>
          <p:cNvPr id="4" name="TextBox 3"/>
          <p:cNvSpPr txBox="1"/>
          <p:nvPr/>
        </p:nvSpPr>
        <p:spPr>
          <a:xfrm>
            <a:off x="7094760" y="1074604"/>
            <a:ext cx="1883355" cy="1538883"/>
          </a:xfrm>
          <a:prstGeom prst="rect">
            <a:avLst/>
          </a:prstGeom>
        </p:spPr>
        <p:txBody>
          <a:bodyPr wrap="square" lIns="0" tIns="0" rIns="0" bIns="0" rtlCol="0">
            <a:spAutoFit/>
          </a:bodyPr>
          <a:lstStyle/>
          <a:p>
            <a:pPr marL="342900" indent="-342900">
              <a:buFont typeface="Arial" charset="0"/>
              <a:buChar char="•"/>
            </a:pPr>
            <a:r>
              <a:rPr lang="en-US" sz="2000" b="1" dirty="0"/>
              <a:t>Interested in CEOS WGCV as collaborator and reviewer</a:t>
            </a:r>
          </a:p>
        </p:txBody>
      </p:sp>
    </p:spTree>
    <p:extLst>
      <p:ext uri="{BB962C8B-B14F-4D97-AF65-F5344CB8AC3E}">
        <p14:creationId xmlns:p14="http://schemas.microsoft.com/office/powerpoint/2010/main" val="119667036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6A05-FBE2-4366-9661-4636FC89EFEB}"/>
              </a:ext>
            </a:extLst>
          </p:cNvPr>
          <p:cNvSpPr>
            <a:spLocks noGrp="1"/>
          </p:cNvSpPr>
          <p:nvPr>
            <p:ph type="title"/>
          </p:nvPr>
        </p:nvSpPr>
        <p:spPr>
          <a:xfrm>
            <a:off x="228600" y="168564"/>
            <a:ext cx="8686800" cy="639762"/>
          </a:xfrm>
        </p:spPr>
        <p:txBody>
          <a:bodyPr>
            <a:normAutofit/>
          </a:bodyPr>
          <a:lstStyle/>
          <a:p>
            <a:r>
              <a:rPr lang="en-US" sz="2000" dirty="0"/>
              <a:t>Image Quality Evaluation Tool </a:t>
            </a:r>
            <a:br>
              <a:rPr lang="en-US" sz="2000" dirty="0"/>
            </a:br>
            <a:r>
              <a:rPr lang="en-US" sz="2000" dirty="0"/>
              <a:t>Spatial Resolution Calculation</a:t>
            </a:r>
          </a:p>
        </p:txBody>
      </p:sp>
      <p:sp>
        <p:nvSpPr>
          <p:cNvPr id="3" name="Subtitle 2">
            <a:extLst>
              <a:ext uri="{FF2B5EF4-FFF2-40B4-BE49-F238E27FC236}">
                <a16:creationId xmlns:a16="http://schemas.microsoft.com/office/drawing/2014/main" id="{C98671A8-F6E7-4154-953B-7765FB205907}"/>
              </a:ext>
            </a:extLst>
          </p:cNvPr>
          <p:cNvSpPr>
            <a:spLocks noGrp="1"/>
          </p:cNvSpPr>
          <p:nvPr>
            <p:ph type="subTitle" idx="1"/>
          </p:nvPr>
        </p:nvSpPr>
        <p:spPr>
          <a:xfrm>
            <a:off x="227880" y="865161"/>
            <a:ext cx="3734520" cy="3566161"/>
          </a:xfrm>
        </p:spPr>
        <p:txBody>
          <a:bodyPr>
            <a:normAutofit fontScale="92500" lnSpcReduction="20000"/>
          </a:bodyPr>
          <a:lstStyle/>
          <a:p>
            <a:pPr marL="0" indent="0">
              <a:buNone/>
            </a:pPr>
            <a:r>
              <a:rPr lang="en-US" sz="1400" dirty="0"/>
              <a:t>The IQE Tool, provided  by Innovative Imaging and Research (I2R) under USGS TSSC contract, enables automated assessment of imager spatial resolution</a:t>
            </a:r>
          </a:p>
          <a:p>
            <a:r>
              <a:rPr lang="en-US" sz="1400" dirty="0"/>
              <a:t>Provides estimates of image sharpness parameters, including Relative Edge Response (RER), Edge Slope, Edge Extent and Modulation Transfer Function (MTF) @ Nyquist</a:t>
            </a:r>
          </a:p>
          <a:p>
            <a:r>
              <a:rPr lang="en-US" sz="1400" dirty="0"/>
              <a:t>Finds uniform, high-contrast edges that normally occur in acquired imagery</a:t>
            </a:r>
          </a:p>
          <a:p>
            <a:pPr marL="0" indent="0">
              <a:buNone/>
            </a:pPr>
            <a:r>
              <a:rPr lang="en-US" sz="1400" dirty="0"/>
              <a:t>IQE benefits include the ability to:</a:t>
            </a:r>
          </a:p>
          <a:p>
            <a:r>
              <a:rPr lang="en-US" sz="1400" dirty="0"/>
              <a:t>Measure image sharpness across the entire image and report results as a function of field angle</a:t>
            </a:r>
          </a:p>
          <a:p>
            <a:r>
              <a:rPr lang="en-US" sz="1400" dirty="0"/>
              <a:t>Automate image quality assessment using “standard” images (engineered targets not required)</a:t>
            </a:r>
          </a:p>
          <a:p>
            <a:r>
              <a:rPr lang="en-US" sz="1400" dirty="0"/>
              <a:t>Perform trending analysis of imager performance</a:t>
            </a:r>
          </a:p>
          <a:p>
            <a:endParaRPr lang="en-US" dirty="0"/>
          </a:p>
        </p:txBody>
      </p:sp>
      <p:pic>
        <p:nvPicPr>
          <p:cNvPr id="4" name="Content Placeholder 5">
            <a:extLst>
              <a:ext uri="{FF2B5EF4-FFF2-40B4-BE49-F238E27FC236}">
                <a16:creationId xmlns:a16="http://schemas.microsoft.com/office/drawing/2014/main" id="{65D067F6-5C00-48A7-9F55-D28154FDF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432" y="2272886"/>
            <a:ext cx="4993060" cy="2808598"/>
          </a:xfrm>
          <a:prstGeom prst="rect">
            <a:avLst/>
          </a:prstGeom>
        </p:spPr>
      </p:pic>
      <p:pic>
        <p:nvPicPr>
          <p:cNvPr id="5" name="Picture 4">
            <a:extLst>
              <a:ext uri="{FF2B5EF4-FFF2-40B4-BE49-F238E27FC236}">
                <a16:creationId xmlns:a16="http://schemas.microsoft.com/office/drawing/2014/main" id="{09D2E01A-09AC-43BB-A8C5-1435019AD533}"/>
              </a:ext>
            </a:extLst>
          </p:cNvPr>
          <p:cNvPicPr>
            <a:picLocks noChangeAspect="1"/>
          </p:cNvPicPr>
          <p:nvPr/>
        </p:nvPicPr>
        <p:blipFill rotWithShape="1">
          <a:blip r:embed="rId3">
            <a:extLst>
              <a:ext uri="{28A0092B-C50C-407E-A947-70E740481C1C}">
                <a14:useLocalDpi xmlns:a14="http://schemas.microsoft.com/office/drawing/2010/main" val="0"/>
              </a:ext>
            </a:extLst>
          </a:blip>
          <a:srcRect l="69687" t="52573" r="1979" b="1428"/>
          <a:stretch/>
        </p:blipFill>
        <p:spPr>
          <a:xfrm>
            <a:off x="6508820" y="36677"/>
            <a:ext cx="2529672" cy="2038307"/>
          </a:xfrm>
          <a:prstGeom prst="rect">
            <a:avLst/>
          </a:prstGeom>
        </p:spPr>
      </p:pic>
      <p:sp>
        <p:nvSpPr>
          <p:cNvPr id="6" name="TextBox 5">
            <a:extLst>
              <a:ext uri="{FF2B5EF4-FFF2-40B4-BE49-F238E27FC236}">
                <a16:creationId xmlns:a16="http://schemas.microsoft.com/office/drawing/2014/main" id="{B265540C-DE18-4B6B-844C-2A85366CA4BA}"/>
              </a:ext>
            </a:extLst>
          </p:cNvPr>
          <p:cNvSpPr txBox="1"/>
          <p:nvPr/>
        </p:nvSpPr>
        <p:spPr>
          <a:xfrm>
            <a:off x="5172449" y="116071"/>
            <a:ext cx="1483098" cy="369332"/>
          </a:xfrm>
          <a:prstGeom prst="rect">
            <a:avLst/>
          </a:prstGeom>
          <a:noFill/>
        </p:spPr>
        <p:txBody>
          <a:bodyPr wrap="square" rtlCol="0">
            <a:spAutoFit/>
          </a:bodyPr>
          <a:lstStyle/>
          <a:p>
            <a:r>
              <a:rPr lang="en-US" b="1" u="sng" dirty="0"/>
              <a:t>Image Edge</a:t>
            </a:r>
          </a:p>
        </p:txBody>
      </p:sp>
      <p:sp>
        <p:nvSpPr>
          <p:cNvPr id="7" name="TextBox 6">
            <a:extLst>
              <a:ext uri="{FF2B5EF4-FFF2-40B4-BE49-F238E27FC236}">
                <a16:creationId xmlns:a16="http://schemas.microsoft.com/office/drawing/2014/main" id="{D6353198-E672-46A1-B636-FE4ECEB74A14}"/>
              </a:ext>
            </a:extLst>
          </p:cNvPr>
          <p:cNvSpPr txBox="1"/>
          <p:nvPr/>
        </p:nvSpPr>
        <p:spPr>
          <a:xfrm>
            <a:off x="4199210" y="2039921"/>
            <a:ext cx="2640466" cy="369332"/>
          </a:xfrm>
          <a:prstGeom prst="rect">
            <a:avLst/>
          </a:prstGeom>
          <a:noFill/>
        </p:spPr>
        <p:txBody>
          <a:bodyPr wrap="square" rtlCol="0">
            <a:spAutoFit/>
          </a:bodyPr>
          <a:lstStyle/>
          <a:p>
            <a:pPr algn="ctr"/>
            <a:r>
              <a:rPr lang="en-US" b="1" u="sng" dirty="0"/>
              <a:t>Parameter Calculation</a:t>
            </a:r>
          </a:p>
        </p:txBody>
      </p:sp>
      <p:sp>
        <p:nvSpPr>
          <p:cNvPr id="8" name="TextBox 7">
            <a:extLst>
              <a:ext uri="{FF2B5EF4-FFF2-40B4-BE49-F238E27FC236}">
                <a16:creationId xmlns:a16="http://schemas.microsoft.com/office/drawing/2014/main" id="{69D7FD20-E12E-456B-8E1B-F476DC7B4C51}"/>
              </a:ext>
            </a:extLst>
          </p:cNvPr>
          <p:cNvSpPr txBox="1"/>
          <p:nvPr/>
        </p:nvSpPr>
        <p:spPr>
          <a:xfrm>
            <a:off x="3581400" y="5533567"/>
            <a:ext cx="499306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dirty="0"/>
              <a:t>Example of a naturally occurring image edge (left), and the spatial resolution parameter calculations performed by the IQE (right)</a:t>
            </a:r>
          </a:p>
        </p:txBody>
      </p:sp>
      <p:sp>
        <p:nvSpPr>
          <p:cNvPr id="9" name="TextBox 8">
            <a:extLst>
              <a:ext uri="{FF2B5EF4-FFF2-40B4-BE49-F238E27FC236}">
                <a16:creationId xmlns:a16="http://schemas.microsoft.com/office/drawing/2014/main" id="{CA7971FB-22C2-4C21-980D-2412B79E1E07}"/>
              </a:ext>
            </a:extLst>
          </p:cNvPr>
          <p:cNvSpPr txBox="1"/>
          <p:nvPr/>
        </p:nvSpPr>
        <p:spPr>
          <a:xfrm>
            <a:off x="6508820" y="1565020"/>
            <a:ext cx="2350323" cy="276999"/>
          </a:xfrm>
          <a:prstGeom prst="rect">
            <a:avLst/>
          </a:prstGeom>
          <a:noFill/>
        </p:spPr>
        <p:txBody>
          <a:bodyPr wrap="square" rtlCol="0">
            <a:spAutoFit/>
          </a:bodyPr>
          <a:lstStyle/>
          <a:p>
            <a:r>
              <a:rPr lang="en-US" sz="1200" i="1" dirty="0"/>
              <a:t>Landsat 8 OLI, Band 5, SCA 9</a:t>
            </a:r>
          </a:p>
        </p:txBody>
      </p:sp>
    </p:spTree>
    <p:extLst>
      <p:ext uri="{BB962C8B-B14F-4D97-AF65-F5344CB8AC3E}">
        <p14:creationId xmlns:p14="http://schemas.microsoft.com/office/powerpoint/2010/main" val="3642988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FACD-4195-4051-83D4-33A9B08C8828}"/>
              </a:ext>
            </a:extLst>
          </p:cNvPr>
          <p:cNvSpPr>
            <a:spLocks noGrp="1"/>
          </p:cNvSpPr>
          <p:nvPr>
            <p:ph type="title"/>
          </p:nvPr>
        </p:nvSpPr>
        <p:spPr/>
        <p:txBody>
          <a:bodyPr/>
          <a:lstStyle/>
          <a:p>
            <a:r>
              <a:rPr lang="en-US" dirty="0"/>
              <a:t>IQE Summary Statistics</a:t>
            </a:r>
            <a:br>
              <a:rPr lang="en-US" dirty="0"/>
            </a:br>
            <a:endParaRPr lang="en-US" dirty="0"/>
          </a:p>
        </p:txBody>
      </p:sp>
      <p:pic>
        <p:nvPicPr>
          <p:cNvPr id="4" name="Content Placeholder 6">
            <a:extLst>
              <a:ext uri="{FF2B5EF4-FFF2-40B4-BE49-F238E27FC236}">
                <a16:creationId xmlns:a16="http://schemas.microsoft.com/office/drawing/2014/main" id="{38A0A356-9541-4C03-9C79-A0F28169F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838196"/>
            <a:ext cx="9053236" cy="3408708"/>
          </a:xfrm>
          <a:prstGeom prst="rect">
            <a:avLst/>
          </a:prstGeom>
        </p:spPr>
      </p:pic>
      <p:sp>
        <p:nvSpPr>
          <p:cNvPr id="5" name="TextBox 4">
            <a:extLst>
              <a:ext uri="{FF2B5EF4-FFF2-40B4-BE49-F238E27FC236}">
                <a16:creationId xmlns:a16="http://schemas.microsoft.com/office/drawing/2014/main" id="{3EADC6FC-8541-4250-B849-29930AC0BF14}"/>
              </a:ext>
            </a:extLst>
          </p:cNvPr>
          <p:cNvSpPr txBox="1"/>
          <p:nvPr/>
        </p:nvSpPr>
        <p:spPr>
          <a:xfrm>
            <a:off x="4088751" y="4283919"/>
            <a:ext cx="49930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dirty="0"/>
              <a:t>Summary statistics table and figures compiled by the IQE for an entire image or subset</a:t>
            </a:r>
          </a:p>
        </p:txBody>
      </p:sp>
      <p:sp>
        <p:nvSpPr>
          <p:cNvPr id="7" name="TextBox 6">
            <a:extLst>
              <a:ext uri="{FF2B5EF4-FFF2-40B4-BE49-F238E27FC236}">
                <a16:creationId xmlns:a16="http://schemas.microsoft.com/office/drawing/2014/main" id="{08F665DE-E97B-4E63-B3AB-4678D7C289C6}"/>
              </a:ext>
            </a:extLst>
          </p:cNvPr>
          <p:cNvSpPr txBox="1"/>
          <p:nvPr/>
        </p:nvSpPr>
        <p:spPr>
          <a:xfrm>
            <a:off x="158262" y="4166804"/>
            <a:ext cx="2448106" cy="276999"/>
          </a:xfrm>
          <a:prstGeom prst="rect">
            <a:avLst/>
          </a:prstGeom>
          <a:noFill/>
        </p:spPr>
        <p:txBody>
          <a:bodyPr wrap="none" rtlCol="0">
            <a:spAutoFit/>
          </a:bodyPr>
          <a:lstStyle/>
          <a:p>
            <a:r>
              <a:rPr lang="en-US" sz="1200" i="1" dirty="0"/>
              <a:t>Landsat 8 OLI, Band 1, SCA 10</a:t>
            </a:r>
          </a:p>
        </p:txBody>
      </p:sp>
    </p:spTree>
    <p:extLst>
      <p:ext uri="{BB962C8B-B14F-4D97-AF65-F5344CB8AC3E}">
        <p14:creationId xmlns:p14="http://schemas.microsoft.com/office/powerpoint/2010/main" val="1666276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5D17-FFE7-4C1B-BE52-0431EBCA26DE}"/>
              </a:ext>
            </a:extLst>
          </p:cNvPr>
          <p:cNvSpPr>
            <a:spLocks noGrp="1"/>
          </p:cNvSpPr>
          <p:nvPr>
            <p:ph type="title"/>
          </p:nvPr>
        </p:nvSpPr>
        <p:spPr/>
        <p:txBody>
          <a:bodyPr/>
          <a:lstStyle/>
          <a:p>
            <a:r>
              <a:rPr lang="en-US" dirty="0"/>
              <a:t>Digital Imagery Guideline</a:t>
            </a:r>
          </a:p>
        </p:txBody>
      </p:sp>
      <p:sp>
        <p:nvSpPr>
          <p:cNvPr id="3" name="Subtitle 2">
            <a:extLst>
              <a:ext uri="{FF2B5EF4-FFF2-40B4-BE49-F238E27FC236}">
                <a16:creationId xmlns:a16="http://schemas.microsoft.com/office/drawing/2014/main" id="{FF6CBE11-355E-4B2B-A635-DD09F8D29070}"/>
              </a:ext>
            </a:extLst>
          </p:cNvPr>
          <p:cNvSpPr>
            <a:spLocks noGrp="1"/>
          </p:cNvSpPr>
          <p:nvPr>
            <p:ph type="subTitle" idx="1"/>
          </p:nvPr>
        </p:nvSpPr>
        <p:spPr/>
        <p:txBody>
          <a:bodyPr>
            <a:normAutofit fontScale="92500" lnSpcReduction="10000"/>
          </a:bodyPr>
          <a:lstStyle/>
          <a:p>
            <a:r>
              <a:rPr lang="en-US" sz="2000" dirty="0"/>
              <a:t>The Digital Imagery Guideline is an interactive tool that describes how spatial resolution is specified and provides a catalog of images to relate specifications to image products</a:t>
            </a:r>
          </a:p>
          <a:p>
            <a:pPr lvl="1"/>
            <a:r>
              <a:rPr lang="en-US" sz="1800" dirty="0"/>
              <a:t>Defines commonly used spatial resolution metrics, such as Ground Sample Distance (GSD), RER, and MTF @ Nyquist, and describes how they are measured</a:t>
            </a:r>
          </a:p>
          <a:p>
            <a:pPr lvl="2"/>
            <a:r>
              <a:rPr lang="en-US" dirty="0"/>
              <a:t>Discusses concepts that affect image quality, such as aliasing</a:t>
            </a:r>
          </a:p>
          <a:p>
            <a:pPr lvl="1"/>
            <a:r>
              <a:rPr lang="en-US" sz="1800" dirty="0"/>
              <a:t>Simulated data sets show how varying image sharpness parameters and GSD affect spatial resolution using multiple features</a:t>
            </a:r>
          </a:p>
          <a:p>
            <a:r>
              <a:rPr lang="en-US" sz="2000" dirty="0"/>
              <a:t>Guideline is intended to assist the remote sensing community acquire data or define sensor specifications appropriate for various applications</a:t>
            </a:r>
          </a:p>
          <a:p>
            <a:endParaRPr lang="en-US" dirty="0"/>
          </a:p>
        </p:txBody>
      </p:sp>
    </p:spTree>
    <p:extLst>
      <p:ext uri="{BB962C8B-B14F-4D97-AF65-F5344CB8AC3E}">
        <p14:creationId xmlns:p14="http://schemas.microsoft.com/office/powerpoint/2010/main" val="9721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D5BF-CABF-4380-A208-11BD4005F893}"/>
              </a:ext>
            </a:extLst>
          </p:cNvPr>
          <p:cNvSpPr>
            <a:spLocks noGrp="1"/>
          </p:cNvSpPr>
          <p:nvPr>
            <p:ph type="title"/>
          </p:nvPr>
        </p:nvSpPr>
        <p:spPr/>
        <p:txBody>
          <a:bodyPr/>
          <a:lstStyle/>
          <a:p>
            <a:r>
              <a:rPr lang="en-US" dirty="0"/>
              <a:t>Digital Imagery Guideline Examples</a:t>
            </a:r>
          </a:p>
        </p:txBody>
      </p:sp>
      <p:pic>
        <p:nvPicPr>
          <p:cNvPr id="5" name="Content Placeholder 15">
            <a:extLst>
              <a:ext uri="{FF2B5EF4-FFF2-40B4-BE49-F238E27FC236}">
                <a16:creationId xmlns:a16="http://schemas.microsoft.com/office/drawing/2014/main" id="{535613A9-A209-4436-953D-0A89129CB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146093"/>
            <a:ext cx="2933700" cy="2933700"/>
          </a:xfrm>
          <a:prstGeom prst="rect">
            <a:avLst/>
          </a:prstGeom>
        </p:spPr>
      </p:pic>
      <p:sp>
        <p:nvSpPr>
          <p:cNvPr id="6" name="TextBox 5">
            <a:extLst>
              <a:ext uri="{FF2B5EF4-FFF2-40B4-BE49-F238E27FC236}">
                <a16:creationId xmlns:a16="http://schemas.microsoft.com/office/drawing/2014/main" id="{CC9E76F6-FBE1-4190-80D6-5487FCF64686}"/>
              </a:ext>
            </a:extLst>
          </p:cNvPr>
          <p:cNvSpPr txBox="1"/>
          <p:nvPr/>
        </p:nvSpPr>
        <p:spPr>
          <a:xfrm>
            <a:off x="878320" y="737196"/>
            <a:ext cx="837089" cy="369332"/>
          </a:xfrm>
          <a:prstGeom prst="rect">
            <a:avLst/>
          </a:prstGeom>
          <a:noFill/>
        </p:spPr>
        <p:txBody>
          <a:bodyPr wrap="none" rtlCol="0">
            <a:spAutoFit/>
          </a:bodyPr>
          <a:lstStyle/>
          <a:p>
            <a:r>
              <a:rPr lang="en-US" dirty="0"/>
              <a:t>Blurry</a:t>
            </a:r>
          </a:p>
        </p:txBody>
      </p:sp>
      <p:sp>
        <p:nvSpPr>
          <p:cNvPr id="7" name="TextBox 6">
            <a:extLst>
              <a:ext uri="{FF2B5EF4-FFF2-40B4-BE49-F238E27FC236}">
                <a16:creationId xmlns:a16="http://schemas.microsoft.com/office/drawing/2014/main" id="{A1422A30-46C9-4B25-BE1F-9A418AEE30FF}"/>
              </a:ext>
            </a:extLst>
          </p:cNvPr>
          <p:cNvSpPr txBox="1"/>
          <p:nvPr/>
        </p:nvSpPr>
        <p:spPr>
          <a:xfrm>
            <a:off x="3737352" y="737196"/>
            <a:ext cx="1176925" cy="369332"/>
          </a:xfrm>
          <a:prstGeom prst="rect">
            <a:avLst/>
          </a:prstGeom>
          <a:noFill/>
        </p:spPr>
        <p:txBody>
          <a:bodyPr wrap="none" rtlCol="0">
            <a:spAutoFit/>
          </a:bodyPr>
          <a:lstStyle/>
          <a:p>
            <a:r>
              <a:rPr lang="en-US" dirty="0"/>
              <a:t>Balanced</a:t>
            </a:r>
          </a:p>
        </p:txBody>
      </p:sp>
      <p:pic>
        <p:nvPicPr>
          <p:cNvPr id="8" name="Picture 7">
            <a:extLst>
              <a:ext uri="{FF2B5EF4-FFF2-40B4-BE49-F238E27FC236}">
                <a16:creationId xmlns:a16="http://schemas.microsoft.com/office/drawing/2014/main" id="{FCBBAE12-4372-40CB-9162-AD46D3B1C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146093"/>
            <a:ext cx="2933700" cy="2933700"/>
          </a:xfrm>
          <a:prstGeom prst="rect">
            <a:avLst/>
          </a:prstGeom>
        </p:spPr>
      </p:pic>
      <p:pic>
        <p:nvPicPr>
          <p:cNvPr id="9" name="Picture 8">
            <a:extLst>
              <a:ext uri="{FF2B5EF4-FFF2-40B4-BE49-F238E27FC236}">
                <a16:creationId xmlns:a16="http://schemas.microsoft.com/office/drawing/2014/main" id="{6178FE32-4D71-4A22-8CC5-E56605996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388" y="1146093"/>
            <a:ext cx="2935224" cy="2935224"/>
          </a:xfrm>
          <a:prstGeom prst="rect">
            <a:avLst/>
          </a:prstGeom>
        </p:spPr>
      </p:pic>
      <p:sp>
        <p:nvSpPr>
          <p:cNvPr id="10" name="TextBox 9">
            <a:extLst>
              <a:ext uri="{FF2B5EF4-FFF2-40B4-BE49-F238E27FC236}">
                <a16:creationId xmlns:a16="http://schemas.microsoft.com/office/drawing/2014/main" id="{BCD36578-75A2-4DC8-A689-F7946E3C8C62}"/>
              </a:ext>
            </a:extLst>
          </p:cNvPr>
          <p:cNvSpPr txBox="1"/>
          <p:nvPr/>
        </p:nvSpPr>
        <p:spPr>
          <a:xfrm>
            <a:off x="6837020" y="737196"/>
            <a:ext cx="997389" cy="369332"/>
          </a:xfrm>
          <a:prstGeom prst="rect">
            <a:avLst/>
          </a:prstGeom>
          <a:noFill/>
        </p:spPr>
        <p:txBody>
          <a:bodyPr wrap="none" rtlCol="0">
            <a:spAutoFit/>
          </a:bodyPr>
          <a:lstStyle/>
          <a:p>
            <a:r>
              <a:rPr lang="en-US" dirty="0"/>
              <a:t>Aliased</a:t>
            </a:r>
          </a:p>
        </p:txBody>
      </p:sp>
      <p:sp>
        <p:nvSpPr>
          <p:cNvPr id="11" name="TextBox 10">
            <a:extLst>
              <a:ext uri="{FF2B5EF4-FFF2-40B4-BE49-F238E27FC236}">
                <a16:creationId xmlns:a16="http://schemas.microsoft.com/office/drawing/2014/main" id="{CC1DB86C-22E9-4E16-AB59-B912F3D44FD7}"/>
              </a:ext>
            </a:extLst>
          </p:cNvPr>
          <p:cNvSpPr txBox="1"/>
          <p:nvPr/>
        </p:nvSpPr>
        <p:spPr>
          <a:xfrm>
            <a:off x="2866469" y="3571350"/>
            <a:ext cx="6277531"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dirty="0"/>
              <a:t>Simulated image example from the Digital Imagery Guideline</a:t>
            </a:r>
          </a:p>
          <a:p>
            <a:pPr marL="285750" indent="-285750">
              <a:buFont typeface="Arial" panose="020B0604020202020204" pitchFamily="34" charset="0"/>
              <a:buChar char="•"/>
            </a:pPr>
            <a:r>
              <a:rPr lang="en-US" sz="1600" i="1" dirty="0"/>
              <a:t>10-m RGB images simulated from GeoEye-1 (1.9-m input)</a:t>
            </a:r>
          </a:p>
          <a:p>
            <a:pPr marL="285750" indent="-285750">
              <a:buFont typeface="Arial" panose="020B0604020202020204" pitchFamily="34" charset="0"/>
              <a:buChar char="•"/>
            </a:pPr>
            <a:r>
              <a:rPr lang="en-US" sz="1600" i="1" dirty="0"/>
              <a:t>Images simulated at 3 image sharpness levels</a:t>
            </a:r>
          </a:p>
          <a:p>
            <a:pPr marL="742950" lvl="1" indent="-285750">
              <a:buFont typeface="Arial" panose="020B0604020202020204" pitchFamily="34" charset="0"/>
              <a:buChar char="•"/>
            </a:pPr>
            <a:r>
              <a:rPr lang="en-US" sz="1600" i="1" dirty="0"/>
              <a:t>Blurry: MTF @ Nyquist = 0.03</a:t>
            </a:r>
          </a:p>
          <a:p>
            <a:pPr marL="742950" lvl="1" indent="-285750">
              <a:buFont typeface="Arial" panose="020B0604020202020204" pitchFamily="34" charset="0"/>
              <a:buChar char="•"/>
            </a:pPr>
            <a:r>
              <a:rPr lang="en-US" sz="1600" i="1" dirty="0"/>
              <a:t>Balanced: MTF @ Nyquist = 0.15</a:t>
            </a:r>
          </a:p>
          <a:p>
            <a:pPr marL="742950" lvl="1" indent="-285750">
              <a:buFont typeface="Arial" panose="020B0604020202020204" pitchFamily="34" charset="0"/>
              <a:buChar char="•"/>
            </a:pPr>
            <a:r>
              <a:rPr lang="en-US" sz="1600" i="1" dirty="0"/>
              <a:t>Aliased: MTF @ Nyquist = 0.8</a:t>
            </a:r>
          </a:p>
        </p:txBody>
      </p:sp>
    </p:spTree>
    <p:extLst>
      <p:ext uri="{BB962C8B-B14F-4D97-AF65-F5344CB8AC3E}">
        <p14:creationId xmlns:p14="http://schemas.microsoft.com/office/powerpoint/2010/main" val="3728914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5C6D-70C9-4418-A188-286F3DEBCAC9}"/>
              </a:ext>
            </a:extLst>
          </p:cNvPr>
          <p:cNvSpPr>
            <a:spLocks noGrp="1"/>
          </p:cNvSpPr>
          <p:nvPr>
            <p:ph type="title"/>
          </p:nvPr>
        </p:nvSpPr>
        <p:spPr/>
        <p:txBody>
          <a:bodyPr/>
          <a:lstStyle/>
          <a:p>
            <a:r>
              <a:rPr lang="en-US" dirty="0"/>
              <a:t>Digital Imagery Guideline Examples</a:t>
            </a:r>
          </a:p>
        </p:txBody>
      </p:sp>
      <p:sp>
        <p:nvSpPr>
          <p:cNvPr id="4" name="Slide Number Placeholder 3">
            <a:extLst>
              <a:ext uri="{FF2B5EF4-FFF2-40B4-BE49-F238E27FC236}">
                <a16:creationId xmlns:a16="http://schemas.microsoft.com/office/drawing/2014/main" id="{4032CD32-74BA-442B-B6AA-A8BAED196A8C}"/>
              </a:ext>
            </a:extLst>
          </p:cNvPr>
          <p:cNvSpPr txBox="1">
            <a:spLocks/>
          </p:cNvSpPr>
          <p:nvPr/>
        </p:nvSpPr>
        <p:spPr>
          <a:xfrm>
            <a:off x="8639175" y="6423025"/>
            <a:ext cx="374650" cy="35083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7F38E22-95C4-44D9-BFC0-C708E72C157C}" type="slidenum">
              <a:rPr lang="en-US" smtClean="0">
                <a:solidFill>
                  <a:prstClr val="black"/>
                </a:solidFill>
              </a:rPr>
              <a:pPr>
                <a:defRPr/>
              </a:pPr>
              <a:t>39</a:t>
            </a:fld>
            <a:endParaRPr lang="en-US" dirty="0">
              <a:solidFill>
                <a:prstClr val="black"/>
              </a:solidFill>
            </a:endParaRPr>
          </a:p>
        </p:txBody>
      </p:sp>
      <p:sp>
        <p:nvSpPr>
          <p:cNvPr id="5" name="TextBox 4">
            <a:extLst>
              <a:ext uri="{FF2B5EF4-FFF2-40B4-BE49-F238E27FC236}">
                <a16:creationId xmlns:a16="http://schemas.microsoft.com/office/drawing/2014/main" id="{82D2CFAB-E7BF-48D7-93C2-60F129014922}"/>
              </a:ext>
            </a:extLst>
          </p:cNvPr>
          <p:cNvSpPr txBox="1"/>
          <p:nvPr/>
        </p:nvSpPr>
        <p:spPr>
          <a:xfrm>
            <a:off x="990862" y="736873"/>
            <a:ext cx="837089" cy="369332"/>
          </a:xfrm>
          <a:prstGeom prst="rect">
            <a:avLst/>
          </a:prstGeom>
          <a:noFill/>
        </p:spPr>
        <p:txBody>
          <a:bodyPr wrap="none" rtlCol="0">
            <a:spAutoFit/>
          </a:bodyPr>
          <a:lstStyle/>
          <a:p>
            <a:r>
              <a:rPr lang="en-US" dirty="0"/>
              <a:t>Blurry</a:t>
            </a:r>
          </a:p>
        </p:txBody>
      </p:sp>
      <p:sp>
        <p:nvSpPr>
          <p:cNvPr id="6" name="TextBox 5">
            <a:extLst>
              <a:ext uri="{FF2B5EF4-FFF2-40B4-BE49-F238E27FC236}">
                <a16:creationId xmlns:a16="http://schemas.microsoft.com/office/drawing/2014/main" id="{89C545CA-F277-4031-8D36-11246B065E34}"/>
              </a:ext>
            </a:extLst>
          </p:cNvPr>
          <p:cNvSpPr txBox="1"/>
          <p:nvPr/>
        </p:nvSpPr>
        <p:spPr>
          <a:xfrm>
            <a:off x="3849894" y="736873"/>
            <a:ext cx="1176925" cy="369332"/>
          </a:xfrm>
          <a:prstGeom prst="rect">
            <a:avLst/>
          </a:prstGeom>
          <a:noFill/>
        </p:spPr>
        <p:txBody>
          <a:bodyPr wrap="none" rtlCol="0">
            <a:spAutoFit/>
          </a:bodyPr>
          <a:lstStyle/>
          <a:p>
            <a:r>
              <a:rPr lang="en-US" dirty="0"/>
              <a:t>Balanced</a:t>
            </a:r>
          </a:p>
        </p:txBody>
      </p:sp>
      <p:sp>
        <p:nvSpPr>
          <p:cNvPr id="7" name="TextBox 6">
            <a:extLst>
              <a:ext uri="{FF2B5EF4-FFF2-40B4-BE49-F238E27FC236}">
                <a16:creationId xmlns:a16="http://schemas.microsoft.com/office/drawing/2014/main" id="{12D73335-3AA1-43E4-883B-0BB6B526FA7B}"/>
              </a:ext>
            </a:extLst>
          </p:cNvPr>
          <p:cNvSpPr txBox="1"/>
          <p:nvPr/>
        </p:nvSpPr>
        <p:spPr>
          <a:xfrm>
            <a:off x="6949562" y="736873"/>
            <a:ext cx="997389" cy="369332"/>
          </a:xfrm>
          <a:prstGeom prst="rect">
            <a:avLst/>
          </a:prstGeom>
          <a:noFill/>
        </p:spPr>
        <p:txBody>
          <a:bodyPr wrap="none" rtlCol="0">
            <a:spAutoFit/>
          </a:bodyPr>
          <a:lstStyle/>
          <a:p>
            <a:r>
              <a:rPr lang="en-US" dirty="0"/>
              <a:t>Aliased</a:t>
            </a:r>
          </a:p>
        </p:txBody>
      </p:sp>
      <p:pic>
        <p:nvPicPr>
          <p:cNvPr id="9" name="Content Placeholder 8">
            <a:extLst>
              <a:ext uri="{FF2B5EF4-FFF2-40B4-BE49-F238E27FC236}">
                <a16:creationId xmlns:a16="http://schemas.microsoft.com/office/drawing/2014/main" id="{6F2C131F-D37C-4433-921F-5958ED77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15" y="1104138"/>
            <a:ext cx="2935224" cy="2935224"/>
          </a:xfrm>
          <a:prstGeom prst="rect">
            <a:avLst/>
          </a:prstGeom>
        </p:spPr>
      </p:pic>
      <p:pic>
        <p:nvPicPr>
          <p:cNvPr id="10" name="Picture 9">
            <a:extLst>
              <a:ext uri="{FF2B5EF4-FFF2-40B4-BE49-F238E27FC236}">
                <a16:creationId xmlns:a16="http://schemas.microsoft.com/office/drawing/2014/main" id="{95989B69-A1B7-4C48-B35E-F7291D469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351" y="1106205"/>
            <a:ext cx="2935224" cy="2935224"/>
          </a:xfrm>
          <a:prstGeom prst="rect">
            <a:avLst/>
          </a:prstGeom>
        </p:spPr>
      </p:pic>
      <p:pic>
        <p:nvPicPr>
          <p:cNvPr id="11" name="Picture 10">
            <a:extLst>
              <a:ext uri="{FF2B5EF4-FFF2-40B4-BE49-F238E27FC236}">
                <a16:creationId xmlns:a16="http://schemas.microsoft.com/office/drawing/2014/main" id="{903E2007-89B0-4AEC-9477-FD3359CB9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866" y="1106205"/>
            <a:ext cx="2935224" cy="2935224"/>
          </a:xfrm>
          <a:prstGeom prst="rect">
            <a:avLst/>
          </a:prstGeom>
        </p:spPr>
      </p:pic>
      <p:sp>
        <p:nvSpPr>
          <p:cNvPr id="8" name="TextBox 7">
            <a:extLst>
              <a:ext uri="{FF2B5EF4-FFF2-40B4-BE49-F238E27FC236}">
                <a16:creationId xmlns:a16="http://schemas.microsoft.com/office/drawing/2014/main" id="{F31919A0-DEA4-474C-AB23-DE4729960919}"/>
              </a:ext>
            </a:extLst>
          </p:cNvPr>
          <p:cNvSpPr txBox="1"/>
          <p:nvPr/>
        </p:nvSpPr>
        <p:spPr>
          <a:xfrm>
            <a:off x="1990547" y="3562257"/>
            <a:ext cx="7143751"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dirty="0"/>
              <a:t>Simulated image example from the Digital Imagery Guideline</a:t>
            </a:r>
          </a:p>
          <a:p>
            <a:pPr marL="285750" indent="-285750">
              <a:buFont typeface="Arial" panose="020B0604020202020204" pitchFamily="34" charset="0"/>
              <a:buChar char="•"/>
            </a:pPr>
            <a:r>
              <a:rPr lang="en-US" sz="1600" i="1" dirty="0"/>
              <a:t>1-m RGB images simulated from Leica DMCIII aerial (0.03-m input)</a:t>
            </a:r>
          </a:p>
          <a:p>
            <a:pPr marL="285750" indent="-285750">
              <a:buFont typeface="Arial" panose="020B0604020202020204" pitchFamily="34" charset="0"/>
              <a:buChar char="•"/>
            </a:pPr>
            <a:r>
              <a:rPr lang="en-US" sz="1600" i="1" dirty="0"/>
              <a:t>Images simulated at 3 image sharpness levels</a:t>
            </a:r>
          </a:p>
          <a:p>
            <a:pPr marL="742950" lvl="1" indent="-285750">
              <a:buFont typeface="Arial" panose="020B0604020202020204" pitchFamily="34" charset="0"/>
              <a:buChar char="•"/>
            </a:pPr>
            <a:r>
              <a:rPr lang="en-US" sz="1600" i="1" dirty="0"/>
              <a:t>Blurry: MTF @ Nyquist = 0.03</a:t>
            </a:r>
          </a:p>
          <a:p>
            <a:pPr marL="742950" lvl="1" indent="-285750">
              <a:buFont typeface="Arial" panose="020B0604020202020204" pitchFamily="34" charset="0"/>
              <a:buChar char="•"/>
            </a:pPr>
            <a:r>
              <a:rPr lang="en-US" sz="1600" i="1" dirty="0"/>
              <a:t>Balanced: MTF @ Nyquist = 0.15</a:t>
            </a:r>
          </a:p>
          <a:p>
            <a:pPr marL="742950" lvl="1" indent="-285750">
              <a:buFont typeface="Arial" panose="020B0604020202020204" pitchFamily="34" charset="0"/>
              <a:buChar char="•"/>
            </a:pPr>
            <a:r>
              <a:rPr lang="en-US" sz="1600" i="1" dirty="0"/>
              <a:t>Aliased: MTF @ Nyquist = 0.8</a:t>
            </a:r>
          </a:p>
        </p:txBody>
      </p:sp>
    </p:spTree>
    <p:extLst>
      <p:ext uri="{BB962C8B-B14F-4D97-AF65-F5344CB8AC3E}">
        <p14:creationId xmlns:p14="http://schemas.microsoft.com/office/powerpoint/2010/main" val="11776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Mission Status</a:t>
            </a:r>
          </a:p>
        </p:txBody>
      </p:sp>
      <p:sp>
        <p:nvSpPr>
          <p:cNvPr id="3" name="Content Placeholder 2"/>
          <p:cNvSpPr>
            <a:spLocks noGrp="1"/>
          </p:cNvSpPr>
          <p:nvPr>
            <p:ph type="subTitle" idx="1"/>
          </p:nvPr>
        </p:nvSpPr>
        <p:spPr>
          <a:xfrm>
            <a:off x="2559405" y="868340"/>
            <a:ext cx="6355995" cy="3937365"/>
          </a:xfrm>
        </p:spPr>
        <p:txBody>
          <a:bodyPr>
            <a:normAutofit fontScale="55000" lnSpcReduction="20000"/>
          </a:bodyPr>
          <a:lstStyle/>
          <a:p>
            <a:r>
              <a:rPr lang="en-US" dirty="0"/>
              <a:t>Landsat 7 </a:t>
            </a:r>
          </a:p>
          <a:p>
            <a:pPr lvl="1"/>
            <a:r>
              <a:rPr lang="en-US" dirty="0"/>
              <a:t>Landsat 7 has been on orbit 19+ years</a:t>
            </a:r>
          </a:p>
          <a:p>
            <a:pPr lvl="1"/>
            <a:r>
              <a:rPr lang="en-US" dirty="0"/>
              <a:t>Acquiring at a rate of ~470 scenes per day with continental acquisition strategy</a:t>
            </a:r>
          </a:p>
          <a:p>
            <a:pPr lvl="2"/>
            <a:r>
              <a:rPr lang="en-US" dirty="0"/>
              <a:t>105% duty cycle operations for ETM+ performing smoothly</a:t>
            </a:r>
          </a:p>
          <a:p>
            <a:pPr lvl="2"/>
            <a:r>
              <a:rPr lang="en-US" dirty="0"/>
              <a:t>Data acquisition in support of Northern Hemisphere growing season imaging</a:t>
            </a:r>
          </a:p>
          <a:p>
            <a:pPr lvl="2"/>
            <a:r>
              <a:rPr lang="en-US" dirty="0"/>
              <a:t>Landsat 7 on-orbit performance continues to be outstanding </a:t>
            </a:r>
          </a:p>
          <a:p>
            <a:pPr lvl="1"/>
            <a:r>
              <a:rPr lang="en-US" dirty="0"/>
              <a:t>End of Mission Plan (EOMP) – Parallel science operations with Landsat 9 launch &amp; ascent</a:t>
            </a:r>
          </a:p>
          <a:p>
            <a:pPr lvl="2"/>
            <a:r>
              <a:rPr lang="en-US" dirty="0"/>
              <a:t>Extended science mission life potential to as late as July 2021</a:t>
            </a:r>
          </a:p>
          <a:p>
            <a:pPr lvl="1"/>
            <a:r>
              <a:rPr lang="en-US" dirty="0"/>
              <a:t>Relocated to Building 25 on Goddard Space Flight Center (GSFC) to accommodate multi-satellite Mission Operations Center (MOC) 4 May 2018</a:t>
            </a:r>
          </a:p>
          <a:p>
            <a:pPr lvl="1"/>
            <a:r>
              <a:rPr lang="en-US" sz="1425" dirty="0"/>
              <a:t>Flight Operations Team (FOT) exceeded 6 years without operator error (and counting)</a:t>
            </a:r>
          </a:p>
          <a:p>
            <a:endParaRPr lang="en-US" sz="1200" dirty="0"/>
          </a:p>
          <a:p>
            <a:r>
              <a:rPr lang="en-US" dirty="0"/>
              <a:t>Landsat 8 </a:t>
            </a:r>
          </a:p>
          <a:p>
            <a:pPr lvl="1"/>
            <a:r>
              <a:rPr lang="en-US" dirty="0"/>
              <a:t>Acquiring at a rate of ~740 scenes per day with continental acquisition strategy</a:t>
            </a:r>
          </a:p>
          <a:p>
            <a:pPr lvl="1"/>
            <a:r>
              <a:rPr lang="en-US" dirty="0"/>
              <a:t>On-orbit performance of Landsat 8 observatory continues to be solid </a:t>
            </a:r>
          </a:p>
          <a:p>
            <a:pPr lvl="2"/>
            <a:r>
              <a:rPr lang="en-US" dirty="0"/>
              <a:t>Solar Array Drive Assembly (SADA) associated sensor variation investigation on-going</a:t>
            </a:r>
          </a:p>
          <a:p>
            <a:pPr lvl="2"/>
            <a:r>
              <a:rPr lang="en-US" dirty="0"/>
              <a:t>No spacecraft or instrument anomalies since September 2015</a:t>
            </a:r>
          </a:p>
          <a:p>
            <a:pPr lvl="1"/>
            <a:r>
              <a:rPr lang="en-US" dirty="0"/>
              <a:t>Comprehensive planning for eventual transition to Landsat Multi-Satellite Mission Operations Center (LMOC) underway</a:t>
            </a:r>
          </a:p>
          <a:p>
            <a:pPr lvl="1"/>
            <a:r>
              <a:rPr lang="en-US" dirty="0"/>
              <a:t>Frequent night and off-nadir imaging of volcano activity (Kilauea and Guatemala) continue, along with fire season imaging of U.S. west coast</a:t>
            </a:r>
          </a:p>
          <a:p>
            <a:pPr lvl="1"/>
            <a:endParaRPr lang="en-US" dirty="0"/>
          </a:p>
          <a:p>
            <a:endParaRPr lang="en-US" dirty="0"/>
          </a:p>
        </p:txBody>
      </p:sp>
      <p:pic>
        <p:nvPicPr>
          <p:cNvPr id="5" name="Picture 4">
            <a:extLst>
              <a:ext uri="{FF2B5EF4-FFF2-40B4-BE49-F238E27FC236}">
                <a16:creationId xmlns:a16="http://schemas.microsoft.com/office/drawing/2014/main" id="{8EC6377D-96B3-4289-B894-BA389B43DBD3}"/>
              </a:ext>
            </a:extLst>
          </p:cNvPr>
          <p:cNvPicPr>
            <a:picLocks noChangeAspect="1"/>
          </p:cNvPicPr>
          <p:nvPr/>
        </p:nvPicPr>
        <p:blipFill>
          <a:blip r:embed="rId3"/>
          <a:stretch>
            <a:fillRect/>
          </a:stretch>
        </p:blipFill>
        <p:spPr>
          <a:xfrm>
            <a:off x="106531" y="2999369"/>
            <a:ext cx="2452874" cy="1022031"/>
          </a:xfrm>
          <a:prstGeom prst="rect">
            <a:avLst/>
          </a:prstGeom>
        </p:spPr>
      </p:pic>
      <p:pic>
        <p:nvPicPr>
          <p:cNvPr id="7" name="Picture 6">
            <a:extLst>
              <a:ext uri="{FF2B5EF4-FFF2-40B4-BE49-F238E27FC236}">
                <a16:creationId xmlns:a16="http://schemas.microsoft.com/office/drawing/2014/main" id="{A9405CD0-8B96-453B-8C64-7CD535B48AC6}"/>
              </a:ext>
            </a:extLst>
          </p:cNvPr>
          <p:cNvPicPr>
            <a:picLocks noChangeAspect="1"/>
          </p:cNvPicPr>
          <p:nvPr/>
        </p:nvPicPr>
        <p:blipFill>
          <a:blip r:embed="rId4"/>
          <a:stretch>
            <a:fillRect/>
          </a:stretch>
        </p:blipFill>
        <p:spPr>
          <a:xfrm>
            <a:off x="106531" y="1122100"/>
            <a:ext cx="2452874" cy="1294844"/>
          </a:xfrm>
          <a:prstGeom prst="rect">
            <a:avLst/>
          </a:prstGeom>
        </p:spPr>
      </p:pic>
    </p:spTree>
    <p:extLst>
      <p:ext uri="{BB962C8B-B14F-4D97-AF65-F5344CB8AC3E}">
        <p14:creationId xmlns:p14="http://schemas.microsoft.com/office/powerpoint/2010/main" val="3724341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 Characterization Plan</a:t>
            </a:r>
          </a:p>
        </p:txBody>
      </p:sp>
      <p:sp>
        <p:nvSpPr>
          <p:cNvPr id="2" name="Content Placeholder 1"/>
          <p:cNvSpPr>
            <a:spLocks noGrp="1"/>
          </p:cNvSpPr>
          <p:nvPr>
            <p:ph type="subTitle" idx="1"/>
          </p:nvPr>
        </p:nvSpPr>
        <p:spPr>
          <a:xfrm>
            <a:off x="228599" y="796413"/>
            <a:ext cx="8686801" cy="3515335"/>
          </a:xfrm>
        </p:spPr>
        <p:txBody>
          <a:bodyPr>
            <a:normAutofit lnSpcReduction="10000"/>
          </a:bodyPr>
          <a:lstStyle/>
          <a:p>
            <a:pPr>
              <a:lnSpc>
                <a:spcPct val="120000"/>
              </a:lnSpc>
              <a:spcBef>
                <a:spcPts val="0"/>
              </a:spcBef>
              <a:spcAft>
                <a:spcPts val="300"/>
              </a:spcAft>
            </a:pPr>
            <a:r>
              <a:rPr lang="en-US" sz="1400" dirty="0"/>
              <a:t>Landsat-8/Sentinel-2 Harmonization – being done in conjunction with NASA GSFC</a:t>
            </a:r>
          </a:p>
          <a:p>
            <a:pPr>
              <a:lnSpc>
                <a:spcPct val="120000"/>
              </a:lnSpc>
              <a:spcBef>
                <a:spcPts val="0"/>
              </a:spcBef>
              <a:spcAft>
                <a:spcPts val="300"/>
              </a:spcAft>
            </a:pPr>
            <a:r>
              <a:rPr lang="en-US" sz="1400" dirty="0"/>
              <a:t>Planet Surface Reflectance Product </a:t>
            </a:r>
          </a:p>
          <a:p>
            <a:pPr lvl="1">
              <a:lnSpc>
                <a:spcPct val="120000"/>
              </a:lnSpc>
              <a:spcBef>
                <a:spcPts val="0"/>
              </a:spcBef>
              <a:spcAft>
                <a:spcPts val="300"/>
              </a:spcAft>
            </a:pPr>
            <a:r>
              <a:rPr lang="en-US" sz="1200" dirty="0"/>
              <a:t>Planet recently announced surface reflectance and mosaick capability</a:t>
            </a:r>
          </a:p>
          <a:p>
            <a:pPr lvl="1">
              <a:lnSpc>
                <a:spcPct val="120000"/>
              </a:lnSpc>
              <a:spcBef>
                <a:spcPts val="0"/>
              </a:spcBef>
              <a:spcAft>
                <a:spcPts val="300"/>
              </a:spcAft>
            </a:pPr>
            <a:r>
              <a:rPr lang="en-US" sz="1200" dirty="0"/>
              <a:t>Will compare to current Landsat SR products</a:t>
            </a:r>
          </a:p>
          <a:p>
            <a:pPr>
              <a:lnSpc>
                <a:spcPct val="120000"/>
              </a:lnSpc>
              <a:spcBef>
                <a:spcPts val="0"/>
              </a:spcBef>
              <a:spcAft>
                <a:spcPts val="300"/>
              </a:spcAft>
            </a:pPr>
            <a:r>
              <a:rPr lang="en-US" sz="1400" dirty="0"/>
              <a:t>Ongoing assessments of Planet</a:t>
            </a:r>
          </a:p>
          <a:p>
            <a:pPr lvl="1">
              <a:lnSpc>
                <a:spcPct val="120000"/>
              </a:lnSpc>
              <a:spcBef>
                <a:spcPts val="0"/>
              </a:spcBef>
              <a:spcAft>
                <a:spcPts val="300"/>
              </a:spcAft>
            </a:pPr>
            <a:r>
              <a:rPr lang="en-US" sz="1200" dirty="0"/>
              <a:t>Planning to get new sensor data/ new products in 2019</a:t>
            </a:r>
          </a:p>
          <a:p>
            <a:pPr>
              <a:lnSpc>
                <a:spcPct val="120000"/>
              </a:lnSpc>
              <a:spcBef>
                <a:spcPts val="0"/>
              </a:spcBef>
              <a:spcAft>
                <a:spcPts val="300"/>
              </a:spcAft>
            </a:pPr>
            <a:r>
              <a:rPr lang="en-US" sz="1400" dirty="0"/>
              <a:t>WorldView-3 IR Assessment</a:t>
            </a:r>
          </a:p>
          <a:p>
            <a:pPr lvl="1">
              <a:lnSpc>
                <a:spcPct val="120000"/>
              </a:lnSpc>
              <a:spcBef>
                <a:spcPts val="0"/>
              </a:spcBef>
              <a:spcAft>
                <a:spcPts val="300"/>
              </a:spcAft>
            </a:pPr>
            <a:r>
              <a:rPr lang="en-US" sz="1200" dirty="0"/>
              <a:t>Multiple bands in SWIR-1 &amp; 2 </a:t>
            </a:r>
          </a:p>
          <a:p>
            <a:pPr>
              <a:lnSpc>
                <a:spcPct val="120000"/>
              </a:lnSpc>
              <a:spcBef>
                <a:spcPts val="0"/>
              </a:spcBef>
              <a:spcAft>
                <a:spcPts val="300"/>
              </a:spcAft>
            </a:pPr>
            <a:r>
              <a:rPr lang="en-US" sz="1400" dirty="0"/>
              <a:t>Astro Digital Landmapper BC</a:t>
            </a:r>
          </a:p>
          <a:p>
            <a:pPr lvl="1">
              <a:lnSpc>
                <a:spcPct val="120000"/>
              </a:lnSpc>
              <a:spcBef>
                <a:spcPts val="0"/>
              </a:spcBef>
              <a:spcAft>
                <a:spcPts val="300"/>
              </a:spcAft>
            </a:pPr>
            <a:r>
              <a:rPr lang="en-US" sz="1200" dirty="0"/>
              <a:t>Much delayed due to launch failures; Successful launch finally in January; Just talking to them now</a:t>
            </a:r>
          </a:p>
          <a:p>
            <a:pPr>
              <a:lnSpc>
                <a:spcPct val="120000"/>
              </a:lnSpc>
              <a:spcBef>
                <a:spcPts val="0"/>
              </a:spcBef>
              <a:spcAft>
                <a:spcPts val="300"/>
              </a:spcAft>
            </a:pPr>
            <a:r>
              <a:rPr lang="en-US" sz="1400" dirty="0"/>
              <a:t>Future Systems (always changing environment)?</a:t>
            </a:r>
          </a:p>
          <a:p>
            <a:pPr lvl="1">
              <a:lnSpc>
                <a:spcPct val="120000"/>
              </a:lnSpc>
              <a:spcBef>
                <a:spcPts val="0"/>
              </a:spcBef>
              <a:spcAft>
                <a:spcPts val="300"/>
              </a:spcAft>
            </a:pPr>
            <a:r>
              <a:rPr lang="en-US" sz="1200" dirty="0"/>
              <a:t>Hyperspectral DESIS,  Satellogic, BlackSky Global, Earth-I, etc., …</a:t>
            </a:r>
          </a:p>
          <a:p>
            <a:pPr>
              <a:lnSpc>
                <a:spcPct val="120000"/>
              </a:lnSpc>
              <a:spcBef>
                <a:spcPts val="0"/>
              </a:spcBef>
              <a:spcAft>
                <a:spcPts val="300"/>
              </a:spcAft>
            </a:pPr>
            <a:r>
              <a:rPr lang="en-US" sz="1400" dirty="0">
                <a:ea typeface="+mn-ea"/>
              </a:rPr>
              <a:t>Provide Support to Sustainable Land Imaging  Architecture Study Team (AST)</a:t>
            </a:r>
          </a:p>
        </p:txBody>
      </p:sp>
    </p:spTree>
    <p:extLst>
      <p:ext uri="{BB962C8B-B14F-4D97-AF65-F5344CB8AC3E}">
        <p14:creationId xmlns:p14="http://schemas.microsoft.com/office/powerpoint/2010/main" val="2732807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8FFD-E6A4-48D8-BA41-FCB4B1EA25C6}"/>
              </a:ext>
            </a:extLst>
          </p:cNvPr>
          <p:cNvSpPr>
            <a:spLocks noGrp="1"/>
          </p:cNvSpPr>
          <p:nvPr>
            <p:ph type="title"/>
          </p:nvPr>
        </p:nvSpPr>
        <p:spPr/>
        <p:txBody>
          <a:bodyPr/>
          <a:lstStyle/>
          <a:p>
            <a:r>
              <a:rPr lang="en-US" dirty="0"/>
              <a:t>Planet Geometry and MTF</a:t>
            </a:r>
          </a:p>
        </p:txBody>
      </p:sp>
      <p:sp>
        <p:nvSpPr>
          <p:cNvPr id="3" name="Subtitle 2">
            <a:extLst>
              <a:ext uri="{FF2B5EF4-FFF2-40B4-BE49-F238E27FC236}">
                <a16:creationId xmlns:a16="http://schemas.microsoft.com/office/drawing/2014/main" id="{0F3948CA-6D6D-44F8-A94A-8EC468188232}"/>
              </a:ext>
            </a:extLst>
          </p:cNvPr>
          <p:cNvSpPr>
            <a:spLocks noGrp="1"/>
          </p:cNvSpPr>
          <p:nvPr>
            <p:ph type="subTitle" idx="1"/>
          </p:nvPr>
        </p:nvSpPr>
        <p:spPr>
          <a:xfrm>
            <a:off x="228599" y="908050"/>
            <a:ext cx="8686801" cy="1320800"/>
          </a:xfrm>
        </p:spPr>
        <p:txBody>
          <a:bodyPr>
            <a:normAutofit fontScale="47500" lnSpcReduction="20000"/>
          </a:bodyPr>
          <a:lstStyle/>
          <a:p>
            <a:r>
              <a:rPr lang="en-US" sz="2500" dirty="0"/>
              <a:t>Geometry - Sub pixel consistency/accuracy in Sioux Falls test range</a:t>
            </a:r>
          </a:p>
          <a:p>
            <a:r>
              <a:rPr lang="en-US" sz="2500" dirty="0"/>
              <a:t>The two MTF plots below (Red and NIR, respectively) are representative of the flock of Doves analyzed</a:t>
            </a:r>
          </a:p>
          <a:p>
            <a:r>
              <a:rPr lang="en-US" sz="2500" dirty="0"/>
              <a:t>NIR MTF is always worse than RGB</a:t>
            </a:r>
          </a:p>
          <a:p>
            <a:r>
              <a:rPr lang="en-US" sz="2500" dirty="0"/>
              <a:t>SNR seems larger for NIR (than for RGB), but that could be for many reasons, including gaussian filtering</a:t>
            </a:r>
          </a:p>
          <a:p>
            <a:pPr marL="0" indent="0">
              <a:buNone/>
            </a:pPr>
            <a:r>
              <a:rPr lang="en-US" sz="2500" dirty="0"/>
              <a:t>				Red										NIR</a:t>
            </a:r>
          </a:p>
          <a:p>
            <a:endParaRPr lang="en-US" dirty="0"/>
          </a:p>
        </p:txBody>
      </p:sp>
      <p:pic>
        <p:nvPicPr>
          <p:cNvPr id="4" name="Content Placeholder 3">
            <a:extLst>
              <a:ext uri="{FF2B5EF4-FFF2-40B4-BE49-F238E27FC236}">
                <a16:creationId xmlns:a16="http://schemas.microsoft.com/office/drawing/2014/main" id="{4A75E0C2-5556-44A9-A01C-4DB66A76002D}"/>
              </a:ext>
            </a:extLst>
          </p:cNvPr>
          <p:cNvPicPr>
            <a:picLocks noGrp="1" noChangeAspect="1"/>
          </p:cNvPicPr>
          <p:nvPr/>
        </p:nvPicPr>
        <p:blipFill>
          <a:blip r:embed="rId2"/>
          <a:stretch>
            <a:fillRect/>
          </a:stretch>
        </p:blipFill>
        <p:spPr>
          <a:xfrm>
            <a:off x="45540" y="1961331"/>
            <a:ext cx="4691559" cy="2426473"/>
          </a:xfrm>
          <a:prstGeom prst="rect">
            <a:avLst/>
          </a:prstGeom>
        </p:spPr>
      </p:pic>
      <p:pic>
        <p:nvPicPr>
          <p:cNvPr id="5" name="Content Placeholder 3">
            <a:extLst>
              <a:ext uri="{FF2B5EF4-FFF2-40B4-BE49-F238E27FC236}">
                <a16:creationId xmlns:a16="http://schemas.microsoft.com/office/drawing/2014/main" id="{1A2183A7-7497-4236-8176-E0757BA68F6F}"/>
              </a:ext>
            </a:extLst>
          </p:cNvPr>
          <p:cNvPicPr>
            <a:picLocks noGrp="1" noChangeAspect="1"/>
          </p:cNvPicPr>
          <p:nvPr/>
        </p:nvPicPr>
        <p:blipFill rotWithShape="1">
          <a:blip r:embed="rId3"/>
          <a:srcRect l="10598" t="8208" r="6659" b="7961"/>
          <a:stretch/>
        </p:blipFill>
        <p:spPr>
          <a:xfrm>
            <a:off x="4831260" y="1974918"/>
            <a:ext cx="4267200" cy="2431845"/>
          </a:xfrm>
          <a:prstGeom prst="rect">
            <a:avLst/>
          </a:prstGeom>
        </p:spPr>
      </p:pic>
    </p:spTree>
    <p:extLst>
      <p:ext uri="{BB962C8B-B14F-4D97-AF65-F5344CB8AC3E}">
        <p14:creationId xmlns:p14="http://schemas.microsoft.com/office/powerpoint/2010/main" val="4269264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F4CD-74BB-48B5-83C2-D63C5596B762}"/>
              </a:ext>
            </a:extLst>
          </p:cNvPr>
          <p:cNvSpPr>
            <a:spLocks noGrp="1"/>
          </p:cNvSpPr>
          <p:nvPr>
            <p:ph type="title"/>
          </p:nvPr>
        </p:nvSpPr>
        <p:spPr/>
        <p:txBody>
          <a:bodyPr/>
          <a:lstStyle/>
          <a:p>
            <a:r>
              <a:rPr lang="en-US" dirty="0"/>
              <a:t>SR products</a:t>
            </a:r>
          </a:p>
        </p:txBody>
      </p:sp>
      <p:pic>
        <p:nvPicPr>
          <p:cNvPr id="4" name="Picture 3">
            <a:extLst>
              <a:ext uri="{FF2B5EF4-FFF2-40B4-BE49-F238E27FC236}">
                <a16:creationId xmlns:a16="http://schemas.microsoft.com/office/drawing/2014/main" id="{83AF82BE-F1A0-48A1-98A8-B1D1C6120B9E}"/>
              </a:ext>
            </a:extLst>
          </p:cNvPr>
          <p:cNvPicPr>
            <a:picLocks noChangeAspect="1"/>
          </p:cNvPicPr>
          <p:nvPr/>
        </p:nvPicPr>
        <p:blipFill>
          <a:blip r:embed="rId3"/>
          <a:stretch>
            <a:fillRect/>
          </a:stretch>
        </p:blipFill>
        <p:spPr>
          <a:xfrm>
            <a:off x="3810001" y="2275816"/>
            <a:ext cx="5333999" cy="2842582"/>
          </a:xfrm>
          <a:prstGeom prst="rect">
            <a:avLst/>
          </a:prstGeom>
        </p:spPr>
      </p:pic>
      <p:pic>
        <p:nvPicPr>
          <p:cNvPr id="5" name="Picture 4">
            <a:extLst>
              <a:ext uri="{FF2B5EF4-FFF2-40B4-BE49-F238E27FC236}">
                <a16:creationId xmlns:a16="http://schemas.microsoft.com/office/drawing/2014/main" id="{3FA42528-B361-46A8-B215-63182FB201BE}"/>
              </a:ext>
            </a:extLst>
          </p:cNvPr>
          <p:cNvPicPr>
            <a:picLocks noChangeAspect="1"/>
          </p:cNvPicPr>
          <p:nvPr/>
        </p:nvPicPr>
        <p:blipFill>
          <a:blip r:embed="rId4"/>
          <a:stretch>
            <a:fillRect/>
          </a:stretch>
        </p:blipFill>
        <p:spPr>
          <a:xfrm>
            <a:off x="44450" y="0"/>
            <a:ext cx="4800600" cy="2275694"/>
          </a:xfrm>
          <a:prstGeom prst="rect">
            <a:avLst/>
          </a:prstGeom>
        </p:spPr>
      </p:pic>
    </p:spTree>
    <p:extLst>
      <p:ext uri="{BB962C8B-B14F-4D97-AF65-F5344CB8AC3E}">
        <p14:creationId xmlns:p14="http://schemas.microsoft.com/office/powerpoint/2010/main" val="923741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FD6A-E36C-41F1-9F7B-3F67E09DC7CD}"/>
              </a:ext>
            </a:extLst>
          </p:cNvPr>
          <p:cNvSpPr>
            <a:spLocks noGrp="1"/>
          </p:cNvSpPr>
          <p:nvPr>
            <p:ph type="title"/>
          </p:nvPr>
        </p:nvSpPr>
        <p:spPr/>
        <p:txBody>
          <a:bodyPr/>
          <a:lstStyle/>
          <a:p>
            <a:r>
              <a:rPr lang="en-US" dirty="0"/>
              <a:t>Plant vs. L-8 OLI TOAR</a:t>
            </a:r>
          </a:p>
        </p:txBody>
      </p:sp>
      <p:grpSp>
        <p:nvGrpSpPr>
          <p:cNvPr id="4" name="Group 3">
            <a:extLst>
              <a:ext uri="{FF2B5EF4-FFF2-40B4-BE49-F238E27FC236}">
                <a16:creationId xmlns:a16="http://schemas.microsoft.com/office/drawing/2014/main" id="{5DAB6E7E-484E-47AE-8844-F158AB929675}"/>
              </a:ext>
            </a:extLst>
          </p:cNvPr>
          <p:cNvGrpSpPr/>
          <p:nvPr/>
        </p:nvGrpSpPr>
        <p:grpSpPr>
          <a:xfrm>
            <a:off x="4667250" y="918403"/>
            <a:ext cx="4142187" cy="3515048"/>
            <a:chOff x="6165366" y="706273"/>
            <a:chExt cx="5963929" cy="5574513"/>
          </a:xfrm>
        </p:grpSpPr>
        <p:pic>
          <p:nvPicPr>
            <p:cNvPr id="5" name="Picture 2" descr="C:\Users\minsukim\AppData\Local\Temp\1\SNAGHTML196f963.PNG">
              <a:extLst>
                <a:ext uri="{FF2B5EF4-FFF2-40B4-BE49-F238E27FC236}">
                  <a16:creationId xmlns:a16="http://schemas.microsoft.com/office/drawing/2014/main" id="{160CBA5B-0B8A-4F7E-A469-E75445D3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366" y="706273"/>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24FC08-0C38-41C2-8400-1CF8D1FBC1A9}"/>
                </a:ext>
              </a:extLst>
            </p:cNvPr>
            <p:cNvPicPr>
              <a:picLocks noChangeAspect="1"/>
            </p:cNvPicPr>
            <p:nvPr/>
          </p:nvPicPr>
          <p:blipFill>
            <a:blip r:embed="rId4"/>
            <a:stretch>
              <a:fillRect/>
            </a:stretch>
          </p:blipFill>
          <p:spPr>
            <a:xfrm>
              <a:off x="10266531" y="5031755"/>
              <a:ext cx="923716" cy="797975"/>
            </a:xfrm>
            <a:prstGeom prst="rect">
              <a:avLst/>
            </a:prstGeom>
          </p:spPr>
        </p:pic>
        <p:sp>
          <p:nvSpPr>
            <p:cNvPr id="7" name="TextBox 6">
              <a:extLst>
                <a:ext uri="{FF2B5EF4-FFF2-40B4-BE49-F238E27FC236}">
                  <a16:creationId xmlns:a16="http://schemas.microsoft.com/office/drawing/2014/main" id="{6EB1B5E0-995E-406D-AC91-6EA09597AC03}"/>
                </a:ext>
              </a:extLst>
            </p:cNvPr>
            <p:cNvSpPr txBox="1"/>
            <p:nvPr/>
          </p:nvSpPr>
          <p:spPr>
            <a:xfrm>
              <a:off x="9023505" y="1304116"/>
              <a:ext cx="930853" cy="492443"/>
            </a:xfrm>
            <a:prstGeom prst="rect">
              <a:avLst/>
            </a:prstGeom>
            <a:noFill/>
          </p:spPr>
          <p:txBody>
            <a:bodyPr wrap="none" rtlCol="0">
              <a:spAutoFit/>
            </a:bodyPr>
            <a:lstStyle/>
            <a:p>
              <a:r>
                <a:rPr lang="en-US" dirty="0">
                  <a:solidFill>
                    <a:srgbClr val="FFFF00"/>
                  </a:solidFill>
                </a:rPr>
                <a:t>TOAR</a:t>
              </a:r>
            </a:p>
          </p:txBody>
        </p:sp>
        <p:pic>
          <p:nvPicPr>
            <p:cNvPr id="8" name="Picture 7">
              <a:extLst>
                <a:ext uri="{FF2B5EF4-FFF2-40B4-BE49-F238E27FC236}">
                  <a16:creationId xmlns:a16="http://schemas.microsoft.com/office/drawing/2014/main" id="{4EEEF6F3-E5B3-42E3-B942-853D1EB7B2C0}"/>
                </a:ext>
              </a:extLst>
            </p:cNvPr>
            <p:cNvPicPr>
              <a:picLocks noChangeAspect="1"/>
            </p:cNvPicPr>
            <p:nvPr/>
          </p:nvPicPr>
          <p:blipFill>
            <a:blip r:embed="rId5"/>
            <a:stretch>
              <a:fillRect/>
            </a:stretch>
          </p:blipFill>
          <p:spPr>
            <a:xfrm>
              <a:off x="7044508" y="1880182"/>
              <a:ext cx="1158767" cy="852338"/>
            </a:xfrm>
            <a:prstGeom prst="rect">
              <a:avLst/>
            </a:prstGeom>
          </p:spPr>
        </p:pic>
      </p:grpSp>
      <p:grpSp>
        <p:nvGrpSpPr>
          <p:cNvPr id="9" name="Group 8">
            <a:extLst>
              <a:ext uri="{FF2B5EF4-FFF2-40B4-BE49-F238E27FC236}">
                <a16:creationId xmlns:a16="http://schemas.microsoft.com/office/drawing/2014/main" id="{95550E4A-B26B-48FA-A1AE-F99427EFE8E5}"/>
              </a:ext>
            </a:extLst>
          </p:cNvPr>
          <p:cNvGrpSpPr/>
          <p:nvPr/>
        </p:nvGrpSpPr>
        <p:grpSpPr>
          <a:xfrm>
            <a:off x="334565" y="918402"/>
            <a:ext cx="3994315" cy="3515048"/>
            <a:chOff x="-163891" y="2643487"/>
            <a:chExt cx="5963929" cy="5574513"/>
          </a:xfrm>
        </p:grpSpPr>
        <p:pic>
          <p:nvPicPr>
            <p:cNvPr id="10" name="Picture 2" descr="C:\Users\minsukim\AppData\Local\Temp\1\SNAGHTML19311f2.PNG">
              <a:extLst>
                <a:ext uri="{FF2B5EF4-FFF2-40B4-BE49-F238E27FC236}">
                  <a16:creationId xmlns:a16="http://schemas.microsoft.com/office/drawing/2014/main" id="{460E5EFE-0928-4FC0-9BC8-93C421F75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1" y="2643487"/>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2C19E72-9281-41B1-8249-BE02B15EC996}"/>
                </a:ext>
              </a:extLst>
            </p:cNvPr>
            <p:cNvPicPr>
              <a:picLocks noChangeAspect="1"/>
            </p:cNvPicPr>
            <p:nvPr/>
          </p:nvPicPr>
          <p:blipFill>
            <a:blip r:embed="rId7"/>
            <a:stretch>
              <a:fillRect/>
            </a:stretch>
          </p:blipFill>
          <p:spPr>
            <a:xfrm>
              <a:off x="758296" y="3824295"/>
              <a:ext cx="921949" cy="880042"/>
            </a:xfrm>
            <a:prstGeom prst="rect">
              <a:avLst/>
            </a:prstGeom>
          </p:spPr>
        </p:pic>
        <p:pic>
          <p:nvPicPr>
            <p:cNvPr id="12" name="Picture 11">
              <a:extLst>
                <a:ext uri="{FF2B5EF4-FFF2-40B4-BE49-F238E27FC236}">
                  <a16:creationId xmlns:a16="http://schemas.microsoft.com/office/drawing/2014/main" id="{E395E0E5-867D-4267-BB34-8134E0442D46}"/>
                </a:ext>
              </a:extLst>
            </p:cNvPr>
            <p:cNvPicPr>
              <a:picLocks noChangeAspect="1"/>
            </p:cNvPicPr>
            <p:nvPr/>
          </p:nvPicPr>
          <p:blipFill>
            <a:blip r:embed="rId4"/>
            <a:stretch>
              <a:fillRect/>
            </a:stretch>
          </p:blipFill>
          <p:spPr>
            <a:xfrm>
              <a:off x="3911250" y="6983319"/>
              <a:ext cx="923716" cy="797975"/>
            </a:xfrm>
            <a:prstGeom prst="rect">
              <a:avLst/>
            </a:prstGeom>
          </p:spPr>
        </p:pic>
        <p:sp>
          <p:nvSpPr>
            <p:cNvPr id="13" name="TextBox 12">
              <a:extLst>
                <a:ext uri="{FF2B5EF4-FFF2-40B4-BE49-F238E27FC236}">
                  <a16:creationId xmlns:a16="http://schemas.microsoft.com/office/drawing/2014/main" id="{93ECD75E-E1F8-4A05-BE74-6668B1D940CA}"/>
                </a:ext>
              </a:extLst>
            </p:cNvPr>
            <p:cNvSpPr txBox="1"/>
            <p:nvPr/>
          </p:nvSpPr>
          <p:spPr>
            <a:xfrm>
              <a:off x="1804070" y="3262696"/>
              <a:ext cx="1706707" cy="492443"/>
            </a:xfrm>
            <a:prstGeom prst="rect">
              <a:avLst/>
            </a:prstGeom>
            <a:noFill/>
          </p:spPr>
          <p:txBody>
            <a:bodyPr wrap="none" rtlCol="0">
              <a:spAutoFit/>
            </a:bodyPr>
            <a:lstStyle/>
            <a:p>
              <a:r>
                <a:rPr lang="en-US" dirty="0">
                  <a:solidFill>
                    <a:srgbClr val="FFFF00"/>
                  </a:solidFill>
                </a:rPr>
                <a:t>           TOAR</a:t>
              </a:r>
            </a:p>
          </p:txBody>
        </p:sp>
      </p:grpSp>
    </p:spTree>
    <p:extLst>
      <p:ext uri="{BB962C8B-B14F-4D97-AF65-F5344CB8AC3E}">
        <p14:creationId xmlns:p14="http://schemas.microsoft.com/office/powerpoint/2010/main" val="47155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6B53-2230-4E87-AF3E-21644962DF2C}"/>
              </a:ext>
            </a:extLst>
          </p:cNvPr>
          <p:cNvSpPr>
            <a:spLocks noGrp="1"/>
          </p:cNvSpPr>
          <p:nvPr>
            <p:ph type="title"/>
          </p:nvPr>
        </p:nvSpPr>
        <p:spPr/>
        <p:txBody>
          <a:bodyPr/>
          <a:lstStyle/>
          <a:p>
            <a:r>
              <a:rPr lang="en-US" dirty="0"/>
              <a:t>Radiance to Reflectance</a:t>
            </a:r>
          </a:p>
        </p:txBody>
      </p:sp>
      <p:sp>
        <p:nvSpPr>
          <p:cNvPr id="3" name="Subtitle 2">
            <a:extLst>
              <a:ext uri="{FF2B5EF4-FFF2-40B4-BE49-F238E27FC236}">
                <a16:creationId xmlns:a16="http://schemas.microsoft.com/office/drawing/2014/main" id="{488E7216-FCE2-4209-BF48-5EC11C6CC0D3}"/>
              </a:ext>
            </a:extLst>
          </p:cNvPr>
          <p:cNvSpPr>
            <a:spLocks noGrp="1"/>
          </p:cNvSpPr>
          <p:nvPr>
            <p:ph type="subTitle" idx="1"/>
          </p:nvPr>
        </p:nvSpPr>
        <p:spPr/>
        <p:txBody>
          <a:bodyPr/>
          <a:lstStyle/>
          <a:p>
            <a:endParaRPr lang="en-US" dirty="0"/>
          </a:p>
        </p:txBody>
      </p:sp>
      <p:grpSp>
        <p:nvGrpSpPr>
          <p:cNvPr id="4" name="Group 3">
            <a:extLst>
              <a:ext uri="{FF2B5EF4-FFF2-40B4-BE49-F238E27FC236}">
                <a16:creationId xmlns:a16="http://schemas.microsoft.com/office/drawing/2014/main" id="{15C5D5B4-5AE8-40FE-AD26-346759DDC3DA}"/>
              </a:ext>
            </a:extLst>
          </p:cNvPr>
          <p:cNvGrpSpPr/>
          <p:nvPr/>
        </p:nvGrpSpPr>
        <p:grpSpPr>
          <a:xfrm>
            <a:off x="176969" y="850900"/>
            <a:ext cx="4182986" cy="3658892"/>
            <a:chOff x="-1273182" y="125476"/>
            <a:chExt cx="6273766" cy="5574513"/>
          </a:xfrm>
        </p:grpSpPr>
        <p:pic>
          <p:nvPicPr>
            <p:cNvPr id="5" name="Picture 2" descr="C:\Users\minsukim\AppData\Local\Temp\1\SNAGHTML1946b57.PNG">
              <a:extLst>
                <a:ext uri="{FF2B5EF4-FFF2-40B4-BE49-F238E27FC236}">
                  <a16:creationId xmlns:a16="http://schemas.microsoft.com/office/drawing/2014/main" id="{42C7A777-0BB6-45FE-8694-4BCF511E2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82" y="125476"/>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8AB049-C2D1-4BEB-8B1E-92110DF7BC9E}"/>
                </a:ext>
              </a:extLst>
            </p:cNvPr>
            <p:cNvPicPr>
              <a:picLocks noChangeAspect="1"/>
            </p:cNvPicPr>
            <p:nvPr/>
          </p:nvPicPr>
          <p:blipFill>
            <a:blip r:embed="rId4"/>
            <a:stretch>
              <a:fillRect/>
            </a:stretch>
          </p:blipFill>
          <p:spPr>
            <a:xfrm>
              <a:off x="924454" y="1499862"/>
              <a:ext cx="921949" cy="880042"/>
            </a:xfrm>
            <a:prstGeom prst="rect">
              <a:avLst/>
            </a:prstGeom>
          </p:spPr>
        </p:pic>
        <p:pic>
          <p:nvPicPr>
            <p:cNvPr id="7" name="Picture 6">
              <a:extLst>
                <a:ext uri="{FF2B5EF4-FFF2-40B4-BE49-F238E27FC236}">
                  <a16:creationId xmlns:a16="http://schemas.microsoft.com/office/drawing/2014/main" id="{D5E9037F-6AD5-477E-92EF-006C89EF0081}"/>
                </a:ext>
              </a:extLst>
            </p:cNvPr>
            <p:cNvPicPr>
              <a:picLocks noChangeAspect="1"/>
            </p:cNvPicPr>
            <p:nvPr/>
          </p:nvPicPr>
          <p:blipFill>
            <a:blip r:embed="rId5"/>
            <a:stretch>
              <a:fillRect/>
            </a:stretch>
          </p:blipFill>
          <p:spPr>
            <a:xfrm>
              <a:off x="4076868" y="4629585"/>
              <a:ext cx="923716" cy="797975"/>
            </a:xfrm>
            <a:prstGeom prst="rect">
              <a:avLst/>
            </a:prstGeom>
          </p:spPr>
        </p:pic>
        <p:sp>
          <p:nvSpPr>
            <p:cNvPr id="8" name="TextBox 7">
              <a:extLst>
                <a:ext uri="{FF2B5EF4-FFF2-40B4-BE49-F238E27FC236}">
                  <a16:creationId xmlns:a16="http://schemas.microsoft.com/office/drawing/2014/main" id="{6C36782D-86B7-4300-8EC5-0609C5678ED9}"/>
                </a:ext>
              </a:extLst>
            </p:cNvPr>
            <p:cNvSpPr txBox="1"/>
            <p:nvPr/>
          </p:nvSpPr>
          <p:spPr>
            <a:xfrm>
              <a:off x="34813" y="578471"/>
              <a:ext cx="2222761" cy="562697"/>
            </a:xfrm>
            <a:prstGeom prst="rect">
              <a:avLst/>
            </a:prstGeom>
            <a:noFill/>
          </p:spPr>
          <p:txBody>
            <a:bodyPr wrap="none" rtlCol="0">
              <a:spAutoFit/>
            </a:bodyPr>
            <a:lstStyle/>
            <a:p>
              <a:r>
                <a:rPr lang="en-US" dirty="0">
                  <a:solidFill>
                    <a:srgbClr val="FFFF00"/>
                  </a:solidFill>
                </a:rPr>
                <a:t>TOA Radiance</a:t>
              </a:r>
            </a:p>
          </p:txBody>
        </p:sp>
      </p:grpSp>
      <p:grpSp>
        <p:nvGrpSpPr>
          <p:cNvPr id="9" name="Group 8">
            <a:extLst>
              <a:ext uri="{FF2B5EF4-FFF2-40B4-BE49-F238E27FC236}">
                <a16:creationId xmlns:a16="http://schemas.microsoft.com/office/drawing/2014/main" id="{C25FC502-8452-4255-8177-00CEFD7136DF}"/>
              </a:ext>
            </a:extLst>
          </p:cNvPr>
          <p:cNvGrpSpPr/>
          <p:nvPr/>
        </p:nvGrpSpPr>
        <p:grpSpPr>
          <a:xfrm>
            <a:off x="4639630" y="850900"/>
            <a:ext cx="3913820" cy="3658892"/>
            <a:chOff x="6036173" y="1465792"/>
            <a:chExt cx="5963929" cy="5574513"/>
          </a:xfrm>
        </p:grpSpPr>
        <p:pic>
          <p:nvPicPr>
            <p:cNvPr id="10" name="Picture 2" descr="C:\Users\minsukim\AppData\Local\Temp\1\SNAGHTML19311f2.PNG">
              <a:extLst>
                <a:ext uri="{FF2B5EF4-FFF2-40B4-BE49-F238E27FC236}">
                  <a16:creationId xmlns:a16="http://schemas.microsoft.com/office/drawing/2014/main" id="{E863287F-CAD2-482D-9131-65C02A9E7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6173" y="1465792"/>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0DFE7BC-FCE9-4E8E-94EB-FD899123396F}"/>
                </a:ext>
              </a:extLst>
            </p:cNvPr>
            <p:cNvPicPr>
              <a:picLocks noChangeAspect="1"/>
            </p:cNvPicPr>
            <p:nvPr/>
          </p:nvPicPr>
          <p:blipFill>
            <a:blip r:embed="rId4"/>
            <a:stretch>
              <a:fillRect/>
            </a:stretch>
          </p:blipFill>
          <p:spPr>
            <a:xfrm>
              <a:off x="6943580" y="2594511"/>
              <a:ext cx="921949" cy="880042"/>
            </a:xfrm>
            <a:prstGeom prst="rect">
              <a:avLst/>
            </a:prstGeom>
          </p:spPr>
        </p:pic>
        <p:pic>
          <p:nvPicPr>
            <p:cNvPr id="12" name="Picture 11">
              <a:extLst>
                <a:ext uri="{FF2B5EF4-FFF2-40B4-BE49-F238E27FC236}">
                  <a16:creationId xmlns:a16="http://schemas.microsoft.com/office/drawing/2014/main" id="{717A83E6-A166-4CE9-8BDA-B9AC963873B4}"/>
                </a:ext>
              </a:extLst>
            </p:cNvPr>
            <p:cNvPicPr>
              <a:picLocks noChangeAspect="1"/>
            </p:cNvPicPr>
            <p:nvPr/>
          </p:nvPicPr>
          <p:blipFill>
            <a:blip r:embed="rId5"/>
            <a:stretch>
              <a:fillRect/>
            </a:stretch>
          </p:blipFill>
          <p:spPr>
            <a:xfrm>
              <a:off x="10051689" y="5734485"/>
              <a:ext cx="923716" cy="797975"/>
            </a:xfrm>
            <a:prstGeom prst="rect">
              <a:avLst/>
            </a:prstGeom>
          </p:spPr>
        </p:pic>
        <p:sp>
          <p:nvSpPr>
            <p:cNvPr id="13" name="TextBox 12">
              <a:extLst>
                <a:ext uri="{FF2B5EF4-FFF2-40B4-BE49-F238E27FC236}">
                  <a16:creationId xmlns:a16="http://schemas.microsoft.com/office/drawing/2014/main" id="{8D35BF70-7E5D-4779-B765-8CECF0B401CC}"/>
                </a:ext>
              </a:extLst>
            </p:cNvPr>
            <p:cNvSpPr txBox="1"/>
            <p:nvPr/>
          </p:nvSpPr>
          <p:spPr>
            <a:xfrm>
              <a:off x="7311430" y="2035142"/>
              <a:ext cx="1706707" cy="492442"/>
            </a:xfrm>
            <a:prstGeom prst="rect">
              <a:avLst/>
            </a:prstGeom>
            <a:noFill/>
          </p:spPr>
          <p:txBody>
            <a:bodyPr wrap="none" rtlCol="0">
              <a:spAutoFit/>
            </a:bodyPr>
            <a:lstStyle/>
            <a:p>
              <a:r>
                <a:rPr lang="en-US" dirty="0">
                  <a:solidFill>
                    <a:srgbClr val="FFFF00"/>
                  </a:solidFill>
                </a:rPr>
                <a:t>           TOAR</a:t>
              </a:r>
            </a:p>
          </p:txBody>
        </p:sp>
      </p:grpSp>
      <p:sp>
        <p:nvSpPr>
          <p:cNvPr id="14" name="TextBox 13">
            <a:extLst>
              <a:ext uri="{FF2B5EF4-FFF2-40B4-BE49-F238E27FC236}">
                <a16:creationId xmlns:a16="http://schemas.microsoft.com/office/drawing/2014/main" id="{A8A4A793-E188-4786-8D72-CDD3492C05B0}"/>
              </a:ext>
            </a:extLst>
          </p:cNvPr>
          <p:cNvSpPr txBox="1"/>
          <p:nvPr/>
        </p:nvSpPr>
        <p:spPr>
          <a:xfrm>
            <a:off x="1329887" y="2385105"/>
            <a:ext cx="2414187" cy="715581"/>
          </a:xfrm>
          <a:prstGeom prst="rect">
            <a:avLst/>
          </a:prstGeom>
          <a:noFill/>
        </p:spPr>
        <p:txBody>
          <a:bodyPr wrap="none" rtlCol="0">
            <a:spAutoFit/>
          </a:bodyPr>
          <a:lstStyle/>
          <a:p>
            <a:r>
              <a:rPr lang="en-US" sz="1350" dirty="0">
                <a:solidFill>
                  <a:schemeClr val="bg1"/>
                </a:solidFill>
              </a:rPr>
              <a:t>Pre-launch calibration</a:t>
            </a:r>
          </a:p>
          <a:p>
            <a:r>
              <a:rPr lang="en-US" sz="1350" dirty="0">
                <a:solidFill>
                  <a:schemeClr val="bg1"/>
                </a:solidFill>
              </a:rPr>
              <a:t>On-orbit monitoring, correction</a:t>
            </a:r>
          </a:p>
          <a:p>
            <a:r>
              <a:rPr lang="en-US" sz="1350" dirty="0">
                <a:solidFill>
                  <a:schemeClr val="bg1"/>
                </a:solidFill>
              </a:rPr>
              <a:t>Straylight correction, …</a:t>
            </a:r>
          </a:p>
        </p:txBody>
      </p:sp>
      <p:grpSp>
        <p:nvGrpSpPr>
          <p:cNvPr id="15" name="Group 14">
            <a:extLst>
              <a:ext uri="{FF2B5EF4-FFF2-40B4-BE49-F238E27FC236}">
                <a16:creationId xmlns:a16="http://schemas.microsoft.com/office/drawing/2014/main" id="{94CFCAD0-A05F-42AB-A37D-9C265FAD0074}"/>
              </a:ext>
            </a:extLst>
          </p:cNvPr>
          <p:cNvGrpSpPr/>
          <p:nvPr/>
        </p:nvGrpSpPr>
        <p:grpSpPr>
          <a:xfrm>
            <a:off x="4359955" y="2609885"/>
            <a:ext cx="3491568" cy="1131079"/>
            <a:chOff x="5576207" y="2100448"/>
            <a:chExt cx="4655425" cy="1508106"/>
          </a:xfrm>
        </p:grpSpPr>
        <p:sp>
          <p:nvSpPr>
            <p:cNvPr id="16" name="TextBox 15">
              <a:extLst>
                <a:ext uri="{FF2B5EF4-FFF2-40B4-BE49-F238E27FC236}">
                  <a16:creationId xmlns:a16="http://schemas.microsoft.com/office/drawing/2014/main" id="{299BE117-353F-440F-90EB-B45823CF2108}"/>
                </a:ext>
              </a:extLst>
            </p:cNvPr>
            <p:cNvSpPr txBox="1"/>
            <p:nvPr/>
          </p:nvSpPr>
          <p:spPr>
            <a:xfrm>
              <a:off x="7853801" y="2100448"/>
              <a:ext cx="2377831" cy="1508106"/>
            </a:xfrm>
            <a:prstGeom prst="rect">
              <a:avLst/>
            </a:prstGeom>
            <a:noFill/>
          </p:spPr>
          <p:txBody>
            <a:bodyPr wrap="none" rtlCol="0">
              <a:spAutoFit/>
            </a:bodyPr>
            <a:lstStyle/>
            <a:p>
              <a:r>
                <a:rPr lang="en-US" sz="1350" dirty="0">
                  <a:solidFill>
                    <a:schemeClr val="bg1"/>
                  </a:solidFill>
                </a:rPr>
                <a:t>Earth-Sun distance</a:t>
              </a:r>
            </a:p>
            <a:p>
              <a:r>
                <a:rPr lang="en-US" sz="1350" dirty="0">
                  <a:solidFill>
                    <a:schemeClr val="bg1"/>
                  </a:solidFill>
                </a:rPr>
                <a:t>Solar zenith angle</a:t>
              </a:r>
            </a:p>
            <a:p>
              <a:r>
                <a:rPr lang="en-US" sz="1350" dirty="0">
                  <a:solidFill>
                    <a:schemeClr val="bg1"/>
                  </a:solidFill>
                </a:rPr>
                <a:t>Solar Flux (irradiance)</a:t>
              </a:r>
            </a:p>
            <a:p>
              <a:pPr marL="214313" indent="-214313">
                <a:buFont typeface="Wingdings" panose="05000000000000000000" pitchFamily="2" charset="2"/>
                <a:buChar char="è"/>
              </a:pPr>
              <a:r>
                <a:rPr lang="en-US" sz="1350" dirty="0">
                  <a:solidFill>
                    <a:schemeClr val="bg1"/>
                  </a:solidFill>
                  <a:sym typeface="Wingdings" panose="05000000000000000000" pitchFamily="2" charset="2"/>
                </a:rPr>
                <a:t>all, precisely known</a:t>
              </a:r>
            </a:p>
            <a:p>
              <a:r>
                <a:rPr lang="en-US" sz="1350" dirty="0">
                  <a:solidFill>
                    <a:schemeClr val="bg1"/>
                  </a:solidFill>
                  <a:sym typeface="Wingdings" panose="05000000000000000000" pitchFamily="2" charset="2"/>
                </a:rPr>
                <a:t>    ~ no uncertainty</a:t>
              </a:r>
              <a:endParaRPr lang="en-US" sz="1350" dirty="0">
                <a:solidFill>
                  <a:schemeClr val="bg1"/>
                </a:solidFill>
              </a:endParaRPr>
            </a:p>
          </p:txBody>
        </p:sp>
        <p:sp>
          <p:nvSpPr>
            <p:cNvPr id="17" name="Arrow: Right 16">
              <a:extLst>
                <a:ext uri="{FF2B5EF4-FFF2-40B4-BE49-F238E27FC236}">
                  <a16:creationId xmlns:a16="http://schemas.microsoft.com/office/drawing/2014/main" id="{92F1968F-D4A6-4B4B-A688-9AB2B2BDB3CF}"/>
                </a:ext>
              </a:extLst>
            </p:cNvPr>
            <p:cNvSpPr/>
            <p:nvPr/>
          </p:nvSpPr>
          <p:spPr>
            <a:xfrm>
              <a:off x="5576207" y="2408464"/>
              <a:ext cx="1306286" cy="704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771516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A94A-DDE1-422F-B77C-F2C2945ABA8D}"/>
              </a:ext>
            </a:extLst>
          </p:cNvPr>
          <p:cNvSpPr>
            <a:spLocks noGrp="1"/>
          </p:cNvSpPr>
          <p:nvPr>
            <p:ph type="title"/>
          </p:nvPr>
        </p:nvSpPr>
        <p:spPr/>
        <p:txBody>
          <a:bodyPr/>
          <a:lstStyle/>
          <a:p>
            <a:r>
              <a:rPr lang="en-US" dirty="0"/>
              <a:t>TOA Reflectance to SR</a:t>
            </a:r>
          </a:p>
        </p:txBody>
      </p:sp>
      <p:grpSp>
        <p:nvGrpSpPr>
          <p:cNvPr id="4" name="Group 3">
            <a:extLst>
              <a:ext uri="{FF2B5EF4-FFF2-40B4-BE49-F238E27FC236}">
                <a16:creationId xmlns:a16="http://schemas.microsoft.com/office/drawing/2014/main" id="{32358267-9F0E-468F-8E2A-0BDEBB5CE8E8}"/>
              </a:ext>
            </a:extLst>
          </p:cNvPr>
          <p:cNvGrpSpPr/>
          <p:nvPr/>
        </p:nvGrpSpPr>
        <p:grpSpPr>
          <a:xfrm>
            <a:off x="4613904" y="821532"/>
            <a:ext cx="4472947" cy="4180885"/>
            <a:chOff x="5557901" y="1099031"/>
            <a:chExt cx="5963929" cy="5574513"/>
          </a:xfrm>
        </p:grpSpPr>
        <p:pic>
          <p:nvPicPr>
            <p:cNvPr id="5" name="Picture 2" descr="C:\Users\minsukim\AppData\Local\Temp\1\SNAGHTML19162a0.PNG">
              <a:extLst>
                <a:ext uri="{FF2B5EF4-FFF2-40B4-BE49-F238E27FC236}">
                  <a16:creationId xmlns:a16="http://schemas.microsoft.com/office/drawing/2014/main" id="{28305218-035A-467F-A6AC-DC1CE0602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901" y="1099031"/>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0BCFE9-CC61-469B-B7AE-0CDC6923C0D2}"/>
                </a:ext>
              </a:extLst>
            </p:cNvPr>
            <p:cNvPicPr>
              <a:picLocks noChangeAspect="1"/>
            </p:cNvPicPr>
            <p:nvPr/>
          </p:nvPicPr>
          <p:blipFill>
            <a:blip r:embed="rId4"/>
            <a:stretch>
              <a:fillRect/>
            </a:stretch>
          </p:blipFill>
          <p:spPr>
            <a:xfrm>
              <a:off x="6439614" y="2176470"/>
              <a:ext cx="921949" cy="880042"/>
            </a:xfrm>
            <a:prstGeom prst="rect">
              <a:avLst/>
            </a:prstGeom>
          </p:spPr>
        </p:pic>
        <p:pic>
          <p:nvPicPr>
            <p:cNvPr id="7" name="Picture 6">
              <a:extLst>
                <a:ext uri="{FF2B5EF4-FFF2-40B4-BE49-F238E27FC236}">
                  <a16:creationId xmlns:a16="http://schemas.microsoft.com/office/drawing/2014/main" id="{6BE75752-A0DE-4CFA-9A1E-1D08D8F6FEF4}"/>
                </a:ext>
              </a:extLst>
            </p:cNvPr>
            <p:cNvPicPr>
              <a:picLocks noChangeAspect="1"/>
            </p:cNvPicPr>
            <p:nvPr/>
          </p:nvPicPr>
          <p:blipFill>
            <a:blip r:embed="rId5"/>
            <a:stretch>
              <a:fillRect/>
            </a:stretch>
          </p:blipFill>
          <p:spPr>
            <a:xfrm>
              <a:off x="9590256" y="5430744"/>
              <a:ext cx="923716" cy="797975"/>
            </a:xfrm>
            <a:prstGeom prst="rect">
              <a:avLst/>
            </a:prstGeom>
          </p:spPr>
        </p:pic>
        <p:sp>
          <p:nvSpPr>
            <p:cNvPr id="8" name="TextBox 7">
              <a:extLst>
                <a:ext uri="{FF2B5EF4-FFF2-40B4-BE49-F238E27FC236}">
                  <a16:creationId xmlns:a16="http://schemas.microsoft.com/office/drawing/2014/main" id="{31DC9DC8-FC36-46FD-A61C-59162B4BE9C2}"/>
                </a:ext>
              </a:extLst>
            </p:cNvPr>
            <p:cNvSpPr txBox="1"/>
            <p:nvPr/>
          </p:nvSpPr>
          <p:spPr>
            <a:xfrm>
              <a:off x="7789524" y="1649554"/>
              <a:ext cx="1329852" cy="492443"/>
            </a:xfrm>
            <a:prstGeom prst="rect">
              <a:avLst/>
            </a:prstGeom>
            <a:noFill/>
          </p:spPr>
          <p:txBody>
            <a:bodyPr wrap="none" rtlCol="0">
              <a:spAutoFit/>
            </a:bodyPr>
            <a:lstStyle/>
            <a:p>
              <a:r>
                <a:rPr lang="en-US" dirty="0">
                  <a:solidFill>
                    <a:srgbClr val="FFFF00"/>
                  </a:solidFill>
                </a:rPr>
                <a:t>           SR</a:t>
              </a:r>
            </a:p>
          </p:txBody>
        </p:sp>
      </p:grpSp>
      <p:grpSp>
        <p:nvGrpSpPr>
          <p:cNvPr id="9" name="Group 8">
            <a:extLst>
              <a:ext uri="{FF2B5EF4-FFF2-40B4-BE49-F238E27FC236}">
                <a16:creationId xmlns:a16="http://schemas.microsoft.com/office/drawing/2014/main" id="{3DD39991-61A6-46B7-9C82-538B2B413844}"/>
              </a:ext>
            </a:extLst>
          </p:cNvPr>
          <p:cNvGrpSpPr/>
          <p:nvPr/>
        </p:nvGrpSpPr>
        <p:grpSpPr>
          <a:xfrm>
            <a:off x="72358" y="821532"/>
            <a:ext cx="4472947" cy="4180885"/>
            <a:chOff x="0" y="161926"/>
            <a:chExt cx="5963929" cy="5574513"/>
          </a:xfrm>
        </p:grpSpPr>
        <p:pic>
          <p:nvPicPr>
            <p:cNvPr id="10" name="Picture 2" descr="C:\Users\minsukim\AppData\Local\Temp\1\SNAGHTML19311f2.PNG">
              <a:extLst>
                <a:ext uri="{FF2B5EF4-FFF2-40B4-BE49-F238E27FC236}">
                  <a16:creationId xmlns:a16="http://schemas.microsoft.com/office/drawing/2014/main" id="{2316D125-55C4-4994-945B-1B10DA908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1926"/>
              <a:ext cx="5963929" cy="5574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401E6CE-4E20-411C-9638-CD9D840AA0DA}"/>
                </a:ext>
              </a:extLst>
            </p:cNvPr>
            <p:cNvPicPr>
              <a:picLocks noChangeAspect="1"/>
            </p:cNvPicPr>
            <p:nvPr/>
          </p:nvPicPr>
          <p:blipFill>
            <a:blip r:embed="rId4"/>
            <a:stretch>
              <a:fillRect/>
            </a:stretch>
          </p:blipFill>
          <p:spPr>
            <a:xfrm>
              <a:off x="956778" y="1231176"/>
              <a:ext cx="921949" cy="880042"/>
            </a:xfrm>
            <a:prstGeom prst="rect">
              <a:avLst/>
            </a:prstGeom>
          </p:spPr>
        </p:pic>
        <p:pic>
          <p:nvPicPr>
            <p:cNvPr id="12" name="Picture 11">
              <a:extLst>
                <a:ext uri="{FF2B5EF4-FFF2-40B4-BE49-F238E27FC236}">
                  <a16:creationId xmlns:a16="http://schemas.microsoft.com/office/drawing/2014/main" id="{1EC771B7-FE5A-4D2B-BC69-0A090C38E92E}"/>
                </a:ext>
              </a:extLst>
            </p:cNvPr>
            <p:cNvPicPr>
              <a:picLocks noChangeAspect="1"/>
            </p:cNvPicPr>
            <p:nvPr/>
          </p:nvPicPr>
          <p:blipFill>
            <a:blip r:embed="rId5"/>
            <a:stretch>
              <a:fillRect/>
            </a:stretch>
          </p:blipFill>
          <p:spPr>
            <a:xfrm>
              <a:off x="4034441" y="4430619"/>
              <a:ext cx="923716" cy="797975"/>
            </a:xfrm>
            <a:prstGeom prst="rect">
              <a:avLst/>
            </a:prstGeom>
          </p:spPr>
        </p:pic>
        <p:sp>
          <p:nvSpPr>
            <p:cNvPr id="13" name="TextBox 12">
              <a:extLst>
                <a:ext uri="{FF2B5EF4-FFF2-40B4-BE49-F238E27FC236}">
                  <a16:creationId xmlns:a16="http://schemas.microsoft.com/office/drawing/2014/main" id="{89516ECB-E3EF-4FFC-B107-64804496BCF1}"/>
                </a:ext>
              </a:extLst>
            </p:cNvPr>
            <p:cNvSpPr txBox="1"/>
            <p:nvPr/>
          </p:nvSpPr>
          <p:spPr>
            <a:xfrm>
              <a:off x="1964144" y="637366"/>
              <a:ext cx="1706707" cy="492443"/>
            </a:xfrm>
            <a:prstGeom prst="rect">
              <a:avLst/>
            </a:prstGeom>
            <a:noFill/>
          </p:spPr>
          <p:txBody>
            <a:bodyPr wrap="none" rtlCol="0">
              <a:spAutoFit/>
            </a:bodyPr>
            <a:lstStyle/>
            <a:p>
              <a:r>
                <a:rPr lang="en-US" dirty="0">
                  <a:solidFill>
                    <a:srgbClr val="FFFF00"/>
                  </a:solidFill>
                </a:rPr>
                <a:t>           TOAR</a:t>
              </a:r>
            </a:p>
          </p:txBody>
        </p:sp>
      </p:grpSp>
      <p:grpSp>
        <p:nvGrpSpPr>
          <p:cNvPr id="14" name="Group 13">
            <a:extLst>
              <a:ext uri="{FF2B5EF4-FFF2-40B4-BE49-F238E27FC236}">
                <a16:creationId xmlns:a16="http://schemas.microsoft.com/office/drawing/2014/main" id="{E71C68B0-BA3B-4A15-8284-7DEC72E7087E}"/>
              </a:ext>
            </a:extLst>
          </p:cNvPr>
          <p:cNvGrpSpPr/>
          <p:nvPr/>
        </p:nvGrpSpPr>
        <p:grpSpPr>
          <a:xfrm>
            <a:off x="3534710" y="1806349"/>
            <a:ext cx="2815001" cy="1087879"/>
            <a:chOff x="4712946" y="2408464"/>
            <a:chExt cx="3753334" cy="1450504"/>
          </a:xfrm>
        </p:grpSpPr>
        <p:sp>
          <p:nvSpPr>
            <p:cNvPr id="15" name="TextBox 14">
              <a:extLst>
                <a:ext uri="{FF2B5EF4-FFF2-40B4-BE49-F238E27FC236}">
                  <a16:creationId xmlns:a16="http://schemas.microsoft.com/office/drawing/2014/main" id="{00A69B0E-D8F7-48ED-B603-972D0D9BD145}"/>
                </a:ext>
              </a:extLst>
            </p:cNvPr>
            <p:cNvSpPr txBox="1"/>
            <p:nvPr/>
          </p:nvSpPr>
          <p:spPr>
            <a:xfrm>
              <a:off x="4712946" y="3181860"/>
              <a:ext cx="3753334" cy="677108"/>
            </a:xfrm>
            <a:prstGeom prst="rect">
              <a:avLst/>
            </a:prstGeom>
            <a:solidFill>
              <a:schemeClr val="tx1">
                <a:lumMod val="65000"/>
                <a:lumOff val="35000"/>
              </a:schemeClr>
            </a:solidFill>
          </p:spPr>
          <p:txBody>
            <a:bodyPr wrap="none" rtlCol="0">
              <a:spAutoFit/>
            </a:bodyPr>
            <a:lstStyle/>
            <a:p>
              <a:r>
                <a:rPr lang="en-US" sz="1350" dirty="0">
                  <a:solidFill>
                    <a:schemeClr val="bg1"/>
                  </a:solidFill>
                </a:rPr>
                <a:t>Overall spectral pattern looks decent.</a:t>
              </a:r>
            </a:p>
            <a:p>
              <a:r>
                <a:rPr lang="en-US" sz="1350" dirty="0">
                  <a:solidFill>
                    <a:schemeClr val="bg1"/>
                  </a:solidFill>
                </a:rPr>
                <a:t>It is not easy to really screw up AC !!!</a:t>
              </a:r>
            </a:p>
          </p:txBody>
        </p:sp>
        <p:sp>
          <p:nvSpPr>
            <p:cNvPr id="16" name="Arrow: Right 15">
              <a:extLst>
                <a:ext uri="{FF2B5EF4-FFF2-40B4-BE49-F238E27FC236}">
                  <a16:creationId xmlns:a16="http://schemas.microsoft.com/office/drawing/2014/main" id="{2CE6F370-255F-4D3F-83FE-3E8D59EFC1F7}"/>
                </a:ext>
              </a:extLst>
            </p:cNvPr>
            <p:cNvSpPr/>
            <p:nvPr/>
          </p:nvSpPr>
          <p:spPr>
            <a:xfrm>
              <a:off x="5576207" y="2408464"/>
              <a:ext cx="1306286" cy="704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Atm. Corr.</a:t>
              </a:r>
            </a:p>
          </p:txBody>
        </p:sp>
      </p:grpSp>
    </p:spTree>
    <p:extLst>
      <p:ext uri="{BB962C8B-B14F-4D97-AF65-F5344CB8AC3E}">
        <p14:creationId xmlns:p14="http://schemas.microsoft.com/office/powerpoint/2010/main" val="1089885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LPCS joint effort – NOAA, USGS, NASA</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https://landsat.cr.usgs.gov/lpcs</a:t>
            </a:r>
            <a:endParaRPr lang="en-US" sz="2000" dirty="0">
              <a:latin typeface="Arial" panose="020B0604020202020204" pitchFamily="34" charset="0"/>
              <a:cs typeface="Arial" panose="020B0604020202020204" pitchFamily="34" charset="0"/>
            </a:endParaRPr>
          </a:p>
        </p:txBody>
      </p:sp>
      <p:sp>
        <p:nvSpPr>
          <p:cNvPr id="4" name="Title 1"/>
          <p:cNvSpPr txBox="1">
            <a:spLocks/>
          </p:cNvSpPr>
          <p:nvPr/>
        </p:nvSpPr>
        <p:spPr>
          <a:xfrm>
            <a:off x="2655878" y="66902"/>
            <a:ext cx="8099563" cy="523935"/>
          </a:xfrm>
          <a:prstGeom prst="rect">
            <a:avLst/>
          </a:prstGeom>
        </p:spPr>
        <p:txBody>
          <a:bodyPr lIns="0" tIns="0" rIns="0" bIns="0"/>
          <a:lstStyle>
            <a:lvl1pPr algn="l" defTabSz="457200" rtl="0" eaLnBrk="1" latinLnBrk="0" hangingPunct="1">
              <a:spcBef>
                <a:spcPct val="0"/>
              </a:spcBef>
              <a:buNone/>
              <a:defRPr sz="3600" b="1" i="0" kern="1200" baseline="0">
                <a:solidFill>
                  <a:schemeClr val="tx1"/>
                </a:solidFill>
                <a:latin typeface="Arial" charset="0"/>
                <a:ea typeface="Arial" charset="0"/>
                <a:cs typeface="Arial" charset="0"/>
              </a:defRPr>
            </a:lvl1pPr>
          </a:lstStyle>
          <a:p>
            <a:endParaRPr lang="en-US" sz="1400" dirty="0">
              <a:latin typeface="Arial" panose="020B0604020202020204" pitchFamily="34" charset="0"/>
              <a:cs typeface="Arial" panose="020B0604020202020204" pitchFamily="34" charset="0"/>
            </a:endParaRPr>
          </a:p>
        </p:txBody>
      </p:sp>
      <p:sp>
        <p:nvSpPr>
          <p:cNvPr id="5" name="Rectangle 4"/>
          <p:cNvSpPr/>
          <p:nvPr/>
        </p:nvSpPr>
        <p:spPr>
          <a:xfrm>
            <a:off x="2266945" y="796413"/>
            <a:ext cx="6464825" cy="2123658"/>
          </a:xfrm>
          <a:prstGeom prst="rect">
            <a:avLst/>
          </a:prstGeom>
        </p:spPr>
        <p:txBody>
          <a:bodyPr wrap="square">
            <a:spAutoFit/>
          </a:bodyPr>
          <a:lstStyle/>
          <a:p>
            <a:r>
              <a:rPr lang="en-US" sz="1100" b="1" dirty="0">
                <a:latin typeface="Arial" panose="020B0604020202020204" pitchFamily="34" charset="0"/>
                <a:cs typeface="Arial" panose="020B0604020202020204" pitchFamily="34" charset="0"/>
              </a:rPr>
              <a:t>The Land Product Characterization System (LPCS) is a  web-based system designed to facilitate characterization and validation of </a:t>
            </a:r>
            <a:r>
              <a:rPr lang="en-US" sz="1100" b="1" i="1" dirty="0">
                <a:latin typeface="Arial" panose="020B0604020202020204" pitchFamily="34" charset="0"/>
                <a:cs typeface="Arial" panose="020B0604020202020204" pitchFamily="34" charset="0"/>
              </a:rPr>
              <a:t>higher-level scientific data products</a:t>
            </a:r>
            <a:r>
              <a:rPr lang="en-US" sz="1100" b="1" dirty="0">
                <a:latin typeface="Arial" panose="020B0604020202020204" pitchFamily="34" charset="0"/>
                <a:cs typeface="Arial" panose="020B0604020202020204" pitchFamily="34" charset="0"/>
              </a:rPr>
              <a:t> including land products from ASTER, VIIRS, MODIS, Landsat, and in the future, Sentinel-2 and-3, GOES-16 ABI, and comparable in situ products.</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The LPCS includes: </a:t>
            </a:r>
          </a:p>
          <a:p>
            <a:pPr marL="120551" indent="-120551">
              <a:buFont typeface="Arial" panose="020B0604020202020204" pitchFamily="34" charset="0"/>
              <a:buChar char="•"/>
            </a:pPr>
            <a:r>
              <a:rPr lang="en-US" sz="1100" b="1" dirty="0">
                <a:latin typeface="Arial" panose="020B0604020202020204" pitchFamily="34" charset="0"/>
                <a:cs typeface="Arial" panose="020B0604020202020204" pitchFamily="34" charset="0"/>
              </a:rPr>
              <a:t>data inventory, </a:t>
            </a:r>
          </a:p>
          <a:p>
            <a:pPr marL="120551" indent="-120551">
              <a:buFont typeface="Arial" panose="020B0604020202020204" pitchFamily="34" charset="0"/>
              <a:buChar char="•"/>
            </a:pPr>
            <a:r>
              <a:rPr lang="en-US" sz="1100" b="1" dirty="0">
                <a:latin typeface="Arial" panose="020B0604020202020204" pitchFamily="34" charset="0"/>
                <a:cs typeface="Arial" panose="020B0604020202020204" pitchFamily="34" charset="0"/>
              </a:rPr>
              <a:t>access, processing options, and </a:t>
            </a:r>
          </a:p>
          <a:p>
            <a:pPr marL="120551" indent="-120551">
              <a:buFont typeface="Arial" panose="020B0604020202020204" pitchFamily="34" charset="0"/>
              <a:buChar char="•"/>
            </a:pPr>
            <a:r>
              <a:rPr lang="en-US" sz="1100" b="1" dirty="0">
                <a:latin typeface="Arial" panose="020B0604020202020204" pitchFamily="34" charset="0"/>
                <a:cs typeface="Arial" panose="020B0604020202020204" pitchFamily="34" charset="0"/>
              </a:rPr>
              <a:t>analysis functions, </a:t>
            </a:r>
          </a:p>
          <a:p>
            <a:r>
              <a:rPr lang="en-US" sz="1100" b="1" dirty="0">
                <a:latin typeface="Arial" panose="020B0604020202020204" pitchFamily="34" charset="0"/>
                <a:cs typeface="Arial" panose="020B0604020202020204" pitchFamily="34" charset="0"/>
              </a:rPr>
              <a:t>that will permit selection of data to be easily identified, retrieved, co-registered, and compared statistically through a single interface.  Data inventory and selection includes numerous pre-defined cal/val locations as well as options for user-defined selection of locations.</a:t>
            </a:r>
            <a:endParaRPr lang="en-US" sz="1100" b="1"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4" y="1179257"/>
            <a:ext cx="2247161" cy="3405786"/>
          </a:xfrm>
          <a:prstGeom prst="rect">
            <a:avLst/>
          </a:prstGeom>
          <a:solidFill>
            <a:schemeClr val="accent1"/>
          </a:solidFill>
          <a:ln>
            <a:noFill/>
          </a:ln>
          <a:effectLst/>
          <a:extLst/>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78"/>
          <a:stretch/>
        </p:blipFill>
        <p:spPr bwMode="auto">
          <a:xfrm>
            <a:off x="4292025" y="2940585"/>
            <a:ext cx="2064395" cy="175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310322" y="2940585"/>
            <a:ext cx="2456550" cy="2141081"/>
            <a:chOff x="7292542" y="2136923"/>
            <a:chExt cx="1595283" cy="1357422"/>
          </a:xfrm>
        </p:grpSpPr>
        <p:pic>
          <p:nvPicPr>
            <p:cNvPr id="9"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64"/>
            <a:stretch/>
          </p:blipFill>
          <p:spPr bwMode="auto">
            <a:xfrm>
              <a:off x="7292542" y="2136923"/>
              <a:ext cx="1595283" cy="135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552" y="2432817"/>
              <a:ext cx="765954" cy="85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83" y="796413"/>
            <a:ext cx="2247161" cy="38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554"/>
          <a:stretch/>
        </p:blipFill>
        <p:spPr bwMode="auto">
          <a:xfrm>
            <a:off x="6482282" y="2907643"/>
            <a:ext cx="2453229" cy="208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2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Information and Requirements</a:t>
            </a:r>
          </a:p>
        </p:txBody>
      </p:sp>
      <p:sp>
        <p:nvSpPr>
          <p:cNvPr id="3" name="Content Placeholder 2"/>
          <p:cNvSpPr>
            <a:spLocks noGrp="1"/>
          </p:cNvSpPr>
          <p:nvPr>
            <p:ph type="subTitle" idx="1"/>
          </p:nvPr>
        </p:nvSpPr>
        <p:spPr>
          <a:xfrm>
            <a:off x="82186" y="876925"/>
            <a:ext cx="2994286" cy="3507697"/>
          </a:xfrm>
        </p:spPr>
        <p:txBody>
          <a:bodyPr>
            <a:normAutofit fontScale="85000" lnSpcReduction="20000"/>
          </a:bodyPr>
          <a:lstStyle/>
          <a:p>
            <a:pPr>
              <a:spcBef>
                <a:spcPts val="900"/>
              </a:spcBef>
            </a:pPr>
            <a:r>
              <a:rPr lang="en-US" dirty="0"/>
              <a:t>Primary attributes of an Environmental Parameter</a:t>
            </a:r>
          </a:p>
          <a:p>
            <a:pPr lvl="1">
              <a:spcBef>
                <a:spcPts val="900"/>
              </a:spcBef>
            </a:pPr>
            <a:r>
              <a:rPr lang="en-US" b="1" dirty="0"/>
              <a:t>Spectral characteristics</a:t>
            </a:r>
          </a:p>
          <a:p>
            <a:pPr lvl="1">
              <a:spcBef>
                <a:spcPts val="900"/>
              </a:spcBef>
            </a:pPr>
            <a:r>
              <a:rPr lang="en-US" b="1" dirty="0"/>
              <a:t>Horizontal Resolution</a:t>
            </a:r>
          </a:p>
          <a:p>
            <a:pPr lvl="1">
              <a:spcBef>
                <a:spcPts val="900"/>
              </a:spcBef>
            </a:pPr>
            <a:r>
              <a:rPr lang="en-US" b="1" dirty="0"/>
              <a:t>Sampling Interval</a:t>
            </a:r>
          </a:p>
          <a:p>
            <a:pPr lvl="1">
              <a:spcBef>
                <a:spcPts val="900"/>
              </a:spcBef>
            </a:pPr>
            <a:r>
              <a:rPr lang="en-US" b="1" dirty="0"/>
              <a:t>Also collect attribute “needs” for: geographic coverage, data latency, conditions for sampling, length of the data record, etc.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926" y="798843"/>
            <a:ext cx="5886776" cy="3782683"/>
          </a:xfrm>
          <a:prstGeom prst="rect">
            <a:avLst/>
          </a:prstGeom>
        </p:spPr>
      </p:pic>
      <p:sp>
        <p:nvSpPr>
          <p:cNvPr id="5" name="Rectangle 4"/>
          <p:cNvSpPr/>
          <p:nvPr/>
        </p:nvSpPr>
        <p:spPr>
          <a:xfrm>
            <a:off x="7149435" y="4124326"/>
            <a:ext cx="1941227"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solidFill>
              </a:rPr>
              <a:t>US Earth Observation Assessment 2016 </a:t>
            </a:r>
          </a:p>
          <a:p>
            <a:pPr marL="171450" indent="-171450">
              <a:buFont typeface="Arial" panose="020B0604020202020204" pitchFamily="34" charset="0"/>
              <a:buChar char="•"/>
            </a:pPr>
            <a:r>
              <a:rPr lang="en-US" sz="1100" b="1" dirty="0">
                <a:solidFill>
                  <a:schemeClr val="tx1"/>
                </a:solidFill>
              </a:rPr>
              <a:t>All EO products and services used by the US Federal Civil Government </a:t>
            </a:r>
          </a:p>
        </p:txBody>
      </p:sp>
      <p:sp>
        <p:nvSpPr>
          <p:cNvPr id="6" name="Right Arrow 5"/>
          <p:cNvSpPr/>
          <p:nvPr/>
        </p:nvSpPr>
        <p:spPr>
          <a:xfrm rot="2400281">
            <a:off x="6739190" y="3665789"/>
            <a:ext cx="978408" cy="308308"/>
          </a:xfrm>
          <a:prstGeom prst="rightArrow">
            <a:avLst/>
          </a:prstGeom>
          <a:solidFill>
            <a:srgbClr val="38EC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15129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Distribution of Applications by Societal Benefit Area (SBA)</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48</a:t>
            </a:fld>
            <a:endParaRPr lang="en-US" dirty="0"/>
          </a:p>
        </p:txBody>
      </p:sp>
      <p:sp>
        <p:nvSpPr>
          <p:cNvPr id="6" name="TextBox 5"/>
          <p:cNvSpPr txBox="1"/>
          <p:nvPr/>
        </p:nvSpPr>
        <p:spPr>
          <a:xfrm>
            <a:off x="7029472" y="3364188"/>
            <a:ext cx="647934" cy="276999"/>
          </a:xfrm>
          <a:prstGeom prst="rect">
            <a:avLst/>
          </a:prstGeom>
          <a:noFill/>
        </p:spPr>
        <p:txBody>
          <a:bodyPr wrap="none" rtlCol="0">
            <a:spAutoFit/>
          </a:bodyPr>
          <a:lstStyle/>
          <a:p>
            <a:r>
              <a:rPr lang="en-US" sz="1200" dirty="0"/>
              <a:t>n = 176</a:t>
            </a:r>
          </a:p>
        </p:txBody>
      </p:sp>
      <p:graphicFrame>
        <p:nvGraphicFramePr>
          <p:cNvPr id="7" name="Chart 6"/>
          <p:cNvGraphicFramePr>
            <a:graphicFrameLocks/>
          </p:cNvGraphicFramePr>
          <p:nvPr>
            <p:extLst>
              <p:ext uri="{D42A27DB-BD31-4B8C-83A1-F6EECF244321}">
                <p14:modId xmlns:p14="http://schemas.microsoft.com/office/powerpoint/2010/main" val="1603543335"/>
              </p:ext>
            </p:extLst>
          </p:nvPr>
        </p:nvGraphicFramePr>
        <p:xfrm>
          <a:off x="1939298" y="804766"/>
          <a:ext cx="5265404" cy="41251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28600" y="874101"/>
            <a:ext cx="2648858" cy="923330"/>
          </a:xfrm>
          <a:prstGeom prst="rect">
            <a:avLst/>
          </a:prstGeom>
          <a:noFill/>
        </p:spPr>
        <p:txBody>
          <a:bodyPr wrap="square" rtlCol="0">
            <a:spAutoFit/>
          </a:bodyPr>
          <a:lstStyle/>
          <a:p>
            <a:r>
              <a:rPr lang="en-US" sz="1350" dirty="0"/>
              <a:t>Adopts the OSTP framework of societal benefit areas (SBAs) used in the National Earth Observation Assessment 2016 (EOA 2016). </a:t>
            </a:r>
            <a:endParaRPr lang="en-US" sz="1350" dirty="0">
              <a:solidFill>
                <a:srgbClr val="C00000"/>
              </a:solidFill>
            </a:endParaRPr>
          </a:p>
        </p:txBody>
      </p:sp>
      <p:sp>
        <p:nvSpPr>
          <p:cNvPr id="3" name="TextBox 2"/>
          <p:cNvSpPr txBox="1"/>
          <p:nvPr/>
        </p:nvSpPr>
        <p:spPr>
          <a:xfrm>
            <a:off x="6772275" y="3666444"/>
            <a:ext cx="1600200" cy="253916"/>
          </a:xfrm>
          <a:prstGeom prst="rect">
            <a:avLst/>
          </a:prstGeom>
          <a:noFill/>
        </p:spPr>
        <p:txBody>
          <a:bodyPr wrap="square" rtlCol="0">
            <a:spAutoFit/>
          </a:bodyPr>
          <a:lstStyle/>
          <a:p>
            <a:r>
              <a:rPr lang="en-US" sz="1050" dirty="0"/>
              <a:t>As of 1/8/2018</a:t>
            </a:r>
          </a:p>
        </p:txBody>
      </p:sp>
    </p:spTree>
    <p:extLst>
      <p:ext uri="{BB962C8B-B14F-4D97-AF65-F5344CB8AC3E}">
        <p14:creationId xmlns:p14="http://schemas.microsoft.com/office/powerpoint/2010/main" val="1307168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348750" y="796413"/>
            <a:ext cx="6748115" cy="3490844"/>
            <a:chOff x="1987543" y="448104"/>
            <a:chExt cx="8997487" cy="4654459"/>
          </a:xfrm>
        </p:grpSpPr>
        <p:grpSp>
          <p:nvGrpSpPr>
            <p:cNvPr id="6" name="Group 5"/>
            <p:cNvGrpSpPr/>
            <p:nvPr/>
          </p:nvGrpSpPr>
          <p:grpSpPr>
            <a:xfrm>
              <a:off x="6641500" y="1068713"/>
              <a:ext cx="4138026" cy="3434101"/>
              <a:chOff x="4236514" y="1423668"/>
              <a:chExt cx="4483388" cy="4055458"/>
            </a:xfrm>
          </p:grpSpPr>
          <p:sp>
            <p:nvSpPr>
              <p:cNvPr id="7" name="Shape 314"/>
              <p:cNvSpPr>
                <a:spLocks/>
              </p:cNvSpPr>
              <p:nvPr/>
            </p:nvSpPr>
            <p:spPr>
              <a:xfrm>
                <a:off x="5739805" y="1459467"/>
                <a:ext cx="2980097" cy="2838295"/>
              </a:xfrm>
              <a:prstGeom prst="ellipse">
                <a:avLst/>
              </a:prstGeom>
              <a:solidFill>
                <a:srgbClr val="FFFF00">
                  <a:alpha val="59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500" b="1" dirty="0">
                  <a:solidFill>
                    <a:srgbClr val="0000CC"/>
                  </a:solidFill>
                  <a:latin typeface="Calibri"/>
                  <a:ea typeface="Calibri"/>
                  <a:cs typeface="Calibri"/>
                  <a:sym typeface="Calibri"/>
                </a:endParaRPr>
              </a:p>
            </p:txBody>
          </p:sp>
          <p:sp>
            <p:nvSpPr>
              <p:cNvPr id="8" name="Shape 315"/>
              <p:cNvSpPr>
                <a:spLocks/>
              </p:cNvSpPr>
              <p:nvPr/>
            </p:nvSpPr>
            <p:spPr>
              <a:xfrm>
                <a:off x="4236514" y="1423668"/>
                <a:ext cx="2980097" cy="2838295"/>
              </a:xfrm>
              <a:prstGeom prst="ellipse">
                <a:avLst/>
              </a:prstGeom>
              <a:solidFill>
                <a:srgbClr val="FF0000">
                  <a:alpha val="49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500" b="1" dirty="0">
                  <a:solidFill>
                    <a:srgbClr val="0000CC"/>
                  </a:solidFill>
                  <a:latin typeface="Calibri"/>
                  <a:ea typeface="Calibri"/>
                  <a:cs typeface="Calibri"/>
                  <a:sym typeface="Calibri"/>
                </a:endParaRPr>
              </a:p>
            </p:txBody>
          </p:sp>
          <p:sp>
            <p:nvSpPr>
              <p:cNvPr id="9" name="Shape 316"/>
              <p:cNvSpPr>
                <a:spLocks/>
              </p:cNvSpPr>
              <p:nvPr/>
            </p:nvSpPr>
            <p:spPr>
              <a:xfrm>
                <a:off x="5014502" y="2640831"/>
                <a:ext cx="2980097" cy="2838295"/>
              </a:xfrm>
              <a:prstGeom prst="ellipse">
                <a:avLst/>
              </a:prstGeom>
              <a:solidFill>
                <a:srgbClr val="3333FF">
                  <a:alpha val="65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350" b="1" dirty="0">
                  <a:latin typeface="Calibri"/>
                  <a:ea typeface="Calibri"/>
                  <a:cs typeface="Calibri"/>
                  <a:sym typeface="Calibri"/>
                </a:endParaRPr>
              </a:p>
            </p:txBody>
          </p:sp>
          <p:sp>
            <p:nvSpPr>
              <p:cNvPr id="10" name="Shape 320"/>
              <p:cNvSpPr txBox="1">
                <a:spLocks/>
              </p:cNvSpPr>
              <p:nvPr/>
            </p:nvSpPr>
            <p:spPr>
              <a:xfrm>
                <a:off x="5557021" y="4334011"/>
                <a:ext cx="1853452" cy="801963"/>
              </a:xfrm>
              <a:prstGeom prst="rect">
                <a:avLst/>
              </a:prstGeom>
              <a:noFill/>
              <a:ln>
                <a:noFill/>
              </a:ln>
            </p:spPr>
            <p:txBody>
              <a:bodyPr lIns="68569" tIns="34275" rIns="68569" bIns="34275" anchor="t" anchorCtr="0">
                <a:noAutofit/>
              </a:bodyPr>
              <a:lstStyle/>
              <a:p>
                <a:pPr algn="ctr">
                  <a:buSzPct val="25000"/>
                  <a:defRPr>
                    <a:uFillTx/>
                  </a:defRPr>
                </a:pPr>
                <a:r>
                  <a:rPr lang="en-US" sz="1200" b="1" dirty="0"/>
                  <a:t>Value</a:t>
                </a:r>
              </a:p>
              <a:p>
                <a:pPr algn="ctr">
                  <a:buSzPct val="25000"/>
                  <a:defRPr>
                    <a:uFillTx/>
                  </a:defRPr>
                </a:pPr>
                <a:r>
                  <a:rPr lang="en-US" sz="1200" b="1" dirty="0"/>
                  <a:t>Tree</a:t>
                </a:r>
              </a:p>
            </p:txBody>
          </p:sp>
        </p:grpSp>
        <p:sp>
          <p:nvSpPr>
            <p:cNvPr id="11" name="Shape 318"/>
            <p:cNvSpPr txBox="1">
              <a:spLocks/>
            </p:cNvSpPr>
            <p:nvPr/>
          </p:nvSpPr>
          <p:spPr>
            <a:xfrm>
              <a:off x="9294175" y="1790086"/>
              <a:ext cx="1631838" cy="755377"/>
            </a:xfrm>
            <a:prstGeom prst="rect">
              <a:avLst/>
            </a:prstGeom>
            <a:noFill/>
            <a:ln>
              <a:noFill/>
            </a:ln>
          </p:spPr>
          <p:txBody>
            <a:bodyPr lIns="68569" tIns="34275" rIns="68569" bIns="34275" anchor="t" anchorCtr="0">
              <a:noAutofit/>
            </a:bodyPr>
            <a:lstStyle/>
            <a:p>
              <a:pPr algn="ctr">
                <a:buSzPct val="25000"/>
                <a:defRPr>
                  <a:uFillTx/>
                </a:defRPr>
              </a:pPr>
              <a:r>
                <a:rPr lang="en-US" sz="1200" b="1" dirty="0"/>
                <a:t>Capabilities</a:t>
              </a:r>
            </a:p>
          </p:txBody>
        </p:sp>
        <p:sp>
          <p:nvSpPr>
            <p:cNvPr id="12" name="Shape 319"/>
            <p:cNvSpPr txBox="1">
              <a:spLocks/>
            </p:cNvSpPr>
            <p:nvPr/>
          </p:nvSpPr>
          <p:spPr>
            <a:xfrm>
              <a:off x="6480370" y="1784870"/>
              <a:ext cx="1881094" cy="795954"/>
            </a:xfrm>
            <a:prstGeom prst="rect">
              <a:avLst/>
            </a:prstGeom>
            <a:noFill/>
            <a:ln>
              <a:noFill/>
            </a:ln>
          </p:spPr>
          <p:txBody>
            <a:bodyPr lIns="68569" tIns="34275" rIns="68569" bIns="34275" anchor="t" anchorCtr="0">
              <a:noAutofit/>
            </a:bodyPr>
            <a:lstStyle/>
            <a:p>
              <a:pPr algn="ctr">
                <a:buSzPct val="25000"/>
                <a:defRPr>
                  <a:uFillTx/>
                </a:defRPr>
              </a:pPr>
              <a:r>
                <a:rPr lang="en-US" sz="1200" b="1" dirty="0"/>
                <a:t>Requirements</a:t>
              </a:r>
            </a:p>
          </p:txBody>
        </p:sp>
        <p:sp>
          <p:nvSpPr>
            <p:cNvPr id="13" name="Shape 317"/>
            <p:cNvSpPr txBox="1">
              <a:spLocks/>
            </p:cNvSpPr>
            <p:nvPr/>
          </p:nvSpPr>
          <p:spPr>
            <a:xfrm>
              <a:off x="7065964" y="2271780"/>
              <a:ext cx="3318756" cy="1077544"/>
            </a:xfrm>
            <a:prstGeom prst="rect">
              <a:avLst/>
            </a:prstGeom>
            <a:noFill/>
            <a:ln>
              <a:noFill/>
            </a:ln>
          </p:spPr>
          <p:txBody>
            <a:bodyPr lIns="68569" tIns="34275" rIns="68569" bIns="34275" anchor="t" anchorCtr="0">
              <a:noAutofit/>
            </a:bodyPr>
            <a:lstStyle/>
            <a:p>
              <a:pPr algn="ctr">
                <a:buSzPct val="25000"/>
                <a:defRPr>
                  <a:uFillTx/>
                </a:defRPr>
              </a:pPr>
              <a:r>
                <a:rPr lang="en-US" sz="1200" b="1" dirty="0">
                  <a:solidFill>
                    <a:srgbClr val="FFFFFF"/>
                  </a:solidFill>
                </a:rPr>
                <a:t>Analysis</a:t>
              </a:r>
              <a:endParaRPr lang="en-US" sz="1200" b="1" dirty="0">
                <a:solidFill>
                  <a:srgbClr val="FFFFFF"/>
                </a:solidFill>
                <a:cs typeface="Times New Roman" panose="02020603050405020304" pitchFamily="18" charset="0"/>
              </a:endParaRPr>
            </a:p>
          </p:txBody>
        </p:sp>
        <p:sp>
          <p:nvSpPr>
            <p:cNvPr id="18" name="TextBox 17"/>
            <p:cNvSpPr txBox="1"/>
            <p:nvPr/>
          </p:nvSpPr>
          <p:spPr>
            <a:xfrm>
              <a:off x="2549694" y="448105"/>
              <a:ext cx="2966099" cy="492443"/>
            </a:xfrm>
            <a:prstGeom prst="rect">
              <a:avLst/>
            </a:prstGeom>
            <a:noFill/>
          </p:spPr>
          <p:txBody>
            <a:bodyPr wrap="square" rtlCol="0">
              <a:spAutoFit/>
            </a:bodyPr>
            <a:lstStyle/>
            <a:p>
              <a:pPr algn="ctr"/>
              <a:r>
                <a:rPr lang="en-US" b="1" u="sng" dirty="0">
                  <a:solidFill>
                    <a:srgbClr val="006600"/>
                  </a:solidFill>
                  <a:latin typeface="Calibri" panose="020F0502020204030204" pitchFamily="34" charset="0"/>
                </a:rPr>
                <a:t>RCA-EO Components</a:t>
              </a:r>
              <a:r>
                <a:rPr lang="en-US" b="1" dirty="0">
                  <a:solidFill>
                    <a:srgbClr val="006600"/>
                  </a:solidFill>
                  <a:latin typeface="Calibri" panose="020F0502020204030204" pitchFamily="34" charset="0"/>
                </a:rPr>
                <a:t> </a:t>
              </a:r>
            </a:p>
          </p:txBody>
        </p:sp>
        <p:sp>
          <p:nvSpPr>
            <p:cNvPr id="21" name="TextBox 20"/>
            <p:cNvSpPr txBox="1"/>
            <p:nvPr/>
          </p:nvSpPr>
          <p:spPr>
            <a:xfrm>
              <a:off x="1987543" y="2086351"/>
              <a:ext cx="4321611" cy="923329"/>
            </a:xfrm>
            <a:prstGeom prst="rect">
              <a:avLst/>
            </a:prstGeom>
          </p:spPr>
          <p:txBody>
            <a:bodyPr wrap="square" rtlCol="0">
              <a:spAutoFit/>
            </a:bodyPr>
            <a:lstStyle>
              <a:defPPr marR="0" algn="l" rtl="0">
                <a:lnSpc>
                  <a:spcPct val="100000"/>
                </a:lnSpc>
                <a:spcBef>
                  <a:spcPts val="0"/>
                </a:spcBef>
                <a:spcAft>
                  <a:spcPts val="0"/>
                </a:spcAft>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1500" dirty="0">
                  <a:solidFill>
                    <a:srgbClr val="006600"/>
                  </a:solidFill>
                </a:rPr>
                <a:t>User Requirements  </a:t>
              </a:r>
            </a:p>
            <a:p>
              <a:pPr lvl="4"/>
              <a:r>
                <a:rPr lang="en-US" sz="1200" dirty="0">
                  <a:solidFill>
                    <a:srgbClr val="000000"/>
                  </a:solidFill>
                </a:rPr>
                <a:t>Database of system-independent user needs </a:t>
              </a:r>
              <a:endParaRPr lang="en-US" sz="1050" dirty="0">
                <a:solidFill>
                  <a:srgbClr val="000000"/>
                </a:solidFill>
              </a:endParaRPr>
            </a:p>
          </p:txBody>
        </p:sp>
        <p:sp>
          <p:nvSpPr>
            <p:cNvPr id="22" name="TextBox 21"/>
            <p:cNvSpPr txBox="1"/>
            <p:nvPr/>
          </p:nvSpPr>
          <p:spPr>
            <a:xfrm>
              <a:off x="1991076" y="2922443"/>
              <a:ext cx="4046133" cy="1200328"/>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1500" dirty="0">
                  <a:solidFill>
                    <a:srgbClr val="006600"/>
                  </a:solidFill>
                </a:rPr>
                <a:t>Observing Systems Capabilities</a:t>
              </a:r>
            </a:p>
            <a:p>
              <a:pPr lvl="4"/>
              <a:r>
                <a:rPr lang="en-US" sz="1200" dirty="0"/>
                <a:t>Database of current and future Earth observing systems</a:t>
              </a:r>
            </a:p>
            <a:p>
              <a:pPr lvl="4"/>
              <a:endParaRPr lang="en-US" sz="1350" dirty="0">
                <a:solidFill>
                  <a:srgbClr val="000000"/>
                </a:solidFill>
              </a:endParaRPr>
            </a:p>
          </p:txBody>
        </p:sp>
        <p:sp>
          <p:nvSpPr>
            <p:cNvPr id="23" name="TextBox 22"/>
            <p:cNvSpPr txBox="1"/>
            <p:nvPr/>
          </p:nvSpPr>
          <p:spPr>
            <a:xfrm>
              <a:off x="1991076" y="952841"/>
              <a:ext cx="4437932" cy="1169551"/>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1500" dirty="0">
                  <a:solidFill>
                    <a:srgbClr val="006600"/>
                  </a:solidFill>
                </a:rPr>
                <a:t>Value Tree Information (VTI)</a:t>
              </a:r>
            </a:p>
            <a:p>
              <a:pPr lvl="4"/>
              <a:r>
                <a:rPr lang="en-US" sz="1200" dirty="0">
                  <a:solidFill>
                    <a:srgbClr val="000000"/>
                  </a:solidFill>
                </a:rPr>
                <a:t>Earth observing input and capabilities</a:t>
              </a:r>
              <a:r>
                <a:rPr lang="en-US" sz="1200" dirty="0"/>
                <a:t> (products and services) </a:t>
              </a:r>
              <a:r>
                <a:rPr lang="en-US" sz="1200" dirty="0">
                  <a:solidFill>
                    <a:srgbClr val="000000"/>
                  </a:solidFill>
                </a:rPr>
                <a:t>mapped to the organization’s goals and objectives</a:t>
              </a:r>
              <a:endParaRPr lang="en-US" sz="1200" dirty="0"/>
            </a:p>
          </p:txBody>
        </p:sp>
        <p:sp>
          <p:nvSpPr>
            <p:cNvPr id="24" name="TextBox 23"/>
            <p:cNvSpPr txBox="1"/>
            <p:nvPr/>
          </p:nvSpPr>
          <p:spPr>
            <a:xfrm>
              <a:off x="2004162" y="4384162"/>
              <a:ext cx="4387565" cy="718145"/>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pPr marL="0" indent="0">
                <a:buNone/>
              </a:pPr>
              <a:r>
                <a:rPr lang="en-US" sz="1400" dirty="0">
                  <a:solidFill>
                    <a:srgbClr val="006600"/>
                  </a:solidFill>
                </a:rPr>
                <a:t>Earth Observation Requirements Evaluation System (EORES) and </a:t>
              </a:r>
              <a:r>
                <a:rPr lang="en-US" sz="1500" dirty="0">
                  <a:solidFill>
                    <a:srgbClr val="006600"/>
                  </a:solidFill>
                </a:rPr>
                <a:t>Analysis</a:t>
              </a:r>
            </a:p>
          </p:txBody>
        </p:sp>
        <p:sp>
          <p:nvSpPr>
            <p:cNvPr id="14" name="Rectangle 13"/>
            <p:cNvSpPr/>
            <p:nvPr/>
          </p:nvSpPr>
          <p:spPr>
            <a:xfrm>
              <a:off x="1991077" y="962954"/>
              <a:ext cx="4348719" cy="28397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Down Arrow 14"/>
            <p:cNvSpPr/>
            <p:nvPr/>
          </p:nvSpPr>
          <p:spPr>
            <a:xfrm>
              <a:off x="3818707" y="3923997"/>
              <a:ext cx="345133" cy="41245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Oval 2"/>
            <p:cNvSpPr/>
            <p:nvPr/>
          </p:nvSpPr>
          <p:spPr>
            <a:xfrm>
              <a:off x="6432543" y="498787"/>
              <a:ext cx="4552487" cy="3963111"/>
            </a:xfrm>
            <a:prstGeom prst="ellipse">
              <a:avLst/>
            </a:prstGeom>
            <a:solidFill>
              <a:schemeClr val="accent2">
                <a:lumMod val="7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Box 15"/>
            <p:cNvSpPr txBox="1"/>
            <p:nvPr/>
          </p:nvSpPr>
          <p:spPr>
            <a:xfrm>
              <a:off x="8322125" y="448104"/>
              <a:ext cx="792183" cy="369332"/>
            </a:xfrm>
            <a:prstGeom prst="rect">
              <a:avLst/>
            </a:prstGeom>
            <a:noFill/>
          </p:spPr>
          <p:txBody>
            <a:bodyPr wrap="none" rtlCol="0">
              <a:spAutoFit/>
            </a:bodyPr>
            <a:lstStyle/>
            <a:p>
              <a:r>
                <a:rPr lang="en-US" sz="1200" b="1" dirty="0"/>
                <a:t>EORES</a:t>
              </a:r>
            </a:p>
          </p:txBody>
        </p:sp>
        <p:sp>
          <p:nvSpPr>
            <p:cNvPr id="26" name="Rectangle 25"/>
            <p:cNvSpPr/>
            <p:nvPr/>
          </p:nvSpPr>
          <p:spPr>
            <a:xfrm>
              <a:off x="6593480" y="4495501"/>
              <a:ext cx="4321611" cy="60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p:nvSpPr>
          <p:spPr>
            <a:xfrm>
              <a:off x="6523567" y="4461898"/>
              <a:ext cx="4321611" cy="615553"/>
            </a:xfrm>
            <a:prstGeom prst="rect">
              <a:avLst/>
            </a:prstGeom>
          </p:spPr>
          <p:txBody>
            <a:bodyPr wrap="square" rtlCol="0">
              <a:spAutoFit/>
            </a:bodyPr>
            <a:lstStyle>
              <a:defPPr marR="0" algn="l" rtl="0">
                <a:lnSpc>
                  <a:spcPct val="100000"/>
                </a:lnSpc>
                <a:spcBef>
                  <a:spcPts val="0"/>
                </a:spcBef>
                <a:spcAft>
                  <a:spcPts val="0"/>
                </a:spcAft>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1200" dirty="0">
                  <a:solidFill>
                    <a:srgbClr val="006600"/>
                  </a:solidFill>
                </a:rPr>
                <a:t>Using EOA VTI to elicit User Requirements  </a:t>
              </a:r>
            </a:p>
            <a:p>
              <a:pPr lvl="4"/>
              <a:r>
                <a:rPr lang="en-US" sz="1200" dirty="0">
                  <a:solidFill>
                    <a:srgbClr val="000000"/>
                  </a:solidFill>
                </a:rPr>
                <a:t>Across all Civil Federal Agencies</a:t>
              </a:r>
              <a:endParaRPr lang="en-US" sz="1050" dirty="0">
                <a:solidFill>
                  <a:srgbClr val="000000"/>
                </a:solidFill>
              </a:endParaRPr>
            </a:p>
          </p:txBody>
        </p:sp>
        <p:sp>
          <p:nvSpPr>
            <p:cNvPr id="28" name="Rectangle 27"/>
            <p:cNvSpPr/>
            <p:nvPr/>
          </p:nvSpPr>
          <p:spPr>
            <a:xfrm>
              <a:off x="2000203" y="4360260"/>
              <a:ext cx="4357577" cy="7423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0" name="Title 19"/>
          <p:cNvSpPr>
            <a:spLocks noGrp="1"/>
          </p:cNvSpPr>
          <p:nvPr>
            <p:ph type="title"/>
          </p:nvPr>
        </p:nvSpPr>
        <p:spPr/>
        <p:txBody>
          <a:bodyPr/>
          <a:lstStyle/>
          <a:p>
            <a:r>
              <a:rPr lang="en-US" sz="1600" dirty="0"/>
              <a:t>Requirements Capabilities and Analysis for Earth Observation (RCA-EO) - </a:t>
            </a:r>
            <a:r>
              <a:rPr lang="en-US" sz="1400" dirty="0"/>
              <a:t>First Detailed Moderate Resolution User Requirements database model</a:t>
            </a:r>
          </a:p>
        </p:txBody>
      </p:sp>
      <p:sp>
        <p:nvSpPr>
          <p:cNvPr id="30" name="Rectangle 29"/>
          <p:cNvSpPr/>
          <p:nvPr/>
        </p:nvSpPr>
        <p:spPr>
          <a:xfrm>
            <a:off x="1564453" y="4367307"/>
            <a:ext cx="5466806" cy="776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RCA-EO is driving toward a user needs driven business management process to address mission priorities, and incorporate evolving Earth observing technology</a:t>
            </a:r>
          </a:p>
        </p:txBody>
      </p:sp>
      <p:sp>
        <p:nvSpPr>
          <p:cNvPr id="31" name="Rectangle 30"/>
          <p:cNvSpPr/>
          <p:nvPr/>
        </p:nvSpPr>
        <p:spPr>
          <a:xfrm>
            <a:off x="3495535" y="4832660"/>
            <a:ext cx="2994474" cy="300082"/>
          </a:xfrm>
          <a:prstGeom prst="rect">
            <a:avLst/>
          </a:prstGeom>
        </p:spPr>
        <p:txBody>
          <a:bodyPr wrap="none">
            <a:spAutoFit/>
          </a:bodyPr>
          <a:lstStyle/>
          <a:p>
            <a:r>
              <a:rPr lang="en-US" sz="1350" dirty="0"/>
              <a:t>https://remotesensing.usgs.gov/rca-eo/</a:t>
            </a:r>
          </a:p>
        </p:txBody>
      </p:sp>
    </p:spTree>
    <p:extLst>
      <p:ext uri="{BB962C8B-B14F-4D97-AF65-F5344CB8AC3E}">
        <p14:creationId xmlns:p14="http://schemas.microsoft.com/office/powerpoint/2010/main" val="18603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9EE2-628D-44D9-90F8-4C9213DC99F2}"/>
              </a:ext>
            </a:extLst>
          </p:cNvPr>
          <p:cNvSpPr>
            <a:spLocks noGrp="1"/>
          </p:cNvSpPr>
          <p:nvPr>
            <p:ph type="title"/>
          </p:nvPr>
        </p:nvSpPr>
        <p:spPr/>
        <p:txBody>
          <a:bodyPr>
            <a:normAutofit/>
          </a:bodyPr>
          <a:lstStyle/>
          <a:p>
            <a:r>
              <a:rPr lang="en-US" sz="2800" dirty="0"/>
              <a:t>Landsat 8 Comparison Examples – Kilauea Hawaii </a:t>
            </a:r>
          </a:p>
        </p:txBody>
      </p:sp>
      <p:pic>
        <p:nvPicPr>
          <p:cNvPr id="4" name="Picture 3">
            <a:extLst>
              <a:ext uri="{FF2B5EF4-FFF2-40B4-BE49-F238E27FC236}">
                <a16:creationId xmlns:a16="http://schemas.microsoft.com/office/drawing/2014/main" id="{5805B451-01FC-4686-8B4D-0FCD856A1E04}"/>
              </a:ext>
            </a:extLst>
          </p:cNvPr>
          <p:cNvPicPr>
            <a:picLocks noChangeAspect="1"/>
          </p:cNvPicPr>
          <p:nvPr/>
        </p:nvPicPr>
        <p:blipFill>
          <a:blip r:embed="rId2"/>
          <a:stretch>
            <a:fillRect/>
          </a:stretch>
        </p:blipFill>
        <p:spPr>
          <a:xfrm>
            <a:off x="163714" y="989629"/>
            <a:ext cx="4140953" cy="2719142"/>
          </a:xfrm>
          <a:prstGeom prst="rect">
            <a:avLst/>
          </a:prstGeom>
        </p:spPr>
      </p:pic>
      <p:pic>
        <p:nvPicPr>
          <p:cNvPr id="5" name="Picture 4">
            <a:extLst>
              <a:ext uri="{FF2B5EF4-FFF2-40B4-BE49-F238E27FC236}">
                <a16:creationId xmlns:a16="http://schemas.microsoft.com/office/drawing/2014/main" id="{2467FAC2-5843-40FF-AF22-7FBE13CE4B36}"/>
              </a:ext>
            </a:extLst>
          </p:cNvPr>
          <p:cNvPicPr>
            <a:picLocks noChangeAspect="1"/>
          </p:cNvPicPr>
          <p:nvPr/>
        </p:nvPicPr>
        <p:blipFill>
          <a:blip r:embed="rId3"/>
          <a:stretch>
            <a:fillRect/>
          </a:stretch>
        </p:blipFill>
        <p:spPr>
          <a:xfrm>
            <a:off x="4358688" y="989629"/>
            <a:ext cx="4680119" cy="2686050"/>
          </a:xfrm>
          <a:prstGeom prst="rect">
            <a:avLst/>
          </a:prstGeom>
        </p:spPr>
      </p:pic>
    </p:spTree>
    <p:extLst>
      <p:ext uri="{BB962C8B-B14F-4D97-AF65-F5344CB8AC3E}">
        <p14:creationId xmlns:p14="http://schemas.microsoft.com/office/powerpoint/2010/main" val="2570536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39" y="156651"/>
            <a:ext cx="8686800" cy="639762"/>
          </a:xfrm>
        </p:spPr>
        <p:txBody>
          <a:bodyPr>
            <a:normAutofit fontScale="90000"/>
          </a:bodyPr>
          <a:lstStyle/>
          <a:p>
            <a:r>
              <a:rPr lang="en-US" dirty="0"/>
              <a:t>Landsat-9 Follow-on User Requirements</a:t>
            </a:r>
          </a:p>
        </p:txBody>
      </p:sp>
      <p:sp>
        <p:nvSpPr>
          <p:cNvPr id="3" name="Content Placeholder 2"/>
          <p:cNvSpPr>
            <a:spLocks noGrp="1"/>
          </p:cNvSpPr>
          <p:nvPr>
            <p:ph type="subTitle" idx="1"/>
          </p:nvPr>
        </p:nvSpPr>
        <p:spPr/>
        <p:txBody>
          <a:bodyPr>
            <a:noAutofit/>
          </a:bodyPr>
          <a:lstStyle/>
          <a:p>
            <a:pPr marL="0" indent="0">
              <a:spcBef>
                <a:spcPts val="900"/>
              </a:spcBef>
              <a:buNone/>
            </a:pPr>
            <a:r>
              <a:rPr lang="en-US" sz="1800" dirty="0"/>
              <a:t>Main User Needs Findings</a:t>
            </a:r>
          </a:p>
          <a:p>
            <a:pPr>
              <a:spcBef>
                <a:spcPts val="900"/>
              </a:spcBef>
            </a:pPr>
            <a:r>
              <a:rPr lang="en-US" sz="1800" dirty="0"/>
              <a:t>At minimum, users needed continuity of Landsat data and derived products with free and open data access </a:t>
            </a:r>
          </a:p>
          <a:p>
            <a:pPr>
              <a:spcBef>
                <a:spcPts val="900"/>
              </a:spcBef>
            </a:pPr>
            <a:r>
              <a:rPr lang="en-US" sz="1800" dirty="0"/>
              <a:t>To better perform their work, users need weekly clear observations, 10m spatial resolution for (VNIR – SWIR) and 30-60m for thermal, and additional red edge bands and narrower bands in VNIR and SWIR regions</a:t>
            </a:r>
          </a:p>
          <a:p>
            <a:pPr>
              <a:spcBef>
                <a:spcPts val="900"/>
              </a:spcBef>
            </a:pPr>
            <a:r>
              <a:rPr lang="en-US" sz="1800" dirty="0"/>
              <a:t>Ideally, users want clear imagery every 3 days at 5-10m spatial resolution, and contiguous 10nm-wide VNIR – SWIR band and more 5-8 thermal bands</a:t>
            </a:r>
          </a:p>
          <a:p>
            <a:pPr>
              <a:spcBef>
                <a:spcPts val="900"/>
              </a:spcBef>
            </a:pPr>
            <a:r>
              <a:rPr lang="en-US" sz="1800" dirty="0"/>
              <a:t>Federal and non-Federal needs were similar (more to come)</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50</a:t>
            </a:fld>
            <a:endParaRPr lang="en-US" dirty="0"/>
          </a:p>
        </p:txBody>
      </p:sp>
      <p:pic>
        <p:nvPicPr>
          <p:cNvPr id="5" name="Picture 4"/>
          <p:cNvPicPr>
            <a:picLocks noChangeAspect="1"/>
          </p:cNvPicPr>
          <p:nvPr/>
        </p:nvPicPr>
        <p:blipFill>
          <a:blip r:embed="rId3"/>
          <a:stretch>
            <a:fillRect/>
          </a:stretch>
        </p:blipFill>
        <p:spPr>
          <a:xfrm>
            <a:off x="1224305" y="4760726"/>
            <a:ext cx="846157" cy="338463"/>
          </a:xfrm>
          <a:prstGeom prst="rect">
            <a:avLst/>
          </a:prstGeom>
        </p:spPr>
      </p:pic>
    </p:spTree>
    <p:extLst>
      <p:ext uri="{BB962C8B-B14F-4D97-AF65-F5344CB8AC3E}">
        <p14:creationId xmlns:p14="http://schemas.microsoft.com/office/powerpoint/2010/main" val="2207049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Landsat-9 Follow-on User Requirements</a:t>
            </a:r>
            <a:br>
              <a:rPr lang="en-US" dirty="0"/>
            </a:br>
            <a:endParaRPr lang="en-US" dirty="0"/>
          </a:p>
        </p:txBody>
      </p:sp>
      <p:sp>
        <p:nvSpPr>
          <p:cNvPr id="3" name="Content Placeholder 2"/>
          <p:cNvSpPr>
            <a:spLocks noGrp="1"/>
          </p:cNvSpPr>
          <p:nvPr>
            <p:ph type="subTitle" idx="1"/>
          </p:nvPr>
        </p:nvSpPr>
        <p:spPr/>
        <p:txBody>
          <a:bodyPr>
            <a:normAutofit fontScale="62500" lnSpcReduction="20000"/>
          </a:bodyPr>
          <a:lstStyle/>
          <a:p>
            <a:pPr marL="0" indent="0">
              <a:lnSpc>
                <a:spcPct val="120000"/>
              </a:lnSpc>
              <a:buNone/>
            </a:pPr>
            <a:r>
              <a:rPr lang="en-US" sz="2900" dirty="0"/>
              <a:t>Summary of other attributes</a:t>
            </a:r>
          </a:p>
          <a:p>
            <a:pPr>
              <a:lnSpc>
                <a:spcPct val="120000"/>
              </a:lnSpc>
            </a:pPr>
            <a:r>
              <a:rPr lang="en-US" dirty="0"/>
              <a:t>Free and Open!</a:t>
            </a:r>
          </a:p>
          <a:p>
            <a:pPr>
              <a:lnSpc>
                <a:spcPct val="120000"/>
              </a:lnSpc>
            </a:pPr>
            <a:r>
              <a:rPr lang="en-US" dirty="0"/>
              <a:t>Data latency: less than 1 day for standard and higher level products</a:t>
            </a:r>
          </a:p>
          <a:p>
            <a:pPr>
              <a:lnSpc>
                <a:spcPct val="120000"/>
              </a:lnSpc>
            </a:pPr>
            <a:r>
              <a:rPr lang="en-US" dirty="0"/>
              <a:t>Geolocation accuracy: less than ½ pixel</a:t>
            </a:r>
          </a:p>
          <a:p>
            <a:pPr>
              <a:lnSpc>
                <a:spcPct val="120000"/>
              </a:lnSpc>
            </a:pPr>
            <a:r>
              <a:rPr lang="en-US" dirty="0"/>
              <a:t>Radiometric accuracy: within 5%, SNR ranging from 800:1 to 250:1 (water quality, cryosphere, minerals), 12/14-bit</a:t>
            </a:r>
          </a:p>
          <a:p>
            <a:pPr>
              <a:lnSpc>
                <a:spcPct val="120000"/>
              </a:lnSpc>
            </a:pPr>
            <a:r>
              <a:rPr lang="en-US" dirty="0"/>
              <a:t>Thermal accuracy: 1-3K for surface temperature</a:t>
            </a:r>
          </a:p>
          <a:p>
            <a:pPr>
              <a:lnSpc>
                <a:spcPct val="120000"/>
              </a:lnSpc>
            </a:pPr>
            <a:r>
              <a:rPr lang="en-US" dirty="0"/>
              <a:t>Geographic coverage: Global land (95%), Global land and ocean (5%)</a:t>
            </a:r>
          </a:p>
          <a:p>
            <a:pPr>
              <a:lnSpc>
                <a:spcPct val="120000"/>
              </a:lnSpc>
            </a:pPr>
            <a:r>
              <a:rPr lang="en-US" dirty="0"/>
              <a:t>Nighttime thermal imaging: Volcanic activity, underground coal fires, urban heat islands, etc.</a:t>
            </a:r>
          </a:p>
          <a:p>
            <a:pPr>
              <a:lnSpc>
                <a:spcPct val="120000"/>
              </a:lnSpc>
            </a:pPr>
            <a:r>
              <a:rPr lang="en-US" dirty="0"/>
              <a:t>Landsat data products (surface reflectance, cloud mask, native thermal data), global ARD</a:t>
            </a:r>
          </a:p>
          <a:p>
            <a:pPr>
              <a:lnSpc>
                <a:spcPct val="120000"/>
              </a:lnSpc>
            </a:pPr>
            <a:r>
              <a:rPr lang="en-US" dirty="0"/>
              <a:t>Data access and cloud computing</a:t>
            </a:r>
          </a:p>
          <a:p>
            <a:pPr>
              <a:lnSpc>
                <a:spcPct val="120000"/>
              </a:lnSpc>
            </a:pPr>
            <a:endParaRPr lang="en-US" dirty="0"/>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51</a:t>
            </a:fld>
            <a:endParaRPr lang="en-US" dirty="0"/>
          </a:p>
        </p:txBody>
      </p:sp>
      <p:pic>
        <p:nvPicPr>
          <p:cNvPr id="5" name="Picture 4"/>
          <p:cNvPicPr>
            <a:picLocks noChangeAspect="1"/>
          </p:cNvPicPr>
          <p:nvPr/>
        </p:nvPicPr>
        <p:blipFill>
          <a:blip r:embed="rId3"/>
          <a:stretch>
            <a:fillRect/>
          </a:stretch>
        </p:blipFill>
        <p:spPr>
          <a:xfrm>
            <a:off x="1224305" y="4760726"/>
            <a:ext cx="846157" cy="338463"/>
          </a:xfrm>
          <a:prstGeom prst="rect">
            <a:avLst/>
          </a:prstGeom>
        </p:spPr>
      </p:pic>
    </p:spTree>
    <p:extLst>
      <p:ext uri="{BB962C8B-B14F-4D97-AF65-F5344CB8AC3E}">
        <p14:creationId xmlns:p14="http://schemas.microsoft.com/office/powerpoint/2010/main" val="1656628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International Requirements Elicitation Opportunity</a:t>
            </a:r>
            <a:endParaRPr lang="en-US" sz="2800" dirty="0">
              <a:solidFill>
                <a:srgbClr val="FF0000"/>
              </a:solidFill>
            </a:endParaRPr>
          </a:p>
        </p:txBody>
      </p:sp>
      <p:sp>
        <p:nvSpPr>
          <p:cNvPr id="3" name="Content Placeholder 2"/>
          <p:cNvSpPr>
            <a:spLocks noGrp="1"/>
          </p:cNvSpPr>
          <p:nvPr>
            <p:ph type="subTitle" idx="1"/>
          </p:nvPr>
        </p:nvSpPr>
        <p:spPr/>
        <p:txBody>
          <a:bodyPr>
            <a:normAutofit fontScale="70000" lnSpcReduction="20000"/>
          </a:bodyPr>
          <a:lstStyle/>
          <a:p>
            <a:pPr lvl="0">
              <a:buClr>
                <a:srgbClr val="000000"/>
              </a:buClr>
            </a:pPr>
            <a:r>
              <a:rPr lang="en-US" dirty="0">
                <a:solidFill>
                  <a:srgbClr val="000000"/>
                </a:solidFill>
              </a:rPr>
              <a:t>Being used today with international partners, and through Landsat WGs</a:t>
            </a:r>
          </a:p>
          <a:p>
            <a:pPr lvl="0">
              <a:buClr>
                <a:srgbClr val="000000"/>
              </a:buClr>
            </a:pPr>
            <a:r>
              <a:rPr lang="en-US" dirty="0">
                <a:solidFill>
                  <a:srgbClr val="000000"/>
                </a:solidFill>
              </a:rPr>
              <a:t>Uses the RCA-EO Requirements Elicitation Process as baseline</a:t>
            </a:r>
          </a:p>
          <a:p>
            <a:pPr lvl="1">
              <a:buClr>
                <a:srgbClr val="000000"/>
              </a:buClr>
            </a:pPr>
            <a:r>
              <a:rPr lang="en-US" dirty="0">
                <a:solidFill>
                  <a:srgbClr val="000000"/>
                </a:solidFill>
              </a:rPr>
              <a:t>Significantly optimized the detailed attribute elicitation process and created as easy to use template</a:t>
            </a:r>
          </a:p>
          <a:p>
            <a:pPr lvl="1">
              <a:buClr>
                <a:srgbClr val="000000"/>
              </a:buClr>
            </a:pPr>
            <a:r>
              <a:rPr lang="en-US" dirty="0">
                <a:solidFill>
                  <a:srgbClr val="000000"/>
                </a:solidFill>
              </a:rPr>
              <a:t>template was set-up as to allow import into database</a:t>
            </a:r>
          </a:p>
          <a:p>
            <a:pPr lvl="1">
              <a:buClr>
                <a:srgbClr val="000000"/>
              </a:buClr>
            </a:pPr>
            <a:r>
              <a:rPr lang="en-US" dirty="0">
                <a:solidFill>
                  <a:srgbClr val="000000"/>
                </a:solidFill>
              </a:rPr>
              <a:t>Created training documents</a:t>
            </a:r>
          </a:p>
          <a:p>
            <a:pPr lvl="1">
              <a:buClr>
                <a:srgbClr val="000000"/>
              </a:buClr>
            </a:pPr>
            <a:r>
              <a:rPr lang="en-US" dirty="0">
                <a:solidFill>
                  <a:srgbClr val="000000"/>
                </a:solidFill>
              </a:rPr>
              <a:t>Training tested with GSA, as well as, process used for groups with the U.S.</a:t>
            </a:r>
          </a:p>
          <a:p>
            <a:pPr lvl="0">
              <a:buClr>
                <a:srgbClr val="000000"/>
              </a:buClr>
            </a:pPr>
            <a:r>
              <a:rPr lang="en-US" dirty="0">
                <a:solidFill>
                  <a:srgbClr val="000000"/>
                </a:solidFill>
              </a:rPr>
              <a:t>Process retains compatibility with other collected requirements data</a:t>
            </a:r>
          </a:p>
          <a:p>
            <a:pPr lvl="0">
              <a:buClr>
                <a:srgbClr val="000000"/>
              </a:buClr>
            </a:pPr>
            <a:r>
              <a:rPr lang="en-US" dirty="0">
                <a:solidFill>
                  <a:srgbClr val="000000"/>
                </a:solidFill>
              </a:rPr>
              <a:t>Identifies from subject matter experts (SMEs) for elicitation and follow-up as needed</a:t>
            </a:r>
          </a:p>
          <a:p>
            <a:pPr lvl="1">
              <a:buClr>
                <a:srgbClr val="000000"/>
              </a:buClr>
            </a:pPr>
            <a:r>
              <a:rPr lang="en-US" dirty="0">
                <a:solidFill>
                  <a:srgbClr val="000000"/>
                </a:solidFill>
              </a:rPr>
              <a:t>Involves interviews and data capture from SMEs</a:t>
            </a:r>
          </a:p>
          <a:p>
            <a:pPr lvl="1">
              <a:buClr>
                <a:srgbClr val="000000"/>
              </a:buClr>
            </a:pPr>
            <a:r>
              <a:rPr lang="en-US" dirty="0">
                <a:solidFill>
                  <a:srgbClr val="000000"/>
                </a:solidFill>
              </a:rPr>
              <a:t>Need someone to coordinate and identify SMEs to join training session</a:t>
            </a:r>
          </a:p>
          <a:p>
            <a:pPr>
              <a:buClr>
                <a:srgbClr val="000000"/>
              </a:buClr>
            </a:pPr>
            <a:endParaRPr lang="en-US" dirty="0">
              <a:solidFill>
                <a:srgbClr val="000000"/>
              </a:solidFill>
            </a:endParaRPr>
          </a:p>
          <a:p>
            <a:pPr>
              <a:buClr>
                <a:srgbClr val="000000"/>
              </a:buClr>
            </a:pPr>
            <a:r>
              <a:rPr lang="en-US" dirty="0">
                <a:solidFill>
                  <a:srgbClr val="000000"/>
                </a:solidFill>
              </a:rPr>
              <a:t>If interested in more information, contact </a:t>
            </a:r>
          </a:p>
          <a:p>
            <a:pPr lvl="1">
              <a:buClr>
                <a:srgbClr val="000000"/>
              </a:buClr>
            </a:pPr>
            <a:r>
              <a:rPr lang="en-US" sz="1200" dirty="0">
                <a:solidFill>
                  <a:srgbClr val="000000"/>
                </a:solidFill>
              </a:rPr>
              <a:t>Steve Labahn - </a:t>
            </a:r>
            <a:r>
              <a:rPr lang="en-US" sz="1200" dirty="0">
                <a:solidFill>
                  <a:srgbClr val="000000"/>
                </a:solidFill>
                <a:hlinkClick r:id="rId3"/>
              </a:rPr>
              <a:t>labahn@usgs.gov</a:t>
            </a:r>
            <a:r>
              <a:rPr lang="en-US" sz="1200" dirty="0">
                <a:solidFill>
                  <a:srgbClr val="000000"/>
                </a:solidFill>
              </a:rPr>
              <a:t>, Greg Snyder – </a:t>
            </a:r>
            <a:r>
              <a:rPr lang="en-US" sz="1200" dirty="0">
                <a:solidFill>
                  <a:srgbClr val="000000"/>
                </a:solidFill>
                <a:hlinkClick r:id="rId4"/>
              </a:rPr>
              <a:t>gsnyder@usgs.gov</a:t>
            </a:r>
            <a:r>
              <a:rPr lang="en-US" sz="1200" dirty="0">
                <a:solidFill>
                  <a:srgbClr val="000000"/>
                </a:solidFill>
              </a:rPr>
              <a:t>, or Greg Stensaas – </a:t>
            </a:r>
            <a:r>
              <a:rPr lang="en-US" sz="1200" dirty="0">
                <a:solidFill>
                  <a:srgbClr val="000000"/>
                </a:solidFill>
                <a:hlinkClick r:id="rId5"/>
              </a:rPr>
              <a:t>stensaas@usgs.gov</a:t>
            </a:r>
            <a:endParaRPr lang="en-US" dirty="0">
              <a:solidFill>
                <a:srgbClr val="000000"/>
              </a:solidFill>
            </a:endParaRPr>
          </a:p>
          <a:p>
            <a:pPr marL="342900" lvl="1" indent="0">
              <a:buClr>
                <a:srgbClr val="000000"/>
              </a:buClr>
              <a:buNone/>
            </a:pPr>
            <a:endParaRPr lang="en-US" dirty="0">
              <a:solidFill>
                <a:srgbClr val="000000"/>
              </a:solidFill>
            </a:endParaRPr>
          </a:p>
        </p:txBody>
      </p:sp>
      <p:sp>
        <p:nvSpPr>
          <p:cNvPr id="4" name="Rectangle 3"/>
          <p:cNvSpPr/>
          <p:nvPr/>
        </p:nvSpPr>
        <p:spPr>
          <a:xfrm>
            <a:off x="1503862" y="4749337"/>
            <a:ext cx="5466806" cy="38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Elicitation process is available for international use</a:t>
            </a:r>
          </a:p>
        </p:txBody>
      </p:sp>
    </p:spTree>
    <p:extLst>
      <p:ext uri="{BB962C8B-B14F-4D97-AF65-F5344CB8AC3E}">
        <p14:creationId xmlns:p14="http://schemas.microsoft.com/office/powerpoint/2010/main" val="35391618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26F5-4030-454E-A495-251688A15B0E}"/>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E3AD4B1C-BF08-4943-A90F-DA3FD268C0A8}"/>
              </a:ext>
            </a:extLst>
          </p:cNvPr>
          <p:cNvSpPr>
            <a:spLocks noGrp="1"/>
          </p:cNvSpPr>
          <p:nvPr>
            <p:ph type="subTitle" idx="1"/>
          </p:nvPr>
        </p:nvSpPr>
        <p:spPr>
          <a:xfrm>
            <a:off x="279400" y="973394"/>
            <a:ext cx="5047565" cy="3218122"/>
          </a:xfrm>
        </p:spPr>
        <p:txBody>
          <a:bodyPr/>
          <a:lstStyle/>
          <a:p>
            <a:r>
              <a:rPr lang="en-US" dirty="0"/>
              <a:t>VIRSS Day Night Band</a:t>
            </a:r>
          </a:p>
          <a:p>
            <a:pPr lvl="1"/>
            <a:r>
              <a:rPr lang="en-US" dirty="0"/>
              <a:t>SDSU/I2R work</a:t>
            </a:r>
          </a:p>
          <a:p>
            <a:pPr lvl="1"/>
            <a:r>
              <a:rPr lang="en-US" dirty="0"/>
              <a:t>NOAA Sponsored</a:t>
            </a:r>
          </a:p>
          <a:p>
            <a:pPr lvl="1"/>
            <a:r>
              <a:rPr lang="en-US" dirty="0"/>
              <a:t>Draft publication coming out soon</a:t>
            </a:r>
          </a:p>
          <a:p>
            <a:pPr lvl="1"/>
            <a:r>
              <a:rPr lang="en-US" dirty="0"/>
              <a:t>NIST traceable light source</a:t>
            </a:r>
          </a:p>
          <a:p>
            <a:pPr lvl="1"/>
            <a:r>
              <a:rPr lang="en-US" dirty="0"/>
              <a:t>light source is currently being installed in a modified cargo trailer and that the new unit will be operated in SD in the summer and MS in the winter</a:t>
            </a:r>
          </a:p>
        </p:txBody>
      </p:sp>
      <p:pic>
        <p:nvPicPr>
          <p:cNvPr id="4" name="Picture 3">
            <a:extLst>
              <a:ext uri="{FF2B5EF4-FFF2-40B4-BE49-F238E27FC236}">
                <a16:creationId xmlns:a16="http://schemas.microsoft.com/office/drawing/2014/main" id="{F1B6B13F-3510-4D4F-90C0-521112FD0A3D}"/>
              </a:ext>
            </a:extLst>
          </p:cNvPr>
          <p:cNvPicPr>
            <a:picLocks noChangeAspect="1"/>
          </p:cNvPicPr>
          <p:nvPr/>
        </p:nvPicPr>
        <p:blipFill>
          <a:blip r:embed="rId2"/>
          <a:stretch>
            <a:fillRect/>
          </a:stretch>
        </p:blipFill>
        <p:spPr>
          <a:xfrm>
            <a:off x="5377765" y="279400"/>
            <a:ext cx="3486835" cy="4057650"/>
          </a:xfrm>
          <a:prstGeom prst="rect">
            <a:avLst/>
          </a:prstGeom>
        </p:spPr>
      </p:pic>
    </p:spTree>
    <p:extLst>
      <p:ext uri="{BB962C8B-B14F-4D97-AF65-F5344CB8AC3E}">
        <p14:creationId xmlns:p14="http://schemas.microsoft.com/office/powerpoint/2010/main" val="4235026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Summary of Others Studies</a:t>
            </a:r>
          </a:p>
        </p:txBody>
      </p:sp>
      <p:sp>
        <p:nvSpPr>
          <p:cNvPr id="3" name="Content Placeholder 2"/>
          <p:cNvSpPr>
            <a:spLocks noGrp="1"/>
          </p:cNvSpPr>
          <p:nvPr>
            <p:ph type="subTitle" idx="1"/>
          </p:nvPr>
        </p:nvSpPr>
        <p:spPr/>
        <p:txBody>
          <a:bodyPr>
            <a:noAutofit/>
          </a:bodyPr>
          <a:lstStyle/>
          <a:p>
            <a:pPr>
              <a:spcBef>
                <a:spcPts val="900"/>
              </a:spcBef>
            </a:pPr>
            <a:r>
              <a:rPr lang="en-US" sz="1650" dirty="0"/>
              <a:t>The Request for Information (all land imaging community), AmericaView (US state and local), Geoscience Australia (international), and Landsat Advisory Group (non-Fed) surveys included governmental and non-governmental, domestic and international users</a:t>
            </a:r>
          </a:p>
          <a:p>
            <a:pPr lvl="1">
              <a:spcBef>
                <a:spcPts val="900"/>
              </a:spcBef>
            </a:pPr>
            <a:r>
              <a:rPr lang="en-US" sz="1350" dirty="0"/>
              <a:t>Spatial resolution – 10m for VNIR/SWIR bands; 30 – 60m or even 5 – 10m for thermal data </a:t>
            </a:r>
          </a:p>
          <a:p>
            <a:pPr lvl="1">
              <a:spcBef>
                <a:spcPts val="900"/>
              </a:spcBef>
            </a:pPr>
            <a:r>
              <a:rPr lang="en-US" sz="1350" dirty="0"/>
              <a:t>Observation frequency – Weekly to sub-weekly usable observations</a:t>
            </a:r>
          </a:p>
          <a:p>
            <a:pPr lvl="1">
              <a:spcBef>
                <a:spcPts val="900"/>
              </a:spcBef>
            </a:pPr>
            <a:r>
              <a:rPr lang="en-US" sz="1350" dirty="0"/>
              <a:t>Spectral enhancement – Red edge bands, several narrow bands in the UV, VIS, SWIR, and TIR regions, and hyperspectral capabilities</a:t>
            </a:r>
          </a:p>
          <a:p>
            <a:pPr lvl="1">
              <a:spcBef>
                <a:spcPts val="900"/>
              </a:spcBef>
            </a:pPr>
            <a:r>
              <a:rPr lang="en-US" sz="1350" dirty="0"/>
              <a:t>Priority – Improvements in observation frequency, followed by increasing spatial and spectral resolution</a:t>
            </a:r>
          </a:p>
          <a:p>
            <a:pPr>
              <a:spcBef>
                <a:spcPts val="900"/>
              </a:spcBef>
            </a:pPr>
            <a:r>
              <a:rPr lang="en-US" sz="1650" dirty="0"/>
              <a:t>Non-Federal studies largely mirrored the user needs collected by USGS</a:t>
            </a:r>
          </a:p>
          <a:p>
            <a:pPr>
              <a:spcBef>
                <a:spcPts val="900"/>
              </a:spcBef>
            </a:pPr>
            <a:r>
              <a:rPr lang="en-US" sz="1650" dirty="0"/>
              <a:t>Have compared to LST findings and results of the Value of Landsat Study </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54</a:t>
            </a:fld>
            <a:endParaRPr lang="en-US" dirty="0"/>
          </a:p>
        </p:txBody>
      </p:sp>
    </p:spTree>
    <p:extLst>
      <p:ext uri="{BB962C8B-B14F-4D97-AF65-F5344CB8AC3E}">
        <p14:creationId xmlns:p14="http://schemas.microsoft.com/office/powerpoint/2010/main" val="1137676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58187" y="694569"/>
            <a:ext cx="6858000" cy="4448931"/>
          </a:xfrm>
          <a:prstGeom prst="rect">
            <a:avLst/>
          </a:prstGeom>
          <a:solidFill>
            <a:schemeClr val="bg1"/>
          </a:solidFill>
        </p:spPr>
      </p:pic>
      <p:sp>
        <p:nvSpPr>
          <p:cNvPr id="2" name="Title 1"/>
          <p:cNvSpPr>
            <a:spLocks noGrp="1"/>
          </p:cNvSpPr>
          <p:nvPr>
            <p:ph type="title"/>
          </p:nvPr>
        </p:nvSpPr>
        <p:spPr/>
        <p:txBody>
          <a:bodyPr>
            <a:normAutofit/>
          </a:bodyPr>
          <a:lstStyle/>
          <a:p>
            <a:r>
              <a:rPr lang="en-US" dirty="0"/>
              <a:t>Breakthrough spectral improvements</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55</a:t>
            </a:fld>
            <a:endParaRPr lang="en-US" dirty="0"/>
          </a:p>
        </p:txBody>
      </p:sp>
      <p:pic>
        <p:nvPicPr>
          <p:cNvPr id="5" name="Picture 4"/>
          <p:cNvPicPr>
            <a:picLocks noChangeAspect="1"/>
          </p:cNvPicPr>
          <p:nvPr/>
        </p:nvPicPr>
        <p:blipFill>
          <a:blip r:embed="rId4"/>
          <a:stretch>
            <a:fillRect/>
          </a:stretch>
        </p:blipFill>
        <p:spPr>
          <a:xfrm>
            <a:off x="1224305" y="4832575"/>
            <a:ext cx="846157" cy="338463"/>
          </a:xfrm>
          <a:prstGeom prst="rect">
            <a:avLst/>
          </a:prstGeom>
        </p:spPr>
      </p:pic>
    </p:spTree>
    <p:extLst>
      <p:ext uri="{BB962C8B-B14F-4D97-AF65-F5344CB8AC3E}">
        <p14:creationId xmlns:p14="http://schemas.microsoft.com/office/powerpoint/2010/main" val="2058307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improvement needs</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56</a:t>
            </a:fld>
            <a:endParaRPr lang="en-US" dirty="0"/>
          </a:p>
        </p:txBody>
      </p:sp>
      <p:pic>
        <p:nvPicPr>
          <p:cNvPr id="5" name="Picture 4"/>
          <p:cNvPicPr>
            <a:picLocks noChangeAspect="1"/>
          </p:cNvPicPr>
          <p:nvPr/>
        </p:nvPicPr>
        <p:blipFill>
          <a:blip r:embed="rId2"/>
          <a:stretch>
            <a:fillRect/>
          </a:stretch>
        </p:blipFill>
        <p:spPr>
          <a:xfrm>
            <a:off x="813216" y="1052055"/>
            <a:ext cx="6858000" cy="3172361"/>
          </a:xfrm>
          <a:prstGeom prst="rect">
            <a:avLst/>
          </a:prstGeom>
        </p:spPr>
      </p:pic>
      <p:sp>
        <p:nvSpPr>
          <p:cNvPr id="7" name="TextBox 6"/>
          <p:cNvSpPr txBox="1"/>
          <p:nvPr/>
        </p:nvSpPr>
        <p:spPr>
          <a:xfrm>
            <a:off x="8115300" y="3613978"/>
            <a:ext cx="886293" cy="415498"/>
          </a:xfrm>
          <a:prstGeom prst="rect">
            <a:avLst/>
          </a:prstGeom>
          <a:noFill/>
        </p:spPr>
        <p:txBody>
          <a:bodyPr wrap="square" rtlCol="0">
            <a:spAutoFit/>
          </a:bodyPr>
          <a:lstStyle/>
          <a:p>
            <a:r>
              <a:rPr lang="en-US" sz="1050" dirty="0"/>
              <a:t>As of 1/8/2018</a:t>
            </a:r>
          </a:p>
        </p:txBody>
      </p:sp>
    </p:spTree>
    <p:extLst>
      <p:ext uri="{BB962C8B-B14F-4D97-AF65-F5344CB8AC3E}">
        <p14:creationId xmlns:p14="http://schemas.microsoft.com/office/powerpoint/2010/main" val="614846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prstClr val="black"/>
                </a:solidFill>
              </a:rPr>
              <a:t>Strong USGS Elevation Program</a:t>
            </a:r>
            <a:endParaRPr lang="en-US" sz="2400" dirty="0"/>
          </a:p>
        </p:txBody>
      </p:sp>
      <p:sp>
        <p:nvSpPr>
          <p:cNvPr id="3" name="Subtitle 2"/>
          <p:cNvSpPr>
            <a:spLocks noGrp="1"/>
          </p:cNvSpPr>
          <p:nvPr>
            <p:ph type="subTitle" idx="1"/>
          </p:nvPr>
        </p:nvSpPr>
        <p:spPr>
          <a:xfrm>
            <a:off x="228599" y="974361"/>
            <a:ext cx="8686801" cy="3217155"/>
          </a:xfrm>
        </p:spPr>
        <p:txBody>
          <a:bodyPr>
            <a:normAutofit fontScale="92500" lnSpcReduction="20000"/>
          </a:bodyPr>
          <a:lstStyle/>
          <a:p>
            <a:r>
              <a:rPr lang="en-US" dirty="0"/>
              <a:t>Lidar Scanner, Survey Team, Trimble Total Station and GPS Rovers and Receivers</a:t>
            </a:r>
          </a:p>
          <a:p>
            <a:r>
              <a:rPr lang="en-US" dirty="0"/>
              <a:t>Sensor and technology assessment / Lidar point and imagery cloud assessment</a:t>
            </a:r>
          </a:p>
          <a:p>
            <a:r>
              <a:rPr lang="en-US" dirty="0"/>
              <a:t>2 - ASPRS Lidar Data Quality Guidelines</a:t>
            </a:r>
          </a:p>
          <a:p>
            <a:pPr lvl="1"/>
            <a:r>
              <a:rPr lang="en-US" dirty="0"/>
              <a:t>Published in ASPRS PE&amp;RS Magazine March and April 2018</a:t>
            </a:r>
          </a:p>
          <a:p>
            <a:r>
              <a:rPr lang="en-US" dirty="0"/>
              <a:t>Collecting National Lidar Point Cloud, creating Elevation Products</a:t>
            </a:r>
          </a:p>
          <a:p>
            <a:r>
              <a:rPr lang="en-US" dirty="0"/>
              <a:t>Members available to support CEOS Terrain Mapping Subgroup</a:t>
            </a:r>
          </a:p>
        </p:txBody>
      </p:sp>
    </p:spTree>
    <p:extLst>
      <p:ext uri="{BB962C8B-B14F-4D97-AF65-F5344CB8AC3E}">
        <p14:creationId xmlns:p14="http://schemas.microsoft.com/office/powerpoint/2010/main" val="501875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Requirements</a:t>
            </a:r>
          </a:p>
        </p:txBody>
      </p:sp>
      <p:sp>
        <p:nvSpPr>
          <p:cNvPr id="3" name="Content Placeholder 2"/>
          <p:cNvSpPr>
            <a:spLocks noGrp="1"/>
          </p:cNvSpPr>
          <p:nvPr>
            <p:ph type="subTitle" idx="1"/>
          </p:nvPr>
        </p:nvSpPr>
        <p:spPr/>
        <p:txBody>
          <a:bodyPr>
            <a:normAutofit fontScale="85000" lnSpcReduction="20000"/>
          </a:bodyPr>
          <a:lstStyle/>
          <a:p>
            <a:pPr>
              <a:spcBef>
                <a:spcPts val="900"/>
              </a:spcBef>
            </a:pPr>
            <a:r>
              <a:rPr lang="en-US" dirty="0"/>
              <a:t>What are </a:t>
            </a:r>
            <a:r>
              <a:rPr lang="en-US" u="sng" dirty="0"/>
              <a:t>user requirements</a:t>
            </a:r>
            <a:r>
              <a:rPr lang="en-US" dirty="0"/>
              <a:t>?</a:t>
            </a:r>
          </a:p>
          <a:p>
            <a:pPr marL="342900" lvl="1" indent="0">
              <a:spcBef>
                <a:spcPts val="900"/>
              </a:spcBef>
              <a:buNone/>
            </a:pPr>
            <a:r>
              <a:rPr lang="en-US" b="1" dirty="0"/>
              <a:t>The specification of the characteristics of an Earth observation, product, or service to meet a user need</a:t>
            </a:r>
          </a:p>
          <a:p>
            <a:pPr lvl="1">
              <a:spcBef>
                <a:spcPts val="900"/>
              </a:spcBef>
            </a:pPr>
            <a:r>
              <a:rPr lang="en-US" b="1" dirty="0"/>
              <a:t>Identifies the fundamental information needed by the user </a:t>
            </a:r>
          </a:p>
          <a:p>
            <a:pPr lvl="2">
              <a:spcBef>
                <a:spcPts val="900"/>
              </a:spcBef>
            </a:pPr>
            <a:r>
              <a:rPr lang="en-US" b="1" dirty="0"/>
              <a:t>Stated in the form of an “Environmental Parameter” along with the relevant attributes</a:t>
            </a:r>
          </a:p>
          <a:p>
            <a:pPr lvl="2">
              <a:spcBef>
                <a:spcPts val="900"/>
              </a:spcBef>
            </a:pPr>
            <a:r>
              <a:rPr lang="en-US" b="1" dirty="0"/>
              <a:t>Using the NASA Global Change Master Directory (GCMD) taxonomy conventions as a starting point</a:t>
            </a:r>
          </a:p>
          <a:p>
            <a:pPr lvl="1">
              <a:spcBef>
                <a:spcPts val="900"/>
              </a:spcBef>
            </a:pPr>
            <a:r>
              <a:rPr lang="en-US" b="1" dirty="0"/>
              <a:t>Not system-dependent; technology agnostic </a:t>
            </a:r>
          </a:p>
          <a:p>
            <a:pPr lvl="2">
              <a:spcBef>
                <a:spcPts val="900"/>
              </a:spcBef>
            </a:pPr>
            <a:r>
              <a:rPr lang="en-US" b="1" dirty="0"/>
              <a:t>Not constrained by any specific type of observing platform</a:t>
            </a:r>
          </a:p>
          <a:p>
            <a:pPr lvl="2">
              <a:spcBef>
                <a:spcPts val="900"/>
              </a:spcBef>
            </a:pPr>
            <a:r>
              <a:rPr lang="en-US" b="1" dirty="0"/>
              <a:t>Captures the “what” is needed and not the “how” </a:t>
            </a:r>
          </a:p>
        </p:txBody>
      </p:sp>
    </p:spTree>
    <p:extLst>
      <p:ext uri="{BB962C8B-B14F-4D97-AF65-F5344CB8AC3E}">
        <p14:creationId xmlns:p14="http://schemas.microsoft.com/office/powerpoint/2010/main" val="32449722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RCA-EO’s Requirements Elicitation</a:t>
            </a:r>
          </a:p>
        </p:txBody>
      </p:sp>
      <p:sp>
        <p:nvSpPr>
          <p:cNvPr id="3" name="Content Placeholder 2"/>
          <p:cNvSpPr>
            <a:spLocks noGrp="1"/>
          </p:cNvSpPr>
          <p:nvPr>
            <p:ph type="subTitle" idx="1"/>
          </p:nvPr>
        </p:nvSpPr>
        <p:spPr/>
        <p:txBody>
          <a:bodyPr>
            <a:normAutofit fontScale="70000" lnSpcReduction="20000"/>
          </a:bodyPr>
          <a:lstStyle/>
          <a:p>
            <a:pPr marL="214313" indent="-214313" defTabSz="342900">
              <a:spcBef>
                <a:spcPts val="900"/>
              </a:spcBef>
            </a:pPr>
            <a:r>
              <a:rPr lang="en-US" dirty="0"/>
              <a:t>Defining the Landsat “User” Community</a:t>
            </a:r>
          </a:p>
          <a:p>
            <a:pPr lvl="1" defTabSz="342900">
              <a:spcBef>
                <a:spcPts val="450"/>
              </a:spcBef>
            </a:pPr>
            <a:r>
              <a:rPr lang="en-US" sz="1500" b="1" dirty="0"/>
              <a:t>USGS and DOI (National Park Service, Fish and Wildlife Service, Bureau of Land Management, Bureau of Reclamation, etc.)</a:t>
            </a:r>
          </a:p>
          <a:p>
            <a:pPr lvl="1" defTabSz="342900">
              <a:spcBef>
                <a:spcPts val="450"/>
              </a:spcBef>
            </a:pPr>
            <a:r>
              <a:rPr lang="en-US" sz="1500" b="1" dirty="0"/>
              <a:t>Other Federal Agencies (USDA, NASA, DOC, DOE, DOD, EPA, etc.)</a:t>
            </a:r>
          </a:p>
          <a:p>
            <a:pPr lvl="1" defTabSz="342900">
              <a:spcBef>
                <a:spcPts val="450"/>
              </a:spcBef>
            </a:pPr>
            <a:r>
              <a:rPr lang="en-US" sz="1500" b="1" dirty="0"/>
              <a:t>Academia</a:t>
            </a:r>
          </a:p>
          <a:p>
            <a:pPr lvl="1" defTabSz="342900">
              <a:spcBef>
                <a:spcPts val="450"/>
              </a:spcBef>
            </a:pPr>
            <a:r>
              <a:rPr lang="en-US" sz="1500" b="1" dirty="0"/>
              <a:t>International Community</a:t>
            </a:r>
          </a:p>
          <a:p>
            <a:pPr lvl="1" defTabSz="342900">
              <a:spcBef>
                <a:spcPts val="450"/>
              </a:spcBef>
            </a:pPr>
            <a:r>
              <a:rPr lang="en-US" sz="1500" b="1" dirty="0"/>
              <a:t>Industry</a:t>
            </a:r>
          </a:p>
          <a:p>
            <a:pPr lvl="1" defTabSz="342900">
              <a:spcBef>
                <a:spcPts val="450"/>
              </a:spcBef>
            </a:pPr>
            <a:r>
              <a:rPr lang="en-US" sz="1500" b="1" dirty="0"/>
              <a:t>Non Governmental Organizations</a:t>
            </a:r>
          </a:p>
          <a:p>
            <a:pPr lvl="1" defTabSz="342900">
              <a:spcBef>
                <a:spcPts val="450"/>
              </a:spcBef>
            </a:pPr>
            <a:r>
              <a:rPr lang="en-US" sz="1500" b="1" dirty="0"/>
              <a:t>Private Citizens</a:t>
            </a:r>
          </a:p>
          <a:p>
            <a:pPr marL="214313" indent="-214313" defTabSz="342900">
              <a:spcBef>
                <a:spcPts val="900"/>
              </a:spcBef>
            </a:pPr>
            <a:r>
              <a:rPr lang="en-US" dirty="0"/>
              <a:t>Landsat data provided free of charge since 2008</a:t>
            </a:r>
          </a:p>
          <a:p>
            <a:pPr lvl="1" defTabSz="342900">
              <a:spcBef>
                <a:spcPts val="450"/>
              </a:spcBef>
            </a:pPr>
            <a:r>
              <a:rPr lang="en-US" sz="1500" b="1" dirty="0"/>
              <a:t>Dramatically increased the number of users in all categories</a:t>
            </a:r>
          </a:p>
          <a:p>
            <a:pPr lvl="2" defTabSz="342900">
              <a:spcBef>
                <a:spcPts val="450"/>
              </a:spcBef>
            </a:pPr>
            <a:r>
              <a:rPr lang="en-US" sz="1400" b="1" dirty="0"/>
              <a:t>Landsat User Surveys - 2009 &amp; 2012 and Case Studies</a:t>
            </a:r>
          </a:p>
          <a:p>
            <a:pPr lvl="3" defTabSz="342900">
              <a:spcBef>
                <a:spcPts val="450"/>
              </a:spcBef>
            </a:pPr>
            <a:r>
              <a:rPr lang="en-US" sz="1400" b="1" dirty="0">
                <a:hlinkClick r:id="rId3"/>
              </a:rPr>
              <a:t>https://www.fort.usgs.gov/sites/landsat-imagery-unique-resource/surveys-landsat-users</a:t>
            </a:r>
            <a:endParaRPr lang="en-US" sz="1400" b="1" dirty="0"/>
          </a:p>
          <a:p>
            <a:pPr lvl="2" defTabSz="342900">
              <a:spcBef>
                <a:spcPts val="450"/>
              </a:spcBef>
            </a:pPr>
            <a:r>
              <a:rPr lang="en-US" sz="1400" b="1" dirty="0"/>
              <a:t>Users and uses of Landsat 8 satellite imagery—2014 survey results</a:t>
            </a:r>
          </a:p>
          <a:p>
            <a:pPr lvl="3" defTabSz="342900">
              <a:spcBef>
                <a:spcPts val="450"/>
              </a:spcBef>
            </a:pPr>
            <a:r>
              <a:rPr lang="en-US" sz="1400" b="1" dirty="0"/>
              <a:t>https://www.fort.usgs.gov/products/sb/13655</a:t>
            </a:r>
          </a:p>
          <a:p>
            <a:pPr lvl="2" defTabSz="342900">
              <a:spcBef>
                <a:spcPts val="450"/>
              </a:spcBef>
            </a:pPr>
            <a:r>
              <a:rPr lang="en-US" sz="1400" b="1" dirty="0"/>
              <a:t>Future Landsat Value Study (2018) </a:t>
            </a:r>
          </a:p>
        </p:txBody>
      </p:sp>
      <p:sp>
        <p:nvSpPr>
          <p:cNvPr id="4" name="Rectangle 3"/>
          <p:cNvSpPr/>
          <p:nvPr/>
        </p:nvSpPr>
        <p:spPr>
          <a:xfrm>
            <a:off x="1881052" y="4760725"/>
            <a:ext cx="5466806" cy="38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Impossible to engage everyone – needed a strategy</a:t>
            </a:r>
          </a:p>
        </p:txBody>
      </p:sp>
    </p:spTree>
    <p:extLst>
      <p:ext uri="{BB962C8B-B14F-4D97-AF65-F5344CB8AC3E}">
        <p14:creationId xmlns:p14="http://schemas.microsoft.com/office/powerpoint/2010/main" val="3856728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L-7 Mission Schedule Challenge</a:t>
            </a:r>
          </a:p>
        </p:txBody>
      </p:sp>
      <p:sp>
        <p:nvSpPr>
          <p:cNvPr id="3" name="Text Placeholder 2"/>
          <p:cNvSpPr>
            <a:spLocks noGrp="1"/>
          </p:cNvSpPr>
          <p:nvPr>
            <p:ph type="subTitle" idx="1"/>
          </p:nvPr>
        </p:nvSpPr>
        <p:spPr>
          <a:xfrm>
            <a:off x="228600" y="1709630"/>
            <a:ext cx="4624754" cy="2809952"/>
          </a:xfrm>
        </p:spPr>
        <p:txBody>
          <a:bodyPr>
            <a:normAutofit fontScale="47500" lnSpcReduction="20000"/>
          </a:bodyPr>
          <a:lstStyle/>
          <a:p>
            <a:r>
              <a:rPr lang="en-US" altLang="en-US" dirty="0"/>
              <a:t>Landsat 7 science data degrades once outside mission equatorial crossing requirement of 10:00 AM +/- 15 min MLT in May 2020</a:t>
            </a:r>
          </a:p>
          <a:p>
            <a:pPr lvl="1"/>
            <a:r>
              <a:rPr lang="en-US" altLang="en-US" dirty="0"/>
              <a:t>Science data retains value until 9:15 AM Mean Local Time</a:t>
            </a:r>
          </a:p>
          <a:p>
            <a:endParaRPr lang="en-US" altLang="en-US" dirty="0"/>
          </a:p>
          <a:p>
            <a:r>
              <a:rPr lang="en-US" altLang="en-US" dirty="0"/>
              <a:t>December 2020 Landsat 9 LRD with 3-month commissioning period completed in March 2021 supports 2021 northern hemisphere growing season with Landsat 9</a:t>
            </a:r>
          </a:p>
          <a:p>
            <a:endParaRPr lang="en-US" altLang="en-US" dirty="0"/>
          </a:p>
          <a:p>
            <a:r>
              <a:rPr lang="en-US" altLang="en-US" dirty="0"/>
              <a:t>Congressional direction to launch Landsat 9 in 2020</a:t>
            </a:r>
          </a:p>
          <a:p>
            <a:endParaRPr lang="en-US" altLang="en-US" dirty="0"/>
          </a:p>
          <a:p>
            <a:r>
              <a:rPr lang="en-US" altLang="en-US" dirty="0"/>
              <a:t>Landsat 9 KDP-C NASA Agency direction in December 2017 recognized this challenge and provided schedule and budget resources to achieve objective</a:t>
            </a:r>
          </a:p>
          <a:p>
            <a:pPr lvl="1"/>
            <a:r>
              <a:rPr lang="en-US" altLang="en-US" dirty="0"/>
              <a:t>Management Agreement LRD:  December 2020</a:t>
            </a:r>
          </a:p>
          <a:p>
            <a:endParaRPr lang="en-US" altLang="en-US" dirty="0"/>
          </a:p>
        </p:txBody>
      </p:sp>
      <p:sp>
        <p:nvSpPr>
          <p:cNvPr id="9" name="Text Placeholder 2"/>
          <p:cNvSpPr txBox="1">
            <a:spLocks/>
          </p:cNvSpPr>
          <p:nvPr/>
        </p:nvSpPr>
        <p:spPr bwMode="auto">
          <a:xfrm>
            <a:off x="322694" y="911081"/>
            <a:ext cx="8021206" cy="73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9056" tIns="34529" rIns="69056" bIns="34529" numCol="1" anchor="t" anchorCtr="0" compatLnSpc="1">
            <a:prstTxWarp prst="textNoShape">
              <a:avLst/>
            </a:prstTxWarp>
            <a:normAutofit fontScale="85000" lnSpcReduction="10000"/>
          </a:bodyPr>
          <a:lstStyle>
            <a:lvl1pPr marL="257175" indent="-257175">
              <a:spcBef>
                <a:spcPct val="20000"/>
              </a:spcBef>
              <a:buClr>
                <a:srgbClr val="EA7500"/>
              </a:buClr>
              <a:buFont typeface="Wingdings" panose="05000000000000000000" pitchFamily="2" charset="2"/>
              <a:buChar char="w"/>
              <a:defRPr sz="2100">
                <a:latin typeface="+mn-lt"/>
              </a:defRPr>
            </a:lvl1pPr>
            <a:lvl2pPr marL="557213" lvl="1" indent="-214313">
              <a:spcBef>
                <a:spcPct val="20000"/>
              </a:spcBef>
              <a:buClr>
                <a:srgbClr val="A9A503"/>
              </a:buClr>
              <a:buFont typeface="Wingdings" panose="05000000000000000000" pitchFamily="2" charset="2"/>
              <a:buChar char="w"/>
              <a:defRPr sz="1800">
                <a:latin typeface="+mn-lt"/>
              </a:defRPr>
            </a:lvl2pPr>
            <a:lvl3pPr marL="857250" indent="-171450">
              <a:spcBef>
                <a:spcPct val="20000"/>
              </a:spcBef>
              <a:buClr>
                <a:srgbClr val="C38037"/>
              </a:buClr>
              <a:buFont typeface="Times New Roman" panose="02020603050405020304" pitchFamily="18" charset="0"/>
              <a:buChar char="•"/>
              <a:defRPr sz="1500">
                <a:latin typeface="+mn-lt"/>
              </a:defRPr>
            </a:lvl3pPr>
            <a:lvl4pPr marL="1200150" indent="-171450">
              <a:spcBef>
                <a:spcPct val="20000"/>
              </a:spcBef>
              <a:buChar char="–"/>
              <a:defRPr sz="1350">
                <a:latin typeface="+mn-lt"/>
              </a:defRPr>
            </a:lvl4pPr>
            <a:lvl5pPr marL="1543050" indent="-171450">
              <a:spcBef>
                <a:spcPct val="20000"/>
              </a:spcBef>
              <a:buClr>
                <a:schemeClr val="bg2"/>
              </a:buClr>
              <a:buChar char="•"/>
              <a:defRPr sz="1350">
                <a:latin typeface="+mn-lt"/>
              </a:defRPr>
            </a:lvl5pPr>
            <a:lvl6pPr marL="1885950" indent="-171450" fontAlgn="base">
              <a:spcBef>
                <a:spcPct val="20000"/>
              </a:spcBef>
              <a:spcAft>
                <a:spcPct val="0"/>
              </a:spcAft>
              <a:buClr>
                <a:schemeClr val="bg2"/>
              </a:buClr>
              <a:buChar char="•"/>
              <a:defRPr sz="1350">
                <a:latin typeface="+mn-lt"/>
              </a:defRPr>
            </a:lvl6pPr>
            <a:lvl7pPr marL="2228850" indent="-171450" fontAlgn="base">
              <a:spcBef>
                <a:spcPct val="20000"/>
              </a:spcBef>
              <a:spcAft>
                <a:spcPct val="0"/>
              </a:spcAft>
              <a:buClr>
                <a:schemeClr val="bg2"/>
              </a:buClr>
              <a:buChar char="•"/>
              <a:defRPr sz="1350">
                <a:latin typeface="+mn-lt"/>
              </a:defRPr>
            </a:lvl7pPr>
            <a:lvl8pPr marL="2571750" indent="-171450" fontAlgn="base">
              <a:spcBef>
                <a:spcPct val="20000"/>
              </a:spcBef>
              <a:spcAft>
                <a:spcPct val="0"/>
              </a:spcAft>
              <a:buClr>
                <a:schemeClr val="bg2"/>
              </a:buClr>
              <a:buChar char="•"/>
              <a:defRPr sz="1350">
                <a:latin typeface="+mn-lt"/>
              </a:defRPr>
            </a:lvl8pPr>
            <a:lvl9pPr marL="2914650" indent="-171450" fontAlgn="base">
              <a:spcBef>
                <a:spcPct val="20000"/>
              </a:spcBef>
              <a:spcAft>
                <a:spcPct val="0"/>
              </a:spcAft>
              <a:buClr>
                <a:schemeClr val="bg2"/>
              </a:buClr>
              <a:buChar char="•"/>
              <a:defRPr sz="1350">
                <a:latin typeface="+mn-lt"/>
              </a:defRPr>
            </a:lvl9pPr>
          </a:lstStyle>
          <a:p>
            <a:r>
              <a:rPr lang="en-US" altLang="en-US" sz="1575" dirty="0"/>
              <a:t>Important Landsat community to maintain two healthy Landsat satellites on-orbit for 8-day coverage</a:t>
            </a:r>
          </a:p>
          <a:p>
            <a:pPr lvl="1"/>
            <a:r>
              <a:rPr lang="en-US" altLang="en-US" sz="1350" dirty="0"/>
              <a:t>Landsat 7 and 8 currently operating</a:t>
            </a:r>
          </a:p>
          <a:p>
            <a:r>
              <a:rPr lang="en-US" sz="1575" dirty="0"/>
              <a:t>Landsat 7 End of Mission planning – goal is to align with launch of Landsat 9</a:t>
            </a:r>
          </a:p>
        </p:txBody>
      </p:sp>
      <p:pic>
        <p:nvPicPr>
          <p:cNvPr id="18" name="Picture 17">
            <a:extLst>
              <a:ext uri="{FF2B5EF4-FFF2-40B4-BE49-F238E27FC236}">
                <a16:creationId xmlns:a16="http://schemas.microsoft.com/office/drawing/2014/main" id="{A5DB428E-ED20-3A45-A8DA-49795C8CEE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4926" y="1718160"/>
            <a:ext cx="2922599" cy="2695285"/>
          </a:xfrm>
          <a:prstGeom prst="rect">
            <a:avLst/>
          </a:prstGeom>
        </p:spPr>
      </p:pic>
      <p:sp>
        <p:nvSpPr>
          <p:cNvPr id="10" name="TextBox 9">
            <a:extLst>
              <a:ext uri="{FF2B5EF4-FFF2-40B4-BE49-F238E27FC236}">
                <a16:creationId xmlns:a16="http://schemas.microsoft.com/office/drawing/2014/main" id="{BC8FC574-9112-354C-B544-CB741A0DA12A}"/>
              </a:ext>
            </a:extLst>
          </p:cNvPr>
          <p:cNvSpPr txBox="1"/>
          <p:nvPr/>
        </p:nvSpPr>
        <p:spPr>
          <a:xfrm>
            <a:off x="6852150" y="1943101"/>
            <a:ext cx="1633781" cy="456087"/>
          </a:xfrm>
          <a:prstGeom prst="rect">
            <a:avLst/>
          </a:prstGeom>
          <a:solidFill>
            <a:schemeClr val="bg1"/>
          </a:solidFill>
          <a:ln>
            <a:solidFill>
              <a:schemeClr val="tx1"/>
            </a:solidFill>
          </a:ln>
        </p:spPr>
        <p:txBody>
          <a:bodyPr wrap="none" rtlCol="0">
            <a:spAutoFit/>
          </a:bodyPr>
          <a:lstStyle/>
          <a:p>
            <a:pPr algn="ctr" defTabSz="514350">
              <a:defRPr/>
            </a:pPr>
            <a:r>
              <a:rPr lang="en-US" sz="788" dirty="0">
                <a:solidFill>
                  <a:prstClr val="black"/>
                </a:solidFill>
                <a:latin typeface="Calibri" panose="020F0502020204030204"/>
                <a:ea typeface="ＭＳ Ｐゴシック"/>
              </a:rPr>
              <a:t>Landsat 7 Equatorial Crossing Time </a:t>
            </a:r>
            <a:br>
              <a:rPr lang="en-US" sz="788" dirty="0">
                <a:solidFill>
                  <a:prstClr val="black"/>
                </a:solidFill>
                <a:latin typeface="Calibri" panose="020F0502020204030204"/>
                <a:ea typeface="ＭＳ Ｐゴシック"/>
              </a:rPr>
            </a:br>
            <a:r>
              <a:rPr lang="en-US" sz="788" dirty="0">
                <a:solidFill>
                  <a:prstClr val="black"/>
                </a:solidFill>
                <a:latin typeface="Calibri" panose="020F0502020204030204"/>
                <a:ea typeface="ＭＳ Ｐゴシック"/>
              </a:rPr>
              <a:t>Impact on End of Mission </a:t>
            </a:r>
            <a:br>
              <a:rPr lang="en-US" sz="788" dirty="0">
                <a:solidFill>
                  <a:prstClr val="black"/>
                </a:solidFill>
                <a:latin typeface="Calibri" panose="020F0502020204030204"/>
                <a:ea typeface="ＭＳ Ｐゴシック"/>
              </a:rPr>
            </a:br>
            <a:r>
              <a:rPr lang="en-US" sz="788" dirty="0">
                <a:solidFill>
                  <a:prstClr val="black"/>
                </a:solidFill>
                <a:latin typeface="Calibri" panose="020F0502020204030204"/>
                <a:ea typeface="ＭＳ Ｐゴシック"/>
              </a:rPr>
              <a:t>Planning</a:t>
            </a:r>
          </a:p>
        </p:txBody>
      </p:sp>
    </p:spTree>
    <p:extLst>
      <p:ext uri="{BB962C8B-B14F-4D97-AF65-F5344CB8AC3E}">
        <p14:creationId xmlns:p14="http://schemas.microsoft.com/office/powerpoint/2010/main" val="9134930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Engagement Strategy</a:t>
            </a:r>
          </a:p>
        </p:txBody>
      </p:sp>
      <p:sp>
        <p:nvSpPr>
          <p:cNvPr id="3" name="Content Placeholder 2"/>
          <p:cNvSpPr>
            <a:spLocks noGrp="1"/>
          </p:cNvSpPr>
          <p:nvPr>
            <p:ph type="subTitle" idx="1"/>
          </p:nvPr>
        </p:nvSpPr>
        <p:spPr/>
        <p:txBody>
          <a:bodyPr>
            <a:normAutofit fontScale="77500" lnSpcReduction="20000"/>
          </a:bodyPr>
          <a:lstStyle/>
          <a:p>
            <a:pPr>
              <a:lnSpc>
                <a:spcPct val="110000"/>
              </a:lnSpc>
            </a:pPr>
            <a:r>
              <a:rPr lang="en-US" dirty="0"/>
              <a:t>Starting point for elicitation – Federal</a:t>
            </a:r>
            <a:r>
              <a:rPr lang="en-US" sz="1500" dirty="0"/>
              <a:t> (+ academic + other)</a:t>
            </a:r>
          </a:p>
          <a:p>
            <a:pPr lvl="1">
              <a:lnSpc>
                <a:spcPct val="110000"/>
              </a:lnSpc>
              <a:spcBef>
                <a:spcPts val="450"/>
              </a:spcBef>
            </a:pPr>
            <a:r>
              <a:rPr lang="en-US" b="1" dirty="0"/>
              <a:t>Used data from Federal use-case studies to identify current users of Landsat and other moderate resolution imagery (Office of Science and Technology  Policy (OSTP)  Earth Observation Assessment (EOA))</a:t>
            </a:r>
          </a:p>
          <a:p>
            <a:pPr lvl="2">
              <a:lnSpc>
                <a:spcPct val="110000"/>
              </a:lnSpc>
              <a:spcBef>
                <a:spcPts val="450"/>
              </a:spcBef>
            </a:pPr>
            <a:r>
              <a:rPr lang="en-US" b="1" dirty="0"/>
              <a:t>Core group for initial engagement - traditional users </a:t>
            </a:r>
          </a:p>
          <a:p>
            <a:pPr lvl="3">
              <a:lnSpc>
                <a:spcPct val="110000"/>
              </a:lnSpc>
              <a:spcBef>
                <a:spcPts val="450"/>
              </a:spcBef>
            </a:pPr>
            <a:r>
              <a:rPr lang="en-US" b="1" dirty="0"/>
              <a:t>National Plan for Civil Earth Observations (EOA 2012) ---- New EOA 2016 – coming soon </a:t>
            </a:r>
            <a:r>
              <a:rPr lang="en-US" b="1" dirty="0">
                <a:hlinkClick r:id="rId3"/>
              </a:rPr>
              <a:t>https://remotesensing.usgs.gov/2014_national_plan_for_civil_earth_observations.pdf</a:t>
            </a:r>
            <a:endParaRPr lang="en-US" b="1" dirty="0"/>
          </a:p>
          <a:p>
            <a:pPr lvl="1">
              <a:lnSpc>
                <a:spcPct val="110000"/>
              </a:lnSpc>
              <a:spcBef>
                <a:spcPts val="450"/>
              </a:spcBef>
            </a:pPr>
            <a:r>
              <a:rPr lang="en-US" b="1" dirty="0"/>
              <a:t>Use cases also pointed to lower spatial resolution users (e.g. MODIS/VIIRS), and users who want higher resolution</a:t>
            </a:r>
          </a:p>
          <a:p>
            <a:pPr lvl="1">
              <a:lnSpc>
                <a:spcPct val="110000"/>
              </a:lnSpc>
              <a:spcBef>
                <a:spcPts val="450"/>
              </a:spcBef>
            </a:pPr>
            <a:r>
              <a:rPr lang="en-US" b="1" dirty="0"/>
              <a:t>Used download registration information from EROS</a:t>
            </a:r>
          </a:p>
          <a:p>
            <a:pPr lvl="1">
              <a:lnSpc>
                <a:spcPct val="110000"/>
              </a:lnSpc>
              <a:spcBef>
                <a:spcPts val="450"/>
              </a:spcBef>
            </a:pPr>
            <a:r>
              <a:rPr lang="en-US" b="1" dirty="0"/>
              <a:t>Targeted specific user communities </a:t>
            </a:r>
            <a:r>
              <a:rPr lang="en-US" sz="1500" b="1" dirty="0"/>
              <a:t>(e.g., </a:t>
            </a:r>
            <a:r>
              <a:rPr lang="en-US" sz="1200" b="1" dirty="0"/>
              <a:t>HyspIRI science community (hyperspectral needs), water quality, cryosphere, other – non-traditional Landsat users</a:t>
            </a:r>
          </a:p>
          <a:p>
            <a:pPr lvl="1">
              <a:lnSpc>
                <a:spcPct val="110000"/>
              </a:lnSpc>
              <a:spcBef>
                <a:spcPts val="450"/>
              </a:spcBef>
            </a:pPr>
            <a:r>
              <a:rPr lang="en-US" b="1" dirty="0"/>
              <a:t>US Group on Earth Observations (GEO) Satellite Needs Working Group (Federal)</a:t>
            </a:r>
          </a:p>
        </p:txBody>
      </p:sp>
      <p:sp>
        <p:nvSpPr>
          <p:cNvPr id="4" name="Rectangle 3"/>
          <p:cNvSpPr/>
          <p:nvPr/>
        </p:nvSpPr>
        <p:spPr>
          <a:xfrm>
            <a:off x="1881052" y="4760725"/>
            <a:ext cx="5466806" cy="38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1350" dirty="0"/>
              <a:t>Above users also gave us referrals – widened the circle</a:t>
            </a:r>
          </a:p>
        </p:txBody>
      </p:sp>
    </p:spTree>
    <p:extLst>
      <p:ext uri="{BB962C8B-B14F-4D97-AF65-F5344CB8AC3E}">
        <p14:creationId xmlns:p14="http://schemas.microsoft.com/office/powerpoint/2010/main" val="21708041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Requirements Sources</a:t>
            </a:r>
          </a:p>
        </p:txBody>
      </p:sp>
      <p:sp>
        <p:nvSpPr>
          <p:cNvPr id="3" name="Content Placeholder 2"/>
          <p:cNvSpPr>
            <a:spLocks noGrp="1"/>
          </p:cNvSpPr>
          <p:nvPr>
            <p:ph type="subTitle" idx="1"/>
          </p:nvPr>
        </p:nvSpPr>
        <p:spPr/>
        <p:txBody>
          <a:bodyPr>
            <a:normAutofit fontScale="92500" lnSpcReduction="10000"/>
          </a:bodyPr>
          <a:lstStyle/>
          <a:p>
            <a:r>
              <a:rPr lang="en-US" sz="1500" dirty="0"/>
              <a:t>AmericaView (State and Local)</a:t>
            </a:r>
          </a:p>
          <a:p>
            <a:pPr lvl="1"/>
            <a:r>
              <a:rPr lang="en-US" sz="1350" dirty="0"/>
              <a:t>Optimized elicitation process used to collect requirements</a:t>
            </a:r>
          </a:p>
          <a:p>
            <a:pPr lvl="1"/>
            <a:r>
              <a:rPr lang="en-US" sz="1350" dirty="0"/>
              <a:t>Completed</a:t>
            </a:r>
          </a:p>
          <a:p>
            <a:r>
              <a:rPr lang="en-US" sz="1500" dirty="0"/>
              <a:t>USGS Request For Information </a:t>
            </a:r>
          </a:p>
          <a:p>
            <a:pPr lvl="1"/>
            <a:r>
              <a:rPr lang="en-US" sz="1350" dirty="0"/>
              <a:t>Asked for community input to Landsat follow-on needs</a:t>
            </a:r>
          </a:p>
          <a:p>
            <a:r>
              <a:rPr lang="en-US" sz="1500" dirty="0"/>
              <a:t>Geoscience Australia (International) Assessment</a:t>
            </a:r>
          </a:p>
          <a:p>
            <a:pPr lvl="1"/>
            <a:r>
              <a:rPr lang="en-US" sz="1350" dirty="0"/>
              <a:t>Completed</a:t>
            </a:r>
          </a:p>
          <a:p>
            <a:r>
              <a:rPr lang="en-US" sz="1500" dirty="0"/>
              <a:t>Landsat Advisory Group</a:t>
            </a:r>
          </a:p>
          <a:p>
            <a:pPr lvl="1"/>
            <a:r>
              <a:rPr lang="en-US" sz="1350" dirty="0"/>
              <a:t>Provided list of requirements from non-governmental organizations</a:t>
            </a:r>
          </a:p>
          <a:p>
            <a:r>
              <a:rPr lang="en-US" sz="1500" dirty="0"/>
              <a:t>Landsat Science Team</a:t>
            </a:r>
          </a:p>
          <a:p>
            <a:pPr lvl="1"/>
            <a:r>
              <a:rPr lang="en-US" sz="1350" dirty="0"/>
              <a:t>Report on Science completed</a:t>
            </a:r>
          </a:p>
          <a:p>
            <a:r>
              <a:rPr lang="en-US" sz="1500" dirty="0"/>
              <a:t>Landsat User and Value Studies</a:t>
            </a:r>
          </a:p>
          <a:p>
            <a:pPr lvl="1"/>
            <a:r>
              <a:rPr lang="en-US" sz="1350" dirty="0"/>
              <a:t>Study and report being finished by end 2018</a:t>
            </a:r>
          </a:p>
          <a:p>
            <a:r>
              <a:rPr lang="en-US" sz="1500" dirty="0"/>
              <a:t>US GEO Satellite Needs Working Group</a:t>
            </a:r>
          </a:p>
          <a:p>
            <a:endParaRPr lang="en-US" sz="1500" dirty="0"/>
          </a:p>
        </p:txBody>
      </p:sp>
    </p:spTree>
    <p:extLst>
      <p:ext uri="{BB962C8B-B14F-4D97-AF65-F5344CB8AC3E}">
        <p14:creationId xmlns:p14="http://schemas.microsoft.com/office/powerpoint/2010/main" val="17998561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8566"/>
            <a:ext cx="8686800" cy="1444983"/>
          </a:xfrm>
        </p:spPr>
        <p:txBody>
          <a:bodyPr>
            <a:noAutofit/>
          </a:bodyPr>
          <a:lstStyle/>
          <a:p>
            <a:r>
              <a:rPr lang="en-US" sz="2400" dirty="0"/>
              <a:t>User need example:</a:t>
            </a:r>
            <a:br>
              <a:rPr lang="en-US" sz="2400" dirty="0"/>
            </a:br>
            <a:endParaRPr lang="en-US" sz="2400" dirty="0">
              <a:solidFill>
                <a:schemeClr val="bg1"/>
              </a:solidFill>
            </a:endParaRPr>
          </a:p>
        </p:txBody>
      </p:sp>
      <p:sp>
        <p:nvSpPr>
          <p:cNvPr id="3" name="Content Placeholder 2"/>
          <p:cNvSpPr>
            <a:spLocks noGrp="1"/>
          </p:cNvSpPr>
          <p:nvPr>
            <p:ph type="subTitle" idx="1"/>
          </p:nvPr>
        </p:nvSpPr>
        <p:spPr/>
        <p:txBody>
          <a:bodyPr/>
          <a:lstStyle/>
          <a:p>
            <a:r>
              <a:rPr lang="en-US" sz="1500" dirty="0"/>
              <a:t>Application: USDA Foreign Agriculture Service (FAS) Crop Yields</a:t>
            </a:r>
          </a:p>
          <a:p>
            <a:r>
              <a:rPr lang="en-US" sz="1500" dirty="0"/>
              <a:t>User need parameter: Non Photosynthetic Vegetation</a:t>
            </a:r>
          </a:p>
          <a:p>
            <a:endParaRPr lang="en-US" dirty="0"/>
          </a:p>
          <a:p>
            <a:endParaRPr lang="en-US" dirty="0"/>
          </a:p>
        </p:txBody>
      </p:sp>
      <p:sp>
        <p:nvSpPr>
          <p:cNvPr id="4" name="Slide Number Placeholder 3"/>
          <p:cNvSpPr>
            <a:spLocks noGrp="1"/>
          </p:cNvSpPr>
          <p:nvPr>
            <p:ph type="sldNum" sz="quarter" idx="4294967295"/>
          </p:nvPr>
        </p:nvSpPr>
        <p:spPr>
          <a:xfrm>
            <a:off x="7600950" y="4851400"/>
            <a:ext cx="1543050" cy="273050"/>
          </a:xfrm>
          <a:prstGeom prst="rect">
            <a:avLst/>
          </a:prstGeom>
        </p:spPr>
        <p:txBody>
          <a:bodyPr/>
          <a:lstStyle/>
          <a:p>
            <a:fld id="{758CFAE9-B3CB-4CAB-B37D-82C7EC073F50}" type="slidenum">
              <a:rPr lang="en-US" smtClean="0"/>
              <a:t>62</a:t>
            </a:fld>
            <a:endParaRPr lang="en-US" dirty="0"/>
          </a:p>
        </p:txBody>
      </p:sp>
      <p:graphicFrame>
        <p:nvGraphicFramePr>
          <p:cNvPr id="5" name="Table 4"/>
          <p:cNvGraphicFramePr>
            <a:graphicFrameLocks noGrp="1"/>
          </p:cNvGraphicFramePr>
          <p:nvPr>
            <p:extLst/>
          </p:nvPr>
        </p:nvGraphicFramePr>
        <p:xfrm>
          <a:off x="1744451" y="1633549"/>
          <a:ext cx="5893479" cy="3368983"/>
        </p:xfrm>
        <a:graphic>
          <a:graphicData uri="http://schemas.openxmlformats.org/drawingml/2006/table">
            <a:tbl>
              <a:tblPr firstRow="1" firstCol="1" bandRow="1">
                <a:tableStyleId>{F5AB1C69-6EDB-4FF4-983F-18BD219EF322}</a:tableStyleId>
              </a:tblPr>
              <a:tblGrid>
                <a:gridCol w="974735">
                  <a:extLst>
                    <a:ext uri="{9D8B030D-6E8A-4147-A177-3AD203B41FA5}">
                      <a16:colId xmlns:a16="http://schemas.microsoft.com/office/drawing/2014/main" val="1162932528"/>
                    </a:ext>
                  </a:extLst>
                </a:gridCol>
                <a:gridCol w="833786">
                  <a:extLst>
                    <a:ext uri="{9D8B030D-6E8A-4147-A177-3AD203B41FA5}">
                      <a16:colId xmlns:a16="http://schemas.microsoft.com/office/drawing/2014/main" val="1852951175"/>
                    </a:ext>
                  </a:extLst>
                </a:gridCol>
                <a:gridCol w="887004">
                  <a:extLst>
                    <a:ext uri="{9D8B030D-6E8A-4147-A177-3AD203B41FA5}">
                      <a16:colId xmlns:a16="http://schemas.microsoft.com/office/drawing/2014/main" val="2734893667"/>
                    </a:ext>
                  </a:extLst>
                </a:gridCol>
                <a:gridCol w="1211397">
                  <a:extLst>
                    <a:ext uri="{9D8B030D-6E8A-4147-A177-3AD203B41FA5}">
                      <a16:colId xmlns:a16="http://schemas.microsoft.com/office/drawing/2014/main" val="3837496464"/>
                    </a:ext>
                  </a:extLst>
                </a:gridCol>
                <a:gridCol w="612477">
                  <a:extLst>
                    <a:ext uri="{9D8B030D-6E8A-4147-A177-3AD203B41FA5}">
                      <a16:colId xmlns:a16="http://schemas.microsoft.com/office/drawing/2014/main" val="2548239832"/>
                    </a:ext>
                  </a:extLst>
                </a:gridCol>
                <a:gridCol w="1374080">
                  <a:extLst>
                    <a:ext uri="{9D8B030D-6E8A-4147-A177-3AD203B41FA5}">
                      <a16:colId xmlns:a16="http://schemas.microsoft.com/office/drawing/2014/main" val="1120593461"/>
                    </a:ext>
                  </a:extLst>
                </a:gridCol>
              </a:tblGrid>
              <a:tr h="896674">
                <a:tc>
                  <a:txBody>
                    <a:bodyPr/>
                    <a:lstStyle/>
                    <a:p>
                      <a:pPr marL="0" marR="0" algn="ctr">
                        <a:lnSpc>
                          <a:spcPct val="115000"/>
                        </a:lnSpc>
                        <a:spcBef>
                          <a:spcPts val="0"/>
                        </a:spcBef>
                        <a:spcAft>
                          <a:spcPts val="0"/>
                        </a:spcAft>
                      </a:pPr>
                      <a:r>
                        <a:rPr lang="en-US" sz="1100" dirty="0">
                          <a:effectLst/>
                        </a:rPr>
                        <a:t>User need  level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Spatial resolution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Usable observation frequency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Spectral characteristics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Data latency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Other comments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30602888"/>
                  </a:ext>
                </a:extLst>
              </a:tr>
              <a:tr h="736092">
                <a:tc>
                  <a:txBody>
                    <a:bodyPr/>
                    <a:lstStyle/>
                    <a:p>
                      <a:pPr marL="0" marR="0" algn="ctr">
                        <a:lnSpc>
                          <a:spcPct val="115000"/>
                        </a:lnSpc>
                        <a:spcBef>
                          <a:spcPts val="0"/>
                        </a:spcBef>
                        <a:spcAft>
                          <a:spcPts val="0"/>
                        </a:spcAft>
                      </a:pPr>
                      <a:r>
                        <a:rPr lang="en-US" sz="1100" dirty="0">
                          <a:effectLst/>
                        </a:rPr>
                        <a:t>Minimum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30m (reflective), 100m (thermal)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2 weeks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Reflective shortwave and thermal infrared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2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Orthorectified global surface reflectance mosaic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15111135"/>
                  </a:ext>
                </a:extLst>
              </a:tr>
              <a:tr h="896674">
                <a:tc>
                  <a:txBody>
                    <a:bodyPr/>
                    <a:lstStyle/>
                    <a:p>
                      <a:pPr marL="0" marR="0" algn="ctr">
                        <a:lnSpc>
                          <a:spcPct val="115000"/>
                        </a:lnSpc>
                        <a:spcBef>
                          <a:spcPts val="0"/>
                        </a:spcBef>
                        <a:spcAft>
                          <a:spcPts val="0"/>
                        </a:spcAft>
                      </a:pPr>
                      <a:r>
                        <a:rPr lang="en-US" sz="1100" dirty="0">
                          <a:effectLst/>
                        </a:rPr>
                        <a:t>Breakthrough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30m (reflective), 100m (thermal)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1 week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10-50nm bands centered near 2030, 2100 and 2200nm; thermal infrared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2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Orthorectified global surface reflectance mosaic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75350021"/>
                  </a:ext>
                </a:extLst>
              </a:tr>
              <a:tr h="736092">
                <a:tc>
                  <a:txBody>
                    <a:bodyPr/>
                    <a:lstStyle/>
                    <a:p>
                      <a:pPr marL="0" marR="0" algn="ctr">
                        <a:lnSpc>
                          <a:spcPct val="115000"/>
                        </a:lnSpc>
                        <a:spcBef>
                          <a:spcPts val="0"/>
                        </a:spcBef>
                        <a:spcAft>
                          <a:spcPts val="0"/>
                        </a:spcAft>
                      </a:pPr>
                      <a:r>
                        <a:rPr lang="en-US" sz="1100" dirty="0">
                          <a:effectLst/>
                        </a:rPr>
                        <a:t>Ideal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10m (reflective), 30m (thermal)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1 week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Hyperspectral shortwave infrared; thermal infrared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2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Orthorectified global surface reflectance mosaic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26031772"/>
                  </a:ext>
                </a:extLst>
              </a:tr>
            </a:tbl>
          </a:graphicData>
        </a:graphic>
      </p:graphicFrame>
    </p:spTree>
    <p:extLst>
      <p:ext uri="{BB962C8B-B14F-4D97-AF65-F5344CB8AC3E}">
        <p14:creationId xmlns:p14="http://schemas.microsoft.com/office/powerpoint/2010/main" val="1580867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resolution (reflective)</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63</a:t>
            </a:fld>
            <a:endParaRPr lang="en-US" dirty="0"/>
          </a:p>
        </p:txBody>
      </p:sp>
      <p:pic>
        <p:nvPicPr>
          <p:cNvPr id="6" name="Picture 5"/>
          <p:cNvPicPr>
            <a:picLocks noChangeAspect="1"/>
          </p:cNvPicPr>
          <p:nvPr/>
        </p:nvPicPr>
        <p:blipFill>
          <a:blip r:embed="rId2"/>
          <a:stretch>
            <a:fillRect/>
          </a:stretch>
        </p:blipFill>
        <p:spPr>
          <a:xfrm>
            <a:off x="749808" y="1150187"/>
            <a:ext cx="6851142" cy="3152453"/>
          </a:xfrm>
          <a:prstGeom prst="rect">
            <a:avLst/>
          </a:prstGeom>
        </p:spPr>
      </p:pic>
      <p:sp>
        <p:nvSpPr>
          <p:cNvPr id="7" name="TextBox 6"/>
          <p:cNvSpPr txBox="1"/>
          <p:nvPr/>
        </p:nvSpPr>
        <p:spPr>
          <a:xfrm>
            <a:off x="8001000" y="3913782"/>
            <a:ext cx="1600200" cy="253916"/>
          </a:xfrm>
          <a:prstGeom prst="rect">
            <a:avLst/>
          </a:prstGeom>
          <a:noFill/>
        </p:spPr>
        <p:txBody>
          <a:bodyPr wrap="square" rtlCol="0">
            <a:spAutoFit/>
          </a:bodyPr>
          <a:lstStyle/>
          <a:p>
            <a:r>
              <a:rPr lang="en-US" sz="1050" dirty="0"/>
              <a:t>As of 1/8/2018</a:t>
            </a:r>
          </a:p>
        </p:txBody>
      </p:sp>
    </p:spTree>
    <p:extLst>
      <p:ext uri="{BB962C8B-B14F-4D97-AF65-F5344CB8AC3E}">
        <p14:creationId xmlns:p14="http://schemas.microsoft.com/office/powerpoint/2010/main" val="2108134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Resolution (thermal)</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64</a:t>
            </a:fld>
            <a:endParaRPr lang="en-US" dirty="0"/>
          </a:p>
        </p:txBody>
      </p:sp>
      <p:pic>
        <p:nvPicPr>
          <p:cNvPr id="5" name="Picture 4"/>
          <p:cNvPicPr>
            <a:picLocks noChangeAspect="1"/>
          </p:cNvPicPr>
          <p:nvPr/>
        </p:nvPicPr>
        <p:blipFill>
          <a:blip r:embed="rId2"/>
          <a:stretch>
            <a:fillRect/>
          </a:stretch>
        </p:blipFill>
        <p:spPr>
          <a:xfrm>
            <a:off x="1143000" y="1411419"/>
            <a:ext cx="6858869" cy="3156009"/>
          </a:xfrm>
          <a:prstGeom prst="rect">
            <a:avLst/>
          </a:prstGeom>
        </p:spPr>
      </p:pic>
      <p:sp>
        <p:nvSpPr>
          <p:cNvPr id="7" name="TextBox 6"/>
          <p:cNvSpPr txBox="1"/>
          <p:nvPr/>
        </p:nvSpPr>
        <p:spPr>
          <a:xfrm>
            <a:off x="8001869" y="3681434"/>
            <a:ext cx="1600200" cy="253916"/>
          </a:xfrm>
          <a:prstGeom prst="rect">
            <a:avLst/>
          </a:prstGeom>
          <a:noFill/>
        </p:spPr>
        <p:txBody>
          <a:bodyPr wrap="square" rtlCol="0">
            <a:spAutoFit/>
          </a:bodyPr>
          <a:lstStyle/>
          <a:p>
            <a:r>
              <a:rPr lang="en-US" sz="1050" dirty="0"/>
              <a:t>As of 1/8/2018</a:t>
            </a:r>
          </a:p>
        </p:txBody>
      </p:sp>
    </p:spTree>
    <p:extLst>
      <p:ext uri="{BB962C8B-B14F-4D97-AF65-F5344CB8AC3E}">
        <p14:creationId xmlns:p14="http://schemas.microsoft.com/office/powerpoint/2010/main" val="2569405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Frequency</a:t>
            </a:r>
          </a:p>
        </p:txBody>
      </p:sp>
      <p:sp>
        <p:nvSpPr>
          <p:cNvPr id="4" name="Slide Number Placeholder 3"/>
          <p:cNvSpPr>
            <a:spLocks noGrp="1"/>
          </p:cNvSpPr>
          <p:nvPr>
            <p:ph type="sldNum" sz="quarter" idx="4294967295"/>
          </p:nvPr>
        </p:nvSpPr>
        <p:spPr>
          <a:xfrm>
            <a:off x="7600950" y="4767263"/>
            <a:ext cx="1543050" cy="274637"/>
          </a:xfrm>
          <a:prstGeom prst="rect">
            <a:avLst/>
          </a:prstGeom>
        </p:spPr>
        <p:txBody>
          <a:bodyPr/>
          <a:lstStyle/>
          <a:p>
            <a:fld id="{758CFAE9-B3CB-4CAB-B37D-82C7EC073F50}" type="slidenum">
              <a:rPr lang="en-US" smtClean="0"/>
              <a:t>65</a:t>
            </a:fld>
            <a:endParaRPr lang="en-US" dirty="0"/>
          </a:p>
        </p:txBody>
      </p:sp>
      <p:pic>
        <p:nvPicPr>
          <p:cNvPr id="5" name="Picture 4"/>
          <p:cNvPicPr>
            <a:picLocks noChangeAspect="1"/>
          </p:cNvPicPr>
          <p:nvPr/>
        </p:nvPicPr>
        <p:blipFill>
          <a:blip r:embed="rId2"/>
          <a:stretch>
            <a:fillRect/>
          </a:stretch>
        </p:blipFill>
        <p:spPr>
          <a:xfrm>
            <a:off x="954821" y="1123440"/>
            <a:ext cx="6821327" cy="3138735"/>
          </a:xfrm>
          <a:prstGeom prst="rect">
            <a:avLst/>
          </a:prstGeom>
        </p:spPr>
      </p:pic>
      <p:pic>
        <p:nvPicPr>
          <p:cNvPr id="7" name="Picture 6"/>
          <p:cNvPicPr>
            <a:picLocks noChangeAspect="1"/>
          </p:cNvPicPr>
          <p:nvPr/>
        </p:nvPicPr>
        <p:blipFill>
          <a:blip r:embed="rId3"/>
          <a:stretch>
            <a:fillRect/>
          </a:stretch>
        </p:blipFill>
        <p:spPr>
          <a:xfrm>
            <a:off x="1224305" y="4760726"/>
            <a:ext cx="846157" cy="338463"/>
          </a:xfrm>
          <a:prstGeom prst="rect">
            <a:avLst/>
          </a:prstGeom>
        </p:spPr>
      </p:pic>
      <p:sp>
        <p:nvSpPr>
          <p:cNvPr id="8" name="TextBox 7"/>
          <p:cNvSpPr txBox="1"/>
          <p:nvPr/>
        </p:nvSpPr>
        <p:spPr>
          <a:xfrm>
            <a:off x="7669611" y="3194254"/>
            <a:ext cx="1024684" cy="253916"/>
          </a:xfrm>
          <a:prstGeom prst="rect">
            <a:avLst/>
          </a:prstGeom>
          <a:noFill/>
        </p:spPr>
        <p:txBody>
          <a:bodyPr wrap="square" rtlCol="0">
            <a:spAutoFit/>
          </a:bodyPr>
          <a:lstStyle/>
          <a:p>
            <a:r>
              <a:rPr lang="en-US" sz="1050" dirty="0"/>
              <a:t>As of 1/8/2018</a:t>
            </a:r>
          </a:p>
        </p:txBody>
      </p:sp>
    </p:spTree>
    <p:extLst>
      <p:ext uri="{BB962C8B-B14F-4D97-AF65-F5344CB8AC3E}">
        <p14:creationId xmlns:p14="http://schemas.microsoft.com/office/powerpoint/2010/main" val="235170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7 and Restore-L</a:t>
            </a:r>
            <a:endParaRPr lang="en-US" sz="2100" dirty="0"/>
          </a:p>
        </p:txBody>
      </p:sp>
      <p:sp>
        <p:nvSpPr>
          <p:cNvPr id="3" name="Content Placeholder 2"/>
          <p:cNvSpPr>
            <a:spLocks noGrp="1"/>
          </p:cNvSpPr>
          <p:nvPr>
            <p:ph type="subTitle" idx="1"/>
          </p:nvPr>
        </p:nvSpPr>
        <p:spPr>
          <a:xfrm>
            <a:off x="228600" y="973393"/>
            <a:ext cx="4630884" cy="3509919"/>
          </a:xfrm>
        </p:spPr>
        <p:txBody>
          <a:bodyPr>
            <a:normAutofit fontScale="62500" lnSpcReduction="20000"/>
          </a:bodyPr>
          <a:lstStyle/>
          <a:p>
            <a:r>
              <a:rPr lang="en-US" dirty="0"/>
              <a:t>USGS continues support of NASA’s Restore-L technology demonstration</a:t>
            </a:r>
          </a:p>
          <a:p>
            <a:pPr lvl="1"/>
            <a:r>
              <a:rPr lang="en-US" dirty="0"/>
              <a:t>Landsat 7 is principle client for NASA Restore-L</a:t>
            </a:r>
          </a:p>
          <a:p>
            <a:endParaRPr lang="en-US" dirty="0"/>
          </a:p>
          <a:p>
            <a:r>
              <a:rPr lang="en-US" dirty="0"/>
              <a:t>The Landsat 7 End-of-Mission Plan to dovetail into Restore-L mission timeline</a:t>
            </a:r>
          </a:p>
          <a:p>
            <a:endParaRPr lang="en-US" dirty="0"/>
          </a:p>
          <a:p>
            <a:r>
              <a:rPr lang="en-US" dirty="0"/>
              <a:t>Restore-L Mission Objectives</a:t>
            </a:r>
          </a:p>
          <a:p>
            <a:pPr lvl="1"/>
            <a:r>
              <a:rPr lang="en-US" dirty="0"/>
              <a:t>Launch Restore-L Servicing Vehicle (RSV)</a:t>
            </a:r>
          </a:p>
          <a:p>
            <a:pPr lvl="1"/>
            <a:r>
              <a:rPr lang="en-US" dirty="0"/>
              <a:t>RSV approach Landsat 7 and perform inspection using on-board cameras</a:t>
            </a:r>
          </a:p>
          <a:p>
            <a:pPr lvl="1"/>
            <a:r>
              <a:rPr lang="en-US" dirty="0"/>
              <a:t>RSV capture and secure Landsat 7 to create combined “stack”</a:t>
            </a:r>
          </a:p>
          <a:p>
            <a:pPr lvl="1"/>
            <a:r>
              <a:rPr lang="en-US" dirty="0"/>
              <a:t>Transfer between 10-110 kg of fuel from RSV to Landsat 7</a:t>
            </a:r>
          </a:p>
          <a:p>
            <a:pPr lvl="1"/>
            <a:r>
              <a:rPr lang="en-US" dirty="0"/>
              <a:t>Relocate combined stack to new orbit</a:t>
            </a:r>
          </a:p>
          <a:p>
            <a:pPr lvl="1"/>
            <a:r>
              <a:rPr lang="en-US" dirty="0"/>
              <a:t>Release Landsat 7 and retreat to safe orbit</a:t>
            </a:r>
          </a:p>
          <a:p>
            <a:endParaRPr lang="en-US" dirty="0"/>
          </a:p>
        </p:txBody>
      </p:sp>
      <p:pic>
        <p:nvPicPr>
          <p:cNvPr id="5" name="Restore-L_ConOps_27Oct2017">
            <a:hlinkClick r:id="" action="ppaction://media"/>
            <a:extLst>
              <a:ext uri="{FF2B5EF4-FFF2-40B4-BE49-F238E27FC236}">
                <a16:creationId xmlns:a16="http://schemas.microsoft.com/office/drawing/2014/main" id="{38BD0586-B78A-4569-8333-EAAA83672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0301" y="1464477"/>
            <a:ext cx="3960303" cy="2227671"/>
          </a:xfrm>
          <a:prstGeom prst="rect">
            <a:avLst/>
          </a:prstGeom>
        </p:spPr>
      </p:pic>
      <p:sp>
        <p:nvSpPr>
          <p:cNvPr id="6" name="TextBox 5">
            <a:extLst>
              <a:ext uri="{FF2B5EF4-FFF2-40B4-BE49-F238E27FC236}">
                <a16:creationId xmlns:a16="http://schemas.microsoft.com/office/drawing/2014/main" id="{88A8048E-7150-4649-9974-B9FAD31FBA91}"/>
              </a:ext>
            </a:extLst>
          </p:cNvPr>
          <p:cNvSpPr txBox="1"/>
          <p:nvPr/>
        </p:nvSpPr>
        <p:spPr>
          <a:xfrm>
            <a:off x="4437760" y="3889219"/>
            <a:ext cx="4630883" cy="300082"/>
          </a:xfrm>
          <a:prstGeom prst="rect">
            <a:avLst/>
          </a:prstGeom>
          <a:noFill/>
        </p:spPr>
        <p:txBody>
          <a:bodyPr wrap="none" rtlCol="0">
            <a:spAutoFit/>
          </a:bodyPr>
          <a:lstStyle/>
          <a:p>
            <a:r>
              <a:rPr lang="en-US" sz="1350" dirty="0">
                <a:solidFill>
                  <a:schemeClr val="accent1">
                    <a:lumMod val="50000"/>
                  </a:schemeClr>
                </a:solidFill>
              </a:rPr>
              <a:t>Courtesy NASA GSFC - https://sspd.gsfc.nasa.gov/restore-l.html</a:t>
            </a:r>
          </a:p>
        </p:txBody>
      </p:sp>
    </p:spTree>
    <p:extLst>
      <p:ext uri="{BB962C8B-B14F-4D97-AF65-F5344CB8AC3E}">
        <p14:creationId xmlns:p14="http://schemas.microsoft.com/office/powerpoint/2010/main" val="454714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defRPr/>
            </a:pPr>
            <a:r>
              <a:rPr lang="en-US" altLang="en-US" dirty="0"/>
              <a:t>Landsat Ground Network (LGN) Status</a:t>
            </a:r>
          </a:p>
        </p:txBody>
      </p:sp>
      <p:sp>
        <p:nvSpPr>
          <p:cNvPr id="2" name="Content Placeholder 1"/>
          <p:cNvSpPr>
            <a:spLocks noGrp="1"/>
          </p:cNvSpPr>
          <p:nvPr>
            <p:ph type="subTitle" idx="1"/>
          </p:nvPr>
        </p:nvSpPr>
        <p:spPr/>
        <p:txBody>
          <a:bodyPr>
            <a:normAutofit fontScale="77500" lnSpcReduction="20000"/>
          </a:bodyPr>
          <a:lstStyle/>
          <a:p>
            <a:r>
              <a:rPr lang="en-US" dirty="0"/>
              <a:t>L7 LGN </a:t>
            </a:r>
            <a:r>
              <a:rPr lang="en-US" dirty="0">
                <a:solidFill>
                  <a:srgbClr val="66FF33"/>
                </a:solidFill>
              </a:rPr>
              <a:t>(GREEN)</a:t>
            </a:r>
            <a:r>
              <a:rPr lang="en-US" dirty="0"/>
              <a:t>:</a:t>
            </a:r>
          </a:p>
          <a:p>
            <a:pPr lvl="1"/>
            <a:r>
              <a:rPr lang="en-US" dirty="0"/>
              <a:t>LGS (Sioux Falls, SD)</a:t>
            </a:r>
          </a:p>
          <a:p>
            <a:pPr lvl="1"/>
            <a:r>
              <a:rPr lang="en-US" dirty="0"/>
              <a:t>NP3 &amp; NP4 (North Pole, AK)</a:t>
            </a:r>
          </a:p>
          <a:p>
            <a:pPr lvl="1"/>
            <a:r>
              <a:rPr lang="en-US" dirty="0"/>
              <a:t>NSN (Neustrelitz, Germany)</a:t>
            </a:r>
          </a:p>
          <a:p>
            <a:pPr lvl="1"/>
            <a:r>
              <a:rPr lang="en-US" dirty="0"/>
              <a:t>ASN (Alice Springs, Australia)</a:t>
            </a:r>
          </a:p>
          <a:p>
            <a:pPr lvl="1"/>
            <a:r>
              <a:rPr lang="en-US" dirty="0"/>
              <a:t>SG1 (Svalbard, Norway)</a:t>
            </a:r>
          </a:p>
          <a:p>
            <a:pPr lvl="1"/>
            <a:endParaRPr lang="en-US" dirty="0"/>
          </a:p>
          <a:p>
            <a:r>
              <a:rPr lang="en-US" dirty="0"/>
              <a:t>L8 LGN </a:t>
            </a:r>
            <a:r>
              <a:rPr lang="en-US" dirty="0">
                <a:solidFill>
                  <a:srgbClr val="66FF33"/>
                </a:solidFill>
              </a:rPr>
              <a:t>(GREEN)</a:t>
            </a:r>
            <a:r>
              <a:rPr lang="en-US" dirty="0"/>
              <a:t>:</a:t>
            </a:r>
          </a:p>
          <a:p>
            <a:pPr lvl="1"/>
            <a:r>
              <a:rPr lang="en-US" dirty="0"/>
              <a:t>LGS (Sioux Falls, SD)</a:t>
            </a:r>
          </a:p>
          <a:p>
            <a:pPr lvl="1"/>
            <a:r>
              <a:rPr lang="en-US" dirty="0"/>
              <a:t>GLC (Gilmore Creek, AK)</a:t>
            </a:r>
          </a:p>
          <a:p>
            <a:pPr lvl="1"/>
            <a:r>
              <a:rPr lang="en-US" dirty="0"/>
              <a:t>NSN (Neustrelitz, Germany)</a:t>
            </a:r>
          </a:p>
          <a:p>
            <a:pPr lvl="1"/>
            <a:r>
              <a:rPr lang="en-US" dirty="0"/>
              <a:t>ASN (Alice Springs, Australia)</a:t>
            </a:r>
          </a:p>
          <a:p>
            <a:pPr lvl="1"/>
            <a:r>
              <a:rPr lang="en-US" dirty="0"/>
              <a:t>SGS (Svalbard, Norway)</a:t>
            </a:r>
          </a:p>
        </p:txBody>
      </p:sp>
      <p:sp>
        <p:nvSpPr>
          <p:cNvPr id="3" name="TextBox 2"/>
          <p:cNvSpPr txBox="1"/>
          <p:nvPr/>
        </p:nvSpPr>
        <p:spPr>
          <a:xfrm>
            <a:off x="4525502" y="993616"/>
            <a:ext cx="3429000" cy="300082"/>
          </a:xfrm>
          <a:prstGeom prst="rect">
            <a:avLst/>
          </a:prstGeom>
          <a:noFill/>
        </p:spPr>
        <p:txBody>
          <a:bodyPr wrap="square" rtlCol="0">
            <a:spAutoFit/>
          </a:bodyPr>
          <a:lstStyle/>
          <a:p>
            <a:pPr algn="ctr"/>
            <a:r>
              <a:rPr lang="en-US" sz="1350" dirty="0"/>
              <a:t>Landsat 9 LGN – Leveraging Landsat 8 LGN</a:t>
            </a:r>
          </a:p>
        </p:txBody>
      </p:sp>
      <p:pic>
        <p:nvPicPr>
          <p:cNvPr id="4" name="Picture 3">
            <a:extLst>
              <a:ext uri="{FF2B5EF4-FFF2-40B4-BE49-F238E27FC236}">
                <a16:creationId xmlns:a16="http://schemas.microsoft.com/office/drawing/2014/main" id="{3B3A6636-3AA8-4F26-BACF-72E4C279A6E6}"/>
              </a:ext>
            </a:extLst>
          </p:cNvPr>
          <p:cNvPicPr>
            <a:picLocks noChangeAspect="1"/>
          </p:cNvPicPr>
          <p:nvPr/>
        </p:nvPicPr>
        <p:blipFill>
          <a:blip r:embed="rId3"/>
          <a:stretch>
            <a:fillRect/>
          </a:stretch>
        </p:blipFill>
        <p:spPr>
          <a:xfrm>
            <a:off x="3734094" y="1725930"/>
            <a:ext cx="5279105" cy="2210675"/>
          </a:xfrm>
          <a:prstGeom prst="rect">
            <a:avLst/>
          </a:prstGeom>
        </p:spPr>
      </p:pic>
    </p:spTree>
    <p:extLst>
      <p:ext uri="{BB962C8B-B14F-4D97-AF65-F5344CB8AC3E}">
        <p14:creationId xmlns:p14="http://schemas.microsoft.com/office/powerpoint/2010/main" val="240852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Landsat Ground Stations</a:t>
            </a:r>
            <a:endParaRPr lang="en-US" dirty="0">
              <a:solidFill>
                <a:srgbClr val="FF0000"/>
              </a:solidFill>
            </a:endParaRPr>
          </a:p>
        </p:txBody>
      </p:sp>
      <p:sp>
        <p:nvSpPr>
          <p:cNvPr id="4" name="Content Placeholder 6"/>
          <p:cNvSpPr txBox="1">
            <a:spLocks/>
          </p:cNvSpPr>
          <p:nvPr/>
        </p:nvSpPr>
        <p:spPr bwMode="auto">
          <a:xfrm>
            <a:off x="228600" y="872992"/>
            <a:ext cx="8743950" cy="21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marL="0" indent="0" algn="ctr">
              <a:buNone/>
            </a:pPr>
            <a:r>
              <a:rPr lang="en-US" sz="1200" dirty="0"/>
              <a:t>10 Active L7 Stations		23</a:t>
            </a:r>
            <a:r>
              <a:rPr lang="en-US" sz="1200" dirty="0">
                <a:solidFill>
                  <a:schemeClr val="accent2"/>
                </a:solidFill>
              </a:rPr>
              <a:t> </a:t>
            </a:r>
            <a:r>
              <a:rPr lang="en-US" sz="1200" dirty="0"/>
              <a:t>Active L8 Stations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085850"/>
            <a:ext cx="6925614" cy="3472628"/>
          </a:xfrm>
          <a:prstGeom prst="rect">
            <a:avLst/>
          </a:prstGeom>
        </p:spPr>
      </p:pic>
    </p:spTree>
    <p:extLst>
      <p:ext uri="{BB962C8B-B14F-4D97-AF65-F5344CB8AC3E}">
        <p14:creationId xmlns:p14="http://schemas.microsoft.com/office/powerpoint/2010/main" val="1141425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marL="342900" indent="-342900">
          <a:buFont typeface="Arial" charset="0"/>
          <a:buChar char="•"/>
          <a:defRPr sz="2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6034</TotalTime>
  <Words>5056</Words>
  <Application>Microsoft Office PowerPoint</Application>
  <PresentationFormat>On-screen Show (16:9)</PresentationFormat>
  <Paragraphs>662</Paragraphs>
  <Slides>65</Slides>
  <Notes>27</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7" baseType="lpstr">
      <vt:lpstr>MS PGothic</vt:lpstr>
      <vt:lpstr>MS PGothic</vt:lpstr>
      <vt:lpstr>Arial</vt:lpstr>
      <vt:lpstr>Arial Narrow</vt:lpstr>
      <vt:lpstr>Arial Rounded MT Bold</vt:lpstr>
      <vt:lpstr>Calibri</vt:lpstr>
      <vt:lpstr>Mangal</vt:lpstr>
      <vt:lpstr>Times New Roman</vt:lpstr>
      <vt:lpstr>Wingdings</vt:lpstr>
      <vt:lpstr>Office Theme</vt:lpstr>
      <vt:lpstr>Acrobat Document</vt:lpstr>
      <vt:lpstr>Document</vt:lpstr>
      <vt:lpstr> USGS Agency Update </vt:lpstr>
      <vt:lpstr>Outline </vt:lpstr>
      <vt:lpstr>Landsat and Archive Operations</vt:lpstr>
      <vt:lpstr>Landsat Mission Status</vt:lpstr>
      <vt:lpstr>Landsat 8 Comparison Examples – Kilauea Hawaii </vt:lpstr>
      <vt:lpstr>L-7 Mission Schedule Challenge</vt:lpstr>
      <vt:lpstr>Landsat 7 and Restore-L</vt:lpstr>
      <vt:lpstr>Landsat Ground Network (LGN) Status</vt:lpstr>
      <vt:lpstr>Active Landsat Ground Stations</vt:lpstr>
      <vt:lpstr>U.S. Landsat Archive Overview - June 28, 2018</vt:lpstr>
      <vt:lpstr>Landsat Inventory &amp; Download Statistics - June 28, 2018</vt:lpstr>
      <vt:lpstr>Landsat Data Products &amp; ARD</vt:lpstr>
      <vt:lpstr>PowerPoint Presentation</vt:lpstr>
      <vt:lpstr>Planet Interoperability Workshop</vt:lpstr>
      <vt:lpstr>ECCOE https://www.usgs.gov/land-resources/eros/calval </vt:lpstr>
      <vt:lpstr>ECCOE Structure* – Current </vt:lpstr>
      <vt:lpstr>Landsat Geodetic Accuracy Characterization</vt:lpstr>
      <vt:lpstr>L7 ETM+ Radiometry</vt:lpstr>
      <vt:lpstr>Landsat MSS Collection 1 complete</vt:lpstr>
      <vt:lpstr>Landsat Cal/val Activities</vt:lpstr>
      <vt:lpstr>Landsat-8 Radiometry </vt:lpstr>
      <vt:lpstr>OLI Radiometric Performance Summary</vt:lpstr>
      <vt:lpstr>TIRS Radiometric Performance Summary</vt:lpstr>
      <vt:lpstr>L8/S2 Registration Improvement Plan</vt:lpstr>
      <vt:lpstr>PowerPoint Presentation</vt:lpstr>
      <vt:lpstr>From Landsat 8 to Landsat 9</vt:lpstr>
      <vt:lpstr>Landsat 9 Mission Overview </vt:lpstr>
      <vt:lpstr>Ground System Architecture</vt:lpstr>
      <vt:lpstr>Ground System Major Milestones</vt:lpstr>
      <vt:lpstr>PowerPoint Presentation</vt:lpstr>
      <vt:lpstr>PowerPoint Presentation</vt:lpstr>
      <vt:lpstr>PowerPoint Presentation</vt:lpstr>
      <vt:lpstr>Interagency System Compendium</vt:lpstr>
      <vt:lpstr>JACIE Characterization Best Practices and Guidelines</vt:lpstr>
      <vt:lpstr>Image Quality Evaluation Tool  Spatial Resolution Calculation</vt:lpstr>
      <vt:lpstr>IQE Summary Statistics </vt:lpstr>
      <vt:lpstr>Digital Imagery Guideline</vt:lpstr>
      <vt:lpstr>Digital Imagery Guideline Examples</vt:lpstr>
      <vt:lpstr>Digital Imagery Guideline Examples</vt:lpstr>
      <vt:lpstr>System Characterization Plan</vt:lpstr>
      <vt:lpstr>Planet Geometry and MTF</vt:lpstr>
      <vt:lpstr>SR products</vt:lpstr>
      <vt:lpstr>Plant vs. L-8 OLI TOAR</vt:lpstr>
      <vt:lpstr>Radiance to Reflectance</vt:lpstr>
      <vt:lpstr>TOA Reflectance to SR</vt:lpstr>
      <vt:lpstr>LPCS joint effort – NOAA, USGS, NASA https://landsat.cr.usgs.gov/lpcs</vt:lpstr>
      <vt:lpstr>User Information and Requirements</vt:lpstr>
      <vt:lpstr>Distribution of Applications by Societal Benefit Area (SBA)</vt:lpstr>
      <vt:lpstr>Requirements Capabilities and Analysis for Earth Observation (RCA-EO) - First Detailed Moderate Resolution User Requirements database model</vt:lpstr>
      <vt:lpstr>Landsat-9 Follow-on User Requirements</vt:lpstr>
      <vt:lpstr>Landsat-9 Follow-on User Requirements </vt:lpstr>
      <vt:lpstr>International Requirements Elicitation Opportunity</vt:lpstr>
      <vt:lpstr>Questions</vt:lpstr>
      <vt:lpstr>Summary of Others Studies</vt:lpstr>
      <vt:lpstr>Breakthrough spectral improvements</vt:lpstr>
      <vt:lpstr>Spectral improvement needs</vt:lpstr>
      <vt:lpstr>Strong USGS Elevation Program</vt:lpstr>
      <vt:lpstr>User Requirements</vt:lpstr>
      <vt:lpstr>RCA-EO’s Requirements Elicitation</vt:lpstr>
      <vt:lpstr>User Engagement Strategy</vt:lpstr>
      <vt:lpstr>Other Requirements Sources</vt:lpstr>
      <vt:lpstr>User need example: </vt:lpstr>
      <vt:lpstr>Spatial resolution (reflective)</vt:lpstr>
      <vt:lpstr>Spatial Resolution (thermal)</vt:lpstr>
      <vt:lpstr>Observation Frequency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Stensaas, Gregory L</cp:lastModifiedBy>
  <cp:revision>216</cp:revision>
  <dcterms:created xsi:type="dcterms:W3CDTF">2015-03-10T12:14:06Z</dcterms:created>
  <dcterms:modified xsi:type="dcterms:W3CDTF">2018-08-29T16:04:24Z</dcterms:modified>
</cp:coreProperties>
</file>