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407" r:id="rId3"/>
    <p:sldId id="409" r:id="rId4"/>
    <p:sldId id="402" r:id="rId5"/>
    <p:sldId id="403" r:id="rId6"/>
    <p:sldId id="408" r:id="rId7"/>
    <p:sldId id="387" r:id="rId8"/>
    <p:sldId id="410" r:id="rId9"/>
    <p:sldId id="378" r:id="rId10"/>
    <p:sldId id="388" r:id="rId11"/>
    <p:sldId id="400" r:id="rId12"/>
    <p:sldId id="382" r:id="rId13"/>
    <p:sldId id="383" r:id="rId14"/>
    <p:sldId id="386" r:id="rId15"/>
    <p:sldId id="401" r:id="rId16"/>
    <p:sldId id="406"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395"/>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2" autoAdjust="0"/>
    <p:restoredTop sz="94681" autoAdjust="0"/>
  </p:normalViewPr>
  <p:slideViewPr>
    <p:cSldViewPr>
      <p:cViewPr varScale="1">
        <p:scale>
          <a:sx n="116" d="100"/>
          <a:sy n="116"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32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 name="Textfeld 7"/>
          <p:cNvSpPr txBox="1"/>
          <p:nvPr userDrawn="1"/>
        </p:nvSpPr>
        <p:spPr>
          <a:xfrm>
            <a:off x="609600" y="6172200"/>
            <a:ext cx="52578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800" b="1" dirty="0">
                <a:solidFill>
                  <a:srgbClr val="92D050"/>
                </a:solidFill>
                <a:effectLst/>
                <a:latin typeface="Frutiger 45 Light"/>
                <a:ea typeface="Times New Roman"/>
                <a:cs typeface="Arial"/>
              </a:rPr>
              <a:t>Working Group on Calibration and Validation</a:t>
            </a:r>
            <a:endParaRPr lang="en-US" sz="1800" dirty="0">
              <a:effectLst/>
              <a:latin typeface="Times New Roman"/>
              <a:ea typeface="Times New Roman"/>
              <a:cs typeface="Times"/>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hape 3"/>
          <p:cNvSpPr/>
          <p:nvPr userDrawn="1"/>
        </p:nvSpPr>
        <p:spPr>
          <a:xfrm>
            <a:off x="2133600" y="0"/>
            <a:ext cx="32766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Carbon Actions for WGCV</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10939554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76200"/>
            <a:ext cx="35814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Carbon Actions for WGCV</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334483844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76200"/>
            <a:ext cx="35814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Carbon Actions for WGCV</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226901992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rcRect/>
          <a:stretch>
            <a:fillRect/>
          </a:stretch>
        </a:blipFill>
        <a:effectLst/>
      </p:bgPr>
    </p:bg>
    <p:spTree>
      <p:nvGrpSpPr>
        <p:cNvPr id="1" name=""/>
        <p:cNvGrpSpPr/>
        <p:nvPr/>
      </p:nvGrpSpPr>
      <p:grpSpPr>
        <a:xfrm>
          <a:off x="0" y="0"/>
          <a:ext cx="0" cy="0"/>
          <a:chOff x="0" y="0"/>
          <a:chExt cx="0" cy="0"/>
        </a:xfrm>
      </p:grpSpPr>
      <p:sp>
        <p:nvSpPr>
          <p:cNvPr id="4" name="Textfeld 7"/>
          <p:cNvSpPr txBox="1"/>
          <p:nvPr userDrawn="1"/>
        </p:nvSpPr>
        <p:spPr>
          <a:xfrm>
            <a:off x="3733800" y="6477000"/>
            <a:ext cx="45720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600" b="1" dirty="0">
                <a:solidFill>
                  <a:srgbClr val="92D050"/>
                </a:solidFill>
                <a:effectLst/>
                <a:latin typeface="Frutiger 45 Light"/>
                <a:ea typeface="Times New Roman"/>
                <a:cs typeface="Arial"/>
              </a:rPr>
              <a:t>Working Group on Calibration and Validation</a:t>
            </a:r>
            <a:endParaRPr lang="en-US" sz="1600" dirty="0">
              <a:effectLst/>
              <a:latin typeface="Times New Roman"/>
              <a:ea typeface="Times New Roman"/>
              <a:cs typeface="Times"/>
            </a:endParaRPr>
          </a:p>
        </p:txBody>
      </p:sp>
      <p:sp>
        <p:nvSpPr>
          <p:cNvPr id="3" name="Rectangle 2"/>
          <p:cNvSpPr/>
          <p:nvPr userDrawn="1"/>
        </p:nvSpPr>
        <p:spPr>
          <a:xfrm>
            <a:off x="8153400" y="6504801"/>
            <a:ext cx="972224" cy="276999"/>
          </a:xfrm>
          <a:prstGeom prst="rect">
            <a:avLst/>
          </a:prstGeom>
        </p:spPr>
        <p:txBody>
          <a:bodyPr wrap="square">
            <a:spAutoFit/>
          </a:bodyPr>
          <a:lstStyle/>
          <a:p>
            <a:pPr algn="r"/>
            <a:fld id="{D9245422-3BB8-6D4A-8024-718D9EB8D280}" type="slidenum">
              <a:rPr lang="en-US" sz="1200" smtClean="0"/>
              <a:pPr algn="r"/>
              <a:t>‹#›</a:t>
            </a:fld>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78357" y="1752600"/>
            <a:ext cx="7575043" cy="12192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r>
              <a:rPr lang="en-US" dirty="0"/>
              <a:t>Carbon Actions for WGCV</a:t>
            </a:r>
          </a:p>
        </p:txBody>
      </p:sp>
      <p:sp>
        <p:nvSpPr>
          <p:cNvPr id="11" name="Shape 11"/>
          <p:cNvSpPr/>
          <p:nvPr/>
        </p:nvSpPr>
        <p:spPr>
          <a:xfrm>
            <a:off x="685800" y="32004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K. </a:t>
            </a:r>
            <a:r>
              <a:rPr lang="en-US" dirty="0" err="1">
                <a:solidFill>
                  <a:srgbClr val="FFFFFF"/>
                </a:solidFill>
                <a:latin typeface="Arial Bold"/>
                <a:ea typeface="Arial Bold"/>
                <a:cs typeface="Arial Bold"/>
                <a:sym typeface="Arial Bold"/>
              </a:rPr>
              <a:t>Thome</a:t>
            </a:r>
            <a:endParaRPr lang="en-US"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NASA</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WGCV Plenary # 44</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EUMETSAT,  Darmstadt, Germany</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August 28-31, 2018</a:t>
            </a: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Longer term</a:t>
            </a:r>
          </a:p>
        </p:txBody>
      </p:sp>
      <p:sp>
        <p:nvSpPr>
          <p:cNvPr id="3" name="Content Placeholder 2"/>
          <p:cNvSpPr>
            <a:spLocks noGrp="1"/>
          </p:cNvSpPr>
          <p:nvPr>
            <p:ph sz="half" idx="11"/>
          </p:nvPr>
        </p:nvSpPr>
        <p:spPr>
          <a:xfrm>
            <a:off x="0" y="1600200"/>
            <a:ext cx="8839200" cy="4572000"/>
          </a:xfrm>
        </p:spPr>
        <p:txBody>
          <a:bodyPr/>
          <a:lstStyle/>
          <a:p>
            <a:r>
              <a:rPr lang="en-US" dirty="0"/>
              <a:t>Some of the remaining actions include those that are collaborative with other CEOS entities</a:t>
            </a:r>
          </a:p>
        </p:txBody>
      </p:sp>
      <p:graphicFrame>
        <p:nvGraphicFramePr>
          <p:cNvPr id="8" name="Table 7">
            <a:extLst>
              <a:ext uri="{FF2B5EF4-FFF2-40B4-BE49-F238E27FC236}">
                <a16:creationId xmlns:a16="http://schemas.microsoft.com/office/drawing/2014/main" xmlns="" id="{730C34B9-EB73-4D4C-B2E7-F1598EDD4EAD}"/>
              </a:ext>
            </a:extLst>
          </p:cNvPr>
          <p:cNvGraphicFramePr>
            <a:graphicFrameLocks noGrp="1"/>
          </p:cNvGraphicFramePr>
          <p:nvPr>
            <p:extLst>
              <p:ext uri="{D42A27DB-BD31-4B8C-83A1-F6EECF244321}">
                <p14:modId xmlns:p14="http://schemas.microsoft.com/office/powerpoint/2010/main" val="3233945881"/>
              </p:ext>
            </p:extLst>
          </p:nvPr>
        </p:nvGraphicFramePr>
        <p:xfrm>
          <a:off x="152400" y="2362136"/>
          <a:ext cx="8915395" cy="2348294"/>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4011879">
                  <a:extLst>
                    <a:ext uri="{9D8B030D-6E8A-4147-A177-3AD203B41FA5}">
                      <a16:colId xmlns:a16="http://schemas.microsoft.com/office/drawing/2014/main" xmlns="" val="87526987"/>
                    </a:ext>
                  </a:extLst>
                </a:gridCol>
                <a:gridCol w="1475215">
                  <a:extLst>
                    <a:ext uri="{9D8B030D-6E8A-4147-A177-3AD203B41FA5}">
                      <a16:colId xmlns:a16="http://schemas.microsoft.com/office/drawing/2014/main" xmlns="" val="3643150657"/>
                    </a:ext>
                  </a:extLst>
                </a:gridCol>
                <a:gridCol w="1648985">
                  <a:extLst>
                    <a:ext uri="{9D8B030D-6E8A-4147-A177-3AD203B41FA5}">
                      <a16:colId xmlns:a16="http://schemas.microsoft.com/office/drawing/2014/main" xmlns="" val="2769809323"/>
                    </a:ext>
                  </a:extLst>
                </a:gridCol>
                <a:gridCol w="7619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WGCV-CA-04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ea typeface="Calibri" panose="020F0502020204030204" pitchFamily="34" charset="0"/>
                          <a:cs typeface="Arial" panose="020B0604020202020204" pitchFamily="34" charset="0"/>
                        </a:rPr>
                        <a:t>Identify</a:t>
                      </a:r>
                      <a:r>
                        <a:rPr lang="fr-CH" sz="1600" dirty="0">
                          <a:effectLst/>
                          <a:latin typeface="Calibri" panose="020F0502020204030204" pitchFamily="34" charset="0"/>
                          <a:ea typeface="Calibri" panose="020F0502020204030204" pitchFamily="34" charset="0"/>
                          <a:cs typeface="Arial" panose="020B0604020202020204" pitchFamily="34" charset="0"/>
                        </a:rPr>
                        <a:t> WGCV </a:t>
                      </a:r>
                      <a:r>
                        <a:rPr lang="fr-CH" sz="1600" dirty="0" err="1">
                          <a:effectLst/>
                          <a:latin typeface="Calibri" panose="020F0502020204030204" pitchFamily="34" charset="0"/>
                          <a:ea typeface="Calibri" panose="020F0502020204030204" pitchFamily="34" charset="0"/>
                          <a:cs typeface="Arial" panose="020B0604020202020204" pitchFamily="34" charset="0"/>
                        </a:rPr>
                        <a:t>representatives</a:t>
                      </a:r>
                      <a:r>
                        <a:rPr lang="fr-CH" sz="1600" dirty="0">
                          <a:effectLst/>
                          <a:latin typeface="Calibri" panose="020F0502020204030204" pitchFamily="34" charset="0"/>
                          <a:ea typeface="Calibri" panose="020F0502020204030204" pitchFamily="34" charset="0"/>
                          <a:cs typeface="Arial" panose="020B0604020202020204" pitchFamily="34" charset="0"/>
                        </a:rPr>
                        <a:t> to </a:t>
                      </a:r>
                      <a:r>
                        <a:rPr lang="fr-CH" sz="1600" dirty="0" err="1">
                          <a:effectLst/>
                          <a:latin typeface="Calibri" panose="020F0502020204030204" pitchFamily="34" charset="0"/>
                          <a:ea typeface="Calibri" panose="020F0502020204030204" pitchFamily="34" charset="0"/>
                          <a:cs typeface="Arial" panose="020B0604020202020204" pitchFamily="34" charset="0"/>
                        </a:rPr>
                        <a:t>work</a:t>
                      </a:r>
                      <a:r>
                        <a:rPr lang="fr-CH" sz="1600" dirty="0">
                          <a:effectLst/>
                          <a:latin typeface="Calibri" panose="020F0502020204030204" pitchFamily="34" charset="0"/>
                          <a:ea typeface="Calibri" panose="020F0502020204030204" pitchFamily="34" charset="0"/>
                          <a:cs typeface="Arial" panose="020B0604020202020204" pitchFamily="34" charset="0"/>
                        </a:rPr>
                        <a:t> </a:t>
                      </a:r>
                      <a:r>
                        <a:rPr lang="fr-CH" sz="1600" dirty="0" err="1">
                          <a:effectLst/>
                          <a:latin typeface="Calibri" panose="020F0502020204030204" pitchFamily="34" charset="0"/>
                          <a:ea typeface="Calibri" panose="020F0502020204030204" pitchFamily="34" charset="0"/>
                          <a:cs typeface="Arial" panose="020B0604020202020204" pitchFamily="34" charset="0"/>
                        </a:rPr>
                        <a:t>with</a:t>
                      </a:r>
                      <a:r>
                        <a:rPr lang="fr-CH" sz="1600" dirty="0">
                          <a:effectLst/>
                          <a:latin typeface="Calibri" panose="020F0502020204030204" pitchFamily="34" charset="0"/>
                          <a:ea typeface="Calibri" panose="020F0502020204030204" pitchFamily="34" charset="0"/>
                          <a:cs typeface="Arial" panose="020B0604020202020204" pitchFamily="34" charset="0"/>
                        </a:rPr>
                        <a:t> WGISS to </a:t>
                      </a:r>
                      <a:r>
                        <a:rPr lang="fr-CH" sz="1600" dirty="0" err="1">
                          <a:effectLst/>
                          <a:latin typeface="Calibri" panose="020F0502020204030204" pitchFamily="34" charset="0"/>
                          <a:ea typeface="Calibri" panose="020F0502020204030204" pitchFamily="34" charset="0"/>
                          <a:cs typeface="Arial" panose="020B0604020202020204" pitchFamily="34" charset="0"/>
                        </a:rPr>
                        <a:t>identify</a:t>
                      </a:r>
                      <a:r>
                        <a:rPr lang="fr-CH" sz="1600" dirty="0">
                          <a:effectLst/>
                          <a:latin typeface="Calibri" panose="020F0502020204030204" pitchFamily="34" charset="0"/>
                          <a:ea typeface="Calibri" panose="020F0502020204030204" pitchFamily="34" charset="0"/>
                          <a:cs typeface="Arial" panose="020B0604020202020204" pitchFamily="34" charset="0"/>
                        </a:rPr>
                        <a:t> joint </a:t>
                      </a:r>
                      <a:r>
                        <a:rPr lang="fr-CH" sz="1600" dirty="0" err="1">
                          <a:effectLst/>
                          <a:latin typeface="Calibri" panose="020F0502020204030204" pitchFamily="34" charset="0"/>
                          <a:ea typeface="Calibri" panose="020F0502020204030204" pitchFamily="34" charset="0"/>
                          <a:cs typeface="Arial" panose="020B0604020202020204" pitchFamily="34" charset="0"/>
                        </a:rPr>
                        <a:t>Carbon</a:t>
                      </a:r>
                      <a:r>
                        <a:rPr lang="fr-CH" sz="1600" dirty="0">
                          <a:effectLst/>
                          <a:latin typeface="Calibri" panose="020F0502020204030204" pitchFamily="34" charset="0"/>
                          <a:ea typeface="Calibri" panose="020F0502020204030204" pitchFamily="34" charset="0"/>
                          <a:cs typeface="Arial" panose="020B0604020202020204" pitchFamily="34" charset="0"/>
                        </a:rPr>
                        <a:t> workshop </a:t>
                      </a:r>
                      <a:r>
                        <a:rPr lang="fr-CH" sz="1600" dirty="0" err="1">
                          <a:effectLst/>
                          <a:latin typeface="Calibri" panose="020F0502020204030204" pitchFamily="34" charset="0"/>
                          <a:ea typeface="Calibri" panose="020F0502020204030204" pitchFamily="34" charset="0"/>
                          <a:cs typeface="Arial" panose="020B0604020202020204" pitchFamily="34" charset="0"/>
                        </a:rPr>
                        <a:t>opportunities</a:t>
                      </a:r>
                      <a:r>
                        <a:rPr lang="fr-CH" sz="1600" dirty="0">
                          <a:effectLst/>
                          <a:latin typeface="Calibri" panose="020F0502020204030204" pitchFamily="34" charset="0"/>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CARBON-38</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Need to determine whether this is a WGCV or subgroup person</a:t>
                      </a:r>
                    </a:p>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whether it can be paired with existing meetings</a:t>
                      </a:r>
                    </a:p>
                  </a:txBody>
                  <a:tcPr marL="63070" marR="6307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725621554"/>
                  </a:ext>
                </a:extLst>
              </a:tr>
            </a:tbl>
          </a:graphicData>
        </a:graphic>
      </p:graphicFrame>
      <p:graphicFrame>
        <p:nvGraphicFramePr>
          <p:cNvPr id="9" name="Table 8">
            <a:extLst>
              <a:ext uri="{FF2B5EF4-FFF2-40B4-BE49-F238E27FC236}">
                <a16:creationId xmlns:a16="http://schemas.microsoft.com/office/drawing/2014/main" xmlns="" id="{6303FC05-82B6-634E-9B73-E39A4AEE560D}"/>
              </a:ext>
            </a:extLst>
          </p:cNvPr>
          <p:cNvGraphicFramePr>
            <a:graphicFrameLocks noGrp="1"/>
          </p:cNvGraphicFramePr>
          <p:nvPr>
            <p:extLst>
              <p:ext uri="{D42A27DB-BD31-4B8C-83A1-F6EECF244321}">
                <p14:modId xmlns:p14="http://schemas.microsoft.com/office/powerpoint/2010/main" val="1508501229"/>
              </p:ext>
            </p:extLst>
          </p:nvPr>
        </p:nvGraphicFramePr>
        <p:xfrm>
          <a:off x="152400" y="4814506"/>
          <a:ext cx="8915395" cy="1304608"/>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935679">
                  <a:extLst>
                    <a:ext uri="{9D8B030D-6E8A-4147-A177-3AD203B41FA5}">
                      <a16:colId xmlns:a16="http://schemas.microsoft.com/office/drawing/2014/main" xmlns="" val="87526987"/>
                    </a:ext>
                  </a:extLst>
                </a:gridCol>
                <a:gridCol w="1551415">
                  <a:extLst>
                    <a:ext uri="{9D8B030D-6E8A-4147-A177-3AD203B41FA5}">
                      <a16:colId xmlns:a16="http://schemas.microsoft.com/office/drawing/2014/main" xmlns="" val="3643150657"/>
                    </a:ext>
                  </a:extLst>
                </a:gridCol>
                <a:gridCol w="1039385">
                  <a:extLst>
                    <a:ext uri="{9D8B030D-6E8A-4147-A177-3AD203B41FA5}">
                      <a16:colId xmlns:a16="http://schemas.microsoft.com/office/drawing/2014/main" xmlns="" val="2769809323"/>
                    </a:ext>
                  </a:extLst>
                </a:gridCol>
                <a:gridCol w="13715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WGCV-CA-10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Determine appropriate methodology for treating validation of ocean-carbon relevant products within WGCV organizational framework.</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CARBON-14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Concrete path forward should result from efforts on CA-21</a:t>
                      </a:r>
                    </a:p>
                  </a:txBody>
                  <a:tcPr marL="63070" marR="63070" marT="0" marB="0"/>
                </a:tc>
                <a:extLst>
                  <a:ext uri="{0D108BD9-81ED-4DB2-BD59-A6C34878D82A}">
                    <a16:rowId xmlns:a16="http://schemas.microsoft.com/office/drawing/2014/main" xmlns="" val="2461357186"/>
                  </a:ext>
                </a:extLst>
              </a:tr>
            </a:tbl>
          </a:graphicData>
        </a:graphic>
      </p:graphicFrame>
    </p:spTree>
    <p:extLst>
      <p:ext uri="{BB962C8B-B14F-4D97-AF65-F5344CB8AC3E}">
        <p14:creationId xmlns:p14="http://schemas.microsoft.com/office/powerpoint/2010/main" val="252283466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8B92E31D-A268-1642-A389-833625F5D72B}"/>
              </a:ext>
            </a:extLst>
          </p:cNvPr>
          <p:cNvSpPr>
            <a:spLocks noGrp="1"/>
          </p:cNvSpPr>
          <p:nvPr>
            <p:ph sz="half" idx="1"/>
          </p:nvPr>
        </p:nvSpPr>
        <p:spPr/>
        <p:txBody>
          <a:bodyPr/>
          <a:lstStyle/>
          <a:p>
            <a:pPr marL="342900" indent="-342900" algn="just" rtl="0">
              <a:spcBef>
                <a:spcPts val="500"/>
              </a:spcBef>
              <a:buSzPct val="100000"/>
              <a:buFont typeface="Arial"/>
              <a:buNone/>
            </a:pPr>
            <a:r>
              <a:rPr lang="en-US" dirty="0"/>
              <a:t>Longer term</a:t>
            </a:r>
          </a:p>
        </p:txBody>
      </p:sp>
      <p:sp>
        <p:nvSpPr>
          <p:cNvPr id="3" name="Content Placeholder 2">
            <a:extLst>
              <a:ext uri="{FF2B5EF4-FFF2-40B4-BE49-F238E27FC236}">
                <a16:creationId xmlns:a16="http://schemas.microsoft.com/office/drawing/2014/main" xmlns="" id="{8B64C9A3-B505-A34E-A339-638CC5E98196}"/>
              </a:ext>
            </a:extLst>
          </p:cNvPr>
          <p:cNvSpPr>
            <a:spLocks noGrp="1"/>
          </p:cNvSpPr>
          <p:nvPr>
            <p:ph sz="half" idx="11"/>
          </p:nvPr>
        </p:nvSpPr>
        <p:spPr>
          <a:xfrm>
            <a:off x="0" y="1524000"/>
            <a:ext cx="8839200" cy="4572000"/>
          </a:xfrm>
        </p:spPr>
        <p:txBody>
          <a:bodyPr/>
          <a:lstStyle/>
          <a:p>
            <a:pPr marL="342900" indent="-342900" algn="l" rtl="0">
              <a:spcBef>
                <a:spcPts val="500"/>
              </a:spcBef>
              <a:buSzPct val="90000"/>
              <a:buFont typeface="Arial"/>
              <a:buChar char="•"/>
            </a:pPr>
            <a:r>
              <a:rPr lang="en-US" dirty="0"/>
              <a:t>Remaining items have broader areas of applicability and includes those have relevance to ARD and interoperability in general</a:t>
            </a:r>
          </a:p>
        </p:txBody>
      </p:sp>
      <p:graphicFrame>
        <p:nvGraphicFramePr>
          <p:cNvPr id="6" name="Table 5">
            <a:extLst>
              <a:ext uri="{FF2B5EF4-FFF2-40B4-BE49-F238E27FC236}">
                <a16:creationId xmlns:a16="http://schemas.microsoft.com/office/drawing/2014/main" xmlns="" id="{BED4D9B3-45B1-224E-86C5-5413EAA53C7C}"/>
              </a:ext>
            </a:extLst>
          </p:cNvPr>
          <p:cNvGraphicFramePr>
            <a:graphicFrameLocks noGrp="1"/>
          </p:cNvGraphicFramePr>
          <p:nvPr>
            <p:extLst>
              <p:ext uri="{D42A27DB-BD31-4B8C-83A1-F6EECF244321}">
                <p14:modId xmlns:p14="http://schemas.microsoft.com/office/powerpoint/2010/main" val="1258399835"/>
              </p:ext>
            </p:extLst>
          </p:nvPr>
        </p:nvGraphicFramePr>
        <p:xfrm>
          <a:off x="152400" y="2133600"/>
          <a:ext cx="8915395" cy="2512462"/>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4011879">
                  <a:extLst>
                    <a:ext uri="{9D8B030D-6E8A-4147-A177-3AD203B41FA5}">
                      <a16:colId xmlns:a16="http://schemas.microsoft.com/office/drawing/2014/main" xmlns="" val="87526987"/>
                    </a:ext>
                  </a:extLst>
                </a:gridCol>
                <a:gridCol w="1371600">
                  <a:extLst>
                    <a:ext uri="{9D8B030D-6E8A-4147-A177-3AD203B41FA5}">
                      <a16:colId xmlns:a16="http://schemas.microsoft.com/office/drawing/2014/main" xmlns="" val="3643150657"/>
                    </a:ext>
                  </a:extLst>
                </a:gridCol>
                <a:gridCol w="1066800">
                  <a:extLst>
                    <a:ext uri="{9D8B030D-6E8A-4147-A177-3AD203B41FA5}">
                      <a16:colId xmlns:a16="http://schemas.microsoft.com/office/drawing/2014/main" xmlns="" val="2769809323"/>
                    </a:ext>
                  </a:extLst>
                </a:gridCol>
                <a:gridCol w="14477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WGCV-CA-01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ea typeface="Calibri" panose="020F0502020204030204" pitchFamily="34" charset="0"/>
                          <a:cs typeface="Arial" panose="020B0604020202020204" pitchFamily="34" charset="0"/>
                        </a:rPr>
                        <a:t>Develop</a:t>
                      </a:r>
                      <a:r>
                        <a:rPr lang="fr-CH" sz="1600" dirty="0">
                          <a:effectLst/>
                          <a:latin typeface="Calibri" panose="020F0502020204030204" pitchFamily="34" charset="0"/>
                          <a:ea typeface="Calibri" panose="020F0502020204030204" pitchFamily="34" charset="0"/>
                          <a:cs typeface="Arial" panose="020B0604020202020204" pitchFamily="34" charset="0"/>
                        </a:rPr>
                        <a:t> </a:t>
                      </a:r>
                      <a:r>
                        <a:rPr lang="fr-CH" sz="1600" dirty="0" err="1">
                          <a:effectLst/>
                          <a:latin typeface="Calibri" panose="020F0502020204030204" pitchFamily="34" charset="0"/>
                          <a:ea typeface="Calibri" panose="020F0502020204030204" pitchFamily="34" charset="0"/>
                          <a:cs typeface="Arial" panose="020B0604020202020204" pitchFamily="34" charset="0"/>
                        </a:rPr>
                        <a:t>list</a:t>
                      </a:r>
                      <a:r>
                        <a:rPr lang="fr-CH" sz="1600" dirty="0">
                          <a:effectLst/>
                          <a:latin typeface="Calibri" panose="020F0502020204030204" pitchFamily="34" charset="0"/>
                          <a:ea typeface="Calibri" panose="020F0502020204030204" pitchFamily="34" charset="0"/>
                          <a:cs typeface="Arial" panose="020B0604020202020204" pitchFamily="34" charset="0"/>
                        </a:rPr>
                        <a:t> of </a:t>
                      </a:r>
                      <a:r>
                        <a:rPr lang="fr-CH" sz="1600" dirty="0" err="1">
                          <a:effectLst/>
                          <a:latin typeface="Calibri" panose="020F0502020204030204" pitchFamily="34" charset="0"/>
                          <a:ea typeface="Calibri" panose="020F0502020204030204" pitchFamily="34" charset="0"/>
                          <a:cs typeface="Arial" panose="020B0604020202020204" pitchFamily="34" charset="0"/>
                        </a:rPr>
                        <a:t>completed</a:t>
                      </a:r>
                      <a:r>
                        <a:rPr lang="fr-CH" sz="1600" dirty="0">
                          <a:effectLst/>
                          <a:latin typeface="Calibri" panose="020F0502020204030204" pitchFamily="34" charset="0"/>
                          <a:ea typeface="Calibri" panose="020F0502020204030204" pitchFamily="34" charset="0"/>
                          <a:cs typeface="Arial" panose="020B0604020202020204" pitchFamily="34" charset="0"/>
                        </a:rPr>
                        <a:t> and </a:t>
                      </a:r>
                      <a:r>
                        <a:rPr lang="fr-CH" sz="1600" dirty="0" err="1">
                          <a:effectLst/>
                          <a:latin typeface="Calibri" panose="020F0502020204030204" pitchFamily="34" charset="0"/>
                          <a:ea typeface="Calibri" panose="020F0502020204030204" pitchFamily="34" charset="0"/>
                          <a:cs typeface="Arial" panose="020B0604020202020204" pitchFamily="34" charset="0"/>
                        </a:rPr>
                        <a:t>planned</a:t>
                      </a:r>
                      <a:r>
                        <a:rPr lang="fr-CH" sz="1600" dirty="0">
                          <a:effectLst/>
                          <a:latin typeface="Calibri" panose="020F0502020204030204" pitchFamily="34" charset="0"/>
                          <a:ea typeface="Calibri" panose="020F0502020204030204" pitchFamily="34" charset="0"/>
                          <a:cs typeface="Arial" panose="020B0604020202020204" pitchFamily="34" charset="0"/>
                        </a:rPr>
                        <a:t> </a:t>
                      </a:r>
                      <a:r>
                        <a:rPr lang="fr-CH" sz="1600" dirty="0" err="1">
                          <a:effectLst/>
                          <a:latin typeface="Calibri" panose="020F0502020204030204" pitchFamily="34" charset="0"/>
                          <a:ea typeface="Calibri" panose="020F0502020204030204" pitchFamily="34" charset="0"/>
                          <a:cs typeface="Arial" panose="020B0604020202020204" pitchFamily="34" charset="0"/>
                        </a:rPr>
                        <a:t>intercomparison</a:t>
                      </a:r>
                      <a:r>
                        <a:rPr lang="fr-CH" sz="1600" dirty="0">
                          <a:effectLst/>
                          <a:latin typeface="Calibri" panose="020F0502020204030204" pitchFamily="34" charset="0"/>
                          <a:ea typeface="Calibri" panose="020F0502020204030204" pitchFamily="34" charset="0"/>
                          <a:cs typeface="Arial" panose="020B0604020202020204" pitchFamily="34" charset="0"/>
                        </a:rPr>
                        <a:t> </a:t>
                      </a:r>
                      <a:r>
                        <a:rPr lang="fr-CH" sz="1600" dirty="0" err="1">
                          <a:effectLst/>
                          <a:latin typeface="Calibri" panose="020F0502020204030204" pitchFamily="34" charset="0"/>
                          <a:ea typeface="Calibri" panose="020F0502020204030204" pitchFamily="34" charset="0"/>
                          <a:cs typeface="Arial" panose="020B0604020202020204" pitchFamily="34" charset="0"/>
                        </a:rPr>
                        <a:t>excercises</a:t>
                      </a:r>
                      <a:r>
                        <a:rPr lang="fr-CH" sz="1600" dirty="0">
                          <a:effectLst/>
                          <a:latin typeface="Calibri" panose="020F0502020204030204" pitchFamily="34" charset="0"/>
                          <a:ea typeface="Calibri" panose="020F0502020204030204" pitchFamily="34" charset="0"/>
                          <a:cs typeface="Arial" panose="020B0604020202020204" pitchFamily="34" charset="0"/>
                        </a:rPr>
                        <a:t> relevant to </a:t>
                      </a:r>
                      <a:r>
                        <a:rPr lang="fr-CH" sz="1600" dirty="0" err="1">
                          <a:effectLst/>
                          <a:latin typeface="Calibri" panose="020F0502020204030204" pitchFamily="34" charset="0"/>
                          <a:ea typeface="Calibri" panose="020F0502020204030204" pitchFamily="34" charset="0"/>
                          <a:cs typeface="Arial" panose="020B0604020202020204" pitchFamily="34" charset="0"/>
                        </a:rPr>
                        <a:t>Carbon</a:t>
                      </a:r>
                      <a:r>
                        <a:rPr lang="fr-CH" sz="1600" dirty="0">
                          <a:effectLst/>
                          <a:latin typeface="Calibri" panose="020F0502020204030204" pitchFamily="34" charset="0"/>
                          <a:ea typeface="Calibri" panose="020F0502020204030204" pitchFamily="34" charset="0"/>
                          <a:cs typeface="Arial" panose="020B0604020202020204" pitchFamily="34" charset="0"/>
                        </a:rPr>
                        <a:t> Plan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Sooner is better than later and it can be readily updated if this is done via the website</a:t>
                      </a:r>
                    </a:p>
                  </a:txBody>
                  <a:tcPr marL="63070" marR="63070" marT="0" marB="0"/>
                </a:tc>
                <a:extLst>
                  <a:ext uri="{0D108BD9-81ED-4DB2-BD59-A6C34878D82A}">
                    <a16:rowId xmlns:a16="http://schemas.microsoft.com/office/drawing/2014/main" xmlns="" val="2600958631"/>
                  </a:ext>
                </a:extLst>
              </a:tr>
            </a:tbl>
          </a:graphicData>
        </a:graphic>
      </p:graphicFrame>
      <p:graphicFrame>
        <p:nvGraphicFramePr>
          <p:cNvPr id="7" name="Table 6">
            <a:extLst>
              <a:ext uri="{FF2B5EF4-FFF2-40B4-BE49-F238E27FC236}">
                <a16:creationId xmlns:a16="http://schemas.microsoft.com/office/drawing/2014/main" xmlns="" id="{D86D4924-BD64-384F-B5C4-35F2A845ACF1}"/>
              </a:ext>
            </a:extLst>
          </p:cNvPr>
          <p:cNvGraphicFramePr>
            <a:graphicFrameLocks noGrp="1"/>
          </p:cNvGraphicFramePr>
          <p:nvPr>
            <p:extLst>
              <p:ext uri="{D42A27DB-BD31-4B8C-83A1-F6EECF244321}">
                <p14:modId xmlns:p14="http://schemas.microsoft.com/office/powerpoint/2010/main" val="1310489576"/>
              </p:ext>
            </p:extLst>
          </p:nvPr>
        </p:nvGraphicFramePr>
        <p:xfrm>
          <a:off x="152400" y="4724400"/>
          <a:ext cx="8915395" cy="1826451"/>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4011879">
                  <a:extLst>
                    <a:ext uri="{9D8B030D-6E8A-4147-A177-3AD203B41FA5}">
                      <a16:colId xmlns:a16="http://schemas.microsoft.com/office/drawing/2014/main" xmlns="" val="87526987"/>
                    </a:ext>
                  </a:extLst>
                </a:gridCol>
                <a:gridCol w="1475215">
                  <a:extLst>
                    <a:ext uri="{9D8B030D-6E8A-4147-A177-3AD203B41FA5}">
                      <a16:colId xmlns:a16="http://schemas.microsoft.com/office/drawing/2014/main" xmlns="" val="3643150657"/>
                    </a:ext>
                  </a:extLst>
                </a:gridCol>
                <a:gridCol w="963185">
                  <a:extLst>
                    <a:ext uri="{9D8B030D-6E8A-4147-A177-3AD203B41FA5}">
                      <a16:colId xmlns:a16="http://schemas.microsoft.com/office/drawing/2014/main" xmlns="" val="2769809323"/>
                    </a:ext>
                  </a:extLst>
                </a:gridCol>
                <a:gridCol w="14477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WGCV-CA-08</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Develop draft recommendation of terminology related to uncertainty measures (e.g. temporal and spatial characterization of uncertainty measures)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Fits within site definition discussion and draft terminology should be straightforward</a:t>
                      </a:r>
                    </a:p>
                  </a:txBody>
                  <a:tcPr marL="63070" marR="63070" marT="0" marB="0"/>
                </a:tc>
                <a:extLst>
                  <a:ext uri="{0D108BD9-81ED-4DB2-BD59-A6C34878D82A}">
                    <a16:rowId xmlns:a16="http://schemas.microsoft.com/office/drawing/2014/main" xmlns="" val="725621554"/>
                  </a:ext>
                </a:extLst>
              </a:tr>
            </a:tbl>
          </a:graphicData>
        </a:graphic>
      </p:graphicFrame>
    </p:spTree>
    <p:extLst>
      <p:ext uri="{BB962C8B-B14F-4D97-AF65-F5344CB8AC3E}">
        <p14:creationId xmlns:p14="http://schemas.microsoft.com/office/powerpoint/2010/main" val="457259638"/>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E2CC860-48A2-C648-8788-3408B4BF64D2}"/>
              </a:ext>
            </a:extLst>
          </p:cNvPr>
          <p:cNvGraphicFramePr>
            <a:graphicFrameLocks noGrp="1"/>
          </p:cNvGraphicFramePr>
          <p:nvPr>
            <p:extLst>
              <p:ext uri="{D42A27DB-BD31-4B8C-83A1-F6EECF244321}">
                <p14:modId xmlns:p14="http://schemas.microsoft.com/office/powerpoint/2010/main" val="3994742303"/>
              </p:ext>
            </p:extLst>
          </p:nvPr>
        </p:nvGraphicFramePr>
        <p:xfrm>
          <a:off x="152400" y="1295400"/>
          <a:ext cx="8915395" cy="2773383"/>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402279">
                  <a:extLst>
                    <a:ext uri="{9D8B030D-6E8A-4147-A177-3AD203B41FA5}">
                      <a16:colId xmlns:a16="http://schemas.microsoft.com/office/drawing/2014/main" xmlns="" val="87526987"/>
                    </a:ext>
                  </a:extLst>
                </a:gridCol>
                <a:gridCol w="1371600">
                  <a:extLst>
                    <a:ext uri="{9D8B030D-6E8A-4147-A177-3AD203B41FA5}">
                      <a16:colId xmlns:a16="http://schemas.microsoft.com/office/drawing/2014/main" xmlns="" val="3643150657"/>
                    </a:ext>
                  </a:extLst>
                </a:gridCol>
                <a:gridCol w="1143000">
                  <a:extLst>
                    <a:ext uri="{9D8B030D-6E8A-4147-A177-3AD203B41FA5}">
                      <a16:colId xmlns:a16="http://schemas.microsoft.com/office/drawing/2014/main" xmlns="" val="2769809323"/>
                    </a:ext>
                  </a:extLst>
                </a:gridCol>
                <a:gridCol w="19811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WGCV-CA-12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Document approach to ensure updating of reference data as time series expand, including collaboration with in situ networks for the validation of carbon variables to ensure temporal continuity and addressing spatial gaps in in-situ networks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CARBON-07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LPV</a:t>
                      </a:r>
                    </a:p>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Supersite selection process at Validation Stage 4 is an approach</a:t>
                      </a: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Requires clarification of meaning of "reference data."  LPV activities currently address this for data products in general</a:t>
                      </a:r>
                    </a:p>
                  </a:txBody>
                  <a:tcPr marL="63070" marR="63070" marT="0" marB="0"/>
                </a:tc>
                <a:extLst>
                  <a:ext uri="{0D108BD9-81ED-4DB2-BD59-A6C34878D82A}">
                    <a16:rowId xmlns:a16="http://schemas.microsoft.com/office/drawing/2014/main" xmlns="" val="725621554"/>
                  </a:ext>
                </a:extLst>
              </a:tr>
            </a:tbl>
          </a:graphicData>
        </a:graphic>
      </p:graphicFrame>
    </p:spTree>
    <p:extLst>
      <p:ext uri="{BB962C8B-B14F-4D97-AF65-F5344CB8AC3E}">
        <p14:creationId xmlns:p14="http://schemas.microsoft.com/office/powerpoint/2010/main" val="379275994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29145D8-3DEA-644A-9864-F01D99A87C1F}"/>
              </a:ext>
            </a:extLst>
          </p:cNvPr>
          <p:cNvGraphicFramePr>
            <a:graphicFrameLocks noGrp="1"/>
          </p:cNvGraphicFramePr>
          <p:nvPr>
            <p:extLst>
              <p:ext uri="{D42A27DB-BD31-4B8C-83A1-F6EECF244321}">
                <p14:modId xmlns:p14="http://schemas.microsoft.com/office/powerpoint/2010/main" val="3411095698"/>
              </p:ext>
            </p:extLst>
          </p:nvPr>
        </p:nvGraphicFramePr>
        <p:xfrm>
          <a:off x="152400" y="1447800"/>
          <a:ext cx="8915395" cy="3817070"/>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1607363066"/>
                    </a:ext>
                  </a:extLst>
                </a:gridCol>
                <a:gridCol w="3402279">
                  <a:extLst>
                    <a:ext uri="{9D8B030D-6E8A-4147-A177-3AD203B41FA5}">
                      <a16:colId xmlns:a16="http://schemas.microsoft.com/office/drawing/2014/main" xmlns="" val="1719494044"/>
                    </a:ext>
                  </a:extLst>
                </a:gridCol>
                <a:gridCol w="1371600">
                  <a:extLst>
                    <a:ext uri="{9D8B030D-6E8A-4147-A177-3AD203B41FA5}">
                      <a16:colId xmlns:a16="http://schemas.microsoft.com/office/drawing/2014/main" xmlns="" val="519435459"/>
                    </a:ext>
                  </a:extLst>
                </a:gridCol>
                <a:gridCol w="1143000">
                  <a:extLst>
                    <a:ext uri="{9D8B030D-6E8A-4147-A177-3AD203B41FA5}">
                      <a16:colId xmlns:a16="http://schemas.microsoft.com/office/drawing/2014/main" xmlns="" val="1822930650"/>
                    </a:ext>
                  </a:extLst>
                </a:gridCol>
                <a:gridCol w="1981195">
                  <a:extLst>
                    <a:ext uri="{9D8B030D-6E8A-4147-A177-3AD203B41FA5}">
                      <a16:colId xmlns:a16="http://schemas.microsoft.com/office/drawing/2014/main" xmlns="" val="788944325"/>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1025467378"/>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WGCV-CA-14</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Determine best method to distribute the methodologies and criteria for globally representative site selection documented in the framework of the BELMANIP validation data set for LAI, and recently in a EUMETSAT project (ALBEDOVAL 2) for albedo validation</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Web-based distribution approaches and/or peer review through LPV or WGCV sites</a:t>
                      </a:r>
                    </a:p>
                  </a:txBody>
                  <a:tcPr marL="63070" marR="63070" marT="0" marB="0"/>
                </a:tc>
                <a:extLst>
                  <a:ext uri="{0D108BD9-81ED-4DB2-BD59-A6C34878D82A}">
                    <a16:rowId xmlns:a16="http://schemas.microsoft.com/office/drawing/2014/main" xmlns="" val="3735400658"/>
                  </a:ext>
                </a:extLst>
              </a:tr>
              <a:tr h="686011">
                <a:tc>
                  <a:txBody>
                    <a:bodyPr/>
                    <a:lstStyle/>
                    <a:p>
                      <a:pPr marL="0" marR="0" algn="l">
                        <a:lnSpc>
                          <a:spcPct val="107000"/>
                        </a:lnSpc>
                        <a:spcBef>
                          <a:spcPts val="0"/>
                        </a:spcBef>
                        <a:spcAft>
                          <a:spcPts val="0"/>
                        </a:spcAft>
                      </a:pPr>
                      <a:r>
                        <a:rPr lang="fr-CH" sz="1600">
                          <a:effectLst/>
                          <a:latin typeface="Calibri" panose="020F0502020204030204" pitchFamily="34" charset="0"/>
                          <a:ea typeface="Calibri" panose="020F0502020204030204" pitchFamily="34" charset="0"/>
                          <a:cs typeface="Calibri" panose="020F0502020204030204" pitchFamily="34" charset="0"/>
                        </a:rPr>
                        <a:t>WGCV-CA-16</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Calibri" panose="020F0502020204030204" pitchFamily="34" charset="0"/>
                        </a:rPr>
                        <a:t>Develop list of projects making use of maturity matrix metrics (for example: European Commission CORE-CLIMAX, QA4ECV projects) to identify possible adaptations to Carbon actions.  </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Should be straightforward</a:t>
                      </a:r>
                    </a:p>
                  </a:txBody>
                  <a:tcPr marL="63070" marR="63070" marT="0" marB="0"/>
                </a:tc>
                <a:extLst>
                  <a:ext uri="{0D108BD9-81ED-4DB2-BD59-A6C34878D82A}">
                    <a16:rowId xmlns:a16="http://schemas.microsoft.com/office/drawing/2014/main" xmlns="" val="558011696"/>
                  </a:ext>
                </a:extLst>
              </a:tr>
            </a:tbl>
          </a:graphicData>
        </a:graphic>
      </p:graphicFrame>
    </p:spTree>
    <p:extLst>
      <p:ext uri="{BB962C8B-B14F-4D97-AF65-F5344CB8AC3E}">
        <p14:creationId xmlns:p14="http://schemas.microsoft.com/office/powerpoint/2010/main" val="884963642"/>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xmlns="" id="{2084EBB3-DD49-F746-8C1D-42086F5240D3}"/>
              </a:ext>
            </a:extLst>
          </p:cNvPr>
          <p:cNvGraphicFramePr>
            <a:graphicFrameLocks noGrp="1"/>
          </p:cNvGraphicFramePr>
          <p:nvPr>
            <p:extLst>
              <p:ext uri="{D42A27DB-BD31-4B8C-83A1-F6EECF244321}">
                <p14:modId xmlns:p14="http://schemas.microsoft.com/office/powerpoint/2010/main" val="2578928884"/>
              </p:ext>
            </p:extLst>
          </p:nvPr>
        </p:nvGraphicFramePr>
        <p:xfrm>
          <a:off x="152400" y="1295400"/>
          <a:ext cx="8915395" cy="3295227"/>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478479">
                  <a:extLst>
                    <a:ext uri="{9D8B030D-6E8A-4147-A177-3AD203B41FA5}">
                      <a16:colId xmlns:a16="http://schemas.microsoft.com/office/drawing/2014/main" xmlns="" val="87526987"/>
                    </a:ext>
                  </a:extLst>
                </a:gridCol>
                <a:gridCol w="1447800">
                  <a:extLst>
                    <a:ext uri="{9D8B030D-6E8A-4147-A177-3AD203B41FA5}">
                      <a16:colId xmlns:a16="http://schemas.microsoft.com/office/drawing/2014/main" xmlns="" val="3643150657"/>
                    </a:ext>
                  </a:extLst>
                </a:gridCol>
                <a:gridCol w="990600">
                  <a:extLst>
                    <a:ext uri="{9D8B030D-6E8A-4147-A177-3AD203B41FA5}">
                      <a16:colId xmlns:a16="http://schemas.microsoft.com/office/drawing/2014/main" xmlns="" val="2769809323"/>
                    </a:ext>
                  </a:extLst>
                </a:gridCol>
                <a:gridCol w="19811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WGCV-CA-29</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Develop draft list of ancillary data dependencies needed to ensure consistency across individual products and variables for datasets relevant to carbon cycle community needs (e.g., land cover, aerosol, cloud, DEM, reanalysis products, etc.)</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Goal of this action is at the basic level.  Can be expanded later but should be closed prior to expansion of effort</a:t>
                      </a:r>
                    </a:p>
                  </a:txBody>
                  <a:tcPr marL="63070" marR="63070" marT="0" marB="0"/>
                </a:tc>
                <a:extLst>
                  <a:ext uri="{0D108BD9-81ED-4DB2-BD59-A6C34878D82A}">
                    <a16:rowId xmlns:a16="http://schemas.microsoft.com/office/drawing/2014/main" xmlns="" val="1915412979"/>
                  </a:ext>
                </a:extLst>
              </a:tr>
              <a:tr h="686011">
                <a:tc>
                  <a:txBody>
                    <a:bodyPr/>
                    <a:lstStyle/>
                    <a:p>
                      <a:pPr marL="0" marR="0" algn="l">
                        <a:lnSpc>
                          <a:spcPct val="107000"/>
                        </a:lnSpc>
                        <a:spcBef>
                          <a:spcPts val="0"/>
                        </a:spcBef>
                        <a:spcAft>
                          <a:spcPts val="0"/>
                        </a:spcAft>
                      </a:pPr>
                      <a:r>
                        <a:rPr lang="fr-CH" sz="1600">
                          <a:effectLst/>
                          <a:latin typeface="Calibri" panose="020F0502020204030204" pitchFamily="34" charset="0"/>
                          <a:ea typeface="Calibri" panose="020F0502020204030204" pitchFamily="34" charset="0"/>
                          <a:cs typeface="Arial" panose="020B0604020202020204" pitchFamily="34" charset="0"/>
                        </a:rPr>
                        <a:t>WGCV-CA-30</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Provide list of validation data providers that met each of the LAI required data quality metrics.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Should be </a:t>
                      </a:r>
                      <a:r>
                        <a:rPr lang="en-US" sz="1600"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sgtraightforward</a:t>
                      </a:r>
                      <a:endPar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641106507"/>
                  </a:ext>
                </a:extLst>
              </a:tr>
            </a:tbl>
          </a:graphicData>
        </a:graphic>
      </p:graphicFrame>
    </p:spTree>
    <p:extLst>
      <p:ext uri="{BB962C8B-B14F-4D97-AF65-F5344CB8AC3E}">
        <p14:creationId xmlns:p14="http://schemas.microsoft.com/office/powerpoint/2010/main" val="425868074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37C400D-9C0A-2342-80F4-30C7AADF3314}"/>
              </a:ext>
            </a:extLst>
          </p:cNvPr>
          <p:cNvSpPr>
            <a:spLocks noGrp="1"/>
          </p:cNvSpPr>
          <p:nvPr>
            <p:ph sz="half" idx="1"/>
          </p:nvPr>
        </p:nvSpPr>
        <p:spPr/>
        <p:txBody>
          <a:bodyPr/>
          <a:lstStyle/>
          <a:p>
            <a:pPr rtl="0"/>
            <a:r>
              <a:rPr lang="en-US" dirty="0"/>
              <a:t>2018 CEOS Work Plan related actions for GHGs</a:t>
            </a:r>
          </a:p>
          <a:p>
            <a:pPr marL="342900" indent="-342900" algn="just" rtl="0">
              <a:spcBef>
                <a:spcPts val="500"/>
              </a:spcBef>
              <a:buSzPct val="100000"/>
              <a:buFont typeface="Arial"/>
              <a:buNone/>
            </a:pPr>
            <a:endParaRPr lang="en-US" dirty="0"/>
          </a:p>
        </p:txBody>
      </p:sp>
      <p:graphicFrame>
        <p:nvGraphicFramePr>
          <p:cNvPr id="5" name="Content Placeholder 3">
            <a:extLst>
              <a:ext uri="{FF2B5EF4-FFF2-40B4-BE49-F238E27FC236}">
                <a16:creationId xmlns:a16="http://schemas.microsoft.com/office/drawing/2014/main" xmlns="" id="{E10A8790-4A6B-9549-9B3B-7EF8844F66E5}"/>
              </a:ext>
            </a:extLst>
          </p:cNvPr>
          <p:cNvGraphicFramePr>
            <a:graphicFrameLocks/>
          </p:cNvGraphicFramePr>
          <p:nvPr>
            <p:extLst>
              <p:ext uri="{D42A27DB-BD31-4B8C-83A1-F6EECF244321}">
                <p14:modId xmlns:p14="http://schemas.microsoft.com/office/powerpoint/2010/main" val="1781214996"/>
              </p:ext>
            </p:extLst>
          </p:nvPr>
        </p:nvGraphicFramePr>
        <p:xfrm>
          <a:off x="35859" y="3124200"/>
          <a:ext cx="8915395" cy="1826451"/>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974984671"/>
                    </a:ext>
                  </a:extLst>
                </a:gridCol>
                <a:gridCol w="4011879">
                  <a:extLst>
                    <a:ext uri="{9D8B030D-6E8A-4147-A177-3AD203B41FA5}">
                      <a16:colId xmlns:a16="http://schemas.microsoft.com/office/drawing/2014/main" xmlns="" val="684826189"/>
                    </a:ext>
                  </a:extLst>
                </a:gridCol>
                <a:gridCol w="1183341">
                  <a:extLst>
                    <a:ext uri="{9D8B030D-6E8A-4147-A177-3AD203B41FA5}">
                      <a16:colId xmlns:a16="http://schemas.microsoft.com/office/drawing/2014/main" xmlns="" val="3322254370"/>
                    </a:ext>
                  </a:extLst>
                </a:gridCol>
                <a:gridCol w="1143000">
                  <a:extLst>
                    <a:ext uri="{9D8B030D-6E8A-4147-A177-3AD203B41FA5}">
                      <a16:colId xmlns:a16="http://schemas.microsoft.com/office/drawing/2014/main" xmlns="" val="2342341208"/>
                    </a:ext>
                  </a:extLst>
                </a:gridCol>
                <a:gridCol w="1559854">
                  <a:extLst>
                    <a:ext uri="{9D8B030D-6E8A-4147-A177-3AD203B41FA5}">
                      <a16:colId xmlns:a16="http://schemas.microsoft.com/office/drawing/2014/main" xmlns="" val="2900805981"/>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WGCV-CA-20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Develop protocols for </a:t>
                      </a:r>
                      <a:r>
                        <a:rPr lang="en-US" sz="1600" dirty="0" err="1">
                          <a:effectLst/>
                          <a:latin typeface="Calibri" panose="020F0502020204030204" pitchFamily="34" charset="0"/>
                          <a:ea typeface="Calibri" panose="020F0502020204030204" pitchFamily="34" charset="0"/>
                          <a:cs typeface="Arial" panose="020B0604020202020204" pitchFamily="34" charset="0"/>
                        </a:rPr>
                        <a:t>intercomparison</a:t>
                      </a:r>
                      <a:r>
                        <a:rPr lang="en-US" sz="1600" dirty="0">
                          <a:effectLst/>
                          <a:latin typeface="Calibri" panose="020F0502020204030204" pitchFamily="34" charset="0"/>
                          <a:ea typeface="Calibri" panose="020F0502020204030204" pitchFamily="34" charset="0"/>
                          <a:cs typeface="Arial" panose="020B0604020202020204" pitchFamily="34" charset="0"/>
                        </a:rPr>
                        <a:t> of a selected carbon time series data product produced from multiple sensors as a test bed for protocol development for broader range of data products including backward compatibility of reference data</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CARBON-05</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Discuss within WGCV-44 to determine best approach in collaboration with AC-VC, WGCV, and ACSG</a:t>
                      </a:r>
                    </a:p>
                  </a:txBody>
                  <a:tcPr marL="63070" marR="63070" marT="0" marB="0"/>
                </a:tc>
                <a:extLst>
                  <a:ext uri="{0D108BD9-81ED-4DB2-BD59-A6C34878D82A}">
                    <a16:rowId xmlns:a16="http://schemas.microsoft.com/office/drawing/2014/main" xmlns="" val="1182462076"/>
                  </a:ext>
                </a:extLst>
              </a:tr>
            </a:tbl>
          </a:graphicData>
        </a:graphic>
      </p:graphicFrame>
      <p:sp>
        <p:nvSpPr>
          <p:cNvPr id="8" name="Content Placeholder 2">
            <a:extLst>
              <a:ext uri="{FF2B5EF4-FFF2-40B4-BE49-F238E27FC236}">
                <a16:creationId xmlns:a16="http://schemas.microsoft.com/office/drawing/2014/main" xmlns="" id="{2C37F58B-4E04-EC4B-92CC-5AF670FB0BFD}"/>
              </a:ext>
            </a:extLst>
          </p:cNvPr>
          <p:cNvSpPr>
            <a:spLocks noGrp="1"/>
          </p:cNvSpPr>
          <p:nvPr>
            <p:ph sz="half" idx="11"/>
          </p:nvPr>
        </p:nvSpPr>
        <p:spPr>
          <a:xfrm>
            <a:off x="0" y="1600200"/>
            <a:ext cx="8839200" cy="4572000"/>
          </a:xfrm>
        </p:spPr>
        <p:txBody>
          <a:bodyPr/>
          <a:lstStyle/>
          <a:p>
            <a:pPr algn="l" rtl="0"/>
            <a:r>
              <a:rPr lang="en-US" dirty="0"/>
              <a:t>WGCV CEOS Work Plan item for GHGs is also related to other WGCV Carbon Actions</a:t>
            </a:r>
          </a:p>
          <a:p>
            <a:pPr algn="l" rtl="0"/>
            <a:r>
              <a:rPr lang="en-US" dirty="0"/>
              <a:t>WGCV-CA-20 will be addressed through the ACSG efforts discussed during WGCV-44 and as part of the ACSG reorganization</a:t>
            </a:r>
          </a:p>
          <a:p>
            <a:pPr marL="342900" indent="-342900" algn="l" rtl="0">
              <a:spcBef>
                <a:spcPts val="500"/>
              </a:spcBef>
              <a:buSzPct val="90000"/>
              <a:buFont typeface="Arial"/>
              <a:buChar char="•"/>
            </a:pPr>
            <a:endParaRPr lang="en-US" dirty="0"/>
          </a:p>
        </p:txBody>
      </p:sp>
    </p:spTree>
    <p:extLst>
      <p:ext uri="{BB962C8B-B14F-4D97-AF65-F5344CB8AC3E}">
        <p14:creationId xmlns:p14="http://schemas.microsoft.com/office/powerpoint/2010/main" val="971895168"/>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FEA6705-7045-3B4F-95B5-9931B9445E84}"/>
              </a:ext>
            </a:extLst>
          </p:cNvPr>
          <p:cNvSpPr>
            <a:spLocks noGrp="1"/>
          </p:cNvSpPr>
          <p:nvPr>
            <p:ph sz="half" idx="1"/>
          </p:nvPr>
        </p:nvSpPr>
        <p:spPr/>
        <p:txBody>
          <a:bodyPr/>
          <a:lstStyle/>
          <a:p>
            <a:pPr rtl="0"/>
            <a:r>
              <a:rPr lang="en-US" dirty="0"/>
              <a:t>2018 CEOS Work Plan related actions for GHGs</a:t>
            </a:r>
          </a:p>
        </p:txBody>
      </p:sp>
      <p:sp>
        <p:nvSpPr>
          <p:cNvPr id="3" name="Content Placeholder 2">
            <a:extLst>
              <a:ext uri="{FF2B5EF4-FFF2-40B4-BE49-F238E27FC236}">
                <a16:creationId xmlns:a16="http://schemas.microsoft.com/office/drawing/2014/main" xmlns="" id="{044E650C-FA20-8546-AD6B-4D14722CF123}"/>
              </a:ext>
            </a:extLst>
          </p:cNvPr>
          <p:cNvSpPr>
            <a:spLocks noGrp="1"/>
          </p:cNvSpPr>
          <p:nvPr>
            <p:ph sz="half" idx="11"/>
          </p:nvPr>
        </p:nvSpPr>
        <p:spPr>
          <a:xfrm>
            <a:off x="0" y="1600200"/>
            <a:ext cx="8839200" cy="4572000"/>
          </a:xfrm>
        </p:spPr>
        <p:txBody>
          <a:bodyPr/>
          <a:lstStyle/>
          <a:p>
            <a:pPr algn="l" rtl="0"/>
            <a:r>
              <a:rPr lang="en-US" dirty="0"/>
              <a:t>WGCV CEOS Work Plan item for GHGs is also related to other WGCV Carbon Actions</a:t>
            </a:r>
          </a:p>
          <a:p>
            <a:pPr algn="l" rtl="0"/>
            <a:r>
              <a:rPr lang="en-US" dirty="0"/>
              <a:t>Two actions are lagging in completion related to the work plan item but will receive appropriate attention based on discussions at WGCV-44</a:t>
            </a:r>
          </a:p>
          <a:p>
            <a:pPr marL="342900" indent="-342900" algn="l" rtl="0">
              <a:spcBef>
                <a:spcPts val="500"/>
              </a:spcBef>
              <a:buSzPct val="90000"/>
              <a:buFont typeface="Arial"/>
              <a:buChar char="•"/>
            </a:pPr>
            <a:endParaRPr lang="en-US" dirty="0"/>
          </a:p>
        </p:txBody>
      </p:sp>
      <p:graphicFrame>
        <p:nvGraphicFramePr>
          <p:cNvPr id="4" name="Table 3">
            <a:extLst>
              <a:ext uri="{FF2B5EF4-FFF2-40B4-BE49-F238E27FC236}">
                <a16:creationId xmlns:a16="http://schemas.microsoft.com/office/drawing/2014/main" xmlns="" id="{FD29BB62-5087-3042-B5F2-BABBBAF8DF9D}"/>
              </a:ext>
            </a:extLst>
          </p:cNvPr>
          <p:cNvGraphicFramePr>
            <a:graphicFrameLocks noGrp="1"/>
          </p:cNvGraphicFramePr>
          <p:nvPr>
            <p:extLst>
              <p:ext uri="{D42A27DB-BD31-4B8C-83A1-F6EECF244321}">
                <p14:modId xmlns:p14="http://schemas.microsoft.com/office/powerpoint/2010/main" val="2228669066"/>
              </p:ext>
            </p:extLst>
          </p:nvPr>
        </p:nvGraphicFramePr>
        <p:xfrm>
          <a:off x="73956" y="3410584"/>
          <a:ext cx="8915395" cy="2870138"/>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453000977"/>
                    </a:ext>
                  </a:extLst>
                </a:gridCol>
                <a:gridCol w="4011879">
                  <a:extLst>
                    <a:ext uri="{9D8B030D-6E8A-4147-A177-3AD203B41FA5}">
                      <a16:colId xmlns:a16="http://schemas.microsoft.com/office/drawing/2014/main" xmlns="" val="3048449613"/>
                    </a:ext>
                  </a:extLst>
                </a:gridCol>
                <a:gridCol w="1183341">
                  <a:extLst>
                    <a:ext uri="{9D8B030D-6E8A-4147-A177-3AD203B41FA5}">
                      <a16:colId xmlns:a16="http://schemas.microsoft.com/office/drawing/2014/main" xmlns="" val="3146534914"/>
                    </a:ext>
                  </a:extLst>
                </a:gridCol>
                <a:gridCol w="1714503">
                  <a:extLst>
                    <a:ext uri="{9D8B030D-6E8A-4147-A177-3AD203B41FA5}">
                      <a16:colId xmlns:a16="http://schemas.microsoft.com/office/drawing/2014/main" xmlns="" val="2663333255"/>
                    </a:ext>
                  </a:extLst>
                </a:gridCol>
                <a:gridCol w="988351">
                  <a:extLst>
                    <a:ext uri="{9D8B030D-6E8A-4147-A177-3AD203B41FA5}">
                      <a16:colId xmlns:a16="http://schemas.microsoft.com/office/drawing/2014/main" xmlns="" val="1689226256"/>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WGCV-CA-15</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Identify sensors providing time series carbon products, especially those part of the AC-VC for providing CO2 and CH4 products.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CARBON-05</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CARBON-20</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ACSG chairs</a:t>
                      </a: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Calibri" panose="020F0502020204030204" pitchFamily="34" charset="0"/>
                        </a:rPr>
                        <a:t>WGCV-43</a:t>
                      </a:r>
                    </a:p>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3493171349"/>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WGCV-CA-27</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Develop list of reference standards for CO2 and CH4 products that are suitable for </a:t>
                      </a:r>
                      <a:r>
                        <a:rPr lang="en-US" sz="1600" dirty="0" err="1">
                          <a:effectLst/>
                          <a:latin typeface="Calibri" panose="020F0502020204030204" pitchFamily="34" charset="0"/>
                          <a:ea typeface="Calibri" panose="020F0502020204030204" pitchFamily="34" charset="0"/>
                          <a:cs typeface="Calibri" panose="020F0502020204030204" pitchFamily="34" charset="0"/>
                        </a:rPr>
                        <a:t>intercomparison</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CARBON-20</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err="1">
                          <a:effectLst/>
                          <a:latin typeface="Calibri" panose="020F0502020204030204" pitchFamily="34" charset="0"/>
                          <a:ea typeface="Calibri" panose="020F0502020204030204" pitchFamily="34" charset="0"/>
                          <a:cs typeface="Calibri" panose="020F0502020204030204" pitchFamily="34" charset="0"/>
                        </a:rPr>
                        <a:t>Kuze</a:t>
                      </a:r>
                      <a:r>
                        <a:rPr lang="en-US" sz="1600" dirty="0">
                          <a:effectLst/>
                          <a:latin typeface="Calibri" panose="020F0502020204030204" pitchFamily="34" charset="0"/>
                          <a:ea typeface="Calibri" panose="020F0502020204030204" pitchFamily="34" charset="0"/>
                          <a:cs typeface="Calibri" panose="020F0502020204030204" pitchFamily="34" charset="0"/>
                        </a:rPr>
                        <a:t> and ACSG chairs</a:t>
                      </a: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Calibri" panose="020F0502020204030204" pitchFamily="34" charset="0"/>
                        </a:rPr>
                        <a:t>WGCV-43</a:t>
                      </a:r>
                    </a:p>
                  </a:txBody>
                  <a:tcPr marL="63070" marR="63070" marT="0" marB="0"/>
                </a:tc>
                <a:extLst>
                  <a:ext uri="{0D108BD9-81ED-4DB2-BD59-A6C34878D82A}">
                    <a16:rowId xmlns:a16="http://schemas.microsoft.com/office/drawing/2014/main" xmlns="" val="3262132657"/>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WGCV-CA-25</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Validate a selected time series product using protocols developed for </a:t>
                      </a:r>
                      <a:r>
                        <a:rPr lang="en-US" sz="1600" dirty="0" err="1">
                          <a:effectLst/>
                          <a:latin typeface="Calibri" panose="020F0502020204030204" pitchFamily="34" charset="0"/>
                          <a:ea typeface="Calibri" panose="020F0502020204030204" pitchFamily="34" charset="0"/>
                          <a:cs typeface="Arial" panose="020B0604020202020204" pitchFamily="34" charset="0"/>
                        </a:rPr>
                        <a:t>intercomparison</a:t>
                      </a:r>
                      <a:r>
                        <a:rPr lang="en-US" sz="1600" dirty="0">
                          <a:effectLst/>
                          <a:latin typeface="Calibri" panose="020F0502020204030204" pitchFamily="34" charset="0"/>
                          <a:ea typeface="Calibri" panose="020F0502020204030204" pitchFamily="34" charset="0"/>
                          <a:cs typeface="Arial" panose="020B0604020202020204" pitchFamily="34" charset="0"/>
                        </a:rPr>
                        <a:t> of the product produced from multiple sensors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CARBON-05</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Will work with ACSG to define a possible path forward on this action</a:t>
                      </a:r>
                    </a:p>
                  </a:txBody>
                  <a:tcPr marL="63070" marR="6307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445282538"/>
                  </a:ext>
                </a:extLst>
              </a:tr>
            </a:tbl>
          </a:graphicData>
        </a:graphic>
      </p:graphicFrame>
    </p:spTree>
    <p:extLst>
      <p:ext uri="{BB962C8B-B14F-4D97-AF65-F5344CB8AC3E}">
        <p14:creationId xmlns:p14="http://schemas.microsoft.com/office/powerpoint/2010/main" val="240160387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8DD5628-4533-7342-A994-36DD1622B003}"/>
              </a:ext>
            </a:extLst>
          </p:cNvPr>
          <p:cNvSpPr>
            <a:spLocks noGrp="1"/>
          </p:cNvSpPr>
          <p:nvPr>
            <p:ph sz="half" idx="1"/>
          </p:nvPr>
        </p:nvSpPr>
        <p:spPr/>
        <p:txBody>
          <a:bodyPr/>
          <a:lstStyle/>
          <a:p>
            <a:pPr marL="342900" indent="-342900" algn="just" rtl="0">
              <a:spcBef>
                <a:spcPts val="500"/>
              </a:spcBef>
              <a:buSzPct val="100000"/>
              <a:buFont typeface="Arial"/>
              <a:buNone/>
            </a:pPr>
            <a:r>
              <a:rPr lang="en-US" dirty="0"/>
              <a:t>Reminder that many of our LPV-related carbon actions are related to the CEOS Work Plan CARB-16</a:t>
            </a:r>
          </a:p>
        </p:txBody>
      </p:sp>
      <p:sp>
        <p:nvSpPr>
          <p:cNvPr id="3" name="Content Placeholder 2">
            <a:extLst>
              <a:ext uri="{FF2B5EF4-FFF2-40B4-BE49-F238E27FC236}">
                <a16:creationId xmlns:a16="http://schemas.microsoft.com/office/drawing/2014/main" xmlns="" id="{FC251022-3276-5342-AFB2-6C1415C113E8}"/>
              </a:ext>
            </a:extLst>
          </p:cNvPr>
          <p:cNvSpPr>
            <a:spLocks noGrp="1"/>
          </p:cNvSpPr>
          <p:nvPr>
            <p:ph sz="half" idx="11"/>
          </p:nvPr>
        </p:nvSpPr>
        <p:spPr>
          <a:xfrm>
            <a:off x="0" y="3581400"/>
            <a:ext cx="8839200" cy="2895600"/>
          </a:xfrm>
        </p:spPr>
        <p:txBody>
          <a:bodyPr/>
          <a:lstStyle/>
          <a:p>
            <a:pPr marL="342900" indent="-342900" algn="l" rtl="0">
              <a:spcBef>
                <a:spcPts val="500"/>
              </a:spcBef>
              <a:buSzPct val="90000"/>
              <a:buFont typeface="Arial"/>
              <a:buChar char="•"/>
            </a:pPr>
            <a:r>
              <a:rPr lang="en-US" dirty="0"/>
              <a:t>That action has fed to an additional CEOS Work Plan item CV-19</a:t>
            </a:r>
          </a:p>
          <a:p>
            <a:pPr marL="342900" indent="-342900" algn="l" rtl="0">
              <a:spcBef>
                <a:spcPts val="500"/>
              </a:spcBef>
              <a:buSzPct val="90000"/>
              <a:buFont typeface="Arial"/>
              <a:buChar char="•"/>
            </a:pPr>
            <a:endParaRPr lang="en-US" dirty="0"/>
          </a:p>
          <a:p>
            <a:pPr marL="342900" indent="-342900" algn="l" rtl="0">
              <a:spcBef>
                <a:spcPts val="500"/>
              </a:spcBef>
              <a:buSzPct val="90000"/>
              <a:buFont typeface="Arial"/>
              <a:buChar char="•"/>
            </a:pPr>
            <a:endParaRPr lang="en-US" dirty="0"/>
          </a:p>
          <a:p>
            <a:pPr marL="342900" indent="-342900" algn="l" rtl="0">
              <a:spcBef>
                <a:spcPts val="500"/>
              </a:spcBef>
              <a:buSzPct val="90000"/>
              <a:buFont typeface="Arial"/>
              <a:buChar char="•"/>
            </a:pPr>
            <a:endParaRPr lang="en-US" dirty="0"/>
          </a:p>
          <a:p>
            <a:pPr marL="342900" indent="-342900" algn="l" rtl="0">
              <a:spcBef>
                <a:spcPts val="500"/>
              </a:spcBef>
              <a:buSzPct val="90000"/>
              <a:buFont typeface="Arial"/>
              <a:buChar char="•"/>
            </a:pPr>
            <a:endParaRPr lang="en-US" dirty="0"/>
          </a:p>
          <a:p>
            <a:pPr marL="342900" indent="-342900" algn="l" rtl="0">
              <a:spcBef>
                <a:spcPts val="500"/>
              </a:spcBef>
              <a:buSzPct val="90000"/>
              <a:buFont typeface="Arial"/>
              <a:buChar char="•"/>
            </a:pPr>
            <a:r>
              <a:rPr lang="en-US" dirty="0"/>
              <a:t>And there is still CV-18 related to GHGs that ACSG is taking lead</a:t>
            </a:r>
          </a:p>
        </p:txBody>
      </p:sp>
      <p:graphicFrame>
        <p:nvGraphicFramePr>
          <p:cNvPr id="4" name="Table 3">
            <a:extLst>
              <a:ext uri="{FF2B5EF4-FFF2-40B4-BE49-F238E27FC236}">
                <a16:creationId xmlns:a16="http://schemas.microsoft.com/office/drawing/2014/main" xmlns="" id="{621FE9C7-E378-734A-B77A-D0A0926C79B2}"/>
              </a:ext>
            </a:extLst>
          </p:cNvPr>
          <p:cNvGraphicFramePr>
            <a:graphicFrameLocks noGrp="1"/>
          </p:cNvGraphicFramePr>
          <p:nvPr>
            <p:extLst>
              <p:ext uri="{D42A27DB-BD31-4B8C-83A1-F6EECF244321}">
                <p14:modId xmlns:p14="http://schemas.microsoft.com/office/powerpoint/2010/main" val="1534804575"/>
              </p:ext>
            </p:extLst>
          </p:nvPr>
        </p:nvGraphicFramePr>
        <p:xfrm>
          <a:off x="76200" y="1981200"/>
          <a:ext cx="8991600" cy="1371600"/>
        </p:xfrm>
        <a:graphic>
          <a:graphicData uri="http://schemas.openxmlformats.org/drawingml/2006/table">
            <a:tbl>
              <a:tblPr firstRow="1" firstCol="1" bandRow="1">
                <a:tableStyleId>{5940675A-B579-460E-94D1-54222C63F5DA}</a:tableStyleId>
              </a:tblPr>
              <a:tblGrid>
                <a:gridCol w="2727788">
                  <a:extLst>
                    <a:ext uri="{9D8B030D-6E8A-4147-A177-3AD203B41FA5}">
                      <a16:colId xmlns:a16="http://schemas.microsoft.com/office/drawing/2014/main" xmlns="" val="1099386333"/>
                    </a:ext>
                  </a:extLst>
                </a:gridCol>
                <a:gridCol w="1313381">
                  <a:extLst>
                    <a:ext uri="{9D8B030D-6E8A-4147-A177-3AD203B41FA5}">
                      <a16:colId xmlns:a16="http://schemas.microsoft.com/office/drawing/2014/main" xmlns="" val="1503211582"/>
                    </a:ext>
                  </a:extLst>
                </a:gridCol>
                <a:gridCol w="4097778">
                  <a:extLst>
                    <a:ext uri="{9D8B030D-6E8A-4147-A177-3AD203B41FA5}">
                      <a16:colId xmlns:a16="http://schemas.microsoft.com/office/drawing/2014/main" xmlns="" val="411140357"/>
                    </a:ext>
                  </a:extLst>
                </a:gridCol>
                <a:gridCol w="852653">
                  <a:extLst>
                    <a:ext uri="{9D8B030D-6E8A-4147-A177-3AD203B41FA5}">
                      <a16:colId xmlns:a16="http://schemas.microsoft.com/office/drawing/2014/main" xmlns="" val="2103312062"/>
                    </a:ext>
                  </a:extLst>
                </a:gridCol>
              </a:tblGrid>
              <a:tr h="13258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a:ea typeface="Times New Roman" panose="02020603050405020304" pitchFamily="18" charset="0"/>
                          <a:cs typeface="Calibri"/>
                        </a:rPr>
                        <a:t>CARB-16: Cal/Val and</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a:ea typeface="Times New Roman" panose="02020603050405020304" pitchFamily="18" charset="0"/>
                          <a:cs typeface="Calibri"/>
                        </a:rPr>
                        <a:t>production of biomass products from CEOS missions </a:t>
                      </a:r>
                    </a:p>
                  </a:txBody>
                  <a:tcPr marL="68580" marR="68580" marT="0" marB="0"/>
                </a:tc>
                <a:tc>
                  <a:txBody>
                    <a:bodyPr/>
                    <a:lstStyle/>
                    <a:p>
                      <a:pPr marL="0" marR="0" algn="l" defTabSz="457200" rtl="0">
                        <a:spcBef>
                          <a:spcPts val="0"/>
                        </a:spcBef>
                        <a:spcAft>
                          <a:spcPts val="0"/>
                        </a:spcAft>
                      </a:pPr>
                      <a:r>
                        <a:rPr lang="en-US" sz="1800" dirty="0">
                          <a:effectLst/>
                          <a:latin typeface="Calibri"/>
                          <a:ea typeface="Times New Roman" panose="02020603050405020304" pitchFamily="18" charset="0"/>
                          <a:cs typeface="Calibri"/>
                        </a:rPr>
                        <a:t>Q4 2019</a:t>
                      </a: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a:ea typeface="Times New Roman" panose="02020603050405020304" pitchFamily="18" charset="0"/>
                          <a:cs typeface="Calibri"/>
                        </a:rPr>
                        <a:t>Development of a coordinated </a:t>
                      </a:r>
                      <a:r>
                        <a:rPr lang="en-US" sz="1800" dirty="0" err="1">
                          <a:effectLst/>
                          <a:latin typeface="Calibri"/>
                          <a:ea typeface="Times New Roman" panose="02020603050405020304" pitchFamily="18" charset="0"/>
                          <a:cs typeface="Calibri"/>
                        </a:rPr>
                        <a:t>cal</a:t>
                      </a:r>
                      <a:r>
                        <a:rPr lang="en-US" sz="1800" dirty="0">
                          <a:effectLst/>
                          <a:latin typeface="Calibri"/>
                          <a:ea typeface="Times New Roman" panose="02020603050405020304" pitchFamily="18" charset="0"/>
                          <a:cs typeface="Calibri"/>
                        </a:rPr>
                        <a:t>/</a:t>
                      </a:r>
                      <a:r>
                        <a:rPr lang="en-US" sz="1800" dirty="0" err="1">
                          <a:effectLst/>
                          <a:latin typeface="Calibri"/>
                          <a:ea typeface="Times New Roman" panose="02020603050405020304" pitchFamily="18" charset="0"/>
                          <a:cs typeface="Calibri"/>
                        </a:rPr>
                        <a:t>val</a:t>
                      </a:r>
                      <a:r>
                        <a:rPr lang="en-US" sz="1800" dirty="0">
                          <a:effectLst/>
                          <a:latin typeface="Calibri"/>
                          <a:ea typeface="Times New Roman" panose="02020603050405020304" pitchFamily="18" charset="0"/>
                          <a:cs typeface="Calibri"/>
                        </a:rPr>
                        <a:t> strategy across NASA and ESA biomass missions that rationalizes protocols, data sharing, and the establishment of ground-based carbon super-sites </a:t>
                      </a: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a:ea typeface="Times New Roman" panose="02020603050405020304" pitchFamily="18" charset="0"/>
                          <a:cs typeface="Calibri"/>
                        </a:rPr>
                        <a:t>NASA</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a:ea typeface="Times New Roman" panose="02020603050405020304" pitchFamily="18" charset="0"/>
                          <a:cs typeface="Calibri"/>
                        </a:rPr>
                        <a:t>ESA</a:t>
                      </a:r>
                    </a:p>
                  </a:txBody>
                  <a:tcPr marL="68580" marR="68580" marT="0" marB="0"/>
                </a:tc>
                <a:extLst>
                  <a:ext uri="{0D108BD9-81ED-4DB2-BD59-A6C34878D82A}">
                    <a16:rowId xmlns:a16="http://schemas.microsoft.com/office/drawing/2014/main" xmlns="" val="2202125859"/>
                  </a:ext>
                </a:extLst>
              </a:tr>
            </a:tbl>
          </a:graphicData>
        </a:graphic>
      </p:graphicFrame>
      <p:graphicFrame>
        <p:nvGraphicFramePr>
          <p:cNvPr id="5" name="Table 4">
            <a:extLst>
              <a:ext uri="{FF2B5EF4-FFF2-40B4-BE49-F238E27FC236}">
                <a16:creationId xmlns:a16="http://schemas.microsoft.com/office/drawing/2014/main" xmlns="" id="{8A2AF720-C407-D843-ACAD-83F83388D85B}"/>
              </a:ext>
            </a:extLst>
          </p:cNvPr>
          <p:cNvGraphicFramePr>
            <a:graphicFrameLocks noGrp="1"/>
          </p:cNvGraphicFramePr>
          <p:nvPr>
            <p:extLst>
              <p:ext uri="{D42A27DB-BD31-4B8C-83A1-F6EECF244321}">
                <p14:modId xmlns:p14="http://schemas.microsoft.com/office/powerpoint/2010/main" val="4017895289"/>
              </p:ext>
            </p:extLst>
          </p:nvPr>
        </p:nvGraphicFramePr>
        <p:xfrm>
          <a:off x="95250" y="4204623"/>
          <a:ext cx="8820150" cy="1053177"/>
        </p:xfrm>
        <a:graphic>
          <a:graphicData uri="http://schemas.openxmlformats.org/drawingml/2006/table">
            <a:tbl>
              <a:tblPr firstRow="1" firstCol="1" lastRow="1" lastCol="1" bandRow="1" bandCol="1">
                <a:tableStyleId>{5940675A-B579-460E-94D1-54222C63F5DA}</a:tableStyleId>
              </a:tblPr>
              <a:tblGrid>
                <a:gridCol w="2495550">
                  <a:extLst>
                    <a:ext uri="{9D8B030D-6E8A-4147-A177-3AD203B41FA5}">
                      <a16:colId xmlns:a16="http://schemas.microsoft.com/office/drawing/2014/main" xmlns="" val="227690917"/>
                    </a:ext>
                  </a:extLst>
                </a:gridCol>
                <a:gridCol w="762000">
                  <a:extLst>
                    <a:ext uri="{9D8B030D-6E8A-4147-A177-3AD203B41FA5}">
                      <a16:colId xmlns:a16="http://schemas.microsoft.com/office/drawing/2014/main" xmlns="" val="2989808441"/>
                    </a:ext>
                  </a:extLst>
                </a:gridCol>
                <a:gridCol w="4724400">
                  <a:extLst>
                    <a:ext uri="{9D8B030D-6E8A-4147-A177-3AD203B41FA5}">
                      <a16:colId xmlns:a16="http://schemas.microsoft.com/office/drawing/2014/main" xmlns="" val="3482095109"/>
                    </a:ext>
                  </a:extLst>
                </a:gridCol>
                <a:gridCol w="838200">
                  <a:extLst>
                    <a:ext uri="{9D8B030D-6E8A-4147-A177-3AD203B41FA5}">
                      <a16:colId xmlns:a16="http://schemas.microsoft.com/office/drawing/2014/main" xmlns="" val="2153047713"/>
                    </a:ext>
                  </a:extLst>
                </a:gridCol>
              </a:tblGrid>
              <a:tr h="1053177">
                <a:tc>
                  <a:txBody>
                    <a:bodyPr/>
                    <a:lstStyle/>
                    <a:p>
                      <a:pPr marL="95250" marR="0" algn="l">
                        <a:lnSpc>
                          <a:spcPct val="100000"/>
                        </a:lnSpc>
                        <a:spcBef>
                          <a:spcPts val="0"/>
                        </a:spcBef>
                        <a:spcAft>
                          <a:spcPts val="0"/>
                        </a:spcAft>
                      </a:pPr>
                      <a:r>
                        <a:rPr lang="en-US" sz="1800" dirty="0">
                          <a:effectLst/>
                          <a:latin typeface="Calibri" panose="020F0502020204030204" pitchFamily="34" charset="0"/>
                          <a:cs typeface="Calibri" panose="020F0502020204030204" pitchFamily="34" charset="0"/>
                        </a:rPr>
                        <a:t>CV-19: Biomass validation protocols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0" algn="l">
                        <a:lnSpc>
                          <a:spcPct val="100000"/>
                        </a:lnSpc>
                        <a:spcBef>
                          <a:spcPts val="0"/>
                        </a:spcBef>
                        <a:spcAft>
                          <a:spcPts val="0"/>
                        </a:spcAft>
                      </a:pPr>
                      <a:r>
                        <a:rPr lang="en-GB" sz="1800" dirty="0">
                          <a:effectLst/>
                          <a:latin typeface="Calibri" panose="020F0502020204030204" pitchFamily="34" charset="0"/>
                          <a:cs typeface="Calibri" panose="020F0502020204030204" pitchFamily="34" charset="0"/>
                        </a:rPr>
                        <a:t>Q2 2020</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59055" marR="0" algn="l">
                        <a:lnSpc>
                          <a:spcPct val="100000"/>
                        </a:lnSpc>
                        <a:spcBef>
                          <a:spcPts val="0"/>
                        </a:spcBef>
                        <a:spcAft>
                          <a:spcPts val="0"/>
                        </a:spcAft>
                      </a:pPr>
                      <a:r>
                        <a:rPr lang="en-US" sz="1800" dirty="0">
                          <a:effectLst/>
                          <a:latin typeface="Calibri" panose="020F0502020204030204" pitchFamily="34" charset="0"/>
                          <a:cs typeface="Calibri" panose="020F0502020204030204" pitchFamily="34" charset="0"/>
                        </a:rPr>
                        <a:t>Development of an initial set of guidance for validation of biomass products using near-term missions such as NISAR, GEDI, and BIOMASS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4770" marR="0" algn="l">
                        <a:lnSpc>
                          <a:spcPct val="100000"/>
                        </a:lnSpc>
                        <a:spcBef>
                          <a:spcPts val="0"/>
                        </a:spcBef>
                        <a:spcAft>
                          <a:spcPts val="0"/>
                        </a:spcAft>
                      </a:pPr>
                      <a:r>
                        <a:rPr lang="en-GB" sz="1800" dirty="0">
                          <a:effectLst/>
                          <a:latin typeface="Calibri" panose="020F0502020204030204" pitchFamily="34" charset="0"/>
                          <a:cs typeface="Calibri" panose="020F0502020204030204" pitchFamily="34" charset="0"/>
                        </a:rPr>
                        <a:t>WGCV</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xmlns="" val="2642686397"/>
                  </a:ext>
                </a:extLst>
              </a:tr>
            </a:tbl>
          </a:graphicData>
        </a:graphic>
      </p:graphicFrame>
    </p:spTree>
    <p:extLst>
      <p:ext uri="{BB962C8B-B14F-4D97-AF65-F5344CB8AC3E}">
        <p14:creationId xmlns:p14="http://schemas.microsoft.com/office/powerpoint/2010/main" val="104984876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BE923F06-4C2B-9649-A427-C9880EE12A45}"/>
              </a:ext>
            </a:extLst>
          </p:cNvPr>
          <p:cNvSpPr>
            <a:spLocks noGrp="1"/>
          </p:cNvSpPr>
          <p:nvPr>
            <p:ph sz="half" idx="1"/>
          </p:nvPr>
        </p:nvSpPr>
        <p:spPr/>
        <p:txBody>
          <a:bodyPr/>
          <a:lstStyle/>
          <a:p>
            <a:pPr marL="342900" indent="-342900" algn="just" rtl="0">
              <a:spcBef>
                <a:spcPts val="500"/>
              </a:spcBef>
              <a:buSzPct val="100000"/>
              <a:buFont typeface="Arial"/>
              <a:buNone/>
            </a:pPr>
            <a:r>
              <a:rPr lang="en-US" dirty="0"/>
              <a:t>Start with a possible closure item first</a:t>
            </a:r>
          </a:p>
        </p:txBody>
      </p:sp>
      <p:graphicFrame>
        <p:nvGraphicFramePr>
          <p:cNvPr id="4" name="Table 3">
            <a:extLst>
              <a:ext uri="{FF2B5EF4-FFF2-40B4-BE49-F238E27FC236}">
                <a16:creationId xmlns:a16="http://schemas.microsoft.com/office/drawing/2014/main" xmlns="" id="{76412668-3127-0240-B50A-6C39BE0FD1F7}"/>
              </a:ext>
            </a:extLst>
          </p:cNvPr>
          <p:cNvGraphicFramePr>
            <a:graphicFrameLocks noGrp="1"/>
          </p:cNvGraphicFramePr>
          <p:nvPr>
            <p:extLst>
              <p:ext uri="{D42A27DB-BD31-4B8C-83A1-F6EECF244321}">
                <p14:modId xmlns:p14="http://schemas.microsoft.com/office/powerpoint/2010/main" val="388537726"/>
              </p:ext>
            </p:extLst>
          </p:nvPr>
        </p:nvGraphicFramePr>
        <p:xfrm>
          <a:off x="152400" y="1981200"/>
          <a:ext cx="8915395" cy="1905000"/>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402279">
                  <a:extLst>
                    <a:ext uri="{9D8B030D-6E8A-4147-A177-3AD203B41FA5}">
                      <a16:colId xmlns:a16="http://schemas.microsoft.com/office/drawing/2014/main" xmlns="" val="87526987"/>
                    </a:ext>
                  </a:extLst>
                </a:gridCol>
                <a:gridCol w="1371600">
                  <a:extLst>
                    <a:ext uri="{9D8B030D-6E8A-4147-A177-3AD203B41FA5}">
                      <a16:colId xmlns:a16="http://schemas.microsoft.com/office/drawing/2014/main" xmlns="" val="3643150657"/>
                    </a:ext>
                  </a:extLst>
                </a:gridCol>
                <a:gridCol w="1143000">
                  <a:extLst>
                    <a:ext uri="{9D8B030D-6E8A-4147-A177-3AD203B41FA5}">
                      <a16:colId xmlns:a16="http://schemas.microsoft.com/office/drawing/2014/main" xmlns="" val="2769809323"/>
                    </a:ext>
                  </a:extLst>
                </a:gridCol>
                <a:gridCol w="1981195">
                  <a:extLst>
                    <a:ext uri="{9D8B030D-6E8A-4147-A177-3AD203B41FA5}">
                      <a16:colId xmlns:a16="http://schemas.microsoft.com/office/drawing/2014/main" xmlns="" val="3123712192"/>
                    </a:ext>
                  </a:extLst>
                </a:gridCol>
              </a:tblGrid>
              <a:tr h="1905000">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WGCV-CA-17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Develop an inventory of existing protocols and definitions for products, validation, and </a:t>
                      </a:r>
                      <a:r>
                        <a:rPr lang="en-US" sz="1600" dirty="0" err="1">
                          <a:effectLst/>
                          <a:latin typeface="Calibri" panose="020F0502020204030204" pitchFamily="34" charset="0"/>
                          <a:ea typeface="Calibri" panose="020F0502020204030204" pitchFamily="34" charset="0"/>
                          <a:cs typeface="Arial" panose="020B0604020202020204" pitchFamily="34" charset="0"/>
                        </a:rPr>
                        <a:t>intercomparisons</a:t>
                      </a:r>
                      <a:r>
                        <a:rPr lang="en-US" sz="1600" dirty="0">
                          <a:effectLst/>
                          <a:latin typeface="Calibri" panose="020F0502020204030204" pitchFamily="34" charset="0"/>
                          <a:ea typeface="Calibri" panose="020F0502020204030204" pitchFamily="34" charset="0"/>
                          <a:cs typeface="Arial" panose="020B0604020202020204" pitchFamily="34" charset="0"/>
                        </a:rPr>
                        <a:t> and collate those publications from WGCV members documenting the traceability and protocols of satellite data uncertainty assessment.</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defTabSz="457200" rtl="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Arial" panose="020B0604020202020204" pitchFamily="34" charset="0"/>
                        </a:rPr>
                        <a:t>COULD BE FEASIBLE TO CLOSE THIS ACTION</a:t>
                      </a: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Discuss within WGCV-44 to determine whether current LPV web site for LAI and LST is sufficient for this action</a:t>
                      </a:r>
                    </a:p>
                  </a:txBody>
                  <a:tcPr marL="63070" marR="63070" marT="0" marB="0"/>
                </a:tc>
                <a:extLst>
                  <a:ext uri="{0D108BD9-81ED-4DB2-BD59-A6C34878D82A}">
                    <a16:rowId xmlns:a16="http://schemas.microsoft.com/office/drawing/2014/main" xmlns="" val="725621554"/>
                  </a:ext>
                </a:extLst>
              </a:tr>
            </a:tbl>
          </a:graphicData>
        </a:graphic>
      </p:graphicFrame>
      <p:sp>
        <p:nvSpPr>
          <p:cNvPr id="5" name="Content Placeholder 2">
            <a:extLst>
              <a:ext uri="{FF2B5EF4-FFF2-40B4-BE49-F238E27FC236}">
                <a16:creationId xmlns:a16="http://schemas.microsoft.com/office/drawing/2014/main" xmlns="" id="{FC251022-3276-5342-AFB2-6C1415C113E8}"/>
              </a:ext>
            </a:extLst>
          </p:cNvPr>
          <p:cNvSpPr>
            <a:spLocks noGrp="1"/>
          </p:cNvSpPr>
          <p:nvPr>
            <p:ph sz="half" idx="11"/>
          </p:nvPr>
        </p:nvSpPr>
        <p:spPr>
          <a:xfrm>
            <a:off x="0" y="4038600"/>
            <a:ext cx="8839200" cy="2438400"/>
          </a:xfrm>
        </p:spPr>
        <p:txBody>
          <a:bodyPr/>
          <a:lstStyle/>
          <a:p>
            <a:pPr marL="342900" indent="-342900" algn="l" rtl="0">
              <a:spcBef>
                <a:spcPts val="500"/>
              </a:spcBef>
              <a:buSzPct val="90000"/>
              <a:buFont typeface="Arial"/>
              <a:buChar char="•"/>
            </a:pPr>
            <a:r>
              <a:rPr lang="en-US" dirty="0" smtClean="0"/>
              <a:t>Will be closed at end of WGCV44</a:t>
            </a:r>
            <a:endParaRPr lang="en-US" dirty="0"/>
          </a:p>
        </p:txBody>
      </p:sp>
    </p:spTree>
    <p:extLst>
      <p:ext uri="{BB962C8B-B14F-4D97-AF65-F5344CB8AC3E}">
        <p14:creationId xmlns:p14="http://schemas.microsoft.com/office/powerpoint/2010/main" val="104603686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E7217136-E314-0541-8053-70A189463567}"/>
              </a:ext>
            </a:extLst>
          </p:cNvPr>
          <p:cNvSpPr>
            <a:spLocks noGrp="1"/>
          </p:cNvSpPr>
          <p:nvPr>
            <p:ph sz="half" idx="1"/>
          </p:nvPr>
        </p:nvSpPr>
        <p:spPr/>
        <p:txBody>
          <a:bodyPr/>
          <a:lstStyle/>
          <a:p>
            <a:pPr rtl="0"/>
            <a:r>
              <a:rPr lang="en-US" dirty="0"/>
              <a:t>CV-19 also covers several of WGCV Carbon Actions</a:t>
            </a:r>
          </a:p>
          <a:p>
            <a:pPr marL="342900" indent="-342900" algn="just" rtl="0">
              <a:spcBef>
                <a:spcPts val="500"/>
              </a:spcBef>
              <a:buSzPct val="100000"/>
              <a:buFont typeface="Arial"/>
              <a:buNone/>
            </a:pPr>
            <a:endParaRPr lang="en-US" dirty="0"/>
          </a:p>
        </p:txBody>
      </p:sp>
      <p:graphicFrame>
        <p:nvGraphicFramePr>
          <p:cNvPr id="4" name="Table 3">
            <a:extLst>
              <a:ext uri="{FF2B5EF4-FFF2-40B4-BE49-F238E27FC236}">
                <a16:creationId xmlns:a16="http://schemas.microsoft.com/office/drawing/2014/main" xmlns="" id="{D5A3235B-869A-5A4A-98DD-C7D5E991AC2A}"/>
              </a:ext>
            </a:extLst>
          </p:cNvPr>
          <p:cNvGraphicFramePr>
            <a:graphicFrameLocks noGrp="1"/>
          </p:cNvGraphicFramePr>
          <p:nvPr>
            <p:extLst>
              <p:ext uri="{D42A27DB-BD31-4B8C-83A1-F6EECF244321}">
                <p14:modId xmlns:p14="http://schemas.microsoft.com/office/powerpoint/2010/main" val="3920075073"/>
              </p:ext>
            </p:extLst>
          </p:nvPr>
        </p:nvGraphicFramePr>
        <p:xfrm>
          <a:off x="76200" y="2971800"/>
          <a:ext cx="8915395" cy="3913823"/>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707079">
                  <a:extLst>
                    <a:ext uri="{9D8B030D-6E8A-4147-A177-3AD203B41FA5}">
                      <a16:colId xmlns:a16="http://schemas.microsoft.com/office/drawing/2014/main" xmlns="" val="87526987"/>
                    </a:ext>
                  </a:extLst>
                </a:gridCol>
                <a:gridCol w="1295400">
                  <a:extLst>
                    <a:ext uri="{9D8B030D-6E8A-4147-A177-3AD203B41FA5}">
                      <a16:colId xmlns:a16="http://schemas.microsoft.com/office/drawing/2014/main" xmlns="" val="3643150657"/>
                    </a:ext>
                  </a:extLst>
                </a:gridCol>
                <a:gridCol w="1066800">
                  <a:extLst>
                    <a:ext uri="{9D8B030D-6E8A-4147-A177-3AD203B41FA5}">
                      <a16:colId xmlns:a16="http://schemas.microsoft.com/office/drawing/2014/main" xmlns="" val="2769809323"/>
                    </a:ext>
                  </a:extLst>
                </a:gridCol>
                <a:gridCol w="18287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Description</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Relevant </a:t>
                      </a:r>
                      <a:r>
                        <a:rPr lang="fr-CH" sz="1600" dirty="0" err="1">
                          <a:effectLst/>
                          <a:latin typeface="Calibri" panose="020F0502020204030204" pitchFamily="34" charset="0"/>
                          <a:cs typeface="Calibri" panose="020F0502020204030204" pitchFamily="34" charset="0"/>
                        </a:rPr>
                        <a:t>carbon</a:t>
                      </a:r>
                      <a:r>
                        <a:rPr lang="fr-CH" sz="1600" dirty="0">
                          <a:effectLst/>
                          <a:latin typeface="Calibri" panose="020F0502020204030204" pitchFamily="34" charset="0"/>
                          <a:cs typeface="Calibri" panose="020F0502020204030204" pitchFamily="34" charset="0"/>
                        </a:rPr>
                        <a:t> actions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Calibri" panose="020F0502020204030204" pitchFamily="34" charset="0"/>
                        </a:rPr>
                        <a:t>Assignees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Due Date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WGCV-CA-05</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ea typeface="Calibri" panose="020F0502020204030204" pitchFamily="34" charset="0"/>
                          <a:cs typeface="Calibri" panose="020F0502020204030204" pitchFamily="34" charset="0"/>
                        </a:rPr>
                        <a:t>Identify</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those</a:t>
                      </a:r>
                      <a:r>
                        <a:rPr lang="fr-CH" sz="1600" dirty="0">
                          <a:effectLst/>
                          <a:latin typeface="Calibri" panose="020F0502020204030204" pitchFamily="34" charset="0"/>
                          <a:ea typeface="Calibri" panose="020F0502020204030204" pitchFamily="34" charset="0"/>
                          <a:cs typeface="Calibri" panose="020F0502020204030204" pitchFamily="34" charset="0"/>
                        </a:rPr>
                        <a:t> CEOS </a:t>
                      </a:r>
                      <a:r>
                        <a:rPr lang="fr-CH" sz="1600" dirty="0" err="1">
                          <a:effectLst/>
                          <a:latin typeface="Calibri" panose="020F0502020204030204" pitchFamily="34" charset="0"/>
                          <a:ea typeface="Calibri" panose="020F0502020204030204" pitchFamily="34" charset="0"/>
                          <a:cs typeface="Calibri" panose="020F0502020204030204" pitchFamily="34" charset="0"/>
                        </a:rPr>
                        <a:t>entities</a:t>
                      </a:r>
                      <a:r>
                        <a:rPr lang="fr-CH" sz="1600" dirty="0">
                          <a:effectLst/>
                          <a:latin typeface="Calibri" panose="020F0502020204030204" pitchFamily="34" charset="0"/>
                          <a:ea typeface="Calibri" panose="020F0502020204030204" pitchFamily="34" charset="0"/>
                          <a:cs typeface="Calibri" panose="020F0502020204030204" pitchFamily="34" charset="0"/>
                        </a:rPr>
                        <a:t> and </a:t>
                      </a:r>
                      <a:r>
                        <a:rPr lang="fr-CH" sz="1600" dirty="0" err="1">
                          <a:effectLst/>
                          <a:latin typeface="Calibri" panose="020F0502020204030204" pitchFamily="34" charset="0"/>
                          <a:ea typeface="Calibri" panose="020F0502020204030204" pitchFamily="34" charset="0"/>
                          <a:cs typeface="Calibri" panose="020F0502020204030204" pitchFamily="34" charset="0"/>
                        </a:rPr>
                        <a:t>members</a:t>
                      </a:r>
                      <a:r>
                        <a:rPr lang="fr-CH" sz="1600" dirty="0">
                          <a:effectLst/>
                          <a:latin typeface="Calibri" panose="020F0502020204030204" pitchFamily="34" charset="0"/>
                          <a:ea typeface="Calibri" panose="020F0502020204030204" pitchFamily="34" charset="0"/>
                          <a:cs typeface="Calibri" panose="020F0502020204030204" pitchFamily="34" charset="0"/>
                        </a:rPr>
                        <a:t> of </a:t>
                      </a:r>
                      <a:r>
                        <a:rPr lang="fr-CH" sz="1600" dirty="0" err="1">
                          <a:effectLst/>
                          <a:latin typeface="Calibri" panose="020F0502020204030204" pitchFamily="34" charset="0"/>
                          <a:ea typeface="Calibri" panose="020F0502020204030204" pitchFamily="34" charset="0"/>
                          <a:cs typeface="Calibri" panose="020F0502020204030204" pitchFamily="34" charset="0"/>
                        </a:rPr>
                        <a:t>carbon</a:t>
                      </a:r>
                      <a:r>
                        <a:rPr lang="fr-CH" sz="1600" dirty="0">
                          <a:effectLst/>
                          <a:latin typeface="Calibri" panose="020F0502020204030204" pitchFamily="34" charset="0"/>
                          <a:ea typeface="Calibri" panose="020F0502020204030204" pitchFamily="34" charset="0"/>
                          <a:cs typeface="Calibri" panose="020F0502020204030204" pitchFamily="34" charset="0"/>
                        </a:rPr>
                        <a:t> user </a:t>
                      </a:r>
                      <a:r>
                        <a:rPr lang="fr-CH" sz="1600" dirty="0" err="1">
                          <a:effectLst/>
                          <a:latin typeface="Calibri" panose="020F0502020204030204" pitchFamily="34" charset="0"/>
                          <a:ea typeface="Calibri" panose="020F0502020204030204" pitchFamily="34" charset="0"/>
                          <a:cs typeface="Calibri" panose="020F0502020204030204" pitchFamily="34" charset="0"/>
                        </a:rPr>
                        <a:t>community</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already</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supported</a:t>
                      </a:r>
                      <a:r>
                        <a:rPr lang="fr-CH" sz="1600" dirty="0">
                          <a:effectLst/>
                          <a:latin typeface="Calibri" panose="020F0502020204030204" pitchFamily="34" charset="0"/>
                          <a:ea typeface="Calibri" panose="020F0502020204030204" pitchFamily="34" charset="0"/>
                          <a:cs typeface="Calibri" panose="020F0502020204030204" pitchFamily="34" charset="0"/>
                        </a:rPr>
                        <a:t> by </a:t>
                      </a:r>
                      <a:r>
                        <a:rPr lang="fr-CH" sz="1600" dirty="0" err="1">
                          <a:effectLst/>
                          <a:latin typeface="Calibri" panose="020F0502020204030204" pitchFamily="34" charset="0"/>
                          <a:ea typeface="Calibri" panose="020F0502020204030204" pitchFamily="34" charset="0"/>
                          <a:cs typeface="Calibri" panose="020F0502020204030204" pitchFamily="34" charset="0"/>
                        </a:rPr>
                        <a:t>WGCV’s</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development</a:t>
                      </a:r>
                      <a:r>
                        <a:rPr lang="fr-CH" sz="1600" dirty="0">
                          <a:effectLst/>
                          <a:latin typeface="Calibri" panose="020F0502020204030204" pitchFamily="34" charset="0"/>
                          <a:ea typeface="Calibri" panose="020F0502020204030204" pitchFamily="34" charset="0"/>
                          <a:cs typeface="Calibri" panose="020F0502020204030204" pitchFamily="34" charset="0"/>
                        </a:rPr>
                        <a:t> of </a:t>
                      </a:r>
                      <a:r>
                        <a:rPr lang="fr-CH" sz="1600" dirty="0" err="1">
                          <a:effectLst/>
                          <a:latin typeface="Calibri" panose="020F0502020204030204" pitchFamily="34" charset="0"/>
                          <a:ea typeface="Calibri" panose="020F0502020204030204" pitchFamily="34" charset="0"/>
                          <a:cs typeface="Calibri" panose="020F0502020204030204" pitchFamily="34" charset="0"/>
                        </a:rPr>
                        <a:t>traceable</a:t>
                      </a:r>
                      <a:r>
                        <a:rPr lang="fr-CH" sz="1600" dirty="0">
                          <a:effectLst/>
                          <a:latin typeface="Calibri" panose="020F0502020204030204" pitchFamily="34" charset="0"/>
                          <a:ea typeface="Calibri" panose="020F0502020204030204" pitchFamily="34" charset="0"/>
                          <a:cs typeface="Calibri" panose="020F0502020204030204" pitchFamily="34" charset="0"/>
                        </a:rPr>
                        <a:t> validation information.</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CARBON-31</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ACSG, LPV, and IVOS Chairs</a:t>
                      </a:r>
                    </a:p>
                  </a:txBody>
                  <a:tcPr marL="63070" marR="63070" marT="0" marB="0"/>
                </a:tc>
                <a:tc>
                  <a:txBody>
                    <a:bodyPr/>
                    <a:lstStyle/>
                    <a:p>
                      <a:pPr marL="0" marR="0" algn="l">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Biomass  actions</a:t>
                      </a:r>
                      <a:r>
                        <a:rPr lang="en-US" sz="1600" baseline="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p</a:t>
                      </a: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ending activities related to draft biomass protocols under development within LPV</a:t>
                      </a:r>
                    </a:p>
                  </a:txBody>
                  <a:tcPr marL="63070" marR="63070" marT="0" marB="0"/>
                </a:tc>
                <a:extLst>
                  <a:ext uri="{0D108BD9-81ED-4DB2-BD59-A6C34878D82A}">
                    <a16:rowId xmlns:a16="http://schemas.microsoft.com/office/drawing/2014/main" xmlns="" val="725621554"/>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WGCV-CA-11</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Document list of relevant in situ </a:t>
                      </a:r>
                      <a:r>
                        <a:rPr lang="en-US" sz="1600" b="1" dirty="0">
                          <a:effectLst/>
                          <a:latin typeface="Calibri" panose="020F0502020204030204" pitchFamily="34" charset="0"/>
                          <a:ea typeface="Calibri" panose="020F0502020204030204" pitchFamily="34" charset="0"/>
                          <a:cs typeface="Calibri" panose="020F0502020204030204" pitchFamily="34" charset="0"/>
                        </a:rPr>
                        <a:t>reference data sets (to be clarified) </a:t>
                      </a:r>
                      <a:r>
                        <a:rPr lang="en-US" sz="1600" dirty="0">
                          <a:effectLst/>
                          <a:latin typeface="Calibri" panose="020F0502020204030204" pitchFamily="34" charset="0"/>
                          <a:ea typeface="Calibri" panose="020F0502020204030204" pitchFamily="34" charset="0"/>
                          <a:cs typeface="Calibri" panose="020F0502020204030204" pitchFamily="34" charset="0"/>
                        </a:rPr>
                        <a:t>and networks for carbon variables covered by WGCV highlighting those sites suitable for automatic </a:t>
                      </a:r>
                      <a:r>
                        <a:rPr lang="en-US" sz="1600" dirty="0" err="1">
                          <a:effectLst/>
                          <a:latin typeface="Calibri" panose="020F0502020204030204" pitchFamily="34" charset="0"/>
                          <a:ea typeface="Calibri" panose="020F0502020204030204" pitchFamily="34" charset="0"/>
                          <a:cs typeface="Calibri" panose="020F0502020204030204" pitchFamily="34" charset="0"/>
                        </a:rPr>
                        <a:t>subsetting</a:t>
                      </a:r>
                      <a:r>
                        <a:rPr lang="en-US" sz="1600" dirty="0">
                          <a:effectLst/>
                          <a:latin typeface="Calibri" panose="020F0502020204030204" pitchFamily="34" charset="0"/>
                          <a:ea typeface="Calibri" panose="020F0502020204030204" pitchFamily="34" charset="0"/>
                          <a:cs typeface="Calibri" panose="020F0502020204030204" pitchFamily="34" charset="0"/>
                        </a:rPr>
                        <a:t> of satellite sensor data</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CARBON-07 CARBON-09</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b="1" dirty="0">
                          <a:effectLst/>
                          <a:latin typeface="Calibri" panose="020F0502020204030204" pitchFamily="34" charset="0"/>
                          <a:ea typeface="Calibri" panose="020F0502020204030204" pitchFamily="34" charset="0"/>
                          <a:cs typeface="Calibri" panose="020F0502020204030204" pitchFamily="34" charset="0"/>
                        </a:rPr>
                        <a:t>ACSG, LPV, and IVOS Chairs</a:t>
                      </a:r>
                    </a:p>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Calibri" panose="020F0502020204030204" pitchFamily="34" charset="0"/>
                        </a:rPr>
                        <a:t>WGCV-43</a:t>
                      </a:r>
                    </a:p>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3641106507"/>
                  </a:ext>
                </a:extLst>
              </a:tr>
            </a:tbl>
          </a:graphicData>
        </a:graphic>
      </p:graphicFrame>
      <p:sp>
        <p:nvSpPr>
          <p:cNvPr id="6" name="Content Placeholder 5">
            <a:extLst>
              <a:ext uri="{FF2B5EF4-FFF2-40B4-BE49-F238E27FC236}">
                <a16:creationId xmlns:a16="http://schemas.microsoft.com/office/drawing/2014/main" xmlns="" id="{6074A496-C250-504E-8904-53A06A9FB0C5}"/>
              </a:ext>
            </a:extLst>
          </p:cNvPr>
          <p:cNvSpPr>
            <a:spLocks noGrp="1"/>
          </p:cNvSpPr>
          <p:nvPr>
            <p:ph sz="half" idx="11"/>
          </p:nvPr>
        </p:nvSpPr>
        <p:spPr>
          <a:xfrm>
            <a:off x="0" y="1600200"/>
            <a:ext cx="8839200" cy="1451679"/>
          </a:xfrm>
          <a:prstGeom prst="rect">
            <a:avLst/>
          </a:prstGeom>
        </p:spPr>
        <p:txBody>
          <a:bodyPr wrap="square">
            <a:spAutoFit/>
          </a:bodyPr>
          <a:lstStyle/>
          <a:p>
            <a:r>
              <a:rPr lang="en-US" dirty="0">
                <a:solidFill>
                  <a:schemeClr val="bg1">
                    <a:lumMod val="50000"/>
                  </a:schemeClr>
                </a:solidFill>
                <a:latin typeface="Calibri" panose="020F0502020204030204" pitchFamily="34" charset="0"/>
                <a:cs typeface="Arial" panose="020B0604020202020204" pitchFamily="34" charset="0"/>
              </a:rPr>
              <a:t>These were discussed in some detail during the July 24 telecon</a:t>
            </a:r>
          </a:p>
          <a:p>
            <a:r>
              <a:rPr lang="en-US" dirty="0">
                <a:solidFill>
                  <a:schemeClr val="bg1">
                    <a:lumMod val="50000"/>
                  </a:schemeClr>
                </a:solidFill>
                <a:latin typeface="Calibri" panose="020F0502020204030204" pitchFamily="34" charset="0"/>
                <a:cs typeface="Arial" panose="020B0604020202020204" pitchFamily="34" charset="0"/>
              </a:rPr>
              <a:t>Key outcome is that clarifications are needed on many of the Biomass actions</a:t>
            </a:r>
          </a:p>
          <a:p>
            <a:r>
              <a:rPr lang="en-US" dirty="0">
                <a:solidFill>
                  <a:schemeClr val="bg1">
                    <a:lumMod val="50000"/>
                  </a:schemeClr>
                </a:solidFill>
                <a:latin typeface="Calibri" panose="020F0502020204030204" pitchFamily="34" charset="0"/>
                <a:cs typeface="Arial" panose="020B0604020202020204" pitchFamily="34" charset="0"/>
              </a:rPr>
              <a:t>Additionally, many should wait until the end of the year after a draft protocol will be available</a:t>
            </a:r>
            <a:endParaRPr lang="en-US" dirty="0">
              <a:solidFill>
                <a:schemeClr val="bg1">
                  <a:lumMod val="50000"/>
                </a:schemeClr>
              </a:solidFill>
            </a:endParaRPr>
          </a:p>
        </p:txBody>
      </p:sp>
    </p:spTree>
    <p:extLst>
      <p:ext uri="{BB962C8B-B14F-4D97-AF65-F5344CB8AC3E}">
        <p14:creationId xmlns:p14="http://schemas.microsoft.com/office/powerpoint/2010/main" val="303851578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7902018-8ED7-EA41-93F3-43ACC5B697B2}"/>
              </a:ext>
            </a:extLst>
          </p:cNvPr>
          <p:cNvSpPr>
            <a:spLocks noGrp="1"/>
          </p:cNvSpPr>
          <p:nvPr>
            <p:ph sz="half" idx="1"/>
          </p:nvPr>
        </p:nvSpPr>
        <p:spPr/>
        <p:txBody>
          <a:bodyPr/>
          <a:lstStyle/>
          <a:p>
            <a:pPr rtl="0"/>
            <a:r>
              <a:rPr lang="en-US" dirty="0"/>
              <a:t>WGCV Carbon Actions related to the biomass work plan items</a:t>
            </a:r>
          </a:p>
          <a:p>
            <a:pPr marL="342900" indent="-342900" algn="just" rtl="0">
              <a:spcBef>
                <a:spcPts val="500"/>
              </a:spcBef>
              <a:buSzPct val="100000"/>
              <a:buFont typeface="Arial"/>
              <a:buNone/>
            </a:pPr>
            <a:endParaRPr lang="en-US" dirty="0"/>
          </a:p>
        </p:txBody>
      </p:sp>
      <p:graphicFrame>
        <p:nvGraphicFramePr>
          <p:cNvPr id="3" name="Table 2">
            <a:extLst>
              <a:ext uri="{FF2B5EF4-FFF2-40B4-BE49-F238E27FC236}">
                <a16:creationId xmlns:a16="http://schemas.microsoft.com/office/drawing/2014/main" xmlns="" id="{DB480687-E833-FE4E-8E29-4058B0601131}"/>
              </a:ext>
            </a:extLst>
          </p:cNvPr>
          <p:cNvGraphicFramePr>
            <a:graphicFrameLocks noGrp="1"/>
          </p:cNvGraphicFramePr>
          <p:nvPr>
            <p:extLst>
              <p:ext uri="{D42A27DB-BD31-4B8C-83A1-F6EECF244321}">
                <p14:modId xmlns:p14="http://schemas.microsoft.com/office/powerpoint/2010/main" val="4245812406"/>
              </p:ext>
            </p:extLst>
          </p:nvPr>
        </p:nvGraphicFramePr>
        <p:xfrm>
          <a:off x="0" y="1600200"/>
          <a:ext cx="8915395" cy="5121677"/>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4109174502"/>
                    </a:ext>
                  </a:extLst>
                </a:gridCol>
                <a:gridCol w="3935679">
                  <a:extLst>
                    <a:ext uri="{9D8B030D-6E8A-4147-A177-3AD203B41FA5}">
                      <a16:colId xmlns:a16="http://schemas.microsoft.com/office/drawing/2014/main" xmlns="" val="1449722660"/>
                    </a:ext>
                  </a:extLst>
                </a:gridCol>
                <a:gridCol w="1551415">
                  <a:extLst>
                    <a:ext uri="{9D8B030D-6E8A-4147-A177-3AD203B41FA5}">
                      <a16:colId xmlns:a16="http://schemas.microsoft.com/office/drawing/2014/main" xmlns="" val="3529256026"/>
                    </a:ext>
                  </a:extLst>
                </a:gridCol>
                <a:gridCol w="1308883">
                  <a:extLst>
                    <a:ext uri="{9D8B030D-6E8A-4147-A177-3AD203B41FA5}">
                      <a16:colId xmlns:a16="http://schemas.microsoft.com/office/drawing/2014/main" xmlns="" val="2137078791"/>
                    </a:ext>
                  </a:extLst>
                </a:gridCol>
                <a:gridCol w="1102097">
                  <a:extLst>
                    <a:ext uri="{9D8B030D-6E8A-4147-A177-3AD203B41FA5}">
                      <a16:colId xmlns:a16="http://schemas.microsoft.com/office/drawing/2014/main" xmlns="" val="2966970089"/>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Description</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Relevant </a:t>
                      </a:r>
                      <a:r>
                        <a:rPr lang="fr-CH" sz="1600" dirty="0" err="1">
                          <a:effectLst/>
                          <a:latin typeface="Calibri" panose="020F0502020204030204" pitchFamily="34" charset="0"/>
                          <a:cs typeface="Calibri" panose="020F0502020204030204" pitchFamily="34" charset="0"/>
                        </a:rPr>
                        <a:t>carbon</a:t>
                      </a:r>
                      <a:r>
                        <a:rPr lang="fr-CH" sz="1600" dirty="0">
                          <a:effectLst/>
                          <a:latin typeface="Calibri" panose="020F0502020204030204" pitchFamily="34" charset="0"/>
                          <a:cs typeface="Calibri" panose="020F0502020204030204" pitchFamily="34" charset="0"/>
                        </a:rPr>
                        <a:t> actions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Calibri" panose="020F0502020204030204" pitchFamily="34" charset="0"/>
                        </a:rPr>
                        <a:t>Assignees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Due Date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1549147229"/>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WGCV-CA-06</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ea typeface="Calibri" panose="020F0502020204030204" pitchFamily="34" charset="0"/>
                          <a:cs typeface="Calibri" panose="020F0502020204030204" pitchFamily="34" charset="0"/>
                        </a:rPr>
                        <a:t>Provide</a:t>
                      </a:r>
                      <a:r>
                        <a:rPr lang="fr-CH" sz="1600" dirty="0">
                          <a:effectLst/>
                          <a:latin typeface="Calibri" panose="020F0502020204030204" pitchFamily="34" charset="0"/>
                          <a:ea typeface="Calibri" panose="020F0502020204030204" pitchFamily="34" charset="0"/>
                          <a:cs typeface="Calibri" panose="020F0502020204030204" pitchFamily="34" charset="0"/>
                        </a:rPr>
                        <a:t> WGISS </a:t>
                      </a:r>
                      <a:r>
                        <a:rPr lang="fr-CH" sz="1600" dirty="0" err="1">
                          <a:effectLst/>
                          <a:latin typeface="Calibri" panose="020F0502020204030204" pitchFamily="34" charset="0"/>
                          <a:ea typeface="Calibri" panose="020F0502020204030204" pitchFamily="34" charset="0"/>
                          <a:cs typeface="Calibri" panose="020F0502020204030204" pitchFamily="34" charset="0"/>
                        </a:rPr>
                        <a:t>with</a:t>
                      </a:r>
                      <a:r>
                        <a:rPr lang="fr-CH" sz="1600" dirty="0">
                          <a:effectLst/>
                          <a:latin typeface="Calibri" panose="020F0502020204030204" pitchFamily="34" charset="0"/>
                          <a:ea typeface="Calibri" panose="020F0502020204030204" pitchFamily="34" charset="0"/>
                          <a:cs typeface="Calibri" panose="020F0502020204030204" pitchFamily="34" charset="0"/>
                        </a:rPr>
                        <a:t> LPV validation </a:t>
                      </a:r>
                      <a:r>
                        <a:rPr lang="fr-CH" sz="1600" dirty="0" err="1">
                          <a:effectLst/>
                          <a:latin typeface="Calibri" panose="020F0502020204030204" pitchFamily="34" charset="0"/>
                          <a:ea typeface="Calibri" panose="020F0502020204030204" pitchFamily="34" charset="0"/>
                          <a:cs typeface="Calibri" panose="020F0502020204030204" pitchFamily="34" charset="0"/>
                        </a:rPr>
                        <a:t>framework</a:t>
                      </a:r>
                      <a:r>
                        <a:rPr lang="fr-CH" sz="1600" dirty="0">
                          <a:effectLst/>
                          <a:latin typeface="Calibri" panose="020F0502020204030204" pitchFamily="34" charset="0"/>
                          <a:ea typeface="Calibri" panose="020F0502020204030204" pitchFamily="34" charset="0"/>
                          <a:cs typeface="Calibri" panose="020F0502020204030204" pitchFamily="34" charset="0"/>
                        </a:rPr>
                        <a:t> for </a:t>
                      </a:r>
                      <a:r>
                        <a:rPr lang="fr-CH" sz="1600" dirty="0" err="1">
                          <a:effectLst/>
                          <a:latin typeface="Calibri" panose="020F0502020204030204" pitchFamily="34" charset="0"/>
                          <a:ea typeface="Calibri" panose="020F0502020204030204" pitchFamily="34" charset="0"/>
                          <a:cs typeface="Calibri" panose="020F0502020204030204" pitchFamily="34" charset="0"/>
                        </a:rPr>
                        <a:t>advice</a:t>
                      </a:r>
                      <a:r>
                        <a:rPr lang="fr-CH" sz="1600" dirty="0">
                          <a:effectLst/>
                          <a:latin typeface="Calibri" panose="020F0502020204030204" pitchFamily="34" charset="0"/>
                          <a:ea typeface="Calibri" panose="020F0502020204030204" pitchFamily="34" charset="0"/>
                          <a:cs typeface="Calibri" panose="020F0502020204030204" pitchFamily="34" charset="0"/>
                        </a:rPr>
                        <a:t> on </a:t>
                      </a:r>
                      <a:r>
                        <a:rPr lang="fr-CH" sz="1600" dirty="0" err="1">
                          <a:effectLst/>
                          <a:latin typeface="Calibri" panose="020F0502020204030204" pitchFamily="34" charset="0"/>
                          <a:ea typeface="Calibri" panose="020F0502020204030204" pitchFamily="34" charset="0"/>
                          <a:cs typeface="Calibri" panose="020F0502020204030204" pitchFamily="34" charset="0"/>
                        </a:rPr>
                        <a:t>adherence</a:t>
                      </a:r>
                      <a:r>
                        <a:rPr lang="fr-CH" sz="1600" dirty="0">
                          <a:effectLst/>
                          <a:latin typeface="Calibri" panose="020F0502020204030204" pitchFamily="34" charset="0"/>
                          <a:ea typeface="Calibri" panose="020F0502020204030204" pitchFamily="34" charset="0"/>
                          <a:cs typeface="Calibri" panose="020F0502020204030204" pitchFamily="34" charset="0"/>
                        </a:rPr>
                        <a:t> to CEOS data </a:t>
                      </a:r>
                      <a:r>
                        <a:rPr lang="fr-CH" sz="1600" dirty="0" err="1">
                          <a:effectLst/>
                          <a:latin typeface="Calibri" panose="020F0502020204030204" pitchFamily="34" charset="0"/>
                          <a:ea typeface="Calibri" panose="020F0502020204030204" pitchFamily="34" charset="0"/>
                          <a:cs typeface="Calibri" panose="020F0502020204030204" pitchFamily="34" charset="0"/>
                        </a:rPr>
                        <a:t>protocols</a:t>
                      </a:r>
                      <a:r>
                        <a:rPr lang="fr-CH" sz="1600" dirty="0">
                          <a:effectLst/>
                          <a:latin typeface="Calibri" panose="020F0502020204030204" pitchFamily="34" charset="0"/>
                          <a:ea typeface="Calibri" panose="020F0502020204030204" pitchFamily="34" charset="0"/>
                          <a:cs typeface="Calibri" panose="020F0502020204030204" pitchFamily="34" charset="0"/>
                        </a:rPr>
                        <a:t> of WGCV </a:t>
                      </a:r>
                      <a:r>
                        <a:rPr lang="fr-CH" sz="1600" dirty="0" err="1">
                          <a:effectLst/>
                          <a:latin typeface="Calibri" panose="020F0502020204030204" pitchFamily="34" charset="0"/>
                          <a:ea typeface="Calibri" panose="020F0502020204030204" pitchFamily="34" charset="0"/>
                          <a:cs typeface="Calibri" panose="020F0502020204030204" pitchFamily="34" charset="0"/>
                        </a:rPr>
                        <a:t>standardized</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documented</a:t>
                      </a:r>
                      <a:r>
                        <a:rPr lang="fr-CH" sz="1600" dirty="0">
                          <a:effectLst/>
                          <a:latin typeface="Calibri" panose="020F0502020204030204" pitchFamily="34" charset="0"/>
                          <a:ea typeface="Calibri" panose="020F0502020204030204" pitchFamily="34" charset="0"/>
                          <a:cs typeface="Calibri" panose="020F0502020204030204" pitchFamily="34" charset="0"/>
                        </a:rPr>
                        <a:t>, </a:t>
                      </a:r>
                      <a:r>
                        <a:rPr lang="fr-CH" sz="1600" dirty="0" err="1">
                          <a:effectLst/>
                          <a:latin typeface="Calibri" panose="020F0502020204030204" pitchFamily="34" charset="0"/>
                          <a:ea typeface="Calibri" panose="020F0502020204030204" pitchFamily="34" charset="0"/>
                          <a:cs typeface="Calibri" panose="020F0502020204030204" pitchFamily="34" charset="0"/>
                        </a:rPr>
                        <a:t>traceable</a:t>
                      </a:r>
                      <a:r>
                        <a:rPr lang="fr-CH" sz="1600" dirty="0">
                          <a:effectLst/>
                          <a:latin typeface="Calibri" panose="020F0502020204030204" pitchFamily="34" charset="0"/>
                          <a:ea typeface="Calibri" panose="020F0502020204030204" pitchFamily="34" charset="0"/>
                          <a:cs typeface="Calibri" panose="020F0502020204030204" pitchFamily="34" charset="0"/>
                        </a:rPr>
                        <a:t> validations.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CARBON-27</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Should already exist for LAI Process</a:t>
                      </a:r>
                    </a:p>
                  </a:txBody>
                  <a:tcPr marL="63070" marR="63070" marT="0" marB="0"/>
                </a:tc>
                <a:extLst>
                  <a:ext uri="{0D108BD9-81ED-4DB2-BD59-A6C34878D82A}">
                    <a16:rowId xmlns:a16="http://schemas.microsoft.com/office/drawing/2014/main" xmlns="" val="2387848608"/>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WGCV-CA-09</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Recommend approach for coordinating inputs from multiple organizations to develop definitions for products, validation success, etc. that are suitable across the range of WGs and VCs based on the process developed for LAI, where a common definition was accepted by GCOS, GTOS and CEOS.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CARBON-14</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CARBON-22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Straightforward solution through a chart package</a:t>
                      </a:r>
                    </a:p>
                  </a:txBody>
                  <a:tcPr marL="63070" marR="63070" marT="0" marB="0"/>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Generalized version of the LAI method for defining protocols and writing document</a:t>
                      </a:r>
                    </a:p>
                  </a:txBody>
                  <a:tcPr marL="63070" marR="63070" marT="0" marB="0"/>
                </a:tc>
                <a:extLst>
                  <a:ext uri="{0D108BD9-81ED-4DB2-BD59-A6C34878D82A}">
                    <a16:rowId xmlns:a16="http://schemas.microsoft.com/office/drawing/2014/main" xmlns="" val="108464559"/>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WGCV-CA-13</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Document process used for current selection of LPV supersite selection (serving for multiple variables) and validation sites specific to single variables for automated </a:t>
                      </a:r>
                      <a:r>
                        <a:rPr lang="en-US" sz="1600" dirty="0" err="1">
                          <a:effectLst/>
                          <a:latin typeface="Calibri" panose="020F0502020204030204" pitchFamily="34" charset="0"/>
                          <a:ea typeface="Calibri" panose="020F0502020204030204" pitchFamily="34" charset="0"/>
                          <a:cs typeface="Calibri" panose="020F0502020204030204" pitchFamily="34" charset="0"/>
                        </a:rPr>
                        <a:t>subsetting</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1585300710"/>
                  </a:ext>
                </a:extLst>
              </a:tr>
            </a:tbl>
          </a:graphicData>
        </a:graphic>
      </p:graphicFrame>
    </p:spTree>
    <p:extLst>
      <p:ext uri="{BB962C8B-B14F-4D97-AF65-F5344CB8AC3E}">
        <p14:creationId xmlns:p14="http://schemas.microsoft.com/office/powerpoint/2010/main" val="14330312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7902018-8ED7-EA41-93F3-43ACC5B697B2}"/>
              </a:ext>
            </a:extLst>
          </p:cNvPr>
          <p:cNvSpPr>
            <a:spLocks noGrp="1"/>
          </p:cNvSpPr>
          <p:nvPr>
            <p:ph sz="half" idx="1"/>
          </p:nvPr>
        </p:nvSpPr>
        <p:spPr/>
        <p:txBody>
          <a:bodyPr/>
          <a:lstStyle/>
          <a:p>
            <a:pPr rtl="0"/>
            <a:r>
              <a:rPr lang="en-US" dirty="0"/>
              <a:t>WGCV Carbon Actions related to the biomass work plan items</a:t>
            </a:r>
          </a:p>
          <a:p>
            <a:pPr marL="342900" indent="-342900" algn="just" rtl="0">
              <a:spcBef>
                <a:spcPts val="500"/>
              </a:spcBef>
              <a:buSzPct val="100000"/>
              <a:buFont typeface="Arial"/>
              <a:buNone/>
            </a:pPr>
            <a:endParaRPr lang="en-US" dirty="0"/>
          </a:p>
        </p:txBody>
      </p:sp>
      <p:graphicFrame>
        <p:nvGraphicFramePr>
          <p:cNvPr id="4" name="Table 3">
            <a:extLst>
              <a:ext uri="{FF2B5EF4-FFF2-40B4-BE49-F238E27FC236}">
                <a16:creationId xmlns:a16="http://schemas.microsoft.com/office/drawing/2014/main" xmlns="" id="{2DB32D13-F81A-744D-B505-D85694572A2D}"/>
              </a:ext>
            </a:extLst>
          </p:cNvPr>
          <p:cNvGraphicFramePr>
            <a:graphicFrameLocks noGrp="1"/>
          </p:cNvGraphicFramePr>
          <p:nvPr>
            <p:extLst>
              <p:ext uri="{D42A27DB-BD31-4B8C-83A1-F6EECF244321}">
                <p14:modId xmlns:p14="http://schemas.microsoft.com/office/powerpoint/2010/main" val="3909951664"/>
              </p:ext>
            </p:extLst>
          </p:nvPr>
        </p:nvGraphicFramePr>
        <p:xfrm>
          <a:off x="76200" y="1828800"/>
          <a:ext cx="8915395" cy="4338913"/>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508149125"/>
                    </a:ext>
                  </a:extLst>
                </a:gridCol>
                <a:gridCol w="3935679">
                  <a:extLst>
                    <a:ext uri="{9D8B030D-6E8A-4147-A177-3AD203B41FA5}">
                      <a16:colId xmlns:a16="http://schemas.microsoft.com/office/drawing/2014/main" xmlns="" val="4072783687"/>
                    </a:ext>
                  </a:extLst>
                </a:gridCol>
                <a:gridCol w="1551415">
                  <a:extLst>
                    <a:ext uri="{9D8B030D-6E8A-4147-A177-3AD203B41FA5}">
                      <a16:colId xmlns:a16="http://schemas.microsoft.com/office/drawing/2014/main" xmlns="" val="2986327812"/>
                    </a:ext>
                  </a:extLst>
                </a:gridCol>
                <a:gridCol w="1308883">
                  <a:extLst>
                    <a:ext uri="{9D8B030D-6E8A-4147-A177-3AD203B41FA5}">
                      <a16:colId xmlns:a16="http://schemas.microsoft.com/office/drawing/2014/main" xmlns="" val="815981503"/>
                    </a:ext>
                  </a:extLst>
                </a:gridCol>
                <a:gridCol w="1102097">
                  <a:extLst>
                    <a:ext uri="{9D8B030D-6E8A-4147-A177-3AD203B41FA5}">
                      <a16:colId xmlns:a16="http://schemas.microsoft.com/office/drawing/2014/main" xmlns="" val="2832142939"/>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Description</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Relevant </a:t>
                      </a:r>
                      <a:r>
                        <a:rPr lang="fr-CH" sz="1600" dirty="0" err="1">
                          <a:effectLst/>
                          <a:latin typeface="Calibri" panose="020F0502020204030204" pitchFamily="34" charset="0"/>
                          <a:cs typeface="Calibri" panose="020F0502020204030204" pitchFamily="34" charset="0"/>
                        </a:rPr>
                        <a:t>carbon</a:t>
                      </a:r>
                      <a:r>
                        <a:rPr lang="fr-CH" sz="1600" dirty="0">
                          <a:effectLst/>
                          <a:latin typeface="Calibri" panose="020F0502020204030204" pitchFamily="34" charset="0"/>
                          <a:cs typeface="Calibri" panose="020F0502020204030204" pitchFamily="34" charset="0"/>
                        </a:rPr>
                        <a:t> actions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Calibri" panose="020F0502020204030204" pitchFamily="34" charset="0"/>
                        </a:rPr>
                        <a:t>Assignees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Calibri" panose="020F0502020204030204" pitchFamily="34" charset="0"/>
                        </a:rPr>
                        <a:t>Due Date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2860686472"/>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WGCV-CA-19</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Develop protocols for selecting variable-specific validation sites</a:t>
                      </a:r>
                      <a:r>
                        <a:rPr lang="fr-CH" sz="1600" dirty="0">
                          <a:effectLst/>
                          <a:latin typeface="Calibri" panose="020F0502020204030204" pitchFamily="34" charset="0"/>
                          <a:ea typeface="Calibri" panose="020F0502020204030204" pitchFamily="34" charset="0"/>
                          <a:cs typeface="Calibri" panose="020F0502020204030204" pitchFamily="34" charset="0"/>
                        </a:rPr>
                        <a:t> and </a:t>
                      </a:r>
                      <a:r>
                        <a:rPr lang="en-US" sz="1600" dirty="0">
                          <a:effectLst/>
                          <a:latin typeface="Calibri" panose="020F0502020204030204" pitchFamily="34" charset="0"/>
                          <a:ea typeface="Calibri" panose="020F0502020204030204" pitchFamily="34" charset="0"/>
                          <a:cs typeface="Calibri" panose="020F0502020204030204" pitchFamily="34" charset="0"/>
                        </a:rPr>
                        <a:t>validation super sites </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CARBON-38</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Should follow naturally form WGCV-CA-09</a:t>
                      </a:r>
                    </a:p>
                  </a:txBody>
                  <a:tcPr marL="63070" marR="63070" marT="0" marB="0"/>
                </a:tc>
                <a:extLst>
                  <a:ext uri="{0D108BD9-81ED-4DB2-BD59-A6C34878D82A}">
                    <a16:rowId xmlns:a16="http://schemas.microsoft.com/office/drawing/2014/main" xmlns="" val="2929512395"/>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WGCV-CA-23</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Identify a list of candidate products to be used for development of protocols/benchmarks for maturity matrix.</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Calibri" panose="020F0502020204030204" pitchFamily="34" charset="0"/>
                        </a:rPr>
                        <a:t>CARBON-32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600" b="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ACSG, LPV, and IVOS Chairs</a:t>
                      </a:r>
                    </a:p>
                  </a:txBody>
                  <a:tcPr marL="63070" marR="63070" marT="0" marB="0"/>
                </a:tc>
                <a:tc>
                  <a:txBody>
                    <a:bodyPr/>
                    <a:lstStyle/>
                    <a:p>
                      <a:pPr marL="0" marR="0" algn="l" defTabSz="457200" rt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extLst>
                  <a:ext uri="{0D108BD9-81ED-4DB2-BD59-A6C34878D82A}">
                    <a16:rowId xmlns:a16="http://schemas.microsoft.com/office/drawing/2014/main" xmlns="" val="1940583934"/>
                  </a:ext>
                </a:extLst>
              </a:tr>
              <a:tr h="686011">
                <a:tc>
                  <a:txBody>
                    <a:bodyPr/>
                    <a:lstStyle/>
                    <a:p>
                      <a:pPr marL="0" marR="0" algn="l">
                        <a:lnSpc>
                          <a:spcPct val="107000"/>
                        </a:lnSpc>
                        <a:spcBef>
                          <a:spcPts val="0"/>
                        </a:spcBef>
                        <a:spcAft>
                          <a:spcPts val="0"/>
                        </a:spcAft>
                      </a:pPr>
                      <a:r>
                        <a:rPr lang="fr-CH" sz="1600" b="1" dirty="0">
                          <a:effectLst/>
                          <a:latin typeface="Calibri" panose="020F0502020204030204" pitchFamily="34" charset="0"/>
                          <a:ea typeface="Calibri" panose="020F0502020204030204" pitchFamily="34" charset="0"/>
                          <a:cs typeface="Calibri" panose="020F0502020204030204" pitchFamily="34" charset="0"/>
                        </a:rPr>
                        <a:t>WGCV-CA-26</a:t>
                      </a:r>
                      <a:endParaRPr lang="en-US"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Identify and select a specific Carbon variable as a means to evaluate the suitability of test sites for validating the variable.</a:t>
                      </a:r>
                    </a:p>
                  </a:txBody>
                  <a:tcPr marL="68580" marR="68580" marT="0" marB="0"/>
                </a:tc>
                <a:tc>
                  <a:txBody>
                    <a:bodyPr/>
                    <a:lstStyle/>
                    <a:p>
                      <a:pPr marL="0" marR="0" algn="l">
                        <a:lnSpc>
                          <a:spcPct val="107000"/>
                        </a:lnSpc>
                        <a:spcBef>
                          <a:spcPts val="0"/>
                        </a:spcBef>
                        <a:spcAft>
                          <a:spcPts val="0"/>
                        </a:spcAft>
                      </a:pPr>
                      <a:r>
                        <a:rPr lang="fr-CH" sz="1600" b="1" dirty="0">
                          <a:effectLst/>
                          <a:latin typeface="Calibri" panose="020F0502020204030204" pitchFamily="34" charset="0"/>
                          <a:ea typeface="Calibri" panose="020F0502020204030204" pitchFamily="34" charset="0"/>
                          <a:cs typeface="Calibri" panose="020F0502020204030204" pitchFamily="34" charset="0"/>
                        </a:rPr>
                        <a:t>CARBON-07</a:t>
                      </a:r>
                      <a:endParaRPr lang="en-US"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l">
                        <a:lnSpc>
                          <a:spcPct val="107000"/>
                        </a:lnSpc>
                        <a:spcBef>
                          <a:spcPts val="0"/>
                        </a:spcBef>
                        <a:spcAft>
                          <a:spcPts val="0"/>
                        </a:spcAft>
                      </a:pPr>
                      <a:r>
                        <a:rPr lang="en-US" sz="1600" b="1"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ACSG activities on</a:t>
                      </a:r>
                      <a:r>
                        <a:rPr lang="en-US" sz="1600" b="1" baseline="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GHG will cover this naturally</a:t>
                      </a:r>
                      <a:endParaRPr lang="en-US" sz="16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Could be an LPV or AGCSG related activity</a:t>
                      </a:r>
                    </a:p>
                  </a:txBody>
                  <a:tcPr marL="63070" marR="63070" marT="0" marB="0"/>
                </a:tc>
                <a:extLst>
                  <a:ext uri="{0D108BD9-81ED-4DB2-BD59-A6C34878D82A}">
                    <a16:rowId xmlns:a16="http://schemas.microsoft.com/office/drawing/2014/main" xmlns="" val="187923238"/>
                  </a:ext>
                </a:extLst>
              </a:tr>
            </a:tbl>
          </a:graphicData>
        </a:graphic>
      </p:graphicFrame>
    </p:spTree>
    <p:extLst>
      <p:ext uri="{BB962C8B-B14F-4D97-AF65-F5344CB8AC3E}">
        <p14:creationId xmlns:p14="http://schemas.microsoft.com/office/powerpoint/2010/main" val="284020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0" y="1143000"/>
            <a:ext cx="8763000" cy="1447800"/>
          </a:xfrm>
        </p:spPr>
        <p:txBody>
          <a:bodyPr/>
          <a:lstStyle/>
          <a:p>
            <a:r>
              <a:rPr lang="en-US" dirty="0"/>
              <a:t>Additional actions were assigned at WGCV-42 to lead toward significant progress on the Carbon Strategy Actions while others were those that included collaboration with other CEOS entities</a:t>
            </a:r>
          </a:p>
        </p:txBody>
      </p:sp>
      <p:graphicFrame>
        <p:nvGraphicFramePr>
          <p:cNvPr id="5" name="Table 4">
            <a:extLst>
              <a:ext uri="{FF2B5EF4-FFF2-40B4-BE49-F238E27FC236}">
                <a16:creationId xmlns:a16="http://schemas.microsoft.com/office/drawing/2014/main" xmlns="" id="{DADF18ED-FBB5-0147-A28E-5B5AB4E10892}"/>
              </a:ext>
            </a:extLst>
          </p:cNvPr>
          <p:cNvGraphicFramePr>
            <a:graphicFrameLocks noGrp="1"/>
          </p:cNvGraphicFramePr>
          <p:nvPr>
            <p:extLst>
              <p:ext uri="{D42A27DB-BD31-4B8C-83A1-F6EECF244321}">
                <p14:modId xmlns:p14="http://schemas.microsoft.com/office/powerpoint/2010/main" val="2958726618"/>
              </p:ext>
            </p:extLst>
          </p:nvPr>
        </p:nvGraphicFramePr>
        <p:xfrm>
          <a:off x="152405" y="2713017"/>
          <a:ext cx="8915395" cy="2773383"/>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707074">
                  <a:extLst>
                    <a:ext uri="{9D8B030D-6E8A-4147-A177-3AD203B41FA5}">
                      <a16:colId xmlns:a16="http://schemas.microsoft.com/office/drawing/2014/main" xmlns="" val="87526987"/>
                    </a:ext>
                  </a:extLst>
                </a:gridCol>
                <a:gridCol w="1371600">
                  <a:extLst>
                    <a:ext uri="{9D8B030D-6E8A-4147-A177-3AD203B41FA5}">
                      <a16:colId xmlns:a16="http://schemas.microsoft.com/office/drawing/2014/main" xmlns="" val="3643150657"/>
                    </a:ext>
                  </a:extLst>
                </a:gridCol>
                <a:gridCol w="1219200">
                  <a:extLst>
                    <a:ext uri="{9D8B030D-6E8A-4147-A177-3AD203B41FA5}">
                      <a16:colId xmlns:a16="http://schemas.microsoft.com/office/drawing/2014/main" xmlns="" val="2769809323"/>
                    </a:ext>
                  </a:extLst>
                </a:gridCol>
                <a:gridCol w="1600200">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WGCV-CA-24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Collaborate with WGISS to determine the list of those current data products for which subsets are automatically derived for </a:t>
                      </a:r>
                      <a:r>
                        <a:rPr lang="en-US" sz="1600" dirty="0" err="1">
                          <a:effectLst/>
                          <a:latin typeface="Calibri" panose="020F0502020204030204" pitchFamily="34" charset="0"/>
                          <a:ea typeface="Calibri" panose="020F0502020204030204" pitchFamily="34" charset="0"/>
                          <a:cs typeface="Arial" panose="020B0604020202020204" pitchFamily="34" charset="0"/>
                        </a:rPr>
                        <a:t>intercomparison</a:t>
                      </a:r>
                      <a:r>
                        <a:rPr lang="en-US" sz="1600" dirty="0">
                          <a:effectLst/>
                          <a:latin typeface="Calibri" panose="020F0502020204030204" pitchFamily="34" charset="0"/>
                          <a:ea typeface="Calibri" panose="020F0502020204030204" pitchFamily="34" charset="0"/>
                          <a:cs typeface="Arial" panose="020B0604020202020204" pitchFamily="34" charset="0"/>
                        </a:rPr>
                        <a:t> activities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USGS</a:t>
                      </a:r>
                      <a:r>
                        <a:rPr lang="en-US" sz="1600" baseline="0" dirty="0">
                          <a:effectLst/>
                          <a:latin typeface="Calibri" panose="020F0502020204030204" pitchFamily="34" charset="0"/>
                          <a:ea typeface="Calibri" panose="020F0502020204030204" pitchFamily="34" charset="0"/>
                          <a:cs typeface="Arial" panose="020B0604020202020204" pitchFamily="34" charset="0"/>
                        </a:rPr>
                        <a:t> (Stensaas) and NASA (Roman)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Pending activities with WGISS based on joint WGISS/WGCV actions from WGCV-43</a:t>
                      </a:r>
                    </a:p>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Can rely on LPCS as example</a:t>
                      </a:r>
                    </a:p>
                  </a:txBody>
                  <a:tcPr marL="63070" marR="63070" marT="0" marB="0"/>
                </a:tc>
                <a:extLst>
                  <a:ext uri="{0D108BD9-81ED-4DB2-BD59-A6C34878D82A}">
                    <a16:rowId xmlns:a16="http://schemas.microsoft.com/office/drawing/2014/main" xmlns="" val="3641106507"/>
                  </a:ext>
                </a:extLst>
              </a:tr>
            </a:tbl>
          </a:graphicData>
        </a:graphic>
      </p:graphicFrame>
    </p:spTree>
    <p:extLst>
      <p:ext uri="{BB962C8B-B14F-4D97-AF65-F5344CB8AC3E}">
        <p14:creationId xmlns:p14="http://schemas.microsoft.com/office/powerpoint/2010/main" val="28762025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2EF8240-15FB-954E-8ABE-CB520C28557E}"/>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xmlns="" id="{E3F504E7-FD91-9E47-8A0E-76E898A9CDD7}"/>
              </a:ext>
            </a:extLst>
          </p:cNvPr>
          <p:cNvSpPr>
            <a:spLocks noGrp="1"/>
          </p:cNvSpPr>
          <p:nvPr>
            <p:ph sz="half" idx="11"/>
          </p:nvPr>
        </p:nvSpPr>
        <p:spPr>
          <a:xfrm>
            <a:off x="0" y="3350451"/>
            <a:ext cx="8839200" cy="916750"/>
          </a:xfrm>
        </p:spPr>
        <p:txBody>
          <a:bodyPr/>
          <a:lstStyle/>
          <a:p>
            <a:r>
              <a:rPr lang="en-US" dirty="0" smtClean="0"/>
              <a:t>Agreed that WGCV member attendance at WG-Climate meetings satisfies the above action</a:t>
            </a:r>
            <a:endParaRPr lang="en-US" dirty="0"/>
          </a:p>
        </p:txBody>
      </p:sp>
      <p:graphicFrame>
        <p:nvGraphicFramePr>
          <p:cNvPr id="4" name="Table 3">
            <a:extLst>
              <a:ext uri="{FF2B5EF4-FFF2-40B4-BE49-F238E27FC236}">
                <a16:creationId xmlns:a16="http://schemas.microsoft.com/office/drawing/2014/main" xmlns="" id="{D365DFE0-6102-F647-8000-AAC940404AA5}"/>
              </a:ext>
            </a:extLst>
          </p:cNvPr>
          <p:cNvGraphicFramePr>
            <a:graphicFrameLocks noGrp="1"/>
          </p:cNvGraphicFramePr>
          <p:nvPr>
            <p:extLst>
              <p:ext uri="{D42A27DB-BD31-4B8C-83A1-F6EECF244321}">
                <p14:modId xmlns:p14="http://schemas.microsoft.com/office/powerpoint/2010/main" val="3573382265"/>
              </p:ext>
            </p:extLst>
          </p:nvPr>
        </p:nvGraphicFramePr>
        <p:xfrm>
          <a:off x="76205" y="1524000"/>
          <a:ext cx="8915395" cy="1826451"/>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323797277"/>
                    </a:ext>
                  </a:extLst>
                </a:gridCol>
                <a:gridCol w="3707074">
                  <a:extLst>
                    <a:ext uri="{9D8B030D-6E8A-4147-A177-3AD203B41FA5}">
                      <a16:colId xmlns:a16="http://schemas.microsoft.com/office/drawing/2014/main" xmlns="" val="975648247"/>
                    </a:ext>
                  </a:extLst>
                </a:gridCol>
                <a:gridCol w="914400">
                  <a:extLst>
                    <a:ext uri="{9D8B030D-6E8A-4147-A177-3AD203B41FA5}">
                      <a16:colId xmlns:a16="http://schemas.microsoft.com/office/drawing/2014/main" xmlns="" val="1689380147"/>
                    </a:ext>
                  </a:extLst>
                </a:gridCol>
                <a:gridCol w="1295400">
                  <a:extLst>
                    <a:ext uri="{9D8B030D-6E8A-4147-A177-3AD203B41FA5}">
                      <a16:colId xmlns:a16="http://schemas.microsoft.com/office/drawing/2014/main" xmlns="" val="2030876026"/>
                    </a:ext>
                  </a:extLst>
                </a:gridCol>
                <a:gridCol w="1981200">
                  <a:extLst>
                    <a:ext uri="{9D8B030D-6E8A-4147-A177-3AD203B41FA5}">
                      <a16:colId xmlns:a16="http://schemas.microsoft.com/office/drawing/2014/main" xmlns="" val="2408385664"/>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WGCV-CA-03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ea typeface="Calibri" panose="020F0502020204030204" pitchFamily="34" charset="0"/>
                          <a:cs typeface="Arial" panose="020B0604020202020204" pitchFamily="34" charset="0"/>
                        </a:rPr>
                        <a:t>Identify</a:t>
                      </a:r>
                      <a:r>
                        <a:rPr lang="fr-CH" sz="1600" dirty="0">
                          <a:effectLst/>
                          <a:latin typeface="Calibri" panose="020F0502020204030204" pitchFamily="34" charset="0"/>
                          <a:ea typeface="Calibri" panose="020F0502020204030204" pitchFamily="34" charset="0"/>
                          <a:cs typeface="Arial" panose="020B0604020202020204" pitchFamily="34" charset="0"/>
                        </a:rPr>
                        <a:t> WGCV </a:t>
                      </a:r>
                      <a:r>
                        <a:rPr lang="fr-CH" sz="1600" dirty="0" err="1">
                          <a:effectLst/>
                          <a:latin typeface="Calibri" panose="020F0502020204030204" pitchFamily="34" charset="0"/>
                          <a:ea typeface="Calibri" panose="020F0502020204030204" pitchFamily="34" charset="0"/>
                          <a:cs typeface="Arial" panose="020B0604020202020204" pitchFamily="34" charset="0"/>
                        </a:rPr>
                        <a:t>representatives</a:t>
                      </a:r>
                      <a:r>
                        <a:rPr lang="fr-CH" sz="1600" dirty="0">
                          <a:effectLst/>
                          <a:latin typeface="Calibri" panose="020F0502020204030204" pitchFamily="34" charset="0"/>
                          <a:ea typeface="Calibri" panose="020F0502020204030204" pitchFamily="34" charset="0"/>
                          <a:cs typeface="Arial" panose="020B0604020202020204" pitchFamily="34" charset="0"/>
                        </a:rPr>
                        <a:t> to </a:t>
                      </a:r>
                      <a:r>
                        <a:rPr lang="fr-CH" sz="1600" dirty="0" err="1">
                          <a:effectLst/>
                          <a:latin typeface="Calibri" panose="020F0502020204030204" pitchFamily="34" charset="0"/>
                          <a:ea typeface="Calibri" panose="020F0502020204030204" pitchFamily="34" charset="0"/>
                          <a:cs typeface="Arial" panose="020B0604020202020204" pitchFamily="34" charset="0"/>
                        </a:rPr>
                        <a:t>participate</a:t>
                      </a:r>
                      <a:r>
                        <a:rPr lang="fr-CH" sz="1600" dirty="0">
                          <a:effectLst/>
                          <a:latin typeface="Calibri" panose="020F0502020204030204" pitchFamily="34" charset="0"/>
                          <a:ea typeface="Calibri" panose="020F0502020204030204" pitchFamily="34" charset="0"/>
                          <a:cs typeface="Arial" panose="020B0604020202020204" pitchFamily="34" charset="0"/>
                        </a:rPr>
                        <a:t> in SIT-</a:t>
                      </a:r>
                      <a:r>
                        <a:rPr lang="fr-CH" sz="1600" dirty="0" err="1">
                          <a:effectLst/>
                          <a:latin typeface="Calibri" panose="020F0502020204030204" pitchFamily="34" charset="0"/>
                          <a:ea typeface="Calibri" panose="020F0502020204030204" pitchFamily="34" charset="0"/>
                          <a:cs typeface="Arial" panose="020B0604020202020204" pitchFamily="34" charset="0"/>
                        </a:rPr>
                        <a:t>related</a:t>
                      </a:r>
                      <a:r>
                        <a:rPr lang="fr-CH" sz="1600" dirty="0">
                          <a:effectLst/>
                          <a:latin typeface="Calibri" panose="020F0502020204030204" pitchFamily="34" charset="0"/>
                          <a:ea typeface="Calibri" panose="020F0502020204030204" pitchFamily="34" charset="0"/>
                          <a:cs typeface="Arial" panose="020B0604020202020204" pitchFamily="34" charset="0"/>
                        </a:rPr>
                        <a:t> </a:t>
                      </a:r>
                      <a:r>
                        <a:rPr lang="fr-CH" sz="1600" dirty="0" err="1">
                          <a:effectLst/>
                          <a:latin typeface="Calibri" panose="020F0502020204030204" pitchFamily="34" charset="0"/>
                          <a:ea typeface="Calibri" panose="020F0502020204030204" pitchFamily="34" charset="0"/>
                          <a:cs typeface="Arial" panose="020B0604020202020204" pitchFamily="34" charset="0"/>
                        </a:rPr>
                        <a:t>carbon</a:t>
                      </a:r>
                      <a:r>
                        <a:rPr lang="fr-CH" sz="1600" dirty="0">
                          <a:effectLst/>
                          <a:latin typeface="Calibri" panose="020F0502020204030204" pitchFamily="34" charset="0"/>
                          <a:ea typeface="Calibri" panose="020F0502020204030204" pitchFamily="34" charset="0"/>
                          <a:cs typeface="Arial" panose="020B0604020202020204" pitchFamily="34" charset="0"/>
                        </a:rPr>
                        <a:t> meetings.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CARBON-38</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defTabSz="457200" rtl="0">
                        <a:lnSpc>
                          <a:spcPct val="107000"/>
                        </a:lnSpc>
                        <a:spcBef>
                          <a:spcPts val="0"/>
                        </a:spcBef>
                        <a:spcAft>
                          <a:spcPts val="0"/>
                        </a:spcAft>
                      </a:pPr>
                      <a:r>
                        <a:rPr lang="en-US" sz="1600" dirty="0" smtClean="0">
                          <a:solidFill>
                            <a:srgbClr val="C00000"/>
                          </a:solidFill>
                          <a:effectLst/>
                          <a:latin typeface="Calibri" panose="020F0502020204030204" pitchFamily="34" charset="0"/>
                          <a:ea typeface="Calibri" panose="020F0502020204030204" pitchFamily="34" charset="0"/>
                          <a:cs typeface="Arial" panose="020B0604020202020204" pitchFamily="34" charset="0"/>
                        </a:rPr>
                        <a:t>WG-Climate is caring </a:t>
                      </a:r>
                      <a:r>
                        <a:rPr lang="en-US" sz="1600" dirty="0" err="1" smtClean="0">
                          <a:solidFill>
                            <a:srgbClr val="C00000"/>
                          </a:solidFill>
                          <a:effectLst/>
                          <a:latin typeface="Calibri" panose="020F0502020204030204" pitchFamily="34" charset="0"/>
                          <a:ea typeface="Calibri" panose="020F0502020204030204" pitchFamily="34" charset="0"/>
                          <a:cs typeface="Arial" panose="020B0604020202020204" pitchFamily="34" charset="0"/>
                        </a:rPr>
                        <a:t>abou</a:t>
                      </a:r>
                      <a:r>
                        <a:rPr lang="en-US" sz="1600" dirty="0" smtClean="0">
                          <a:solidFill>
                            <a:srgbClr val="C00000"/>
                          </a:solidFill>
                          <a:effectLst/>
                          <a:latin typeface="Calibri" panose="020F0502020204030204" pitchFamily="34" charset="0"/>
                          <a:ea typeface="Calibri" panose="020F0502020204030204" pitchFamily="34" charset="0"/>
                          <a:cs typeface="Arial" panose="020B0604020202020204" pitchFamily="34" charset="0"/>
                        </a:rPr>
                        <a:t> the Carbon actions</a:t>
                      </a:r>
                      <a:endParaRPr lang="en-US" sz="16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Discuss at WGCV-44 to determine what CEOS meetings make most sense and whether DLR activities within WG-Climate meet this role</a:t>
                      </a:r>
                    </a:p>
                  </a:txBody>
                  <a:tcPr marL="63070" marR="63070" marT="0" marB="0"/>
                </a:tc>
                <a:extLst>
                  <a:ext uri="{0D108BD9-81ED-4DB2-BD59-A6C34878D82A}">
                    <a16:rowId xmlns:a16="http://schemas.microsoft.com/office/drawing/2014/main" xmlns="" val="2749678514"/>
                  </a:ext>
                </a:extLst>
              </a:tr>
            </a:tbl>
          </a:graphicData>
        </a:graphic>
      </p:graphicFrame>
      <p:graphicFrame>
        <p:nvGraphicFramePr>
          <p:cNvPr id="5" name="Table 4">
            <a:extLst>
              <a:ext uri="{FF2B5EF4-FFF2-40B4-BE49-F238E27FC236}">
                <a16:creationId xmlns:a16="http://schemas.microsoft.com/office/drawing/2014/main" xmlns="" id="{41E77E20-BBC6-7347-8290-AE72D31FF5A4}"/>
              </a:ext>
            </a:extLst>
          </p:cNvPr>
          <p:cNvGraphicFramePr>
            <a:graphicFrameLocks noGrp="1"/>
          </p:cNvGraphicFramePr>
          <p:nvPr>
            <p:extLst>
              <p:ext uri="{D42A27DB-BD31-4B8C-83A1-F6EECF244321}">
                <p14:modId xmlns:p14="http://schemas.microsoft.com/office/powerpoint/2010/main" val="1232449245"/>
              </p:ext>
            </p:extLst>
          </p:nvPr>
        </p:nvGraphicFramePr>
        <p:xfrm>
          <a:off x="152405" y="4313428"/>
          <a:ext cx="8915395" cy="2597595"/>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05060141"/>
                    </a:ext>
                  </a:extLst>
                </a:gridCol>
                <a:gridCol w="3478474">
                  <a:extLst>
                    <a:ext uri="{9D8B030D-6E8A-4147-A177-3AD203B41FA5}">
                      <a16:colId xmlns:a16="http://schemas.microsoft.com/office/drawing/2014/main" xmlns="" val="961815287"/>
                    </a:ext>
                  </a:extLst>
                </a:gridCol>
                <a:gridCol w="1219200">
                  <a:extLst>
                    <a:ext uri="{9D8B030D-6E8A-4147-A177-3AD203B41FA5}">
                      <a16:colId xmlns:a16="http://schemas.microsoft.com/office/drawing/2014/main" xmlns="" val="3118887046"/>
                    </a:ext>
                  </a:extLst>
                </a:gridCol>
                <a:gridCol w="1066800">
                  <a:extLst>
                    <a:ext uri="{9D8B030D-6E8A-4147-A177-3AD203B41FA5}">
                      <a16:colId xmlns:a16="http://schemas.microsoft.com/office/drawing/2014/main" xmlns="" val="2033672433"/>
                    </a:ext>
                  </a:extLst>
                </a:gridCol>
                <a:gridCol w="2133600">
                  <a:extLst>
                    <a:ext uri="{9D8B030D-6E8A-4147-A177-3AD203B41FA5}">
                      <a16:colId xmlns:a16="http://schemas.microsoft.com/office/drawing/2014/main" xmlns="" val="2877647491"/>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WGCV-CA-07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Provide SIT with methods to assign digital object identifiers (DOI’s) to </a:t>
                      </a:r>
                      <a:r>
                        <a:rPr lang="en-US" sz="1600" dirty="0" err="1">
                          <a:effectLst/>
                          <a:latin typeface="Calibri" panose="020F0502020204030204" pitchFamily="34" charset="0"/>
                          <a:ea typeface="Calibri" panose="020F0502020204030204" pitchFamily="34" charset="0"/>
                          <a:cs typeface="Arial" panose="020B0604020202020204" pitchFamily="34" charset="0"/>
                        </a:rPr>
                        <a:t>intecomparison</a:t>
                      </a:r>
                      <a:r>
                        <a:rPr lang="en-US" sz="1600" dirty="0">
                          <a:effectLst/>
                          <a:latin typeface="Calibri" panose="020F0502020204030204" pitchFamily="34" charset="0"/>
                          <a:ea typeface="Calibri" panose="020F0502020204030204" pitchFamily="34" charset="0"/>
                          <a:cs typeface="Arial" panose="020B0604020202020204" pitchFamily="34" charset="0"/>
                        </a:rPr>
                        <a:t> exercises.</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defTabSz="457200" rtl="0">
                        <a:lnSpc>
                          <a:spcPct val="107000"/>
                        </a:lnSpc>
                        <a:spcBef>
                          <a:spcPts val="0"/>
                        </a:spcBef>
                        <a:spcAft>
                          <a:spcPts val="0"/>
                        </a:spcAft>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Determine an approach to gain closure of this quickly.  Use ACIX report as a means to propose a protocol for DOI assignment.  </a:t>
                      </a:r>
                      <a:r>
                        <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An excellent way</a:t>
                      </a:r>
                      <a:r>
                        <a:rPr lang="en-US" sz="16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to get </a:t>
                      </a:r>
                      <a:r>
                        <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DOI </a:t>
                      </a: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assignment </a:t>
                      </a:r>
                      <a:r>
                        <a:rPr lang="en-US" sz="1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is through require </a:t>
                      </a: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peer review publication</a:t>
                      </a:r>
                    </a:p>
                  </a:txBody>
                  <a:tcPr marL="63070" marR="63070" marT="0" marB="0"/>
                </a:tc>
                <a:extLst>
                  <a:ext uri="{0D108BD9-81ED-4DB2-BD59-A6C34878D82A}">
                    <a16:rowId xmlns:a16="http://schemas.microsoft.com/office/drawing/2014/main" xmlns="" val="2965599505"/>
                  </a:ext>
                </a:extLst>
              </a:tr>
            </a:tbl>
          </a:graphicData>
        </a:graphic>
      </p:graphicFrame>
    </p:spTree>
    <p:extLst>
      <p:ext uri="{BB962C8B-B14F-4D97-AF65-F5344CB8AC3E}">
        <p14:creationId xmlns:p14="http://schemas.microsoft.com/office/powerpoint/2010/main" val="33297312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xmlns="" id="{4113410D-3F3D-E645-903A-8A818E05B942}"/>
              </a:ext>
            </a:extLst>
          </p:cNvPr>
          <p:cNvGraphicFramePr>
            <a:graphicFrameLocks noGrp="1"/>
          </p:cNvGraphicFramePr>
          <p:nvPr>
            <p:extLst>
              <p:ext uri="{D42A27DB-BD31-4B8C-83A1-F6EECF244321}">
                <p14:modId xmlns:p14="http://schemas.microsoft.com/office/powerpoint/2010/main" val="398984060"/>
              </p:ext>
            </p:extLst>
          </p:nvPr>
        </p:nvGraphicFramePr>
        <p:xfrm>
          <a:off x="152400" y="2085001"/>
          <a:ext cx="8915395" cy="4338913"/>
        </p:xfrm>
        <a:graphic>
          <a:graphicData uri="http://schemas.openxmlformats.org/drawingml/2006/table">
            <a:tbl>
              <a:tblPr firstRow="1" firstCol="1" bandRow="1">
                <a:tableStyleId>{5940675A-B579-460E-94D1-54222C63F5DA}</a:tableStyleId>
              </a:tblPr>
              <a:tblGrid>
                <a:gridCol w="1017321">
                  <a:extLst>
                    <a:ext uri="{9D8B030D-6E8A-4147-A177-3AD203B41FA5}">
                      <a16:colId xmlns:a16="http://schemas.microsoft.com/office/drawing/2014/main" xmlns="" val="2802800894"/>
                    </a:ext>
                  </a:extLst>
                </a:gridCol>
                <a:gridCol w="3707079">
                  <a:extLst>
                    <a:ext uri="{9D8B030D-6E8A-4147-A177-3AD203B41FA5}">
                      <a16:colId xmlns:a16="http://schemas.microsoft.com/office/drawing/2014/main" xmlns="" val="87526987"/>
                    </a:ext>
                  </a:extLst>
                </a:gridCol>
                <a:gridCol w="1447800">
                  <a:extLst>
                    <a:ext uri="{9D8B030D-6E8A-4147-A177-3AD203B41FA5}">
                      <a16:colId xmlns:a16="http://schemas.microsoft.com/office/drawing/2014/main" xmlns="" val="3643150657"/>
                    </a:ext>
                  </a:extLst>
                </a:gridCol>
                <a:gridCol w="990600">
                  <a:extLst>
                    <a:ext uri="{9D8B030D-6E8A-4147-A177-3AD203B41FA5}">
                      <a16:colId xmlns:a16="http://schemas.microsoft.com/office/drawing/2014/main" xmlns="" val="2769809323"/>
                    </a:ext>
                  </a:extLst>
                </a:gridCol>
                <a:gridCol w="1752595">
                  <a:extLst>
                    <a:ext uri="{9D8B030D-6E8A-4147-A177-3AD203B41FA5}">
                      <a16:colId xmlns:a16="http://schemas.microsoft.com/office/drawing/2014/main" xmlns="" val="3123712192"/>
                    </a:ext>
                  </a:extLst>
                </a:gridCol>
              </a:tblGrid>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Description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Relevant </a:t>
                      </a:r>
                      <a:r>
                        <a:rPr lang="fr-CH" sz="1600" dirty="0" err="1">
                          <a:effectLst/>
                          <a:latin typeface="Calibri" panose="020F0502020204030204" pitchFamily="34" charset="0"/>
                          <a:cs typeface="Arial" panose="020B0604020202020204" pitchFamily="34" charset="0"/>
                        </a:rPr>
                        <a:t>carbon</a:t>
                      </a:r>
                      <a:r>
                        <a:rPr lang="fr-CH" sz="1600" dirty="0">
                          <a:effectLst/>
                          <a:latin typeface="Calibri" panose="020F0502020204030204" pitchFamily="34" charset="0"/>
                          <a:cs typeface="Arial" panose="020B0604020202020204" pitchFamily="34" charset="0"/>
                        </a:rPr>
                        <a:t> actions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err="1">
                          <a:effectLst/>
                          <a:latin typeface="Calibri" panose="020F0502020204030204" pitchFamily="34" charset="0"/>
                          <a:cs typeface="Arial" panose="020B0604020202020204" pitchFamily="34" charset="0"/>
                        </a:rPr>
                        <a:t>Assignees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cs typeface="Arial" panose="020B0604020202020204" pitchFamily="34" charset="0"/>
                        </a:rPr>
                        <a:t>Due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3072333181"/>
                  </a:ext>
                </a:extLst>
              </a:tr>
              <a:tr h="686011">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WGCV-CA-28</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Define approaches for </a:t>
                      </a:r>
                      <a:r>
                        <a:rPr lang="en-US" sz="1600" dirty="0" err="1">
                          <a:effectLst/>
                          <a:latin typeface="Calibri" panose="020F0502020204030204" pitchFamily="34" charset="0"/>
                          <a:ea typeface="Calibri" panose="020F0502020204030204" pitchFamily="34" charset="0"/>
                          <a:cs typeface="Arial" panose="020B0604020202020204" pitchFamily="34" charset="0"/>
                        </a:rPr>
                        <a:t>intercomparison</a:t>
                      </a:r>
                      <a:r>
                        <a:rPr lang="en-US" sz="1600" dirty="0">
                          <a:effectLst/>
                          <a:latin typeface="Calibri" panose="020F0502020204030204" pitchFamily="34" charset="0"/>
                          <a:ea typeface="Calibri" panose="020F0502020204030204" pitchFamily="34" charset="0"/>
                          <a:cs typeface="Arial" panose="020B0604020202020204" pitchFamily="34" charset="0"/>
                        </a:rPr>
                        <a:t> of satellite products and in situ validation of Carbon products based on current LPV activities related to exercises for LAI, FAPAR and soil moisture.</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LPV vice</a:t>
                      </a:r>
                      <a:r>
                        <a:rPr lang="en-US" sz="1600" baseline="0" dirty="0">
                          <a:effectLst/>
                          <a:latin typeface="Calibri" panose="020F0502020204030204" pitchFamily="34" charset="0"/>
                          <a:ea typeface="Calibri" panose="020F0502020204030204" pitchFamily="34" charset="0"/>
                          <a:cs typeface="Arial" panose="020B0604020202020204" pitchFamily="34" charset="0"/>
                        </a:rPr>
                        <a:t> </a:t>
                      </a:r>
                      <a:r>
                        <a:rPr lang="en-US" sz="1600" dirty="0">
                          <a:effectLst/>
                          <a:latin typeface="Calibri" panose="020F0502020204030204" pitchFamily="34" charset="0"/>
                          <a:ea typeface="Calibri" panose="020F0502020204030204" pitchFamily="34" charset="0"/>
                          <a:cs typeface="Arial" panose="020B0604020202020204" pitchFamily="34" charset="0"/>
                        </a:rPr>
                        <a:t>chair</a:t>
                      </a: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Arial" panose="020B0604020202020204" pitchFamily="34" charset="0"/>
                        </a:rPr>
                        <a:t>WGCV-43</a:t>
                      </a:r>
                    </a:p>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extLst>
                  <a:ext uri="{0D108BD9-81ED-4DB2-BD59-A6C34878D82A}">
                    <a16:rowId xmlns:a16="http://schemas.microsoft.com/office/drawing/2014/main" xmlns="" val="725621554"/>
                  </a:ext>
                </a:extLst>
              </a:tr>
              <a:tr h="686011">
                <a:tc>
                  <a:txBody>
                    <a:bodyPr/>
                    <a:lstStyle/>
                    <a:p>
                      <a:pPr marL="0" marR="0" algn="l">
                        <a:lnSpc>
                          <a:spcPct val="107000"/>
                        </a:lnSpc>
                        <a:spcBef>
                          <a:spcPts val="0"/>
                        </a:spcBef>
                        <a:spcAft>
                          <a:spcPts val="0"/>
                        </a:spcAft>
                      </a:pPr>
                      <a:r>
                        <a:rPr lang="fr-CH" sz="1600">
                          <a:effectLst/>
                          <a:latin typeface="Calibri" panose="020F0502020204030204" pitchFamily="34" charset="0"/>
                          <a:ea typeface="Calibri" panose="020F0502020204030204" pitchFamily="34" charset="0"/>
                          <a:cs typeface="Arial" panose="020B0604020202020204" pitchFamily="34" charset="0"/>
                        </a:rPr>
                        <a:t>WGCV-CA-21</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Identify key Level 1 and 2 carbon data products, carbon time series products, and ocean carbon-relevant products that are related to WGCV noting their associated WG/VC (if applicable) and assigning the products to the most relevant WGCV Subgroup and noting availability of Level 1 ATBDs for key Level 2 products.  Provide the results of study to SIT</a:t>
                      </a:r>
                    </a:p>
                  </a:txBody>
                  <a:tcPr marL="68580" marR="68580" marT="0" marB="0"/>
                </a:tc>
                <a:tc>
                  <a:txBody>
                    <a:bodyPr/>
                    <a:lstStyle/>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CARBON-05</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CARBON-07</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CARBON-14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CARBON-26</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fr-CH" sz="1600" dirty="0">
                          <a:effectLst/>
                          <a:latin typeface="Calibri" panose="020F0502020204030204" pitchFamily="34" charset="0"/>
                          <a:ea typeface="Calibri" panose="020F0502020204030204" pitchFamily="34" charset="0"/>
                          <a:cs typeface="Arial" panose="020B0604020202020204" pitchFamily="34" charset="0"/>
                        </a:rPr>
                        <a:t>CARBON-34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WGCV and</a:t>
                      </a:r>
                      <a:r>
                        <a:rPr lang="en-US" sz="1600" baseline="0" dirty="0">
                          <a:effectLst/>
                          <a:latin typeface="Calibri" panose="020F0502020204030204" pitchFamily="34" charset="0"/>
                          <a:ea typeface="Calibri" panose="020F0502020204030204" pitchFamily="34" charset="0"/>
                          <a:cs typeface="Arial" panose="020B0604020202020204" pitchFamily="34" charset="0"/>
                        </a:rPr>
                        <a:t> IVOS chairs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3070" marR="63070" marT="0" marB="0"/>
                </a:tc>
                <a:tc>
                  <a:txBody>
                    <a:bodyPr/>
                    <a:lstStyle/>
                    <a:p>
                      <a:pPr marL="0" marR="0" lvl="0" indent="0" algn="l" defTabSz="457200" eaLnBrk="1" fontAlgn="auto" latinLnBrk="0" hangingPunct="1">
                        <a:lnSpc>
                          <a:spcPct val="107000"/>
                        </a:lnSpc>
                        <a:spcBef>
                          <a:spcPts val="0"/>
                        </a:spcBef>
                        <a:spcAft>
                          <a:spcPts val="0"/>
                        </a:spcAft>
                        <a:buClrTx/>
                        <a:buSzTx/>
                        <a:buFontTx/>
                        <a:buNone/>
                        <a:tabLst/>
                        <a:defRPr/>
                      </a:pPr>
                      <a:r>
                        <a:rPr lang="en-US" sz="1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Pending splinter meeting at WGCV-44 between IVOS Chair and WGCV Chairs</a:t>
                      </a:r>
                    </a:p>
                  </a:txBody>
                  <a:tcPr marL="63070" marR="63070" marT="0" marB="0"/>
                </a:tc>
                <a:extLst>
                  <a:ext uri="{0D108BD9-81ED-4DB2-BD59-A6C34878D82A}">
                    <a16:rowId xmlns:a16="http://schemas.microsoft.com/office/drawing/2014/main" xmlns="" val="3641106507"/>
                  </a:ext>
                </a:extLst>
              </a:tr>
            </a:tbl>
          </a:graphicData>
        </a:graphic>
      </p:graphicFrame>
    </p:spTree>
    <p:extLst>
      <p:ext uri="{BB962C8B-B14F-4D97-AF65-F5344CB8AC3E}">
        <p14:creationId xmlns:p14="http://schemas.microsoft.com/office/powerpoint/2010/main" val="10134392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1581</Words>
  <Application>Microsoft Office PowerPoint</Application>
  <PresentationFormat>On-screen Show (4:3)</PresentationFormat>
  <Paragraphs>219</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Arial</vt:lpstr>
      <vt:lpstr>Arial Bold</vt:lpstr>
      <vt:lpstr>Avenir Roman</vt:lpstr>
      <vt:lpstr>Calibri</vt:lpstr>
      <vt:lpstr>Century Gothic</vt:lpstr>
      <vt:lpstr>Droid Serif</vt:lpstr>
      <vt:lpstr>Frutiger 45 Light</vt:lpstr>
      <vt:lpstr>Proxima Nova Regular</vt:lpstr>
      <vt:lpstr>Times</vt:lpstr>
      <vt:lpstr>Times New Roman</vt:lpstr>
      <vt:lpstr>Wingdings</vt:lpstr>
      <vt:lpstr>Default</vt:lpstr>
      <vt:lpstr>Carbon Actions for WGCV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MeetingRoom VisitorUser</cp:lastModifiedBy>
  <cp:revision>208</cp:revision>
  <dcterms:modified xsi:type="dcterms:W3CDTF">2018-08-31T07:25:56Z</dcterms:modified>
</cp:coreProperties>
</file>