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8"/>
  </p:notesMasterIdLst>
  <p:sldIdLst>
    <p:sldId id="256" r:id="rId2"/>
    <p:sldId id="407" r:id="rId3"/>
    <p:sldId id="409" r:id="rId4"/>
    <p:sldId id="402" r:id="rId5"/>
    <p:sldId id="403" r:id="rId6"/>
    <p:sldId id="408" r:id="rId7"/>
    <p:sldId id="387" r:id="rId8"/>
    <p:sldId id="410" r:id="rId9"/>
    <p:sldId id="378" r:id="rId10"/>
    <p:sldId id="388" r:id="rId11"/>
    <p:sldId id="400" r:id="rId12"/>
    <p:sldId id="382" r:id="rId13"/>
    <p:sldId id="383" r:id="rId14"/>
    <p:sldId id="386" r:id="rId15"/>
    <p:sldId id="401" r:id="rId16"/>
    <p:sldId id="406" r:id="rId17"/>
  </p:sldIdLst>
  <p:sldSz cx="9144000" cy="6858000" type="screen4x3"/>
  <p:notesSz cx="6858000" cy="9144000"/>
  <p:defaultTextStyle>
    <a:lvl1pPr defTabSz="457200">
      <a:defRPr>
        <a:solidFill>
          <a:srgbClr val="002569"/>
        </a:solidFill>
      </a:defRPr>
    </a:lvl1pPr>
    <a:lvl2pPr indent="457200" defTabSz="457200">
      <a:defRPr>
        <a:solidFill>
          <a:srgbClr val="002569"/>
        </a:solidFill>
      </a:defRPr>
    </a:lvl2pPr>
    <a:lvl3pPr indent="914400" defTabSz="457200">
      <a:defRPr>
        <a:solidFill>
          <a:srgbClr val="002569"/>
        </a:solidFill>
      </a:defRPr>
    </a:lvl3pPr>
    <a:lvl4pPr indent="1371600" defTabSz="457200">
      <a:defRPr>
        <a:solidFill>
          <a:srgbClr val="002569"/>
        </a:solidFill>
      </a:defRPr>
    </a:lvl4pPr>
    <a:lvl5pPr indent="1828800" defTabSz="457200">
      <a:defRPr>
        <a:solidFill>
          <a:srgbClr val="002569"/>
        </a:solidFill>
      </a:defRPr>
    </a:lvl5pPr>
    <a:lvl6pPr indent="2286000" defTabSz="457200">
      <a:defRPr>
        <a:solidFill>
          <a:srgbClr val="002569"/>
        </a:solidFill>
      </a:defRPr>
    </a:lvl6pPr>
    <a:lvl7pPr indent="2743200" defTabSz="457200">
      <a:defRPr>
        <a:solidFill>
          <a:srgbClr val="002569"/>
        </a:solidFill>
      </a:defRPr>
    </a:lvl7pPr>
    <a:lvl8pPr indent="3200400" defTabSz="457200">
      <a:defRPr>
        <a:solidFill>
          <a:srgbClr val="002569"/>
        </a:solidFill>
      </a:defRPr>
    </a:lvl8pPr>
    <a:lvl9pPr indent="3657600" defTabSz="457200">
      <a:defRPr>
        <a:solidFill>
          <a:srgbClr val="002569"/>
        </a:solidFil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EE395"/>
    <a:srgbClr val="FF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DDCA"/>
          </a:solidFill>
        </a:fill>
      </a:tcStyle>
    </a:wholeTbl>
    <a:band2H>
      <a:tcTxStyle/>
      <a:tcStyle>
        <a:tcBdr/>
        <a:fill>
          <a:solidFill>
            <a:srgbClr val="FFEFE6"/>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firstRow>
  </a:tblStyle>
  <a:tblStyle styleId="{C7B018BB-80A7-4F77-B60F-C8B233D01FF8}"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wholeTbl>
    <a:band2H>
      <a:tcTxStyle/>
      <a:tcStyle>
        <a:tcBdr/>
        <a:fill>
          <a:solidFill>
            <a:srgbClr val="FFFFFF"/>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Row>
  </a:tblStyle>
  <a:tblStyle styleId="{EEE7283C-3CF3-47DC-8721-378D4A62B228}"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BCBCB"/>
          </a:solidFill>
        </a:fill>
      </a:tcStyle>
    </a:wholeTbl>
    <a:band2H>
      <a:tcTxStyle/>
      <a:tcStyle>
        <a:tcBdr/>
        <a:fill>
          <a:solidFill>
            <a:srgbClr val="EEE7E7"/>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firstRow>
  </a:tblStyle>
  <a:tblStyle styleId="{CF821DB8-F4EB-4A41-A1BA-3FCAFE7338EE}" styleName="">
    <a:tblBg/>
    <a:wholeTbl>
      <a:tcTxStyle b="on" i="on">
        <a:fontRef idx="major">
          <a:srgbClr val="002569"/>
        </a:fontRef>
        <a:srgbClr val="002569"/>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7EA"/>
          </a:solidFill>
        </a:fill>
      </a:tcStyle>
    </a:wholeTbl>
    <a:band2H>
      <a:tcTxStyle/>
      <a:tcStyle>
        <a:tcBdr/>
        <a:fill>
          <a:solidFill>
            <a:srgbClr val="FFFFFF"/>
          </a:solidFill>
        </a:fill>
      </a:tcStyle>
    </a:band2H>
    <a:firstCol>
      <a:tcTxStyle b="on" i="on">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9A00"/>
          </a:solidFill>
        </a:fill>
      </a:tcStyle>
    </a:firstCol>
    <a:lastRow>
      <a:tcTxStyle b="on" i="on">
        <a:fontRef idx="major">
          <a:srgbClr val="002569"/>
        </a:fontRef>
        <a:srgbClr val="002569"/>
      </a:tcTxStyle>
      <a:tcStyle>
        <a:tcBdr>
          <a:left>
            <a:ln w="12700" cap="flat">
              <a:noFill/>
              <a:miter lim="400000"/>
            </a:ln>
          </a:left>
          <a:right>
            <a:ln w="12700" cap="flat">
              <a:noFill/>
              <a:miter lim="400000"/>
            </a:ln>
          </a:right>
          <a:top>
            <a:ln w="50800" cap="flat">
              <a:solidFill>
                <a:srgbClr val="002569"/>
              </a:solidFill>
              <a:prstDash val="solid"/>
              <a:bevel/>
            </a:ln>
          </a:top>
          <a:bottom>
            <a:ln w="25400" cap="flat">
              <a:solidFill>
                <a:srgbClr val="002569"/>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Ref idx="major">
          <a:srgbClr val="FFFFFF"/>
        </a:fontRef>
        <a:srgbClr val="FFFFFF"/>
      </a:tcTxStyle>
      <a:tcStyle>
        <a:tcBdr>
          <a:left>
            <a:ln w="12700" cap="flat">
              <a:noFill/>
              <a:miter lim="400000"/>
            </a:ln>
          </a:left>
          <a:right>
            <a:ln w="12700" cap="flat">
              <a:noFill/>
              <a:miter lim="400000"/>
            </a:ln>
          </a:right>
          <a:top>
            <a:ln w="25400" cap="flat">
              <a:solidFill>
                <a:srgbClr val="002569"/>
              </a:solidFill>
              <a:prstDash val="solid"/>
              <a:bevel/>
            </a:ln>
          </a:top>
          <a:bottom>
            <a:ln w="25400" cap="flat">
              <a:solidFill>
                <a:srgbClr val="002569"/>
              </a:solidFill>
              <a:prstDash val="solid"/>
              <a:bevel/>
            </a:ln>
          </a:bottom>
          <a:insideH>
            <a:ln w="12700" cap="flat">
              <a:noFill/>
              <a:miter lim="400000"/>
            </a:ln>
          </a:insideH>
          <a:insideV>
            <a:ln w="12700" cap="flat">
              <a:noFill/>
              <a:miter lim="400000"/>
            </a:ln>
          </a:insideV>
        </a:tcBdr>
        <a:fill>
          <a:solidFill>
            <a:srgbClr val="FF9A00"/>
          </a:solidFill>
        </a:fill>
      </a:tcStyle>
    </a:firstRow>
  </a:tblStyle>
  <a:tblStyle styleId="{33BA23B1-9221-436E-865A-0063620EA4FD}"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BD3"/>
          </a:solidFill>
        </a:fill>
      </a:tcStyle>
    </a:wholeTbl>
    <a:band2H>
      <a:tcTxStyle/>
      <a:tcStyle>
        <a:tcBdr/>
        <a:fill>
          <a:solidFill>
            <a:srgbClr val="E6E7EA"/>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firstRow>
  </a:tblStyle>
  <a:tblStyle styleId="{2708684C-4D16-4618-839F-0558EEFCDFE6}" styleName="">
    <a:tblBg/>
    <a:wholeTbl>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solidFill>
            <a:srgbClr val="002569">
              <a:alpha val="20000"/>
            </a:srgbClr>
          </a:solidFill>
        </a:fill>
      </a:tcStyle>
    </a:wholeTbl>
    <a:band2H>
      <a:tcTxStyle/>
      <a:tcStyle>
        <a:tcBdr/>
        <a:fill>
          <a:solidFill>
            <a:srgbClr val="FFFFFF"/>
          </a:solidFill>
        </a:fill>
      </a:tcStyle>
    </a:band2H>
    <a:firstCol>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solidFill>
            <a:srgbClr val="002569">
              <a:alpha val="20000"/>
            </a:srgbClr>
          </a:solidFill>
        </a:fill>
      </a:tcStyle>
    </a:firstCol>
    <a:lastRow>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508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noFill/>
        </a:fill>
      </a:tcStyle>
    </a:lastRow>
    <a:firstRow>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254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32" autoAdjust="0"/>
    <p:restoredTop sz="94681" autoAdjust="0"/>
  </p:normalViewPr>
  <p:slideViewPr>
    <p:cSldViewPr>
      <p:cViewPr varScale="1">
        <p:scale>
          <a:sx n="116" d="100"/>
          <a:sy n="116" d="100"/>
        </p:scale>
        <p:origin x="1386" y="10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2" d="100"/>
          <a:sy n="102" d="100"/>
        </p:scale>
        <p:origin x="-3204"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Shape 7"/>
          <p:cNvSpPr>
            <a:spLocks noGrp="1" noRot="1" noChangeAspect="1"/>
          </p:cNvSpPr>
          <p:nvPr>
            <p:ph type="sldImg"/>
          </p:nvPr>
        </p:nvSpPr>
        <p:spPr>
          <a:xfrm>
            <a:off x="1143000" y="685800"/>
            <a:ext cx="4572000" cy="3429000"/>
          </a:xfrm>
          <a:prstGeom prst="rect">
            <a:avLst/>
          </a:prstGeom>
        </p:spPr>
        <p:txBody>
          <a:bodyPr/>
          <a:lstStyle/>
          <a:p>
            <a:pPr lvl="0"/>
            <a:endParaRPr/>
          </a:p>
        </p:txBody>
      </p:sp>
      <p:sp>
        <p:nvSpPr>
          <p:cNvPr id="8" name="Shape 8"/>
          <p:cNvSpPr>
            <a:spLocks noGrp="1"/>
          </p:cNvSpPr>
          <p:nvPr>
            <p:ph type="body" sz="quarter" idx="1"/>
          </p:nvPr>
        </p:nvSpPr>
        <p:spPr>
          <a:xfrm>
            <a:off x="914400" y="4343400"/>
            <a:ext cx="5029200" cy="4114800"/>
          </a:xfrm>
          <a:prstGeom prst="rect">
            <a:avLst/>
          </a:prstGeom>
        </p:spPr>
        <p:txBody>
          <a:bodyPr/>
          <a:lstStyle/>
          <a:p>
            <a:pPr lvl="0"/>
            <a:endParaRPr/>
          </a:p>
        </p:txBody>
      </p:sp>
    </p:spTree>
    <p:extLst>
      <p:ext uri="{BB962C8B-B14F-4D97-AF65-F5344CB8AC3E}">
        <p14:creationId xmlns:p14="http://schemas.microsoft.com/office/powerpoint/2010/main" val="3530218368"/>
      </p:ext>
    </p:extLst>
  </p:cSld>
  <p:clrMap bg1="lt1" tx1="dk1" bg2="lt2" tx2="dk2" accent1="accent1" accent2="accent2" accent3="accent3" accent4="accent4" accent5="accent5" accent6="accent6" hlink="hlink" folHlink="folHlink"/>
  <p:notesStyle>
    <a:lvl1pPr defTabSz="457200">
      <a:lnSpc>
        <a:spcPct val="125000"/>
      </a:lnSpc>
      <a:defRPr sz="2400">
        <a:latin typeface="+mn-lt"/>
        <a:ea typeface="+mn-ea"/>
        <a:cs typeface="+mn-cs"/>
        <a:sym typeface="Avenir Roman"/>
      </a:defRPr>
    </a:lvl1pPr>
    <a:lvl2pPr indent="228600" defTabSz="457200">
      <a:lnSpc>
        <a:spcPct val="125000"/>
      </a:lnSpc>
      <a:defRPr sz="2400">
        <a:latin typeface="+mn-lt"/>
        <a:ea typeface="+mn-ea"/>
        <a:cs typeface="+mn-cs"/>
        <a:sym typeface="Avenir Roman"/>
      </a:defRPr>
    </a:lvl2pPr>
    <a:lvl3pPr indent="457200" defTabSz="457200">
      <a:lnSpc>
        <a:spcPct val="125000"/>
      </a:lnSpc>
      <a:defRPr sz="2400">
        <a:latin typeface="+mn-lt"/>
        <a:ea typeface="+mn-ea"/>
        <a:cs typeface="+mn-cs"/>
        <a:sym typeface="Avenir Roman"/>
      </a:defRPr>
    </a:lvl3pPr>
    <a:lvl4pPr indent="685800" defTabSz="457200">
      <a:lnSpc>
        <a:spcPct val="125000"/>
      </a:lnSpc>
      <a:defRPr sz="2400">
        <a:latin typeface="+mn-lt"/>
        <a:ea typeface="+mn-ea"/>
        <a:cs typeface="+mn-cs"/>
        <a:sym typeface="Avenir Roman"/>
      </a:defRPr>
    </a:lvl4pPr>
    <a:lvl5pPr indent="914400" defTabSz="457200">
      <a:lnSpc>
        <a:spcPct val="125000"/>
      </a:lnSpc>
      <a:defRPr sz="2400">
        <a:latin typeface="+mn-lt"/>
        <a:ea typeface="+mn-ea"/>
        <a:cs typeface="+mn-cs"/>
        <a:sym typeface="Avenir Roman"/>
      </a:defRPr>
    </a:lvl5pPr>
    <a:lvl6pPr indent="1143000" defTabSz="457200">
      <a:lnSpc>
        <a:spcPct val="125000"/>
      </a:lnSpc>
      <a:defRPr sz="2400">
        <a:latin typeface="+mn-lt"/>
        <a:ea typeface="+mn-ea"/>
        <a:cs typeface="+mn-cs"/>
        <a:sym typeface="Avenir Roman"/>
      </a:defRPr>
    </a:lvl6pPr>
    <a:lvl7pPr indent="1371600" defTabSz="457200">
      <a:lnSpc>
        <a:spcPct val="125000"/>
      </a:lnSpc>
      <a:defRPr sz="2400">
        <a:latin typeface="+mn-lt"/>
        <a:ea typeface="+mn-ea"/>
        <a:cs typeface="+mn-cs"/>
        <a:sym typeface="Avenir Roman"/>
      </a:defRPr>
    </a:lvl7pPr>
    <a:lvl8pPr indent="1600200" defTabSz="457200">
      <a:lnSpc>
        <a:spcPct val="125000"/>
      </a:lnSpc>
      <a:defRPr sz="2400">
        <a:latin typeface="+mn-lt"/>
        <a:ea typeface="+mn-ea"/>
        <a:cs typeface="+mn-cs"/>
        <a:sym typeface="Avenir Roman"/>
      </a:defRPr>
    </a:lvl8pPr>
    <a:lvl9pPr indent="1828800" defTabSz="457200">
      <a:lnSpc>
        <a:spcPct val="125000"/>
      </a:lnSpc>
      <a:defRPr sz="2400">
        <a:latin typeface="+mn-lt"/>
        <a:ea typeface="+mn-ea"/>
        <a:cs typeface="+mn-cs"/>
        <a:sym typeface="Avenir Roman"/>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x">
  <p:cSld name="Title Slide">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3" name="Textfeld 7"/>
          <p:cNvSpPr txBox="1"/>
          <p:nvPr userDrawn="1"/>
        </p:nvSpPr>
        <p:spPr>
          <a:xfrm>
            <a:off x="609600" y="6172200"/>
            <a:ext cx="5257800" cy="30480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spcAft>
                <a:spcPts val="0"/>
              </a:spcAft>
            </a:pPr>
            <a:r>
              <a:rPr lang="en-US" sz="1800" b="1" dirty="0">
                <a:solidFill>
                  <a:srgbClr val="92D050"/>
                </a:solidFill>
                <a:effectLst/>
                <a:latin typeface="Frutiger 45 Light"/>
                <a:ea typeface="Times New Roman"/>
                <a:cs typeface="Arial"/>
              </a:rPr>
              <a:t>Working Group on Calibration and Validation</a:t>
            </a:r>
            <a:endParaRPr lang="en-US" sz="1800" dirty="0">
              <a:effectLst/>
              <a:latin typeface="Times New Roman"/>
              <a:ea typeface="Times New Roman"/>
              <a:cs typeface="Times"/>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Shape 3"/>
          <p:cNvSpPr/>
          <p:nvPr userDrawn="1"/>
        </p:nvSpPr>
        <p:spPr>
          <a:xfrm>
            <a:off x="2133600" y="0"/>
            <a:ext cx="3276600" cy="1015663"/>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spAutoFit/>
          </a:bodyPr>
          <a:lstStyle/>
          <a:p>
            <a:pPr lvl="0" defTabSz="914400">
              <a:defRPr>
                <a:solidFill>
                  <a:srgbClr val="000000"/>
                </a:solidFill>
              </a:defRPr>
            </a:pPr>
            <a:r>
              <a:rPr lang="en-US" sz="2200" dirty="0">
                <a:solidFill>
                  <a:srgbClr val="FFFFFF"/>
                </a:solidFill>
                <a:latin typeface="Proxima Nova Regular"/>
                <a:ea typeface="Proxima Nova Regular"/>
                <a:cs typeface="Proxima Nova Regular"/>
                <a:sym typeface="Proxima Nova Regular"/>
              </a:rPr>
              <a:t>Carbon Actions for WGCV</a:t>
            </a:r>
          </a:p>
          <a:p>
            <a:pPr lvl="0" defTabSz="914400">
              <a:defRPr>
                <a:solidFill>
                  <a:srgbClr val="000000"/>
                </a:solidFill>
              </a:defRPr>
            </a:pPr>
            <a:r>
              <a:rPr lang="en-US" sz="2200" dirty="0">
                <a:solidFill>
                  <a:srgbClr val="FFFFFF"/>
                </a:solidFill>
                <a:latin typeface="Proxima Nova Regular"/>
                <a:ea typeface="Proxima Nova Regular"/>
                <a:cs typeface="Proxima Nova Regular"/>
                <a:sym typeface="Proxima Nova Regular"/>
              </a:rPr>
              <a:t> </a:t>
            </a:r>
          </a:p>
          <a:p>
            <a:pPr lvl="0" defTabSz="914400">
              <a:defRPr>
                <a:solidFill>
                  <a:srgbClr val="000000"/>
                </a:solidFill>
              </a:defRPr>
            </a:pPr>
            <a:r>
              <a:rPr lang="en-US" sz="2200" dirty="0">
                <a:solidFill>
                  <a:srgbClr val="FFFFFF"/>
                </a:solidFill>
                <a:latin typeface="Proxima Nova Regular"/>
                <a:ea typeface="Proxima Nova Regular"/>
                <a:cs typeface="Proxima Nova Regular"/>
                <a:sym typeface="Proxima Nova Regular"/>
              </a:rPr>
              <a:t>WGCV-44</a:t>
            </a:r>
          </a:p>
        </p:txBody>
      </p:sp>
    </p:spTree>
    <p:extLst>
      <p:ext uri="{BB962C8B-B14F-4D97-AF65-F5344CB8AC3E}">
        <p14:creationId xmlns:p14="http://schemas.microsoft.com/office/powerpoint/2010/main" val="1093955425"/>
      </p:ext>
    </p:extLst>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4" name="Content Placeholder 2"/>
          <p:cNvSpPr>
            <a:spLocks noGrp="1"/>
          </p:cNvSpPr>
          <p:nvPr>
            <p:ph sz="half" idx="1"/>
          </p:nvPr>
        </p:nvSpPr>
        <p:spPr>
          <a:xfrm>
            <a:off x="0" y="1143000"/>
            <a:ext cx="8305800" cy="762000"/>
          </a:xfrm>
          <a:prstGeom prst="rect">
            <a:avLst/>
          </a:prstGeom>
        </p:spPr>
        <p:txBody>
          <a:bodyPr/>
          <a:lstStyle>
            <a:lvl1pPr algn="just">
              <a:buNone/>
              <a:defRPr sz="2200">
                <a:solidFill>
                  <a:schemeClr val="tx1"/>
                </a:solidFill>
              </a:defRPr>
            </a:lvl1pPr>
            <a:lvl2pPr>
              <a:buNone/>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p:txBody>
      </p:sp>
      <p:sp>
        <p:nvSpPr>
          <p:cNvPr id="5" name="Content Placeholder 3"/>
          <p:cNvSpPr>
            <a:spLocks noGrp="1"/>
          </p:cNvSpPr>
          <p:nvPr>
            <p:ph sz="half" idx="11"/>
          </p:nvPr>
        </p:nvSpPr>
        <p:spPr>
          <a:xfrm>
            <a:off x="0" y="1905000"/>
            <a:ext cx="8839200" cy="4572000"/>
          </a:xfrm>
          <a:prstGeom prst="rect">
            <a:avLst/>
          </a:prstGeom>
        </p:spPr>
        <p:txBody>
          <a:bodyPr/>
          <a:lstStyle>
            <a:lvl1pPr>
              <a:buSzPct val="90000"/>
              <a:defRPr sz="2000" baseline="0">
                <a:solidFill>
                  <a:schemeClr val="tx1"/>
                </a:solidFill>
                <a:latin typeface="Century Gothic" pitchFamily="34" charset="0"/>
              </a:defRPr>
            </a:lvl1pPr>
            <a:lvl2pPr marL="768927" indent="-311727">
              <a:buClr>
                <a:srgbClr val="005426"/>
              </a:buClr>
              <a:buSzPct val="80000"/>
              <a:buFont typeface="Wingdings" panose="05000000000000000000" pitchFamily="2" charset="2"/>
              <a:buChar char="§"/>
              <a:defRPr sz="2000" baseline="0">
                <a:solidFill>
                  <a:schemeClr val="tx1"/>
                </a:solidFill>
                <a:latin typeface="Century Gothic" pitchFamily="34" charset="0"/>
              </a:defRPr>
            </a:lvl2pPr>
            <a:lvl3pPr>
              <a:buSzPct val="60000"/>
              <a:defRPr sz="2000" baseline="0">
                <a:solidFill>
                  <a:schemeClr val="tx1"/>
                </a:solidFill>
                <a:latin typeface="Century Gothic" pitchFamily="34" charset="0"/>
              </a:defRPr>
            </a:lvl3pPr>
            <a:lvl4pPr>
              <a:defRPr sz="2400">
                <a:solidFill>
                  <a:srgbClr val="C00000"/>
                </a:solidFill>
              </a:defRPr>
            </a:lvl4pPr>
            <a:lvl5pPr>
              <a:defRPr sz="2400">
                <a:solidFill>
                  <a:schemeClr val="tx1"/>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p:txBody>
      </p:sp>
      <p:sp>
        <p:nvSpPr>
          <p:cNvPr id="6" name="Shape 3"/>
          <p:cNvSpPr/>
          <p:nvPr userDrawn="1"/>
        </p:nvSpPr>
        <p:spPr>
          <a:xfrm>
            <a:off x="1981200" y="76200"/>
            <a:ext cx="3581400" cy="1015663"/>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spAutoFit/>
          </a:bodyPr>
          <a:lstStyle/>
          <a:p>
            <a:pPr lvl="0" defTabSz="914400">
              <a:defRPr>
                <a:solidFill>
                  <a:srgbClr val="000000"/>
                </a:solidFill>
              </a:defRPr>
            </a:pPr>
            <a:r>
              <a:rPr lang="en-US" sz="2200" dirty="0">
                <a:solidFill>
                  <a:srgbClr val="FFFFFF"/>
                </a:solidFill>
                <a:latin typeface="Proxima Nova Regular"/>
                <a:ea typeface="Proxima Nova Regular"/>
                <a:cs typeface="Proxima Nova Regular"/>
                <a:sym typeface="Proxima Nova Regular"/>
              </a:rPr>
              <a:t>Carbon Actions for WGCV</a:t>
            </a:r>
          </a:p>
          <a:p>
            <a:pPr lvl="0" defTabSz="914400">
              <a:defRPr>
                <a:solidFill>
                  <a:srgbClr val="000000"/>
                </a:solidFill>
              </a:defRPr>
            </a:pPr>
            <a:r>
              <a:rPr lang="en-US" sz="2200" dirty="0">
                <a:solidFill>
                  <a:srgbClr val="FFFFFF"/>
                </a:solidFill>
                <a:latin typeface="Proxima Nova Regular"/>
                <a:ea typeface="Proxima Nova Regular"/>
                <a:cs typeface="Proxima Nova Regular"/>
                <a:sym typeface="Proxima Nova Regular"/>
              </a:rPr>
              <a:t> </a:t>
            </a:r>
          </a:p>
          <a:p>
            <a:pPr lvl="0" defTabSz="914400">
              <a:defRPr>
                <a:solidFill>
                  <a:srgbClr val="000000"/>
                </a:solidFill>
              </a:defRPr>
            </a:pPr>
            <a:r>
              <a:rPr lang="en-US" sz="2200" dirty="0">
                <a:solidFill>
                  <a:srgbClr val="FFFFFF"/>
                </a:solidFill>
                <a:latin typeface="Proxima Nova Regular"/>
                <a:ea typeface="Proxima Nova Regular"/>
                <a:cs typeface="Proxima Nova Regular"/>
                <a:sym typeface="Proxima Nova Regular"/>
              </a:rPr>
              <a:t>WGCV-44</a:t>
            </a:r>
          </a:p>
        </p:txBody>
      </p:sp>
    </p:spTree>
    <p:extLst>
      <p:ext uri="{BB962C8B-B14F-4D97-AF65-F5344CB8AC3E}">
        <p14:creationId xmlns:p14="http://schemas.microsoft.com/office/powerpoint/2010/main" val="3344838444"/>
      </p:ext>
    </p:extLst>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4" name="Content Placeholder 2"/>
          <p:cNvSpPr>
            <a:spLocks noGrp="1"/>
          </p:cNvSpPr>
          <p:nvPr>
            <p:ph sz="half" idx="1"/>
          </p:nvPr>
        </p:nvSpPr>
        <p:spPr>
          <a:xfrm>
            <a:off x="0" y="1143000"/>
            <a:ext cx="8305800" cy="762000"/>
          </a:xfrm>
          <a:prstGeom prst="rect">
            <a:avLst/>
          </a:prstGeom>
        </p:spPr>
        <p:txBody>
          <a:bodyPr/>
          <a:lstStyle>
            <a:lvl1pPr algn="just">
              <a:buNone/>
              <a:defRPr sz="2200">
                <a:solidFill>
                  <a:schemeClr val="tx1"/>
                </a:solidFill>
              </a:defRPr>
            </a:lvl1pPr>
            <a:lvl2pPr>
              <a:buNone/>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p:txBody>
      </p:sp>
      <p:sp>
        <p:nvSpPr>
          <p:cNvPr id="5" name="Content Placeholder 3"/>
          <p:cNvSpPr>
            <a:spLocks noGrp="1"/>
          </p:cNvSpPr>
          <p:nvPr>
            <p:ph sz="half" idx="11"/>
          </p:nvPr>
        </p:nvSpPr>
        <p:spPr>
          <a:xfrm>
            <a:off x="0" y="1905000"/>
            <a:ext cx="8839200" cy="4572000"/>
          </a:xfrm>
          <a:prstGeom prst="rect">
            <a:avLst/>
          </a:prstGeom>
        </p:spPr>
        <p:txBody>
          <a:bodyPr/>
          <a:lstStyle>
            <a:lvl1pPr>
              <a:buSzPct val="90000"/>
              <a:defRPr sz="2000" baseline="0">
                <a:solidFill>
                  <a:schemeClr val="tx1"/>
                </a:solidFill>
                <a:latin typeface="Century Gothic" pitchFamily="34" charset="0"/>
              </a:defRPr>
            </a:lvl1pPr>
            <a:lvl2pPr marL="768927" indent="-311727">
              <a:buClr>
                <a:srgbClr val="005426"/>
              </a:buClr>
              <a:buSzPct val="80000"/>
              <a:buFont typeface="Wingdings" panose="05000000000000000000" pitchFamily="2" charset="2"/>
              <a:buChar char="§"/>
              <a:defRPr sz="2000" baseline="0">
                <a:solidFill>
                  <a:schemeClr val="tx1"/>
                </a:solidFill>
                <a:latin typeface="Century Gothic" pitchFamily="34" charset="0"/>
              </a:defRPr>
            </a:lvl2pPr>
            <a:lvl3pPr>
              <a:buSzPct val="60000"/>
              <a:defRPr sz="2000" baseline="0">
                <a:solidFill>
                  <a:schemeClr val="tx1"/>
                </a:solidFill>
                <a:latin typeface="Century Gothic" pitchFamily="34" charset="0"/>
              </a:defRPr>
            </a:lvl3pPr>
            <a:lvl4pPr>
              <a:defRPr sz="2400">
                <a:solidFill>
                  <a:srgbClr val="C00000"/>
                </a:solidFill>
              </a:defRPr>
            </a:lvl4pPr>
            <a:lvl5pPr>
              <a:defRPr sz="2400">
                <a:solidFill>
                  <a:schemeClr val="tx1"/>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p:txBody>
      </p:sp>
      <p:sp>
        <p:nvSpPr>
          <p:cNvPr id="6" name="Shape 3"/>
          <p:cNvSpPr/>
          <p:nvPr userDrawn="1"/>
        </p:nvSpPr>
        <p:spPr>
          <a:xfrm>
            <a:off x="1981200" y="76200"/>
            <a:ext cx="3581400" cy="1015663"/>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spAutoFit/>
          </a:bodyPr>
          <a:lstStyle/>
          <a:p>
            <a:pPr lvl="0" defTabSz="914400">
              <a:defRPr>
                <a:solidFill>
                  <a:srgbClr val="000000"/>
                </a:solidFill>
              </a:defRPr>
            </a:pPr>
            <a:r>
              <a:rPr lang="en-US" sz="2200" dirty="0">
                <a:solidFill>
                  <a:srgbClr val="FFFFFF"/>
                </a:solidFill>
                <a:latin typeface="Proxima Nova Regular"/>
                <a:ea typeface="Proxima Nova Regular"/>
                <a:cs typeface="Proxima Nova Regular"/>
                <a:sym typeface="Proxima Nova Regular"/>
              </a:rPr>
              <a:t>Carbon Actions for WGCV</a:t>
            </a:r>
          </a:p>
          <a:p>
            <a:pPr lvl="0" defTabSz="914400">
              <a:defRPr>
                <a:solidFill>
                  <a:srgbClr val="000000"/>
                </a:solidFill>
              </a:defRPr>
            </a:pPr>
            <a:r>
              <a:rPr lang="en-US" sz="2200" dirty="0">
                <a:solidFill>
                  <a:srgbClr val="FFFFFF"/>
                </a:solidFill>
                <a:latin typeface="Proxima Nova Regular"/>
                <a:ea typeface="Proxima Nova Regular"/>
                <a:cs typeface="Proxima Nova Regular"/>
                <a:sym typeface="Proxima Nova Regular"/>
              </a:rPr>
              <a:t> </a:t>
            </a:r>
          </a:p>
          <a:p>
            <a:pPr lvl="0" defTabSz="914400">
              <a:defRPr>
                <a:solidFill>
                  <a:srgbClr val="000000"/>
                </a:solidFill>
              </a:defRPr>
            </a:pPr>
            <a:r>
              <a:rPr lang="en-US" sz="2200" dirty="0">
                <a:solidFill>
                  <a:srgbClr val="FFFFFF"/>
                </a:solidFill>
                <a:latin typeface="Proxima Nova Regular"/>
                <a:ea typeface="Proxima Nova Regular"/>
                <a:cs typeface="Proxima Nova Regular"/>
                <a:sym typeface="Proxima Nova Regular"/>
              </a:rPr>
              <a:t>WGCV-44</a:t>
            </a:r>
          </a:p>
        </p:txBody>
      </p:sp>
    </p:spTree>
    <p:extLst>
      <p:ext uri="{BB962C8B-B14F-4D97-AF65-F5344CB8AC3E}">
        <p14:creationId xmlns:p14="http://schemas.microsoft.com/office/powerpoint/2010/main" val="2269019924"/>
      </p:ext>
    </p:extLst>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6"/>
          <a:srcRect/>
          <a:stretch>
            <a:fillRect/>
          </a:stretch>
        </a:blipFill>
        <a:effectLst/>
      </p:bgPr>
    </p:bg>
    <p:spTree>
      <p:nvGrpSpPr>
        <p:cNvPr id="1" name=""/>
        <p:cNvGrpSpPr/>
        <p:nvPr/>
      </p:nvGrpSpPr>
      <p:grpSpPr>
        <a:xfrm>
          <a:off x="0" y="0"/>
          <a:ext cx="0" cy="0"/>
          <a:chOff x="0" y="0"/>
          <a:chExt cx="0" cy="0"/>
        </a:xfrm>
      </p:grpSpPr>
      <p:sp>
        <p:nvSpPr>
          <p:cNvPr id="4" name="Textfeld 7"/>
          <p:cNvSpPr txBox="1"/>
          <p:nvPr userDrawn="1"/>
        </p:nvSpPr>
        <p:spPr>
          <a:xfrm>
            <a:off x="3733800" y="6477000"/>
            <a:ext cx="4572000" cy="30480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spcAft>
                <a:spcPts val="0"/>
              </a:spcAft>
            </a:pPr>
            <a:r>
              <a:rPr lang="en-US" sz="1600" b="1" dirty="0">
                <a:solidFill>
                  <a:srgbClr val="92D050"/>
                </a:solidFill>
                <a:effectLst/>
                <a:latin typeface="Frutiger 45 Light"/>
                <a:ea typeface="Times New Roman"/>
                <a:cs typeface="Arial"/>
              </a:rPr>
              <a:t>Working Group on Calibration and Validation</a:t>
            </a:r>
            <a:endParaRPr lang="en-US" sz="1600" dirty="0">
              <a:effectLst/>
              <a:latin typeface="Times New Roman"/>
              <a:ea typeface="Times New Roman"/>
              <a:cs typeface="Times"/>
            </a:endParaRPr>
          </a:p>
        </p:txBody>
      </p:sp>
      <p:sp>
        <p:nvSpPr>
          <p:cNvPr id="3" name="Rectangle 2"/>
          <p:cNvSpPr/>
          <p:nvPr userDrawn="1"/>
        </p:nvSpPr>
        <p:spPr>
          <a:xfrm>
            <a:off x="8153400" y="6504801"/>
            <a:ext cx="972224" cy="276999"/>
          </a:xfrm>
          <a:prstGeom prst="rect">
            <a:avLst/>
          </a:prstGeom>
        </p:spPr>
        <p:txBody>
          <a:bodyPr wrap="square">
            <a:spAutoFit/>
          </a:bodyPr>
          <a:lstStyle/>
          <a:p>
            <a:pPr algn="r"/>
            <a:fld id="{D9245422-3BB8-6D4A-8024-718D9EB8D280}" type="slidenum">
              <a:rPr lang="en-US" sz="1200" smtClean="0"/>
              <a:pPr algn="r"/>
              <a:t>‹#›</a:t>
            </a:fld>
            <a:endParaRPr lang="en-US" sz="1200" dirty="0"/>
          </a:p>
        </p:txBody>
      </p:sp>
    </p:spTree>
  </p:cSld>
  <p:clrMap bg1="lt1" tx1="dk1" bg2="lt2" tx2="dk2" accent1="accent1" accent2="accent2" accent3="accent3" accent4="accent4" accent5="accent5" accent6="accent6" hlink="hlink" folHlink="folHlink"/>
  <p:sldLayoutIdLst>
    <p:sldLayoutId id="2147483649" r:id="rId1"/>
    <p:sldLayoutId id="2147483651" r:id="rId2"/>
    <p:sldLayoutId id="2147483652" r:id="rId3"/>
    <p:sldLayoutId id="2147483654" r:id="rId4"/>
  </p:sldLayoutIdLst>
  <p:transition spd="med"/>
  <p:txStyles>
    <p:titleStyle>
      <a:lvl1pPr algn="r">
        <a:defRPr sz="3200">
          <a:solidFill>
            <a:srgbClr val="FFFFFF"/>
          </a:solidFill>
          <a:latin typeface="Arial Bold"/>
          <a:ea typeface="Arial Bold"/>
          <a:cs typeface="Arial Bold"/>
          <a:sym typeface="Arial Bold"/>
        </a:defRPr>
      </a:lvl1pPr>
      <a:lvl2pPr algn="r">
        <a:defRPr sz="3200">
          <a:solidFill>
            <a:srgbClr val="FFFFFF"/>
          </a:solidFill>
          <a:latin typeface="Arial Bold"/>
          <a:ea typeface="Arial Bold"/>
          <a:cs typeface="Arial Bold"/>
          <a:sym typeface="Arial Bold"/>
        </a:defRPr>
      </a:lvl2pPr>
      <a:lvl3pPr algn="r">
        <a:defRPr sz="3200">
          <a:solidFill>
            <a:srgbClr val="FFFFFF"/>
          </a:solidFill>
          <a:latin typeface="Arial Bold"/>
          <a:ea typeface="Arial Bold"/>
          <a:cs typeface="Arial Bold"/>
          <a:sym typeface="Arial Bold"/>
        </a:defRPr>
      </a:lvl3pPr>
      <a:lvl4pPr algn="r">
        <a:defRPr sz="3200">
          <a:solidFill>
            <a:srgbClr val="FFFFFF"/>
          </a:solidFill>
          <a:latin typeface="Arial Bold"/>
          <a:ea typeface="Arial Bold"/>
          <a:cs typeface="Arial Bold"/>
          <a:sym typeface="Arial Bold"/>
        </a:defRPr>
      </a:lvl4pPr>
      <a:lvl5pPr algn="r">
        <a:defRPr sz="3200">
          <a:solidFill>
            <a:srgbClr val="FFFFFF"/>
          </a:solidFill>
          <a:latin typeface="Arial Bold"/>
          <a:ea typeface="Arial Bold"/>
          <a:cs typeface="Arial Bold"/>
          <a:sym typeface="Arial Bold"/>
        </a:defRPr>
      </a:lvl5pPr>
      <a:lvl6pPr indent="457200" algn="r">
        <a:defRPr sz="3200">
          <a:solidFill>
            <a:srgbClr val="FFFFFF"/>
          </a:solidFill>
          <a:latin typeface="Arial Bold"/>
          <a:ea typeface="Arial Bold"/>
          <a:cs typeface="Arial Bold"/>
          <a:sym typeface="Arial Bold"/>
        </a:defRPr>
      </a:lvl6pPr>
      <a:lvl7pPr indent="914400" algn="r">
        <a:defRPr sz="3200">
          <a:solidFill>
            <a:srgbClr val="FFFFFF"/>
          </a:solidFill>
          <a:latin typeface="Arial Bold"/>
          <a:ea typeface="Arial Bold"/>
          <a:cs typeface="Arial Bold"/>
          <a:sym typeface="Arial Bold"/>
        </a:defRPr>
      </a:lvl7pPr>
      <a:lvl8pPr indent="1371600" algn="r">
        <a:defRPr sz="3200">
          <a:solidFill>
            <a:srgbClr val="FFFFFF"/>
          </a:solidFill>
          <a:latin typeface="Arial Bold"/>
          <a:ea typeface="Arial Bold"/>
          <a:cs typeface="Arial Bold"/>
          <a:sym typeface="Arial Bold"/>
        </a:defRPr>
      </a:lvl8pPr>
      <a:lvl9pPr indent="1828800" algn="r">
        <a:defRPr sz="3200">
          <a:solidFill>
            <a:srgbClr val="FFFFFF"/>
          </a:solidFill>
          <a:latin typeface="Arial Bold"/>
          <a:ea typeface="Arial Bold"/>
          <a:cs typeface="Arial Bold"/>
          <a:sym typeface="Arial Bold"/>
        </a:defRPr>
      </a:lvl9pPr>
    </p:titleStyle>
    <p:bodyStyle>
      <a:lvl1pPr marL="342900" indent="-342900">
        <a:spcBef>
          <a:spcPts val="500"/>
        </a:spcBef>
        <a:buSzPct val="100000"/>
        <a:buFont typeface="Arial"/>
        <a:buChar char="•"/>
        <a:defRPr sz="2400">
          <a:solidFill>
            <a:srgbClr val="002569"/>
          </a:solidFill>
          <a:latin typeface="Arial Bold"/>
          <a:ea typeface="Arial Bold"/>
          <a:cs typeface="Arial Bold"/>
          <a:sym typeface="Arial Bold"/>
        </a:defRPr>
      </a:lvl1pPr>
      <a:lvl2pPr marL="768927" indent="-311727">
        <a:spcBef>
          <a:spcPts val="500"/>
        </a:spcBef>
        <a:buSzPct val="100000"/>
        <a:buFont typeface="Arial"/>
        <a:buChar char="•"/>
        <a:defRPr sz="2400">
          <a:solidFill>
            <a:srgbClr val="002569"/>
          </a:solidFill>
          <a:latin typeface="Arial Bold"/>
          <a:ea typeface="Arial Bold"/>
          <a:cs typeface="Arial Bold"/>
          <a:sym typeface="Arial Bold"/>
        </a:defRPr>
      </a:lvl2pPr>
      <a:lvl3pPr marL="1188719" indent="-274319">
        <a:spcBef>
          <a:spcPts val="500"/>
        </a:spcBef>
        <a:buSzPct val="100000"/>
        <a:buFont typeface="Arial"/>
        <a:buChar char="o"/>
        <a:defRPr sz="2400">
          <a:solidFill>
            <a:srgbClr val="002569"/>
          </a:solidFill>
          <a:latin typeface="Arial Bold"/>
          <a:ea typeface="Arial Bold"/>
          <a:cs typeface="Arial Bold"/>
          <a:sym typeface="Arial Bold"/>
        </a:defRPr>
      </a:lvl3pPr>
      <a:lvl4pPr marL="1676400" indent="-304800">
        <a:spcBef>
          <a:spcPts val="500"/>
        </a:spcBef>
        <a:buSzPct val="100000"/>
        <a:buFont typeface="Arial"/>
        <a:buChar char="▪"/>
        <a:defRPr sz="2400">
          <a:solidFill>
            <a:srgbClr val="002569"/>
          </a:solidFill>
          <a:latin typeface="Arial Bold"/>
          <a:ea typeface="Arial Bold"/>
          <a:cs typeface="Arial Bold"/>
          <a:sym typeface="Arial Bold"/>
        </a:defRPr>
      </a:lvl4pPr>
      <a:lvl5pPr marL="2171700" indent="-342900">
        <a:spcBef>
          <a:spcPts val="500"/>
        </a:spcBef>
        <a:buSzPct val="100000"/>
        <a:buFont typeface="Arial"/>
        <a:buChar char="•"/>
        <a:defRPr sz="2400">
          <a:solidFill>
            <a:srgbClr val="002569"/>
          </a:solidFill>
          <a:latin typeface="Arial Bold"/>
          <a:ea typeface="Arial Bold"/>
          <a:cs typeface="Arial Bold"/>
          <a:sym typeface="Arial Bold"/>
        </a:defRPr>
      </a:lvl5pPr>
      <a:lvl6pPr indent="2286000">
        <a:spcBef>
          <a:spcPts val="500"/>
        </a:spcBef>
        <a:buFont typeface="Arial"/>
        <a:defRPr sz="2400">
          <a:solidFill>
            <a:srgbClr val="002569"/>
          </a:solidFill>
          <a:latin typeface="Arial Bold"/>
          <a:ea typeface="Arial Bold"/>
          <a:cs typeface="Arial Bold"/>
          <a:sym typeface="Arial Bold"/>
        </a:defRPr>
      </a:lvl6pPr>
      <a:lvl7pPr indent="2743200">
        <a:spcBef>
          <a:spcPts val="500"/>
        </a:spcBef>
        <a:buFont typeface="Arial"/>
        <a:defRPr sz="2400">
          <a:solidFill>
            <a:srgbClr val="002569"/>
          </a:solidFill>
          <a:latin typeface="Arial Bold"/>
          <a:ea typeface="Arial Bold"/>
          <a:cs typeface="Arial Bold"/>
          <a:sym typeface="Arial Bold"/>
        </a:defRPr>
      </a:lvl7pPr>
      <a:lvl8pPr indent="3200400">
        <a:spcBef>
          <a:spcPts val="500"/>
        </a:spcBef>
        <a:buFont typeface="Arial"/>
        <a:defRPr sz="2400">
          <a:solidFill>
            <a:srgbClr val="002569"/>
          </a:solidFill>
          <a:latin typeface="Arial Bold"/>
          <a:ea typeface="Arial Bold"/>
          <a:cs typeface="Arial Bold"/>
          <a:sym typeface="Arial Bold"/>
        </a:defRPr>
      </a:lvl8pPr>
      <a:lvl9pPr indent="3657600">
        <a:spcBef>
          <a:spcPts val="500"/>
        </a:spcBef>
        <a:buFont typeface="Arial"/>
        <a:defRPr sz="2400">
          <a:solidFill>
            <a:srgbClr val="002569"/>
          </a:solidFill>
          <a:latin typeface="Arial Bold"/>
          <a:ea typeface="Arial Bold"/>
          <a:cs typeface="Arial Bold"/>
          <a:sym typeface="Arial Bold"/>
        </a:defRPr>
      </a:lvl9pPr>
    </p:bodyStyle>
    <p:otherStyle>
      <a:lvl1pPr algn="r" defTabSz="457200">
        <a:spcBef>
          <a:spcPts val="600"/>
        </a:spcBef>
        <a:defRPr sz="1000">
          <a:solidFill>
            <a:schemeClr val="tx1"/>
          </a:solidFill>
          <a:latin typeface="+mn-lt"/>
          <a:ea typeface="+mn-ea"/>
          <a:cs typeface="+mn-cs"/>
          <a:sym typeface="Calibri"/>
        </a:defRPr>
      </a:lvl1pPr>
      <a:lvl2pPr indent="457200" algn="r" defTabSz="457200">
        <a:spcBef>
          <a:spcPts val="600"/>
        </a:spcBef>
        <a:defRPr sz="1000">
          <a:solidFill>
            <a:schemeClr val="tx1"/>
          </a:solidFill>
          <a:latin typeface="+mn-lt"/>
          <a:ea typeface="+mn-ea"/>
          <a:cs typeface="+mn-cs"/>
          <a:sym typeface="Calibri"/>
        </a:defRPr>
      </a:lvl2pPr>
      <a:lvl3pPr indent="914400" algn="r" defTabSz="457200">
        <a:spcBef>
          <a:spcPts val="600"/>
        </a:spcBef>
        <a:defRPr sz="1000">
          <a:solidFill>
            <a:schemeClr val="tx1"/>
          </a:solidFill>
          <a:latin typeface="+mn-lt"/>
          <a:ea typeface="+mn-ea"/>
          <a:cs typeface="+mn-cs"/>
          <a:sym typeface="Calibri"/>
        </a:defRPr>
      </a:lvl3pPr>
      <a:lvl4pPr indent="1371600" algn="r" defTabSz="457200">
        <a:spcBef>
          <a:spcPts val="600"/>
        </a:spcBef>
        <a:defRPr sz="1000">
          <a:solidFill>
            <a:schemeClr val="tx1"/>
          </a:solidFill>
          <a:latin typeface="+mn-lt"/>
          <a:ea typeface="+mn-ea"/>
          <a:cs typeface="+mn-cs"/>
          <a:sym typeface="Calibri"/>
        </a:defRPr>
      </a:lvl4pPr>
      <a:lvl5pPr indent="1828800" algn="r" defTabSz="457200">
        <a:spcBef>
          <a:spcPts val="600"/>
        </a:spcBef>
        <a:defRPr sz="1000">
          <a:solidFill>
            <a:schemeClr val="tx1"/>
          </a:solidFill>
          <a:latin typeface="+mn-lt"/>
          <a:ea typeface="+mn-ea"/>
          <a:cs typeface="+mn-cs"/>
          <a:sym typeface="Calibri"/>
        </a:defRPr>
      </a:lvl5pPr>
      <a:lvl6pPr indent="2286000" algn="r" defTabSz="457200">
        <a:spcBef>
          <a:spcPts val="600"/>
        </a:spcBef>
        <a:defRPr sz="1000">
          <a:solidFill>
            <a:schemeClr val="tx1"/>
          </a:solidFill>
          <a:latin typeface="+mn-lt"/>
          <a:ea typeface="+mn-ea"/>
          <a:cs typeface="+mn-cs"/>
          <a:sym typeface="Calibri"/>
        </a:defRPr>
      </a:lvl6pPr>
      <a:lvl7pPr indent="2743200" algn="r" defTabSz="457200">
        <a:spcBef>
          <a:spcPts val="600"/>
        </a:spcBef>
        <a:defRPr sz="1000">
          <a:solidFill>
            <a:schemeClr val="tx1"/>
          </a:solidFill>
          <a:latin typeface="+mn-lt"/>
          <a:ea typeface="+mn-ea"/>
          <a:cs typeface="+mn-cs"/>
          <a:sym typeface="Calibri"/>
        </a:defRPr>
      </a:lvl7pPr>
      <a:lvl8pPr indent="3200400" algn="r" defTabSz="457200">
        <a:spcBef>
          <a:spcPts val="600"/>
        </a:spcBef>
        <a:defRPr sz="1000">
          <a:solidFill>
            <a:schemeClr val="tx1"/>
          </a:solidFill>
          <a:latin typeface="+mn-lt"/>
          <a:ea typeface="+mn-ea"/>
          <a:cs typeface="+mn-cs"/>
          <a:sym typeface="Calibri"/>
        </a:defRPr>
      </a:lvl8pPr>
      <a:lvl9pPr indent="3657600" algn="r" defTabSz="457200">
        <a:spcBef>
          <a:spcPts val="600"/>
        </a:spcBef>
        <a:defRPr sz="1000">
          <a:solidFill>
            <a:schemeClr val="tx1"/>
          </a:solidFill>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hape 10"/>
          <p:cNvSpPr>
            <a:spLocks noGrp="1"/>
          </p:cNvSpPr>
          <p:nvPr>
            <p:ph type="title" idx="4294967295"/>
          </p:nvPr>
        </p:nvSpPr>
        <p:spPr>
          <a:xfrm>
            <a:off x="578357" y="1752600"/>
            <a:ext cx="7575043" cy="1219200"/>
          </a:xfrm>
          <a:prstGeom prst="rect">
            <a:avLst/>
          </a:prstGeom>
          <a:ln w="12700">
            <a:miter lim="400000"/>
          </a:ln>
          <a:extLst>
            <a:ext uri="{C572A759-6A51-4108-AA02-DFA0A04FC94B}">
              <ma14:wrappingTextBoxFlag xmlns:ma14="http://schemas.microsoft.com/office/mac/drawingml/2011/main" xmlns="" val="1"/>
            </a:ext>
          </a:extLst>
        </p:spPr>
        <p:txBody>
          <a:bodyPr lIns="0" tIns="0" rIns="0" bIns="0"/>
          <a:lstStyle>
            <a:lvl1pPr algn="l">
              <a:defRPr sz="4200" b="1">
                <a:latin typeface="Droid Serif"/>
                <a:ea typeface="Droid Serif"/>
                <a:cs typeface="Droid Serif"/>
                <a:sym typeface="Droid Serif"/>
              </a:defRPr>
            </a:lvl1pPr>
          </a:lstStyle>
          <a:p>
            <a:r>
              <a:rPr lang="en-US" dirty="0"/>
              <a:t>Carbon Actions for WGCV</a:t>
            </a:r>
          </a:p>
        </p:txBody>
      </p:sp>
      <p:sp>
        <p:nvSpPr>
          <p:cNvPr id="11" name="Shape 11"/>
          <p:cNvSpPr/>
          <p:nvPr/>
        </p:nvSpPr>
        <p:spPr>
          <a:xfrm>
            <a:off x="685800" y="3200400"/>
            <a:ext cx="4810858" cy="2541589"/>
          </a:xfrm>
          <a:prstGeom prst="rect">
            <a:avLst/>
          </a:prstGeom>
          <a:ln w="12700">
            <a:miter lim="400000"/>
          </a:ln>
          <a:extLst>
            <a:ext uri="{C572A759-6A51-4108-AA02-DFA0A04FC94B}">
              <ma14:wrappingTextBoxFlag xmlns:ma14="http://schemas.microsoft.com/office/mac/drawingml/2011/main" xmlns="" val="1"/>
            </a:ext>
          </a:extLst>
        </p:spPr>
        <p:txBody>
          <a:bodyPr lIns="0" tIns="0" rIns="0" bIns="0"/>
          <a:lstStyle/>
          <a:p>
            <a:pPr lvl="0" defTabSz="914400">
              <a:lnSpc>
                <a:spcPct val="150000"/>
              </a:lnSpc>
              <a:defRPr>
                <a:solidFill>
                  <a:srgbClr val="000000"/>
                </a:solidFill>
              </a:defRPr>
            </a:pPr>
            <a:r>
              <a:rPr lang="en-US" dirty="0">
                <a:solidFill>
                  <a:srgbClr val="FFFFFF"/>
                </a:solidFill>
                <a:latin typeface="Arial Bold"/>
                <a:ea typeface="Arial Bold"/>
                <a:cs typeface="Arial Bold"/>
                <a:sym typeface="Arial Bold"/>
              </a:rPr>
              <a:t>K. </a:t>
            </a:r>
            <a:r>
              <a:rPr lang="en-US" dirty="0" err="1">
                <a:solidFill>
                  <a:srgbClr val="FFFFFF"/>
                </a:solidFill>
                <a:latin typeface="Arial Bold"/>
                <a:ea typeface="Arial Bold"/>
                <a:cs typeface="Arial Bold"/>
                <a:sym typeface="Arial Bold"/>
              </a:rPr>
              <a:t>Thome</a:t>
            </a:r>
            <a:endParaRPr lang="en-US" dirty="0">
              <a:solidFill>
                <a:srgbClr val="FFFFFF"/>
              </a:solidFill>
              <a:latin typeface="Arial Bold"/>
              <a:ea typeface="Arial Bold"/>
              <a:cs typeface="Arial Bold"/>
              <a:sym typeface="Arial Bold"/>
            </a:endParaRPr>
          </a:p>
          <a:p>
            <a:pPr lvl="0" defTabSz="914400">
              <a:lnSpc>
                <a:spcPct val="150000"/>
              </a:lnSpc>
              <a:defRPr>
                <a:solidFill>
                  <a:srgbClr val="000000"/>
                </a:solidFill>
              </a:defRPr>
            </a:pPr>
            <a:r>
              <a:rPr lang="en-US" dirty="0">
                <a:solidFill>
                  <a:srgbClr val="FFFFFF"/>
                </a:solidFill>
                <a:latin typeface="Arial Bold"/>
                <a:ea typeface="Arial Bold"/>
                <a:cs typeface="Arial Bold"/>
                <a:sym typeface="Arial Bold"/>
              </a:rPr>
              <a:t>NASA</a:t>
            </a:r>
          </a:p>
          <a:p>
            <a:pPr lvl="0" defTabSz="914400">
              <a:lnSpc>
                <a:spcPct val="150000"/>
              </a:lnSpc>
              <a:defRPr>
                <a:solidFill>
                  <a:srgbClr val="000000"/>
                </a:solidFill>
              </a:defRPr>
            </a:pPr>
            <a:r>
              <a:rPr lang="en-US" dirty="0">
                <a:solidFill>
                  <a:srgbClr val="FFFFFF"/>
                </a:solidFill>
                <a:latin typeface="Arial Bold"/>
                <a:ea typeface="Arial Bold"/>
                <a:cs typeface="Arial Bold"/>
                <a:sym typeface="Arial Bold"/>
              </a:rPr>
              <a:t>WGCV Plenary # 44</a:t>
            </a:r>
          </a:p>
          <a:p>
            <a:pPr lvl="0" defTabSz="914400">
              <a:lnSpc>
                <a:spcPct val="150000"/>
              </a:lnSpc>
              <a:defRPr>
                <a:solidFill>
                  <a:srgbClr val="000000"/>
                </a:solidFill>
              </a:defRPr>
            </a:pPr>
            <a:r>
              <a:rPr lang="en-US" dirty="0">
                <a:solidFill>
                  <a:srgbClr val="FFFFFF"/>
                </a:solidFill>
                <a:latin typeface="Arial Bold"/>
                <a:ea typeface="Arial Bold"/>
                <a:cs typeface="Arial Bold"/>
                <a:sym typeface="Arial Bold"/>
              </a:rPr>
              <a:t>EUMETSAT,  Darmstadt, Germany</a:t>
            </a:r>
          </a:p>
          <a:p>
            <a:pPr lvl="0" defTabSz="914400">
              <a:lnSpc>
                <a:spcPct val="150000"/>
              </a:lnSpc>
              <a:defRPr>
                <a:solidFill>
                  <a:srgbClr val="000000"/>
                </a:solidFill>
              </a:defRPr>
            </a:pPr>
            <a:r>
              <a:rPr lang="en-US" dirty="0">
                <a:solidFill>
                  <a:srgbClr val="FFFFFF"/>
                </a:solidFill>
                <a:latin typeface="Arial Bold"/>
                <a:ea typeface="Arial Bold"/>
                <a:cs typeface="Arial Bold"/>
                <a:sym typeface="Arial Bold"/>
              </a:rPr>
              <a:t>August 28-31, 2018</a:t>
            </a:r>
          </a:p>
        </p:txBody>
      </p:sp>
      <p:pic>
        <p:nvPicPr>
          <p:cNvPr id="12" name="ceos_logo.png"/>
          <p:cNvPicPr/>
          <p:nvPr/>
        </p:nvPicPr>
        <p:blipFill>
          <a:blip r:embed="rId2">
            <a:extLst/>
          </a:blip>
          <a:stretch>
            <a:fillRect/>
          </a:stretch>
        </p:blipFill>
        <p:spPr>
          <a:xfrm>
            <a:off x="533400" y="304800"/>
            <a:ext cx="2507906" cy="993132"/>
          </a:xfrm>
          <a:prstGeom prst="rect">
            <a:avLst/>
          </a:prstGeom>
          <a:ln w="12700">
            <a:miter lim="400000"/>
          </a:ln>
        </p:spPr>
      </p:pic>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p:txBody>
          <a:bodyPr/>
          <a:lstStyle/>
          <a:p>
            <a:r>
              <a:rPr lang="en-US" dirty="0"/>
              <a:t>Longer term</a:t>
            </a:r>
          </a:p>
        </p:txBody>
      </p:sp>
      <p:sp>
        <p:nvSpPr>
          <p:cNvPr id="3" name="Content Placeholder 2"/>
          <p:cNvSpPr>
            <a:spLocks noGrp="1"/>
          </p:cNvSpPr>
          <p:nvPr>
            <p:ph sz="half" idx="11"/>
          </p:nvPr>
        </p:nvSpPr>
        <p:spPr>
          <a:xfrm>
            <a:off x="0" y="1600200"/>
            <a:ext cx="8839200" cy="4572000"/>
          </a:xfrm>
        </p:spPr>
        <p:txBody>
          <a:bodyPr/>
          <a:lstStyle/>
          <a:p>
            <a:r>
              <a:rPr lang="en-US" dirty="0"/>
              <a:t>Some of the remaining actions include those that are collaborative with other CEOS entities</a:t>
            </a:r>
          </a:p>
        </p:txBody>
      </p:sp>
      <p:graphicFrame>
        <p:nvGraphicFramePr>
          <p:cNvPr id="8" name="Table 7">
            <a:extLst>
              <a:ext uri="{FF2B5EF4-FFF2-40B4-BE49-F238E27FC236}">
                <a16:creationId xmlns:a16="http://schemas.microsoft.com/office/drawing/2014/main" xmlns="" id="{730C34B9-EB73-4D4C-B2E7-F1598EDD4EAD}"/>
              </a:ext>
            </a:extLst>
          </p:cNvPr>
          <p:cNvGraphicFramePr>
            <a:graphicFrameLocks noGrp="1"/>
          </p:cNvGraphicFramePr>
          <p:nvPr>
            <p:extLst>
              <p:ext uri="{D42A27DB-BD31-4B8C-83A1-F6EECF244321}">
                <p14:modId xmlns:p14="http://schemas.microsoft.com/office/powerpoint/2010/main" val="3233945881"/>
              </p:ext>
            </p:extLst>
          </p:nvPr>
        </p:nvGraphicFramePr>
        <p:xfrm>
          <a:off x="152400" y="2362136"/>
          <a:ext cx="8915395" cy="2348294"/>
        </p:xfrm>
        <a:graphic>
          <a:graphicData uri="http://schemas.openxmlformats.org/drawingml/2006/table">
            <a:tbl>
              <a:tblPr firstRow="1" firstCol="1" bandRow="1">
                <a:tableStyleId>{5940675A-B579-460E-94D1-54222C63F5DA}</a:tableStyleId>
              </a:tblPr>
              <a:tblGrid>
                <a:gridCol w="1017321">
                  <a:extLst>
                    <a:ext uri="{9D8B030D-6E8A-4147-A177-3AD203B41FA5}">
                      <a16:colId xmlns:a16="http://schemas.microsoft.com/office/drawing/2014/main" xmlns="" val="2802800894"/>
                    </a:ext>
                  </a:extLst>
                </a:gridCol>
                <a:gridCol w="4011879">
                  <a:extLst>
                    <a:ext uri="{9D8B030D-6E8A-4147-A177-3AD203B41FA5}">
                      <a16:colId xmlns:a16="http://schemas.microsoft.com/office/drawing/2014/main" xmlns="" val="87526987"/>
                    </a:ext>
                  </a:extLst>
                </a:gridCol>
                <a:gridCol w="1475215">
                  <a:extLst>
                    <a:ext uri="{9D8B030D-6E8A-4147-A177-3AD203B41FA5}">
                      <a16:colId xmlns:a16="http://schemas.microsoft.com/office/drawing/2014/main" xmlns="" val="3643150657"/>
                    </a:ext>
                  </a:extLst>
                </a:gridCol>
                <a:gridCol w="1648985">
                  <a:extLst>
                    <a:ext uri="{9D8B030D-6E8A-4147-A177-3AD203B41FA5}">
                      <a16:colId xmlns:a16="http://schemas.microsoft.com/office/drawing/2014/main" xmlns="" val="2769809323"/>
                    </a:ext>
                  </a:extLst>
                </a:gridCol>
                <a:gridCol w="761995">
                  <a:extLst>
                    <a:ext uri="{9D8B030D-6E8A-4147-A177-3AD203B41FA5}">
                      <a16:colId xmlns:a16="http://schemas.microsoft.com/office/drawing/2014/main" xmlns="" val="3123712192"/>
                    </a:ext>
                  </a:extLst>
                </a:gridCol>
              </a:tblGrid>
              <a:tr h="686011">
                <a:tc>
                  <a:txBody>
                    <a:bodyPr/>
                    <a:lstStyle/>
                    <a:p>
                      <a:pPr marL="0" marR="0" algn="l">
                        <a:lnSpc>
                          <a:spcPct val="107000"/>
                        </a:lnSpc>
                        <a:spcBef>
                          <a:spcPts val="0"/>
                        </a:spcBef>
                        <a:spcAft>
                          <a:spcPts val="0"/>
                        </a:spcAft>
                      </a:pPr>
                      <a:r>
                        <a:rPr lang="fr-CH" sz="1600" dirty="0">
                          <a:effectLst/>
                          <a:latin typeface="Calibri" panose="020F0502020204030204" pitchFamily="34" charset="0"/>
                          <a:ea typeface="Calibri" panose="020F0502020204030204" pitchFamily="34" charset="0"/>
                          <a:cs typeface="Arial" panose="020B0604020202020204" pitchFamily="34" charset="0"/>
                        </a:rPr>
                        <a:t>WGCV-CA-04</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l">
                        <a:lnSpc>
                          <a:spcPct val="107000"/>
                        </a:lnSpc>
                        <a:spcBef>
                          <a:spcPts val="0"/>
                        </a:spcBef>
                        <a:spcAft>
                          <a:spcPts val="0"/>
                        </a:spcAft>
                      </a:pPr>
                      <a:r>
                        <a:rPr lang="fr-CH" sz="1600" dirty="0" err="1">
                          <a:effectLst/>
                          <a:latin typeface="Calibri" panose="020F0502020204030204" pitchFamily="34" charset="0"/>
                          <a:ea typeface="Calibri" panose="020F0502020204030204" pitchFamily="34" charset="0"/>
                          <a:cs typeface="Arial" panose="020B0604020202020204" pitchFamily="34" charset="0"/>
                        </a:rPr>
                        <a:t>Identify</a:t>
                      </a:r>
                      <a:r>
                        <a:rPr lang="fr-CH" sz="1600" dirty="0">
                          <a:effectLst/>
                          <a:latin typeface="Calibri" panose="020F0502020204030204" pitchFamily="34" charset="0"/>
                          <a:ea typeface="Calibri" panose="020F0502020204030204" pitchFamily="34" charset="0"/>
                          <a:cs typeface="Arial" panose="020B0604020202020204" pitchFamily="34" charset="0"/>
                        </a:rPr>
                        <a:t> WGCV </a:t>
                      </a:r>
                      <a:r>
                        <a:rPr lang="fr-CH" sz="1600" dirty="0" err="1">
                          <a:effectLst/>
                          <a:latin typeface="Calibri" panose="020F0502020204030204" pitchFamily="34" charset="0"/>
                          <a:ea typeface="Calibri" panose="020F0502020204030204" pitchFamily="34" charset="0"/>
                          <a:cs typeface="Arial" panose="020B0604020202020204" pitchFamily="34" charset="0"/>
                        </a:rPr>
                        <a:t>representatives</a:t>
                      </a:r>
                      <a:r>
                        <a:rPr lang="fr-CH" sz="1600" dirty="0">
                          <a:effectLst/>
                          <a:latin typeface="Calibri" panose="020F0502020204030204" pitchFamily="34" charset="0"/>
                          <a:ea typeface="Calibri" panose="020F0502020204030204" pitchFamily="34" charset="0"/>
                          <a:cs typeface="Arial" panose="020B0604020202020204" pitchFamily="34" charset="0"/>
                        </a:rPr>
                        <a:t> to </a:t>
                      </a:r>
                      <a:r>
                        <a:rPr lang="fr-CH" sz="1600" dirty="0" err="1">
                          <a:effectLst/>
                          <a:latin typeface="Calibri" panose="020F0502020204030204" pitchFamily="34" charset="0"/>
                          <a:ea typeface="Calibri" panose="020F0502020204030204" pitchFamily="34" charset="0"/>
                          <a:cs typeface="Arial" panose="020B0604020202020204" pitchFamily="34" charset="0"/>
                        </a:rPr>
                        <a:t>work</a:t>
                      </a:r>
                      <a:r>
                        <a:rPr lang="fr-CH" sz="1600" dirty="0">
                          <a:effectLst/>
                          <a:latin typeface="Calibri" panose="020F0502020204030204" pitchFamily="34" charset="0"/>
                          <a:ea typeface="Calibri" panose="020F0502020204030204" pitchFamily="34" charset="0"/>
                          <a:cs typeface="Arial" panose="020B0604020202020204" pitchFamily="34" charset="0"/>
                        </a:rPr>
                        <a:t> </a:t>
                      </a:r>
                      <a:r>
                        <a:rPr lang="fr-CH" sz="1600" dirty="0" err="1">
                          <a:effectLst/>
                          <a:latin typeface="Calibri" panose="020F0502020204030204" pitchFamily="34" charset="0"/>
                          <a:ea typeface="Calibri" panose="020F0502020204030204" pitchFamily="34" charset="0"/>
                          <a:cs typeface="Arial" panose="020B0604020202020204" pitchFamily="34" charset="0"/>
                        </a:rPr>
                        <a:t>with</a:t>
                      </a:r>
                      <a:r>
                        <a:rPr lang="fr-CH" sz="1600" dirty="0">
                          <a:effectLst/>
                          <a:latin typeface="Calibri" panose="020F0502020204030204" pitchFamily="34" charset="0"/>
                          <a:ea typeface="Calibri" panose="020F0502020204030204" pitchFamily="34" charset="0"/>
                          <a:cs typeface="Arial" panose="020B0604020202020204" pitchFamily="34" charset="0"/>
                        </a:rPr>
                        <a:t> WGISS to </a:t>
                      </a:r>
                      <a:r>
                        <a:rPr lang="fr-CH" sz="1600" dirty="0" err="1">
                          <a:effectLst/>
                          <a:latin typeface="Calibri" panose="020F0502020204030204" pitchFamily="34" charset="0"/>
                          <a:ea typeface="Calibri" panose="020F0502020204030204" pitchFamily="34" charset="0"/>
                          <a:cs typeface="Arial" panose="020B0604020202020204" pitchFamily="34" charset="0"/>
                        </a:rPr>
                        <a:t>identify</a:t>
                      </a:r>
                      <a:r>
                        <a:rPr lang="fr-CH" sz="1600" dirty="0">
                          <a:effectLst/>
                          <a:latin typeface="Calibri" panose="020F0502020204030204" pitchFamily="34" charset="0"/>
                          <a:ea typeface="Calibri" panose="020F0502020204030204" pitchFamily="34" charset="0"/>
                          <a:cs typeface="Arial" panose="020B0604020202020204" pitchFamily="34" charset="0"/>
                        </a:rPr>
                        <a:t> joint </a:t>
                      </a:r>
                      <a:r>
                        <a:rPr lang="fr-CH" sz="1600" dirty="0" err="1">
                          <a:effectLst/>
                          <a:latin typeface="Calibri" panose="020F0502020204030204" pitchFamily="34" charset="0"/>
                          <a:ea typeface="Calibri" panose="020F0502020204030204" pitchFamily="34" charset="0"/>
                          <a:cs typeface="Arial" panose="020B0604020202020204" pitchFamily="34" charset="0"/>
                        </a:rPr>
                        <a:t>Carbon</a:t>
                      </a:r>
                      <a:r>
                        <a:rPr lang="fr-CH" sz="1600" dirty="0">
                          <a:effectLst/>
                          <a:latin typeface="Calibri" panose="020F0502020204030204" pitchFamily="34" charset="0"/>
                          <a:ea typeface="Calibri" panose="020F0502020204030204" pitchFamily="34" charset="0"/>
                          <a:cs typeface="Arial" panose="020B0604020202020204" pitchFamily="34" charset="0"/>
                        </a:rPr>
                        <a:t> workshop </a:t>
                      </a:r>
                      <a:r>
                        <a:rPr lang="fr-CH" sz="1600" dirty="0" err="1">
                          <a:effectLst/>
                          <a:latin typeface="Calibri" panose="020F0502020204030204" pitchFamily="34" charset="0"/>
                          <a:ea typeface="Calibri" panose="020F0502020204030204" pitchFamily="34" charset="0"/>
                          <a:cs typeface="Arial" panose="020B0604020202020204" pitchFamily="34" charset="0"/>
                        </a:rPr>
                        <a:t>opportunities</a:t>
                      </a:r>
                      <a:r>
                        <a:rPr lang="fr-CH" sz="1600" dirty="0">
                          <a:effectLst/>
                          <a:latin typeface="Calibri" panose="020F0502020204030204" pitchFamily="34" charset="0"/>
                          <a:ea typeface="Calibri" panose="020F0502020204030204" pitchFamily="34" charset="0"/>
                          <a:cs typeface="Arial" panose="020B0604020202020204" pitchFamily="34" charset="0"/>
                        </a:rPr>
                        <a:t>.</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l">
                        <a:lnSpc>
                          <a:spcPct val="107000"/>
                        </a:lnSpc>
                        <a:spcBef>
                          <a:spcPts val="0"/>
                        </a:spcBef>
                        <a:spcAft>
                          <a:spcPts val="0"/>
                        </a:spcAft>
                      </a:pPr>
                      <a:r>
                        <a:rPr lang="fr-CH" sz="1600" dirty="0">
                          <a:effectLst/>
                          <a:latin typeface="Calibri" panose="020F0502020204030204" pitchFamily="34" charset="0"/>
                          <a:ea typeface="Calibri" panose="020F0502020204030204" pitchFamily="34" charset="0"/>
                          <a:cs typeface="Arial" panose="020B0604020202020204" pitchFamily="34" charset="0"/>
                        </a:rPr>
                        <a:t>CARBON-38</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lvl="0" indent="0" algn="l" defTabSz="457200" rtl="0" eaLnBrk="1" fontAlgn="auto" latinLnBrk="0" hangingPunct="1">
                        <a:lnSpc>
                          <a:spcPct val="107000"/>
                        </a:lnSpc>
                        <a:spcBef>
                          <a:spcPts val="0"/>
                        </a:spcBef>
                        <a:spcAft>
                          <a:spcPts val="0"/>
                        </a:spcAft>
                        <a:buClrTx/>
                        <a:buSzTx/>
                        <a:buFontTx/>
                        <a:buNone/>
                        <a:tabLst/>
                        <a:defRPr/>
                      </a:pPr>
                      <a:r>
                        <a:rPr lang="en-US" sz="1600" dirty="0">
                          <a:solidFill>
                            <a:srgbClr val="FF0000"/>
                          </a:solidFill>
                          <a:effectLst/>
                          <a:latin typeface="Calibri" panose="020F0502020204030204" pitchFamily="34" charset="0"/>
                          <a:ea typeface="Calibri" panose="020F0502020204030204" pitchFamily="34" charset="0"/>
                          <a:cs typeface="Arial" panose="020B0604020202020204" pitchFamily="34" charset="0"/>
                        </a:rPr>
                        <a:t>Need to determine whether this is a WGCV or subgroup person</a:t>
                      </a:r>
                    </a:p>
                    <a:p>
                      <a:pPr marL="0" marR="0" algn="l" defTabSz="457200" rtl="0">
                        <a:lnSpc>
                          <a:spcPct val="107000"/>
                        </a:lnSpc>
                        <a:spcBef>
                          <a:spcPts val="0"/>
                        </a:spcBef>
                        <a:spcAft>
                          <a:spcPts val="0"/>
                        </a:spcAft>
                      </a:pPr>
                      <a:r>
                        <a:rPr lang="en-US" sz="1600" dirty="0">
                          <a:solidFill>
                            <a:srgbClr val="FF0000"/>
                          </a:solidFill>
                          <a:effectLst/>
                          <a:latin typeface="Calibri" panose="020F0502020204030204" pitchFamily="34" charset="0"/>
                          <a:ea typeface="Calibri" panose="020F0502020204030204" pitchFamily="34" charset="0"/>
                          <a:cs typeface="Arial" panose="020B0604020202020204" pitchFamily="34" charset="0"/>
                        </a:rPr>
                        <a:t>And whether it can be paired with existing meetings</a:t>
                      </a:r>
                    </a:p>
                  </a:txBody>
                  <a:tcPr marL="63070" marR="63070" marT="0" marB="0"/>
                </a:tc>
                <a:tc>
                  <a:txBody>
                    <a:bodyPr/>
                    <a:lstStyle/>
                    <a:p>
                      <a:pPr marL="0" marR="0" algn="l" defTabSz="457200" rtl="0">
                        <a:lnSpc>
                          <a:spcPct val="107000"/>
                        </a:lnSpc>
                        <a:spcBef>
                          <a:spcPts val="0"/>
                        </a:spcBef>
                        <a:spcAft>
                          <a:spcPts val="0"/>
                        </a:spcAft>
                      </a:pP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3070" marR="63070" marT="0" marB="0"/>
                </a:tc>
                <a:extLst>
                  <a:ext uri="{0D108BD9-81ED-4DB2-BD59-A6C34878D82A}">
                    <a16:rowId xmlns:a16="http://schemas.microsoft.com/office/drawing/2014/main" xmlns="" val="725621554"/>
                  </a:ext>
                </a:extLst>
              </a:tr>
            </a:tbl>
          </a:graphicData>
        </a:graphic>
      </p:graphicFrame>
      <p:graphicFrame>
        <p:nvGraphicFramePr>
          <p:cNvPr id="9" name="Table 8">
            <a:extLst>
              <a:ext uri="{FF2B5EF4-FFF2-40B4-BE49-F238E27FC236}">
                <a16:creationId xmlns:a16="http://schemas.microsoft.com/office/drawing/2014/main" xmlns="" id="{6303FC05-82B6-634E-9B73-E39A4AEE560D}"/>
              </a:ext>
            </a:extLst>
          </p:cNvPr>
          <p:cNvGraphicFramePr>
            <a:graphicFrameLocks noGrp="1"/>
          </p:cNvGraphicFramePr>
          <p:nvPr>
            <p:extLst>
              <p:ext uri="{D42A27DB-BD31-4B8C-83A1-F6EECF244321}">
                <p14:modId xmlns:p14="http://schemas.microsoft.com/office/powerpoint/2010/main" val="1508501229"/>
              </p:ext>
            </p:extLst>
          </p:nvPr>
        </p:nvGraphicFramePr>
        <p:xfrm>
          <a:off x="152400" y="4814506"/>
          <a:ext cx="8915395" cy="1304608"/>
        </p:xfrm>
        <a:graphic>
          <a:graphicData uri="http://schemas.openxmlformats.org/drawingml/2006/table">
            <a:tbl>
              <a:tblPr firstRow="1" firstCol="1" bandRow="1">
                <a:tableStyleId>{5940675A-B579-460E-94D1-54222C63F5DA}</a:tableStyleId>
              </a:tblPr>
              <a:tblGrid>
                <a:gridCol w="1017321">
                  <a:extLst>
                    <a:ext uri="{9D8B030D-6E8A-4147-A177-3AD203B41FA5}">
                      <a16:colId xmlns:a16="http://schemas.microsoft.com/office/drawing/2014/main" xmlns="" val="2802800894"/>
                    </a:ext>
                  </a:extLst>
                </a:gridCol>
                <a:gridCol w="3935679">
                  <a:extLst>
                    <a:ext uri="{9D8B030D-6E8A-4147-A177-3AD203B41FA5}">
                      <a16:colId xmlns:a16="http://schemas.microsoft.com/office/drawing/2014/main" xmlns="" val="87526987"/>
                    </a:ext>
                  </a:extLst>
                </a:gridCol>
                <a:gridCol w="1551415">
                  <a:extLst>
                    <a:ext uri="{9D8B030D-6E8A-4147-A177-3AD203B41FA5}">
                      <a16:colId xmlns:a16="http://schemas.microsoft.com/office/drawing/2014/main" xmlns="" val="3643150657"/>
                    </a:ext>
                  </a:extLst>
                </a:gridCol>
                <a:gridCol w="1039385">
                  <a:extLst>
                    <a:ext uri="{9D8B030D-6E8A-4147-A177-3AD203B41FA5}">
                      <a16:colId xmlns:a16="http://schemas.microsoft.com/office/drawing/2014/main" xmlns="" val="2769809323"/>
                    </a:ext>
                  </a:extLst>
                </a:gridCol>
                <a:gridCol w="1371595">
                  <a:extLst>
                    <a:ext uri="{9D8B030D-6E8A-4147-A177-3AD203B41FA5}">
                      <a16:colId xmlns:a16="http://schemas.microsoft.com/office/drawing/2014/main" xmlns="" val="3123712192"/>
                    </a:ext>
                  </a:extLst>
                </a:gridCol>
              </a:tblGrid>
              <a:tr h="686011">
                <a:tc>
                  <a:txBody>
                    <a:bodyPr/>
                    <a:lstStyle/>
                    <a:p>
                      <a:pPr marL="0" marR="0" algn="l">
                        <a:lnSpc>
                          <a:spcPct val="107000"/>
                        </a:lnSpc>
                        <a:spcBef>
                          <a:spcPts val="0"/>
                        </a:spcBef>
                        <a:spcAft>
                          <a:spcPts val="0"/>
                        </a:spcAft>
                      </a:pPr>
                      <a:r>
                        <a:rPr lang="fr-CH" sz="1600" dirty="0">
                          <a:effectLst/>
                          <a:latin typeface="Calibri" panose="020F0502020204030204" pitchFamily="34" charset="0"/>
                          <a:ea typeface="Calibri" panose="020F0502020204030204" pitchFamily="34" charset="0"/>
                          <a:cs typeface="Arial" panose="020B0604020202020204" pitchFamily="34" charset="0"/>
                        </a:rPr>
                        <a:t>WGCV-CA-10</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l">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Arial" panose="020B0604020202020204" pitchFamily="34" charset="0"/>
                        </a:rPr>
                        <a:t>Determine appropriate methodology for treating validation of ocean-carbon relevant products within WGCV organizational framework.</a:t>
                      </a:r>
                    </a:p>
                  </a:txBody>
                  <a:tcPr marL="68580" marR="68580" marT="0" marB="0"/>
                </a:tc>
                <a:tc>
                  <a:txBody>
                    <a:bodyPr/>
                    <a:lstStyle/>
                    <a:p>
                      <a:pPr marL="0" marR="0" algn="l">
                        <a:lnSpc>
                          <a:spcPct val="107000"/>
                        </a:lnSpc>
                        <a:spcBef>
                          <a:spcPts val="0"/>
                        </a:spcBef>
                        <a:spcAft>
                          <a:spcPts val="0"/>
                        </a:spcAft>
                      </a:pPr>
                      <a:r>
                        <a:rPr lang="fr-CH" sz="1600" dirty="0">
                          <a:effectLst/>
                          <a:latin typeface="Calibri" panose="020F0502020204030204" pitchFamily="34" charset="0"/>
                          <a:ea typeface="Calibri" panose="020F0502020204030204" pitchFamily="34" charset="0"/>
                          <a:cs typeface="Arial" panose="020B0604020202020204" pitchFamily="34" charset="0"/>
                        </a:rPr>
                        <a:t>CARBON-14</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l">
                        <a:lnSpc>
                          <a:spcPct val="107000"/>
                        </a:lnSpc>
                        <a:spcBef>
                          <a:spcPts val="0"/>
                        </a:spcBef>
                        <a:spcAft>
                          <a:spcPts val="0"/>
                        </a:spcAft>
                      </a:pP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3070" marR="63070" marT="0" marB="0"/>
                </a:tc>
                <a:tc>
                  <a:txBody>
                    <a:bodyPr/>
                    <a:lstStyle/>
                    <a:p>
                      <a:pPr marL="0" marR="0" algn="l" defTabSz="457200" rtl="0">
                        <a:lnSpc>
                          <a:spcPct val="107000"/>
                        </a:lnSpc>
                        <a:spcBef>
                          <a:spcPts val="0"/>
                        </a:spcBef>
                        <a:spcAft>
                          <a:spcPts val="0"/>
                        </a:spcAft>
                      </a:pPr>
                      <a:r>
                        <a:rPr lang="en-US" sz="1600" dirty="0">
                          <a:solidFill>
                            <a:srgbClr val="FF0000"/>
                          </a:solidFill>
                          <a:effectLst/>
                          <a:latin typeface="Calibri" panose="020F0502020204030204" pitchFamily="34" charset="0"/>
                          <a:ea typeface="Calibri" panose="020F0502020204030204" pitchFamily="34" charset="0"/>
                          <a:cs typeface="Arial" panose="020B0604020202020204" pitchFamily="34" charset="0"/>
                        </a:rPr>
                        <a:t>Concrete path forward should result from efforts on CA-21</a:t>
                      </a:r>
                    </a:p>
                  </a:txBody>
                  <a:tcPr marL="63070" marR="63070" marT="0" marB="0"/>
                </a:tc>
                <a:extLst>
                  <a:ext uri="{0D108BD9-81ED-4DB2-BD59-A6C34878D82A}">
                    <a16:rowId xmlns:a16="http://schemas.microsoft.com/office/drawing/2014/main" xmlns="" val="2461357186"/>
                  </a:ext>
                </a:extLst>
              </a:tr>
            </a:tbl>
          </a:graphicData>
        </a:graphic>
      </p:graphicFrame>
    </p:spTree>
    <p:extLst>
      <p:ext uri="{BB962C8B-B14F-4D97-AF65-F5344CB8AC3E}">
        <p14:creationId xmlns:p14="http://schemas.microsoft.com/office/powerpoint/2010/main" val="2522834669"/>
      </p:ext>
    </p:extLst>
  </p:cSld>
  <p:clrMapOvr>
    <a:masterClrMapping/>
  </p:clrMapOvr>
  <p:transition spd="med"/>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xmlns="" id="{8B92E31D-A268-1642-A389-833625F5D72B}"/>
              </a:ext>
            </a:extLst>
          </p:cNvPr>
          <p:cNvSpPr>
            <a:spLocks noGrp="1"/>
          </p:cNvSpPr>
          <p:nvPr>
            <p:ph sz="half" idx="1"/>
          </p:nvPr>
        </p:nvSpPr>
        <p:spPr/>
        <p:txBody>
          <a:bodyPr/>
          <a:lstStyle/>
          <a:p>
            <a:pPr marL="342900" indent="-342900" algn="just" rtl="0">
              <a:spcBef>
                <a:spcPts val="500"/>
              </a:spcBef>
              <a:buSzPct val="100000"/>
              <a:buFont typeface="Arial"/>
              <a:buNone/>
            </a:pPr>
            <a:r>
              <a:rPr lang="en-US" dirty="0"/>
              <a:t>Longer term</a:t>
            </a:r>
          </a:p>
        </p:txBody>
      </p:sp>
      <p:sp>
        <p:nvSpPr>
          <p:cNvPr id="3" name="Content Placeholder 2">
            <a:extLst>
              <a:ext uri="{FF2B5EF4-FFF2-40B4-BE49-F238E27FC236}">
                <a16:creationId xmlns:a16="http://schemas.microsoft.com/office/drawing/2014/main" xmlns="" id="{8B64C9A3-B505-A34E-A339-638CC5E98196}"/>
              </a:ext>
            </a:extLst>
          </p:cNvPr>
          <p:cNvSpPr>
            <a:spLocks noGrp="1"/>
          </p:cNvSpPr>
          <p:nvPr>
            <p:ph sz="half" idx="11"/>
          </p:nvPr>
        </p:nvSpPr>
        <p:spPr>
          <a:xfrm>
            <a:off x="0" y="1524000"/>
            <a:ext cx="8839200" cy="4572000"/>
          </a:xfrm>
        </p:spPr>
        <p:txBody>
          <a:bodyPr/>
          <a:lstStyle/>
          <a:p>
            <a:pPr marL="342900" indent="-342900" algn="l" rtl="0">
              <a:spcBef>
                <a:spcPts val="500"/>
              </a:spcBef>
              <a:buSzPct val="90000"/>
              <a:buFont typeface="Arial"/>
              <a:buChar char="•"/>
            </a:pPr>
            <a:r>
              <a:rPr lang="en-US" dirty="0"/>
              <a:t>Remaining items have broader areas of applicability and includes those have relevance to ARD and interoperability in general</a:t>
            </a:r>
          </a:p>
        </p:txBody>
      </p:sp>
      <p:graphicFrame>
        <p:nvGraphicFramePr>
          <p:cNvPr id="6" name="Table 5">
            <a:extLst>
              <a:ext uri="{FF2B5EF4-FFF2-40B4-BE49-F238E27FC236}">
                <a16:creationId xmlns:a16="http://schemas.microsoft.com/office/drawing/2014/main" xmlns="" id="{BED4D9B3-45B1-224E-86C5-5413EAA53C7C}"/>
              </a:ext>
            </a:extLst>
          </p:cNvPr>
          <p:cNvGraphicFramePr>
            <a:graphicFrameLocks noGrp="1"/>
          </p:cNvGraphicFramePr>
          <p:nvPr>
            <p:extLst>
              <p:ext uri="{D42A27DB-BD31-4B8C-83A1-F6EECF244321}">
                <p14:modId xmlns:p14="http://schemas.microsoft.com/office/powerpoint/2010/main" val="1258399835"/>
              </p:ext>
            </p:extLst>
          </p:nvPr>
        </p:nvGraphicFramePr>
        <p:xfrm>
          <a:off x="152400" y="2133600"/>
          <a:ext cx="8915395" cy="2512462"/>
        </p:xfrm>
        <a:graphic>
          <a:graphicData uri="http://schemas.openxmlformats.org/drawingml/2006/table">
            <a:tbl>
              <a:tblPr firstRow="1" firstCol="1" bandRow="1">
                <a:tableStyleId>{5940675A-B579-460E-94D1-54222C63F5DA}</a:tableStyleId>
              </a:tblPr>
              <a:tblGrid>
                <a:gridCol w="1017321">
                  <a:extLst>
                    <a:ext uri="{9D8B030D-6E8A-4147-A177-3AD203B41FA5}">
                      <a16:colId xmlns:a16="http://schemas.microsoft.com/office/drawing/2014/main" xmlns="" val="2802800894"/>
                    </a:ext>
                  </a:extLst>
                </a:gridCol>
                <a:gridCol w="4011879">
                  <a:extLst>
                    <a:ext uri="{9D8B030D-6E8A-4147-A177-3AD203B41FA5}">
                      <a16:colId xmlns:a16="http://schemas.microsoft.com/office/drawing/2014/main" xmlns="" val="87526987"/>
                    </a:ext>
                  </a:extLst>
                </a:gridCol>
                <a:gridCol w="1371600">
                  <a:extLst>
                    <a:ext uri="{9D8B030D-6E8A-4147-A177-3AD203B41FA5}">
                      <a16:colId xmlns:a16="http://schemas.microsoft.com/office/drawing/2014/main" xmlns="" val="3643150657"/>
                    </a:ext>
                  </a:extLst>
                </a:gridCol>
                <a:gridCol w="1066800">
                  <a:extLst>
                    <a:ext uri="{9D8B030D-6E8A-4147-A177-3AD203B41FA5}">
                      <a16:colId xmlns:a16="http://schemas.microsoft.com/office/drawing/2014/main" xmlns="" val="2769809323"/>
                    </a:ext>
                  </a:extLst>
                </a:gridCol>
                <a:gridCol w="1447795">
                  <a:extLst>
                    <a:ext uri="{9D8B030D-6E8A-4147-A177-3AD203B41FA5}">
                      <a16:colId xmlns:a16="http://schemas.microsoft.com/office/drawing/2014/main" xmlns="" val="3123712192"/>
                    </a:ext>
                  </a:extLst>
                </a:gridCol>
              </a:tblGrid>
              <a:tr h="686011">
                <a:tc>
                  <a:txBody>
                    <a:bodyPr/>
                    <a:lstStyle/>
                    <a:p>
                      <a:pPr marL="0" marR="0" algn="l">
                        <a:lnSpc>
                          <a:spcPct val="107000"/>
                        </a:lnSpc>
                        <a:spcBef>
                          <a:spcPts val="0"/>
                        </a:spcBef>
                        <a:spcAft>
                          <a:spcPts val="0"/>
                        </a:spcAft>
                      </a:pPr>
                      <a:r>
                        <a:rPr lang="fr-CH" sz="1600" dirty="0">
                          <a:effectLst/>
                          <a:latin typeface="Calibri" panose="020F0502020204030204" pitchFamily="34" charset="0"/>
                          <a:cs typeface="Arial" panose="020B0604020202020204" pitchFamily="34" charset="0"/>
                        </a:rPr>
                        <a:t>#</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3070" marR="63070" marT="0" marB="0"/>
                </a:tc>
                <a:tc>
                  <a:txBody>
                    <a:bodyPr/>
                    <a:lstStyle/>
                    <a:p>
                      <a:pPr marL="0" marR="0" algn="l">
                        <a:lnSpc>
                          <a:spcPct val="107000"/>
                        </a:lnSpc>
                        <a:spcBef>
                          <a:spcPts val="0"/>
                        </a:spcBef>
                        <a:spcAft>
                          <a:spcPts val="0"/>
                        </a:spcAft>
                      </a:pPr>
                      <a:r>
                        <a:rPr lang="fr-CH" sz="1600" dirty="0">
                          <a:effectLst/>
                          <a:latin typeface="Calibri" panose="020F0502020204030204" pitchFamily="34" charset="0"/>
                          <a:cs typeface="Arial" panose="020B0604020202020204" pitchFamily="34" charset="0"/>
                        </a:rPr>
                        <a:t>Description</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3070" marR="63070" marT="0" marB="0"/>
                </a:tc>
                <a:tc>
                  <a:txBody>
                    <a:bodyPr/>
                    <a:lstStyle/>
                    <a:p>
                      <a:pPr marL="0" marR="0" algn="l">
                        <a:lnSpc>
                          <a:spcPct val="107000"/>
                        </a:lnSpc>
                        <a:spcBef>
                          <a:spcPts val="0"/>
                        </a:spcBef>
                        <a:spcAft>
                          <a:spcPts val="0"/>
                        </a:spcAft>
                      </a:pPr>
                      <a:r>
                        <a:rPr lang="fr-CH" sz="1600" dirty="0">
                          <a:effectLst/>
                          <a:latin typeface="Calibri" panose="020F0502020204030204" pitchFamily="34" charset="0"/>
                          <a:cs typeface="Arial" panose="020B0604020202020204" pitchFamily="34" charset="0"/>
                        </a:rPr>
                        <a:t>Relevant </a:t>
                      </a:r>
                      <a:r>
                        <a:rPr lang="fr-CH" sz="1600" dirty="0" err="1">
                          <a:effectLst/>
                          <a:latin typeface="Calibri" panose="020F0502020204030204" pitchFamily="34" charset="0"/>
                          <a:cs typeface="Arial" panose="020B0604020202020204" pitchFamily="34" charset="0"/>
                        </a:rPr>
                        <a:t>carbon</a:t>
                      </a:r>
                      <a:r>
                        <a:rPr lang="fr-CH" sz="1600" dirty="0">
                          <a:effectLst/>
                          <a:latin typeface="Calibri" panose="020F0502020204030204" pitchFamily="34" charset="0"/>
                          <a:cs typeface="Arial" panose="020B0604020202020204" pitchFamily="34" charset="0"/>
                        </a:rPr>
                        <a:t> actions</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3070" marR="63070" marT="0" marB="0"/>
                </a:tc>
                <a:tc>
                  <a:txBody>
                    <a:bodyPr/>
                    <a:lstStyle/>
                    <a:p>
                      <a:pPr marL="0" marR="0" algn="l">
                        <a:lnSpc>
                          <a:spcPct val="107000"/>
                        </a:lnSpc>
                        <a:spcBef>
                          <a:spcPts val="0"/>
                        </a:spcBef>
                        <a:spcAft>
                          <a:spcPts val="0"/>
                        </a:spcAft>
                      </a:pPr>
                      <a:r>
                        <a:rPr lang="fr-CH" sz="1600" dirty="0" err="1">
                          <a:effectLst/>
                          <a:latin typeface="Calibri" panose="020F0502020204030204" pitchFamily="34" charset="0"/>
                          <a:cs typeface="Arial" panose="020B0604020202020204" pitchFamily="34" charset="0"/>
                        </a:rPr>
                        <a:t>Assignees</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3070" marR="63070" marT="0" marB="0"/>
                </a:tc>
                <a:tc>
                  <a:txBody>
                    <a:bodyPr/>
                    <a:lstStyle/>
                    <a:p>
                      <a:pPr marL="0" marR="0" algn="l">
                        <a:lnSpc>
                          <a:spcPct val="107000"/>
                        </a:lnSpc>
                        <a:spcBef>
                          <a:spcPts val="0"/>
                        </a:spcBef>
                        <a:spcAft>
                          <a:spcPts val="0"/>
                        </a:spcAft>
                      </a:pPr>
                      <a:r>
                        <a:rPr lang="fr-CH" sz="1600" dirty="0">
                          <a:effectLst/>
                          <a:latin typeface="Calibri" panose="020F0502020204030204" pitchFamily="34" charset="0"/>
                          <a:cs typeface="Arial" panose="020B0604020202020204" pitchFamily="34" charset="0"/>
                        </a:rPr>
                        <a:t>Due Date</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3070" marR="63070" marT="0" marB="0"/>
                </a:tc>
                <a:extLst>
                  <a:ext uri="{0D108BD9-81ED-4DB2-BD59-A6C34878D82A}">
                    <a16:rowId xmlns:a16="http://schemas.microsoft.com/office/drawing/2014/main" xmlns="" val="3072333181"/>
                  </a:ext>
                </a:extLst>
              </a:tr>
              <a:tr h="686011">
                <a:tc>
                  <a:txBody>
                    <a:bodyPr/>
                    <a:lstStyle/>
                    <a:p>
                      <a:pPr marL="0" marR="0" algn="l">
                        <a:lnSpc>
                          <a:spcPct val="107000"/>
                        </a:lnSpc>
                        <a:spcBef>
                          <a:spcPts val="0"/>
                        </a:spcBef>
                        <a:spcAft>
                          <a:spcPts val="0"/>
                        </a:spcAft>
                      </a:pPr>
                      <a:r>
                        <a:rPr lang="fr-CH" sz="1600" dirty="0">
                          <a:effectLst/>
                          <a:latin typeface="Calibri" panose="020F0502020204030204" pitchFamily="34" charset="0"/>
                          <a:ea typeface="Calibri" panose="020F0502020204030204" pitchFamily="34" charset="0"/>
                          <a:cs typeface="Arial" panose="020B0604020202020204" pitchFamily="34" charset="0"/>
                        </a:rPr>
                        <a:t>WGCV-CA-01</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l">
                        <a:lnSpc>
                          <a:spcPct val="107000"/>
                        </a:lnSpc>
                        <a:spcBef>
                          <a:spcPts val="0"/>
                        </a:spcBef>
                        <a:spcAft>
                          <a:spcPts val="0"/>
                        </a:spcAft>
                      </a:pPr>
                      <a:r>
                        <a:rPr lang="fr-CH" sz="1600" dirty="0" err="1">
                          <a:effectLst/>
                          <a:latin typeface="Calibri" panose="020F0502020204030204" pitchFamily="34" charset="0"/>
                          <a:ea typeface="Calibri" panose="020F0502020204030204" pitchFamily="34" charset="0"/>
                          <a:cs typeface="Arial" panose="020B0604020202020204" pitchFamily="34" charset="0"/>
                        </a:rPr>
                        <a:t>Develop</a:t>
                      </a:r>
                      <a:r>
                        <a:rPr lang="fr-CH" sz="1600" dirty="0">
                          <a:effectLst/>
                          <a:latin typeface="Calibri" panose="020F0502020204030204" pitchFamily="34" charset="0"/>
                          <a:ea typeface="Calibri" panose="020F0502020204030204" pitchFamily="34" charset="0"/>
                          <a:cs typeface="Arial" panose="020B0604020202020204" pitchFamily="34" charset="0"/>
                        </a:rPr>
                        <a:t> </a:t>
                      </a:r>
                      <a:r>
                        <a:rPr lang="fr-CH" sz="1600" dirty="0" err="1">
                          <a:effectLst/>
                          <a:latin typeface="Calibri" panose="020F0502020204030204" pitchFamily="34" charset="0"/>
                          <a:ea typeface="Calibri" panose="020F0502020204030204" pitchFamily="34" charset="0"/>
                          <a:cs typeface="Arial" panose="020B0604020202020204" pitchFamily="34" charset="0"/>
                        </a:rPr>
                        <a:t>list</a:t>
                      </a:r>
                      <a:r>
                        <a:rPr lang="fr-CH" sz="1600" dirty="0">
                          <a:effectLst/>
                          <a:latin typeface="Calibri" panose="020F0502020204030204" pitchFamily="34" charset="0"/>
                          <a:ea typeface="Calibri" panose="020F0502020204030204" pitchFamily="34" charset="0"/>
                          <a:cs typeface="Arial" panose="020B0604020202020204" pitchFamily="34" charset="0"/>
                        </a:rPr>
                        <a:t> of </a:t>
                      </a:r>
                      <a:r>
                        <a:rPr lang="fr-CH" sz="1600" dirty="0" err="1">
                          <a:effectLst/>
                          <a:latin typeface="Calibri" panose="020F0502020204030204" pitchFamily="34" charset="0"/>
                          <a:ea typeface="Calibri" panose="020F0502020204030204" pitchFamily="34" charset="0"/>
                          <a:cs typeface="Arial" panose="020B0604020202020204" pitchFamily="34" charset="0"/>
                        </a:rPr>
                        <a:t>completed</a:t>
                      </a:r>
                      <a:r>
                        <a:rPr lang="fr-CH" sz="1600" dirty="0">
                          <a:effectLst/>
                          <a:latin typeface="Calibri" panose="020F0502020204030204" pitchFamily="34" charset="0"/>
                          <a:ea typeface="Calibri" panose="020F0502020204030204" pitchFamily="34" charset="0"/>
                          <a:cs typeface="Arial" panose="020B0604020202020204" pitchFamily="34" charset="0"/>
                        </a:rPr>
                        <a:t> and </a:t>
                      </a:r>
                      <a:r>
                        <a:rPr lang="fr-CH" sz="1600" dirty="0" err="1">
                          <a:effectLst/>
                          <a:latin typeface="Calibri" panose="020F0502020204030204" pitchFamily="34" charset="0"/>
                          <a:ea typeface="Calibri" panose="020F0502020204030204" pitchFamily="34" charset="0"/>
                          <a:cs typeface="Arial" panose="020B0604020202020204" pitchFamily="34" charset="0"/>
                        </a:rPr>
                        <a:t>planned</a:t>
                      </a:r>
                      <a:r>
                        <a:rPr lang="fr-CH" sz="1600" dirty="0">
                          <a:effectLst/>
                          <a:latin typeface="Calibri" panose="020F0502020204030204" pitchFamily="34" charset="0"/>
                          <a:ea typeface="Calibri" panose="020F0502020204030204" pitchFamily="34" charset="0"/>
                          <a:cs typeface="Arial" panose="020B0604020202020204" pitchFamily="34" charset="0"/>
                        </a:rPr>
                        <a:t> </a:t>
                      </a:r>
                      <a:r>
                        <a:rPr lang="fr-CH" sz="1600" dirty="0" err="1">
                          <a:effectLst/>
                          <a:latin typeface="Calibri" panose="020F0502020204030204" pitchFamily="34" charset="0"/>
                          <a:ea typeface="Calibri" panose="020F0502020204030204" pitchFamily="34" charset="0"/>
                          <a:cs typeface="Arial" panose="020B0604020202020204" pitchFamily="34" charset="0"/>
                        </a:rPr>
                        <a:t>intercomparison</a:t>
                      </a:r>
                      <a:r>
                        <a:rPr lang="fr-CH" sz="1600" dirty="0">
                          <a:effectLst/>
                          <a:latin typeface="Calibri" panose="020F0502020204030204" pitchFamily="34" charset="0"/>
                          <a:ea typeface="Calibri" panose="020F0502020204030204" pitchFamily="34" charset="0"/>
                          <a:cs typeface="Arial" panose="020B0604020202020204" pitchFamily="34" charset="0"/>
                        </a:rPr>
                        <a:t> </a:t>
                      </a:r>
                      <a:r>
                        <a:rPr lang="fr-CH" sz="1600" dirty="0" err="1">
                          <a:effectLst/>
                          <a:latin typeface="Calibri" panose="020F0502020204030204" pitchFamily="34" charset="0"/>
                          <a:ea typeface="Calibri" panose="020F0502020204030204" pitchFamily="34" charset="0"/>
                          <a:cs typeface="Arial" panose="020B0604020202020204" pitchFamily="34" charset="0"/>
                        </a:rPr>
                        <a:t>excercises</a:t>
                      </a:r>
                      <a:r>
                        <a:rPr lang="fr-CH" sz="1600" dirty="0">
                          <a:effectLst/>
                          <a:latin typeface="Calibri" panose="020F0502020204030204" pitchFamily="34" charset="0"/>
                          <a:ea typeface="Calibri" panose="020F0502020204030204" pitchFamily="34" charset="0"/>
                          <a:cs typeface="Arial" panose="020B0604020202020204" pitchFamily="34" charset="0"/>
                        </a:rPr>
                        <a:t> relevant to </a:t>
                      </a:r>
                      <a:r>
                        <a:rPr lang="fr-CH" sz="1600" dirty="0" err="1">
                          <a:effectLst/>
                          <a:latin typeface="Calibri" panose="020F0502020204030204" pitchFamily="34" charset="0"/>
                          <a:ea typeface="Calibri" panose="020F0502020204030204" pitchFamily="34" charset="0"/>
                          <a:cs typeface="Arial" panose="020B0604020202020204" pitchFamily="34" charset="0"/>
                        </a:rPr>
                        <a:t>Carbon</a:t>
                      </a:r>
                      <a:r>
                        <a:rPr lang="fr-CH" sz="1600" dirty="0">
                          <a:effectLst/>
                          <a:latin typeface="Calibri" panose="020F0502020204030204" pitchFamily="34" charset="0"/>
                          <a:ea typeface="Calibri" panose="020F0502020204030204" pitchFamily="34" charset="0"/>
                          <a:cs typeface="Arial" panose="020B0604020202020204" pitchFamily="34" charset="0"/>
                        </a:rPr>
                        <a:t> Plan</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l">
                        <a:lnSpc>
                          <a:spcPct val="107000"/>
                        </a:lnSpc>
                        <a:spcBef>
                          <a:spcPts val="0"/>
                        </a:spcBef>
                        <a:spcAft>
                          <a:spcPts val="0"/>
                        </a:spcAft>
                      </a:pPr>
                      <a:r>
                        <a:rPr lang="fr-CH" sz="1600" dirty="0">
                          <a:effectLst/>
                          <a:latin typeface="Calibri" panose="020F0502020204030204" pitchFamily="34" charset="0"/>
                          <a:ea typeface="Calibri" panose="020F0502020204030204" pitchFamily="34" charset="0"/>
                          <a:cs typeface="Arial" panose="020B0604020202020204" pitchFamily="34" charset="0"/>
                        </a:rPr>
                        <a:t>CARBON-27</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l">
                        <a:lnSpc>
                          <a:spcPct val="107000"/>
                        </a:lnSpc>
                        <a:spcBef>
                          <a:spcPts val="0"/>
                        </a:spcBef>
                        <a:spcAft>
                          <a:spcPts val="0"/>
                        </a:spcAft>
                      </a:pP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3070" marR="63070" marT="0" marB="0"/>
                </a:tc>
                <a:tc>
                  <a:txBody>
                    <a:bodyPr/>
                    <a:lstStyle/>
                    <a:p>
                      <a:pPr marL="0" marR="0" algn="l" defTabSz="457200" rtl="0">
                        <a:lnSpc>
                          <a:spcPct val="107000"/>
                        </a:lnSpc>
                        <a:spcBef>
                          <a:spcPts val="0"/>
                        </a:spcBef>
                        <a:spcAft>
                          <a:spcPts val="0"/>
                        </a:spcAft>
                      </a:pPr>
                      <a:r>
                        <a:rPr lang="en-US" sz="1600" dirty="0">
                          <a:solidFill>
                            <a:srgbClr val="FF0000"/>
                          </a:solidFill>
                          <a:effectLst/>
                          <a:latin typeface="Calibri" panose="020F0502020204030204" pitchFamily="34" charset="0"/>
                          <a:ea typeface="Calibri" panose="020F0502020204030204" pitchFamily="34" charset="0"/>
                          <a:cs typeface="Arial" panose="020B0604020202020204" pitchFamily="34" charset="0"/>
                        </a:rPr>
                        <a:t>Sooner is better than later and it can be readily updated if this is done via the website</a:t>
                      </a:r>
                    </a:p>
                  </a:txBody>
                  <a:tcPr marL="63070" marR="63070" marT="0" marB="0"/>
                </a:tc>
                <a:extLst>
                  <a:ext uri="{0D108BD9-81ED-4DB2-BD59-A6C34878D82A}">
                    <a16:rowId xmlns:a16="http://schemas.microsoft.com/office/drawing/2014/main" xmlns="" val="2600958631"/>
                  </a:ext>
                </a:extLst>
              </a:tr>
            </a:tbl>
          </a:graphicData>
        </a:graphic>
      </p:graphicFrame>
      <p:graphicFrame>
        <p:nvGraphicFramePr>
          <p:cNvPr id="7" name="Table 6">
            <a:extLst>
              <a:ext uri="{FF2B5EF4-FFF2-40B4-BE49-F238E27FC236}">
                <a16:creationId xmlns:a16="http://schemas.microsoft.com/office/drawing/2014/main" xmlns="" id="{D86D4924-BD64-384F-B5C4-35F2A845ACF1}"/>
              </a:ext>
            </a:extLst>
          </p:cNvPr>
          <p:cNvGraphicFramePr>
            <a:graphicFrameLocks noGrp="1"/>
          </p:cNvGraphicFramePr>
          <p:nvPr>
            <p:extLst>
              <p:ext uri="{D42A27DB-BD31-4B8C-83A1-F6EECF244321}">
                <p14:modId xmlns:p14="http://schemas.microsoft.com/office/powerpoint/2010/main" val="1310489576"/>
              </p:ext>
            </p:extLst>
          </p:nvPr>
        </p:nvGraphicFramePr>
        <p:xfrm>
          <a:off x="152400" y="4724400"/>
          <a:ext cx="8915395" cy="1826451"/>
        </p:xfrm>
        <a:graphic>
          <a:graphicData uri="http://schemas.openxmlformats.org/drawingml/2006/table">
            <a:tbl>
              <a:tblPr firstRow="1" firstCol="1" bandRow="1">
                <a:tableStyleId>{5940675A-B579-460E-94D1-54222C63F5DA}</a:tableStyleId>
              </a:tblPr>
              <a:tblGrid>
                <a:gridCol w="1017321">
                  <a:extLst>
                    <a:ext uri="{9D8B030D-6E8A-4147-A177-3AD203B41FA5}">
                      <a16:colId xmlns:a16="http://schemas.microsoft.com/office/drawing/2014/main" xmlns="" val="2802800894"/>
                    </a:ext>
                  </a:extLst>
                </a:gridCol>
                <a:gridCol w="4011879">
                  <a:extLst>
                    <a:ext uri="{9D8B030D-6E8A-4147-A177-3AD203B41FA5}">
                      <a16:colId xmlns:a16="http://schemas.microsoft.com/office/drawing/2014/main" xmlns="" val="87526987"/>
                    </a:ext>
                  </a:extLst>
                </a:gridCol>
                <a:gridCol w="1475215">
                  <a:extLst>
                    <a:ext uri="{9D8B030D-6E8A-4147-A177-3AD203B41FA5}">
                      <a16:colId xmlns:a16="http://schemas.microsoft.com/office/drawing/2014/main" xmlns="" val="3643150657"/>
                    </a:ext>
                  </a:extLst>
                </a:gridCol>
                <a:gridCol w="963185">
                  <a:extLst>
                    <a:ext uri="{9D8B030D-6E8A-4147-A177-3AD203B41FA5}">
                      <a16:colId xmlns:a16="http://schemas.microsoft.com/office/drawing/2014/main" xmlns="" val="2769809323"/>
                    </a:ext>
                  </a:extLst>
                </a:gridCol>
                <a:gridCol w="1447795">
                  <a:extLst>
                    <a:ext uri="{9D8B030D-6E8A-4147-A177-3AD203B41FA5}">
                      <a16:colId xmlns:a16="http://schemas.microsoft.com/office/drawing/2014/main" xmlns="" val="3123712192"/>
                    </a:ext>
                  </a:extLst>
                </a:gridCol>
              </a:tblGrid>
              <a:tr h="686011">
                <a:tc>
                  <a:txBody>
                    <a:bodyPr/>
                    <a:lstStyle/>
                    <a:p>
                      <a:pPr marL="0" marR="0" algn="l">
                        <a:lnSpc>
                          <a:spcPct val="107000"/>
                        </a:lnSpc>
                        <a:spcBef>
                          <a:spcPts val="0"/>
                        </a:spcBef>
                        <a:spcAft>
                          <a:spcPts val="0"/>
                        </a:spcAft>
                      </a:pPr>
                      <a:r>
                        <a:rPr lang="fr-CH" sz="1600" dirty="0">
                          <a:effectLst/>
                          <a:latin typeface="Calibri" panose="020F0502020204030204" pitchFamily="34" charset="0"/>
                          <a:ea typeface="Calibri" panose="020F0502020204030204" pitchFamily="34" charset="0"/>
                          <a:cs typeface="Arial" panose="020B0604020202020204" pitchFamily="34" charset="0"/>
                        </a:rPr>
                        <a:t>WGCV-CA-08</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l">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Arial" panose="020B0604020202020204" pitchFamily="34" charset="0"/>
                        </a:rPr>
                        <a:t>Develop draft recommendation of terminology related to uncertainty measures (e.g. temporal and spatial characterization of uncertainty measures)</a:t>
                      </a:r>
                    </a:p>
                  </a:txBody>
                  <a:tcPr marL="68580" marR="68580" marT="0" marB="0"/>
                </a:tc>
                <a:tc>
                  <a:txBody>
                    <a:bodyPr/>
                    <a:lstStyle/>
                    <a:p>
                      <a:pPr marL="0" marR="0" algn="l">
                        <a:lnSpc>
                          <a:spcPct val="107000"/>
                        </a:lnSpc>
                        <a:spcBef>
                          <a:spcPts val="0"/>
                        </a:spcBef>
                        <a:spcAft>
                          <a:spcPts val="0"/>
                        </a:spcAft>
                      </a:pPr>
                      <a:r>
                        <a:rPr lang="fr-CH" sz="1600" dirty="0">
                          <a:effectLst/>
                          <a:latin typeface="Calibri" panose="020F0502020204030204" pitchFamily="34" charset="0"/>
                          <a:ea typeface="Calibri" panose="020F0502020204030204" pitchFamily="34" charset="0"/>
                          <a:cs typeface="Arial" panose="020B0604020202020204" pitchFamily="34" charset="0"/>
                        </a:rPr>
                        <a:t>CARBON-22</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l" defTabSz="457200" rtl="0">
                        <a:lnSpc>
                          <a:spcPct val="107000"/>
                        </a:lnSpc>
                        <a:spcBef>
                          <a:spcPts val="0"/>
                        </a:spcBef>
                        <a:spcAft>
                          <a:spcPts val="0"/>
                        </a:spcAft>
                      </a:pP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3070" marR="63070" marT="0" marB="0"/>
                </a:tc>
                <a:tc>
                  <a:txBody>
                    <a:bodyPr/>
                    <a:lstStyle/>
                    <a:p>
                      <a:pPr marL="0" marR="0" algn="l" defTabSz="457200" rtl="0">
                        <a:lnSpc>
                          <a:spcPct val="107000"/>
                        </a:lnSpc>
                        <a:spcBef>
                          <a:spcPts val="0"/>
                        </a:spcBef>
                        <a:spcAft>
                          <a:spcPts val="0"/>
                        </a:spcAft>
                      </a:pPr>
                      <a:r>
                        <a:rPr lang="en-US" sz="1600" dirty="0">
                          <a:solidFill>
                            <a:srgbClr val="FF0000"/>
                          </a:solidFill>
                          <a:effectLst/>
                          <a:latin typeface="Calibri" panose="020F0502020204030204" pitchFamily="34" charset="0"/>
                          <a:ea typeface="Calibri" panose="020F0502020204030204" pitchFamily="34" charset="0"/>
                          <a:cs typeface="Arial" panose="020B0604020202020204" pitchFamily="34" charset="0"/>
                        </a:rPr>
                        <a:t>Fits within site definition discussion and draft terminology should be straightforward</a:t>
                      </a:r>
                    </a:p>
                  </a:txBody>
                  <a:tcPr marL="63070" marR="63070" marT="0" marB="0"/>
                </a:tc>
                <a:extLst>
                  <a:ext uri="{0D108BD9-81ED-4DB2-BD59-A6C34878D82A}">
                    <a16:rowId xmlns:a16="http://schemas.microsoft.com/office/drawing/2014/main" xmlns="" val="725621554"/>
                  </a:ext>
                </a:extLst>
              </a:tr>
            </a:tbl>
          </a:graphicData>
        </a:graphic>
      </p:graphicFrame>
    </p:spTree>
    <p:extLst>
      <p:ext uri="{BB962C8B-B14F-4D97-AF65-F5344CB8AC3E}">
        <p14:creationId xmlns:p14="http://schemas.microsoft.com/office/powerpoint/2010/main" val="457259638"/>
      </p:ext>
    </p:extLst>
  </p:cSld>
  <p:clrMapOvr>
    <a:masterClrMapping/>
  </p:clrMapOvr>
  <p:transition spd="med"/>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xmlns="" id="{1E2CC860-48A2-C648-8788-3408B4BF64D2}"/>
              </a:ext>
            </a:extLst>
          </p:cNvPr>
          <p:cNvGraphicFramePr>
            <a:graphicFrameLocks noGrp="1"/>
          </p:cNvGraphicFramePr>
          <p:nvPr>
            <p:extLst>
              <p:ext uri="{D42A27DB-BD31-4B8C-83A1-F6EECF244321}">
                <p14:modId xmlns:p14="http://schemas.microsoft.com/office/powerpoint/2010/main" val="3994742303"/>
              </p:ext>
            </p:extLst>
          </p:nvPr>
        </p:nvGraphicFramePr>
        <p:xfrm>
          <a:off x="152400" y="1295400"/>
          <a:ext cx="8915395" cy="2773383"/>
        </p:xfrm>
        <a:graphic>
          <a:graphicData uri="http://schemas.openxmlformats.org/drawingml/2006/table">
            <a:tbl>
              <a:tblPr firstRow="1" firstCol="1" bandRow="1">
                <a:tableStyleId>{5940675A-B579-460E-94D1-54222C63F5DA}</a:tableStyleId>
              </a:tblPr>
              <a:tblGrid>
                <a:gridCol w="1017321">
                  <a:extLst>
                    <a:ext uri="{9D8B030D-6E8A-4147-A177-3AD203B41FA5}">
                      <a16:colId xmlns:a16="http://schemas.microsoft.com/office/drawing/2014/main" xmlns="" val="2802800894"/>
                    </a:ext>
                  </a:extLst>
                </a:gridCol>
                <a:gridCol w="3402279">
                  <a:extLst>
                    <a:ext uri="{9D8B030D-6E8A-4147-A177-3AD203B41FA5}">
                      <a16:colId xmlns:a16="http://schemas.microsoft.com/office/drawing/2014/main" xmlns="" val="87526987"/>
                    </a:ext>
                  </a:extLst>
                </a:gridCol>
                <a:gridCol w="1371600">
                  <a:extLst>
                    <a:ext uri="{9D8B030D-6E8A-4147-A177-3AD203B41FA5}">
                      <a16:colId xmlns:a16="http://schemas.microsoft.com/office/drawing/2014/main" xmlns="" val="3643150657"/>
                    </a:ext>
                  </a:extLst>
                </a:gridCol>
                <a:gridCol w="1143000">
                  <a:extLst>
                    <a:ext uri="{9D8B030D-6E8A-4147-A177-3AD203B41FA5}">
                      <a16:colId xmlns:a16="http://schemas.microsoft.com/office/drawing/2014/main" xmlns="" val="2769809323"/>
                    </a:ext>
                  </a:extLst>
                </a:gridCol>
                <a:gridCol w="1981195">
                  <a:extLst>
                    <a:ext uri="{9D8B030D-6E8A-4147-A177-3AD203B41FA5}">
                      <a16:colId xmlns:a16="http://schemas.microsoft.com/office/drawing/2014/main" xmlns="" val="3123712192"/>
                    </a:ext>
                  </a:extLst>
                </a:gridCol>
              </a:tblGrid>
              <a:tr h="686011">
                <a:tc>
                  <a:txBody>
                    <a:bodyPr/>
                    <a:lstStyle/>
                    <a:p>
                      <a:pPr marL="0" marR="0" algn="l">
                        <a:lnSpc>
                          <a:spcPct val="107000"/>
                        </a:lnSpc>
                        <a:spcBef>
                          <a:spcPts val="0"/>
                        </a:spcBef>
                        <a:spcAft>
                          <a:spcPts val="0"/>
                        </a:spcAft>
                      </a:pPr>
                      <a:r>
                        <a:rPr lang="fr-CH" sz="1600" dirty="0">
                          <a:effectLst/>
                          <a:latin typeface="Calibri" panose="020F0502020204030204" pitchFamily="34" charset="0"/>
                          <a:cs typeface="Arial" panose="020B0604020202020204" pitchFamily="34" charset="0"/>
                        </a:rPr>
                        <a:t>#</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3070" marR="63070" marT="0" marB="0"/>
                </a:tc>
                <a:tc>
                  <a:txBody>
                    <a:bodyPr/>
                    <a:lstStyle/>
                    <a:p>
                      <a:pPr marL="0" marR="0" algn="l">
                        <a:lnSpc>
                          <a:spcPct val="107000"/>
                        </a:lnSpc>
                        <a:spcBef>
                          <a:spcPts val="0"/>
                        </a:spcBef>
                        <a:spcAft>
                          <a:spcPts val="0"/>
                        </a:spcAft>
                      </a:pPr>
                      <a:r>
                        <a:rPr lang="fr-CH" sz="1600" dirty="0">
                          <a:effectLst/>
                          <a:latin typeface="Calibri" panose="020F0502020204030204" pitchFamily="34" charset="0"/>
                          <a:cs typeface="Arial" panose="020B0604020202020204" pitchFamily="34" charset="0"/>
                        </a:rPr>
                        <a:t>Description</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3070" marR="63070" marT="0" marB="0"/>
                </a:tc>
                <a:tc>
                  <a:txBody>
                    <a:bodyPr/>
                    <a:lstStyle/>
                    <a:p>
                      <a:pPr marL="0" marR="0" algn="l">
                        <a:lnSpc>
                          <a:spcPct val="107000"/>
                        </a:lnSpc>
                        <a:spcBef>
                          <a:spcPts val="0"/>
                        </a:spcBef>
                        <a:spcAft>
                          <a:spcPts val="0"/>
                        </a:spcAft>
                      </a:pPr>
                      <a:r>
                        <a:rPr lang="fr-CH" sz="1600" dirty="0">
                          <a:effectLst/>
                          <a:latin typeface="Calibri" panose="020F0502020204030204" pitchFamily="34" charset="0"/>
                          <a:cs typeface="Arial" panose="020B0604020202020204" pitchFamily="34" charset="0"/>
                        </a:rPr>
                        <a:t>Relevant </a:t>
                      </a:r>
                      <a:r>
                        <a:rPr lang="fr-CH" sz="1600" dirty="0" err="1">
                          <a:effectLst/>
                          <a:latin typeface="Calibri" panose="020F0502020204030204" pitchFamily="34" charset="0"/>
                          <a:cs typeface="Arial" panose="020B0604020202020204" pitchFamily="34" charset="0"/>
                        </a:rPr>
                        <a:t>carbon</a:t>
                      </a:r>
                      <a:r>
                        <a:rPr lang="fr-CH" sz="1600" dirty="0">
                          <a:effectLst/>
                          <a:latin typeface="Calibri" panose="020F0502020204030204" pitchFamily="34" charset="0"/>
                          <a:cs typeface="Arial" panose="020B0604020202020204" pitchFamily="34" charset="0"/>
                        </a:rPr>
                        <a:t> actions</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3070" marR="63070" marT="0" marB="0"/>
                </a:tc>
                <a:tc>
                  <a:txBody>
                    <a:bodyPr/>
                    <a:lstStyle/>
                    <a:p>
                      <a:pPr marL="0" marR="0" algn="l">
                        <a:lnSpc>
                          <a:spcPct val="107000"/>
                        </a:lnSpc>
                        <a:spcBef>
                          <a:spcPts val="0"/>
                        </a:spcBef>
                        <a:spcAft>
                          <a:spcPts val="0"/>
                        </a:spcAft>
                      </a:pPr>
                      <a:r>
                        <a:rPr lang="fr-CH" sz="1600" dirty="0" err="1">
                          <a:effectLst/>
                          <a:latin typeface="Calibri" panose="020F0502020204030204" pitchFamily="34" charset="0"/>
                          <a:cs typeface="Arial" panose="020B0604020202020204" pitchFamily="34" charset="0"/>
                        </a:rPr>
                        <a:t>Assignees</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3070" marR="63070" marT="0" marB="0"/>
                </a:tc>
                <a:tc>
                  <a:txBody>
                    <a:bodyPr/>
                    <a:lstStyle/>
                    <a:p>
                      <a:pPr marL="0" marR="0" algn="l">
                        <a:lnSpc>
                          <a:spcPct val="107000"/>
                        </a:lnSpc>
                        <a:spcBef>
                          <a:spcPts val="0"/>
                        </a:spcBef>
                        <a:spcAft>
                          <a:spcPts val="0"/>
                        </a:spcAft>
                      </a:pPr>
                      <a:r>
                        <a:rPr lang="fr-CH" sz="1600" dirty="0">
                          <a:effectLst/>
                          <a:latin typeface="Calibri" panose="020F0502020204030204" pitchFamily="34" charset="0"/>
                          <a:cs typeface="Arial" panose="020B0604020202020204" pitchFamily="34" charset="0"/>
                        </a:rPr>
                        <a:t>Due Date</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3070" marR="63070" marT="0" marB="0"/>
                </a:tc>
                <a:extLst>
                  <a:ext uri="{0D108BD9-81ED-4DB2-BD59-A6C34878D82A}">
                    <a16:rowId xmlns:a16="http://schemas.microsoft.com/office/drawing/2014/main" xmlns="" val="3072333181"/>
                  </a:ext>
                </a:extLst>
              </a:tr>
              <a:tr h="686011">
                <a:tc>
                  <a:txBody>
                    <a:bodyPr/>
                    <a:lstStyle/>
                    <a:p>
                      <a:pPr marL="0" marR="0" algn="l">
                        <a:lnSpc>
                          <a:spcPct val="107000"/>
                        </a:lnSpc>
                        <a:spcBef>
                          <a:spcPts val="0"/>
                        </a:spcBef>
                        <a:spcAft>
                          <a:spcPts val="0"/>
                        </a:spcAft>
                      </a:pPr>
                      <a:r>
                        <a:rPr lang="fr-CH" sz="1600" dirty="0">
                          <a:effectLst/>
                          <a:latin typeface="Calibri" panose="020F0502020204030204" pitchFamily="34" charset="0"/>
                          <a:ea typeface="Calibri" panose="020F0502020204030204" pitchFamily="34" charset="0"/>
                          <a:cs typeface="Arial" panose="020B0604020202020204" pitchFamily="34" charset="0"/>
                        </a:rPr>
                        <a:t>WGCV-CA-12</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l">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Arial" panose="020B0604020202020204" pitchFamily="34" charset="0"/>
                        </a:rPr>
                        <a:t>Document approach to ensure updating of reference data as time series expand, including collaboration with in situ networks for the validation of carbon variables to ensure temporal continuity and addressing spatial gaps in in-situ networks</a:t>
                      </a:r>
                    </a:p>
                  </a:txBody>
                  <a:tcPr marL="68580" marR="68580" marT="0" marB="0"/>
                </a:tc>
                <a:tc>
                  <a:txBody>
                    <a:bodyPr/>
                    <a:lstStyle/>
                    <a:p>
                      <a:pPr marL="0" marR="0" algn="l">
                        <a:lnSpc>
                          <a:spcPct val="107000"/>
                        </a:lnSpc>
                        <a:spcBef>
                          <a:spcPts val="0"/>
                        </a:spcBef>
                        <a:spcAft>
                          <a:spcPts val="0"/>
                        </a:spcAft>
                      </a:pPr>
                      <a:r>
                        <a:rPr lang="fr-CH" sz="1600" dirty="0">
                          <a:effectLst/>
                          <a:latin typeface="Calibri" panose="020F0502020204030204" pitchFamily="34" charset="0"/>
                          <a:ea typeface="Calibri" panose="020F0502020204030204" pitchFamily="34" charset="0"/>
                          <a:cs typeface="Arial" panose="020B0604020202020204" pitchFamily="34" charset="0"/>
                        </a:rPr>
                        <a:t>CARBON-07</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l" defTabSz="457200" rtl="0">
                        <a:lnSpc>
                          <a:spcPct val="107000"/>
                        </a:lnSpc>
                        <a:spcBef>
                          <a:spcPts val="0"/>
                        </a:spcBef>
                        <a:spcAft>
                          <a:spcPts val="0"/>
                        </a:spcAft>
                      </a:pPr>
                      <a:r>
                        <a:rPr lang="en-US" sz="1600" dirty="0">
                          <a:solidFill>
                            <a:srgbClr val="FF0000"/>
                          </a:solidFill>
                          <a:effectLst/>
                          <a:latin typeface="Calibri" panose="020F0502020204030204" pitchFamily="34" charset="0"/>
                          <a:ea typeface="Calibri" panose="020F0502020204030204" pitchFamily="34" charset="0"/>
                          <a:cs typeface="Arial" panose="020B0604020202020204" pitchFamily="34" charset="0"/>
                        </a:rPr>
                        <a:t>LPV</a:t>
                      </a:r>
                    </a:p>
                    <a:p>
                      <a:pPr marL="0" marR="0" algn="l" defTabSz="457200" rtl="0">
                        <a:lnSpc>
                          <a:spcPct val="107000"/>
                        </a:lnSpc>
                        <a:spcBef>
                          <a:spcPts val="0"/>
                        </a:spcBef>
                        <a:spcAft>
                          <a:spcPts val="0"/>
                        </a:spcAft>
                      </a:pPr>
                      <a:r>
                        <a:rPr lang="en-US" sz="1600" dirty="0">
                          <a:solidFill>
                            <a:srgbClr val="FF0000"/>
                          </a:solidFill>
                          <a:effectLst/>
                          <a:latin typeface="Calibri" panose="020F0502020204030204" pitchFamily="34" charset="0"/>
                          <a:ea typeface="Calibri" panose="020F0502020204030204" pitchFamily="34" charset="0"/>
                          <a:cs typeface="Arial" panose="020B0604020202020204" pitchFamily="34" charset="0"/>
                        </a:rPr>
                        <a:t>Supersite selection process at Validation Stage 4 is an approach</a:t>
                      </a:r>
                    </a:p>
                  </a:txBody>
                  <a:tcPr marL="63070" marR="63070" marT="0" marB="0"/>
                </a:tc>
                <a:tc>
                  <a:txBody>
                    <a:bodyPr/>
                    <a:lstStyle/>
                    <a:p>
                      <a:pPr marL="0" marR="0" algn="l" defTabSz="457200" rtl="0">
                        <a:lnSpc>
                          <a:spcPct val="107000"/>
                        </a:lnSpc>
                        <a:spcBef>
                          <a:spcPts val="0"/>
                        </a:spcBef>
                        <a:spcAft>
                          <a:spcPts val="0"/>
                        </a:spcAft>
                      </a:pPr>
                      <a:r>
                        <a:rPr lang="en-US" sz="1600" dirty="0">
                          <a:solidFill>
                            <a:srgbClr val="FF0000"/>
                          </a:solidFill>
                          <a:effectLst/>
                          <a:latin typeface="Calibri" panose="020F0502020204030204" pitchFamily="34" charset="0"/>
                          <a:ea typeface="Calibri" panose="020F0502020204030204" pitchFamily="34" charset="0"/>
                          <a:cs typeface="Arial" panose="020B0604020202020204" pitchFamily="34" charset="0"/>
                        </a:rPr>
                        <a:t>Requires clarification of meaning of "reference data."  LPV activities currently address this for data products in general</a:t>
                      </a:r>
                    </a:p>
                  </a:txBody>
                  <a:tcPr marL="63070" marR="63070" marT="0" marB="0"/>
                </a:tc>
                <a:extLst>
                  <a:ext uri="{0D108BD9-81ED-4DB2-BD59-A6C34878D82A}">
                    <a16:rowId xmlns:a16="http://schemas.microsoft.com/office/drawing/2014/main" xmlns="" val="725621554"/>
                  </a:ext>
                </a:extLst>
              </a:tr>
            </a:tbl>
          </a:graphicData>
        </a:graphic>
      </p:graphicFrame>
    </p:spTree>
    <p:extLst>
      <p:ext uri="{BB962C8B-B14F-4D97-AF65-F5344CB8AC3E}">
        <p14:creationId xmlns:p14="http://schemas.microsoft.com/office/powerpoint/2010/main" val="3792759942"/>
      </p:ext>
    </p:extLst>
  </p:cSld>
  <p:clrMapOvr>
    <a:masterClrMapping/>
  </p:clrMapOvr>
  <p:transition spd="med"/>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xmlns="" id="{129145D8-3DEA-644A-9864-F01D99A87C1F}"/>
              </a:ext>
            </a:extLst>
          </p:cNvPr>
          <p:cNvGraphicFramePr>
            <a:graphicFrameLocks noGrp="1"/>
          </p:cNvGraphicFramePr>
          <p:nvPr>
            <p:extLst>
              <p:ext uri="{D42A27DB-BD31-4B8C-83A1-F6EECF244321}">
                <p14:modId xmlns:p14="http://schemas.microsoft.com/office/powerpoint/2010/main" val="3411095698"/>
              </p:ext>
            </p:extLst>
          </p:nvPr>
        </p:nvGraphicFramePr>
        <p:xfrm>
          <a:off x="152400" y="1447800"/>
          <a:ext cx="8915395" cy="3817070"/>
        </p:xfrm>
        <a:graphic>
          <a:graphicData uri="http://schemas.openxmlformats.org/drawingml/2006/table">
            <a:tbl>
              <a:tblPr firstRow="1" firstCol="1" bandRow="1">
                <a:tableStyleId>{5940675A-B579-460E-94D1-54222C63F5DA}</a:tableStyleId>
              </a:tblPr>
              <a:tblGrid>
                <a:gridCol w="1017321">
                  <a:extLst>
                    <a:ext uri="{9D8B030D-6E8A-4147-A177-3AD203B41FA5}">
                      <a16:colId xmlns:a16="http://schemas.microsoft.com/office/drawing/2014/main" xmlns="" val="1607363066"/>
                    </a:ext>
                  </a:extLst>
                </a:gridCol>
                <a:gridCol w="3402279">
                  <a:extLst>
                    <a:ext uri="{9D8B030D-6E8A-4147-A177-3AD203B41FA5}">
                      <a16:colId xmlns:a16="http://schemas.microsoft.com/office/drawing/2014/main" xmlns="" val="1719494044"/>
                    </a:ext>
                  </a:extLst>
                </a:gridCol>
                <a:gridCol w="1371600">
                  <a:extLst>
                    <a:ext uri="{9D8B030D-6E8A-4147-A177-3AD203B41FA5}">
                      <a16:colId xmlns:a16="http://schemas.microsoft.com/office/drawing/2014/main" xmlns="" val="519435459"/>
                    </a:ext>
                  </a:extLst>
                </a:gridCol>
                <a:gridCol w="1143000">
                  <a:extLst>
                    <a:ext uri="{9D8B030D-6E8A-4147-A177-3AD203B41FA5}">
                      <a16:colId xmlns:a16="http://schemas.microsoft.com/office/drawing/2014/main" xmlns="" val="1822930650"/>
                    </a:ext>
                  </a:extLst>
                </a:gridCol>
                <a:gridCol w="1981195">
                  <a:extLst>
                    <a:ext uri="{9D8B030D-6E8A-4147-A177-3AD203B41FA5}">
                      <a16:colId xmlns:a16="http://schemas.microsoft.com/office/drawing/2014/main" xmlns="" val="788944325"/>
                    </a:ext>
                  </a:extLst>
                </a:gridCol>
              </a:tblGrid>
              <a:tr h="686011">
                <a:tc>
                  <a:txBody>
                    <a:bodyPr/>
                    <a:lstStyle/>
                    <a:p>
                      <a:pPr marL="0" marR="0" algn="l">
                        <a:lnSpc>
                          <a:spcPct val="107000"/>
                        </a:lnSpc>
                        <a:spcBef>
                          <a:spcPts val="0"/>
                        </a:spcBef>
                        <a:spcAft>
                          <a:spcPts val="0"/>
                        </a:spcAft>
                      </a:pPr>
                      <a:r>
                        <a:rPr lang="fr-CH" sz="1600" dirty="0">
                          <a:effectLst/>
                          <a:latin typeface="Calibri" panose="020F0502020204030204" pitchFamily="34" charset="0"/>
                          <a:cs typeface="Arial" panose="020B0604020202020204" pitchFamily="34" charset="0"/>
                        </a:rPr>
                        <a:t>#</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3070" marR="63070" marT="0" marB="0"/>
                </a:tc>
                <a:tc>
                  <a:txBody>
                    <a:bodyPr/>
                    <a:lstStyle/>
                    <a:p>
                      <a:pPr marL="0" marR="0" algn="l">
                        <a:lnSpc>
                          <a:spcPct val="107000"/>
                        </a:lnSpc>
                        <a:spcBef>
                          <a:spcPts val="0"/>
                        </a:spcBef>
                        <a:spcAft>
                          <a:spcPts val="0"/>
                        </a:spcAft>
                      </a:pPr>
                      <a:r>
                        <a:rPr lang="fr-CH" sz="1600" dirty="0">
                          <a:effectLst/>
                          <a:latin typeface="Calibri" panose="020F0502020204030204" pitchFamily="34" charset="0"/>
                          <a:cs typeface="Arial" panose="020B0604020202020204" pitchFamily="34" charset="0"/>
                        </a:rPr>
                        <a:t>Description</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3070" marR="63070" marT="0" marB="0"/>
                </a:tc>
                <a:tc>
                  <a:txBody>
                    <a:bodyPr/>
                    <a:lstStyle/>
                    <a:p>
                      <a:pPr marL="0" marR="0" algn="l">
                        <a:lnSpc>
                          <a:spcPct val="107000"/>
                        </a:lnSpc>
                        <a:spcBef>
                          <a:spcPts val="0"/>
                        </a:spcBef>
                        <a:spcAft>
                          <a:spcPts val="0"/>
                        </a:spcAft>
                      </a:pPr>
                      <a:r>
                        <a:rPr lang="fr-CH" sz="1600" dirty="0">
                          <a:effectLst/>
                          <a:latin typeface="Calibri" panose="020F0502020204030204" pitchFamily="34" charset="0"/>
                          <a:cs typeface="Arial" panose="020B0604020202020204" pitchFamily="34" charset="0"/>
                        </a:rPr>
                        <a:t>Relevant </a:t>
                      </a:r>
                      <a:r>
                        <a:rPr lang="fr-CH" sz="1600" dirty="0" err="1">
                          <a:effectLst/>
                          <a:latin typeface="Calibri" panose="020F0502020204030204" pitchFamily="34" charset="0"/>
                          <a:cs typeface="Arial" panose="020B0604020202020204" pitchFamily="34" charset="0"/>
                        </a:rPr>
                        <a:t>carbon</a:t>
                      </a:r>
                      <a:r>
                        <a:rPr lang="fr-CH" sz="1600" dirty="0">
                          <a:effectLst/>
                          <a:latin typeface="Calibri" panose="020F0502020204030204" pitchFamily="34" charset="0"/>
                          <a:cs typeface="Arial" panose="020B0604020202020204" pitchFamily="34" charset="0"/>
                        </a:rPr>
                        <a:t> actions</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3070" marR="63070" marT="0" marB="0"/>
                </a:tc>
                <a:tc>
                  <a:txBody>
                    <a:bodyPr/>
                    <a:lstStyle/>
                    <a:p>
                      <a:pPr marL="0" marR="0" algn="l">
                        <a:lnSpc>
                          <a:spcPct val="107000"/>
                        </a:lnSpc>
                        <a:spcBef>
                          <a:spcPts val="0"/>
                        </a:spcBef>
                        <a:spcAft>
                          <a:spcPts val="0"/>
                        </a:spcAft>
                      </a:pPr>
                      <a:r>
                        <a:rPr lang="fr-CH" sz="1600" dirty="0" err="1">
                          <a:effectLst/>
                          <a:latin typeface="Calibri" panose="020F0502020204030204" pitchFamily="34" charset="0"/>
                          <a:cs typeface="Arial" panose="020B0604020202020204" pitchFamily="34" charset="0"/>
                        </a:rPr>
                        <a:t>Assignees</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3070" marR="63070" marT="0" marB="0"/>
                </a:tc>
                <a:tc>
                  <a:txBody>
                    <a:bodyPr/>
                    <a:lstStyle/>
                    <a:p>
                      <a:pPr marL="0" marR="0" algn="l">
                        <a:lnSpc>
                          <a:spcPct val="107000"/>
                        </a:lnSpc>
                        <a:spcBef>
                          <a:spcPts val="0"/>
                        </a:spcBef>
                        <a:spcAft>
                          <a:spcPts val="0"/>
                        </a:spcAft>
                      </a:pPr>
                      <a:r>
                        <a:rPr lang="fr-CH" sz="1600" dirty="0">
                          <a:effectLst/>
                          <a:latin typeface="Calibri" panose="020F0502020204030204" pitchFamily="34" charset="0"/>
                          <a:cs typeface="Arial" panose="020B0604020202020204" pitchFamily="34" charset="0"/>
                        </a:rPr>
                        <a:t>Due Date</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3070" marR="63070" marT="0" marB="0"/>
                </a:tc>
                <a:extLst>
                  <a:ext uri="{0D108BD9-81ED-4DB2-BD59-A6C34878D82A}">
                    <a16:rowId xmlns:a16="http://schemas.microsoft.com/office/drawing/2014/main" xmlns="" val="1025467378"/>
                  </a:ext>
                </a:extLst>
              </a:tr>
              <a:tr h="686011">
                <a:tc>
                  <a:txBody>
                    <a:bodyPr/>
                    <a:lstStyle/>
                    <a:p>
                      <a:pPr marL="0" marR="0" algn="l">
                        <a:lnSpc>
                          <a:spcPct val="107000"/>
                        </a:lnSpc>
                        <a:spcBef>
                          <a:spcPts val="0"/>
                        </a:spcBef>
                        <a:spcAft>
                          <a:spcPts val="0"/>
                        </a:spcAft>
                      </a:pPr>
                      <a:r>
                        <a:rPr lang="fr-CH" sz="1600" dirty="0">
                          <a:effectLst/>
                          <a:latin typeface="Calibri" panose="020F0502020204030204" pitchFamily="34" charset="0"/>
                          <a:ea typeface="Calibri" panose="020F0502020204030204" pitchFamily="34" charset="0"/>
                          <a:cs typeface="Calibri" panose="020F0502020204030204" pitchFamily="34" charset="0"/>
                        </a:rPr>
                        <a:t>WGCV-CA-14</a:t>
                      </a:r>
                      <a:endParaRPr lang="en-US" sz="16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marL="0" marR="0" algn="l">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Calibri" panose="020F0502020204030204" pitchFamily="34" charset="0"/>
                        </a:rPr>
                        <a:t>Determine best method to distribute the methodologies and criteria for globally representative site selection documented in the framework of the BELMANIP validation data set for LAI, and recently in a EUMETSAT project (ALBEDOVAL 2) for albedo validation</a:t>
                      </a:r>
                    </a:p>
                  </a:txBody>
                  <a:tcPr marL="68580" marR="68580" marT="0" marB="0"/>
                </a:tc>
                <a:tc>
                  <a:txBody>
                    <a:bodyPr/>
                    <a:lstStyle/>
                    <a:p>
                      <a:pPr marL="0" marR="0" algn="l">
                        <a:lnSpc>
                          <a:spcPct val="107000"/>
                        </a:lnSpc>
                        <a:spcBef>
                          <a:spcPts val="0"/>
                        </a:spcBef>
                        <a:spcAft>
                          <a:spcPts val="0"/>
                        </a:spcAft>
                      </a:pPr>
                      <a:r>
                        <a:rPr lang="fr-CH" sz="1600" dirty="0">
                          <a:effectLst/>
                          <a:latin typeface="Calibri" panose="020F0502020204030204" pitchFamily="34" charset="0"/>
                          <a:ea typeface="Calibri" panose="020F0502020204030204" pitchFamily="34" charset="0"/>
                          <a:cs typeface="Calibri" panose="020F0502020204030204" pitchFamily="34" charset="0"/>
                        </a:rPr>
                        <a:t>CARBON-32</a:t>
                      </a:r>
                      <a:endParaRPr lang="en-US" sz="16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marL="0" marR="0" algn="l" defTabSz="457200" rtl="0">
                        <a:lnSpc>
                          <a:spcPct val="107000"/>
                        </a:lnSpc>
                        <a:spcBef>
                          <a:spcPts val="0"/>
                        </a:spcBef>
                        <a:spcAft>
                          <a:spcPts val="0"/>
                        </a:spcAft>
                      </a:pPr>
                      <a:endParaRPr lang="en-US" sz="1600" dirty="0">
                        <a:effectLst/>
                        <a:latin typeface="Calibri" panose="020F0502020204030204" pitchFamily="34" charset="0"/>
                        <a:ea typeface="Calibri" panose="020F0502020204030204" pitchFamily="34" charset="0"/>
                        <a:cs typeface="Calibri" panose="020F0502020204030204" pitchFamily="34" charset="0"/>
                      </a:endParaRPr>
                    </a:p>
                  </a:txBody>
                  <a:tcPr marL="63070" marR="63070" marT="0" marB="0"/>
                </a:tc>
                <a:tc>
                  <a:txBody>
                    <a:bodyPr/>
                    <a:lstStyle/>
                    <a:p>
                      <a:pPr marL="0" marR="0" algn="l" defTabSz="457200" rtl="0">
                        <a:lnSpc>
                          <a:spcPct val="107000"/>
                        </a:lnSpc>
                        <a:spcBef>
                          <a:spcPts val="0"/>
                        </a:spcBef>
                        <a:spcAft>
                          <a:spcPts val="0"/>
                        </a:spcAft>
                      </a:pPr>
                      <a:r>
                        <a:rPr lang="en-US" sz="1600"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Web-based distribution approaches and/or peer review through LPV or WGCV sites</a:t>
                      </a:r>
                    </a:p>
                  </a:txBody>
                  <a:tcPr marL="63070" marR="63070" marT="0" marB="0"/>
                </a:tc>
                <a:extLst>
                  <a:ext uri="{0D108BD9-81ED-4DB2-BD59-A6C34878D82A}">
                    <a16:rowId xmlns:a16="http://schemas.microsoft.com/office/drawing/2014/main" xmlns="" val="3735400658"/>
                  </a:ext>
                </a:extLst>
              </a:tr>
              <a:tr h="686011">
                <a:tc>
                  <a:txBody>
                    <a:bodyPr/>
                    <a:lstStyle/>
                    <a:p>
                      <a:pPr marL="0" marR="0" algn="l">
                        <a:lnSpc>
                          <a:spcPct val="107000"/>
                        </a:lnSpc>
                        <a:spcBef>
                          <a:spcPts val="0"/>
                        </a:spcBef>
                        <a:spcAft>
                          <a:spcPts val="0"/>
                        </a:spcAft>
                      </a:pPr>
                      <a:r>
                        <a:rPr lang="fr-CH" sz="1600">
                          <a:effectLst/>
                          <a:latin typeface="Calibri" panose="020F0502020204030204" pitchFamily="34" charset="0"/>
                          <a:ea typeface="Calibri" panose="020F0502020204030204" pitchFamily="34" charset="0"/>
                          <a:cs typeface="Calibri" panose="020F0502020204030204" pitchFamily="34" charset="0"/>
                        </a:rPr>
                        <a:t>WGCV-CA-16</a:t>
                      </a:r>
                      <a:endParaRPr lang="en-US" sz="16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marL="0" marR="0" algn="l">
                        <a:lnSpc>
                          <a:spcPct val="107000"/>
                        </a:lnSpc>
                        <a:spcBef>
                          <a:spcPts val="0"/>
                        </a:spcBef>
                        <a:spcAft>
                          <a:spcPts val="0"/>
                        </a:spcAft>
                      </a:pPr>
                      <a:r>
                        <a:rPr lang="en-US" sz="1600">
                          <a:effectLst/>
                          <a:latin typeface="Calibri" panose="020F0502020204030204" pitchFamily="34" charset="0"/>
                          <a:ea typeface="Calibri" panose="020F0502020204030204" pitchFamily="34" charset="0"/>
                          <a:cs typeface="Calibri" panose="020F0502020204030204" pitchFamily="34" charset="0"/>
                        </a:rPr>
                        <a:t>Develop list of projects making use of maturity matrix metrics (for example: European Commission CORE-CLIMAX, QA4ECV projects) to identify possible adaptations to Carbon actions.  </a:t>
                      </a:r>
                    </a:p>
                  </a:txBody>
                  <a:tcPr marL="68580" marR="68580" marT="0" marB="0"/>
                </a:tc>
                <a:tc>
                  <a:txBody>
                    <a:bodyPr/>
                    <a:lstStyle/>
                    <a:p>
                      <a:pPr marL="0" marR="0" algn="l">
                        <a:lnSpc>
                          <a:spcPct val="107000"/>
                        </a:lnSpc>
                        <a:spcBef>
                          <a:spcPts val="0"/>
                        </a:spcBef>
                        <a:spcAft>
                          <a:spcPts val="0"/>
                        </a:spcAft>
                      </a:pPr>
                      <a:r>
                        <a:rPr lang="fr-CH" sz="1600" dirty="0">
                          <a:effectLst/>
                          <a:latin typeface="Calibri" panose="020F0502020204030204" pitchFamily="34" charset="0"/>
                          <a:ea typeface="Calibri" panose="020F0502020204030204" pitchFamily="34" charset="0"/>
                          <a:cs typeface="Calibri" panose="020F0502020204030204" pitchFamily="34" charset="0"/>
                        </a:rPr>
                        <a:t>CARBON-32</a:t>
                      </a:r>
                      <a:endParaRPr lang="en-US" sz="1600" dirty="0">
                        <a:effectLst/>
                        <a:latin typeface="Calibri" panose="020F0502020204030204" pitchFamily="34" charset="0"/>
                        <a:ea typeface="Calibri" panose="020F0502020204030204" pitchFamily="34" charset="0"/>
                        <a:cs typeface="Calibri" panose="020F0502020204030204" pitchFamily="34" charset="0"/>
                      </a:endParaRPr>
                    </a:p>
                    <a:p>
                      <a:pPr marL="0" marR="0" algn="l">
                        <a:lnSpc>
                          <a:spcPct val="107000"/>
                        </a:lnSpc>
                        <a:spcBef>
                          <a:spcPts val="0"/>
                        </a:spcBef>
                        <a:spcAft>
                          <a:spcPts val="0"/>
                        </a:spcAft>
                      </a:pPr>
                      <a:r>
                        <a:rPr lang="fr-CH" sz="1600" dirty="0">
                          <a:effectLst/>
                          <a:latin typeface="Calibri" panose="020F0502020204030204" pitchFamily="34" charset="0"/>
                          <a:ea typeface="Calibri" panose="020F0502020204030204" pitchFamily="34" charset="0"/>
                          <a:cs typeface="Calibri" panose="020F0502020204030204" pitchFamily="34" charset="0"/>
                        </a:rPr>
                        <a:t> </a:t>
                      </a:r>
                      <a:endParaRPr lang="en-US" sz="16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marL="0" marR="0" algn="l">
                        <a:lnSpc>
                          <a:spcPct val="107000"/>
                        </a:lnSpc>
                        <a:spcBef>
                          <a:spcPts val="0"/>
                        </a:spcBef>
                        <a:spcAft>
                          <a:spcPts val="0"/>
                        </a:spcAft>
                      </a:pPr>
                      <a:endParaRPr lang="en-US" sz="1600" dirty="0">
                        <a:effectLst/>
                        <a:latin typeface="Calibri" panose="020F0502020204030204" pitchFamily="34" charset="0"/>
                        <a:ea typeface="Calibri" panose="020F0502020204030204" pitchFamily="34" charset="0"/>
                        <a:cs typeface="Calibri" panose="020F0502020204030204" pitchFamily="34" charset="0"/>
                      </a:endParaRPr>
                    </a:p>
                  </a:txBody>
                  <a:tcPr marL="63070" marR="63070" marT="0" marB="0"/>
                </a:tc>
                <a:tc>
                  <a:txBody>
                    <a:bodyPr/>
                    <a:lstStyle/>
                    <a:p>
                      <a:pPr marL="0" marR="0" algn="l" defTabSz="457200" rtl="0">
                        <a:lnSpc>
                          <a:spcPct val="107000"/>
                        </a:lnSpc>
                        <a:spcBef>
                          <a:spcPts val="0"/>
                        </a:spcBef>
                        <a:spcAft>
                          <a:spcPts val="0"/>
                        </a:spcAft>
                      </a:pPr>
                      <a:r>
                        <a:rPr lang="en-US" sz="1600"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Should be straightforward</a:t>
                      </a:r>
                    </a:p>
                  </a:txBody>
                  <a:tcPr marL="63070" marR="63070" marT="0" marB="0"/>
                </a:tc>
                <a:extLst>
                  <a:ext uri="{0D108BD9-81ED-4DB2-BD59-A6C34878D82A}">
                    <a16:rowId xmlns:a16="http://schemas.microsoft.com/office/drawing/2014/main" xmlns="" val="558011696"/>
                  </a:ext>
                </a:extLst>
              </a:tr>
            </a:tbl>
          </a:graphicData>
        </a:graphic>
      </p:graphicFrame>
    </p:spTree>
    <p:extLst>
      <p:ext uri="{BB962C8B-B14F-4D97-AF65-F5344CB8AC3E}">
        <p14:creationId xmlns:p14="http://schemas.microsoft.com/office/powerpoint/2010/main" val="884963642"/>
      </p:ext>
    </p:extLst>
  </p:cSld>
  <p:clrMapOvr>
    <a:masterClrMapping/>
  </p:clrMapOvr>
  <p:transition spd="med"/>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xmlns="" id="{2084EBB3-DD49-F746-8C1D-42086F5240D3}"/>
              </a:ext>
            </a:extLst>
          </p:cNvPr>
          <p:cNvGraphicFramePr>
            <a:graphicFrameLocks noGrp="1"/>
          </p:cNvGraphicFramePr>
          <p:nvPr>
            <p:extLst>
              <p:ext uri="{D42A27DB-BD31-4B8C-83A1-F6EECF244321}">
                <p14:modId xmlns:p14="http://schemas.microsoft.com/office/powerpoint/2010/main" val="2578928884"/>
              </p:ext>
            </p:extLst>
          </p:nvPr>
        </p:nvGraphicFramePr>
        <p:xfrm>
          <a:off x="152400" y="1295400"/>
          <a:ext cx="8915395" cy="3295227"/>
        </p:xfrm>
        <a:graphic>
          <a:graphicData uri="http://schemas.openxmlformats.org/drawingml/2006/table">
            <a:tbl>
              <a:tblPr firstRow="1" firstCol="1" bandRow="1">
                <a:tableStyleId>{5940675A-B579-460E-94D1-54222C63F5DA}</a:tableStyleId>
              </a:tblPr>
              <a:tblGrid>
                <a:gridCol w="1017321">
                  <a:extLst>
                    <a:ext uri="{9D8B030D-6E8A-4147-A177-3AD203B41FA5}">
                      <a16:colId xmlns:a16="http://schemas.microsoft.com/office/drawing/2014/main" xmlns="" val="2802800894"/>
                    </a:ext>
                  </a:extLst>
                </a:gridCol>
                <a:gridCol w="3478479">
                  <a:extLst>
                    <a:ext uri="{9D8B030D-6E8A-4147-A177-3AD203B41FA5}">
                      <a16:colId xmlns:a16="http://schemas.microsoft.com/office/drawing/2014/main" xmlns="" val="87526987"/>
                    </a:ext>
                  </a:extLst>
                </a:gridCol>
                <a:gridCol w="1447800">
                  <a:extLst>
                    <a:ext uri="{9D8B030D-6E8A-4147-A177-3AD203B41FA5}">
                      <a16:colId xmlns:a16="http://schemas.microsoft.com/office/drawing/2014/main" xmlns="" val="3643150657"/>
                    </a:ext>
                  </a:extLst>
                </a:gridCol>
                <a:gridCol w="990600">
                  <a:extLst>
                    <a:ext uri="{9D8B030D-6E8A-4147-A177-3AD203B41FA5}">
                      <a16:colId xmlns:a16="http://schemas.microsoft.com/office/drawing/2014/main" xmlns="" val="2769809323"/>
                    </a:ext>
                  </a:extLst>
                </a:gridCol>
                <a:gridCol w="1981195">
                  <a:extLst>
                    <a:ext uri="{9D8B030D-6E8A-4147-A177-3AD203B41FA5}">
                      <a16:colId xmlns:a16="http://schemas.microsoft.com/office/drawing/2014/main" xmlns="" val="3123712192"/>
                    </a:ext>
                  </a:extLst>
                </a:gridCol>
              </a:tblGrid>
              <a:tr h="686011">
                <a:tc>
                  <a:txBody>
                    <a:bodyPr/>
                    <a:lstStyle/>
                    <a:p>
                      <a:pPr marL="0" marR="0" algn="l">
                        <a:lnSpc>
                          <a:spcPct val="107000"/>
                        </a:lnSpc>
                        <a:spcBef>
                          <a:spcPts val="0"/>
                        </a:spcBef>
                        <a:spcAft>
                          <a:spcPts val="0"/>
                        </a:spcAft>
                      </a:pPr>
                      <a:r>
                        <a:rPr lang="fr-CH" sz="1600" dirty="0">
                          <a:effectLst/>
                          <a:latin typeface="Calibri" panose="020F0502020204030204" pitchFamily="34" charset="0"/>
                          <a:cs typeface="Arial" panose="020B0604020202020204" pitchFamily="34" charset="0"/>
                        </a:rPr>
                        <a:t>#</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3070" marR="63070" marT="0" marB="0"/>
                </a:tc>
                <a:tc>
                  <a:txBody>
                    <a:bodyPr/>
                    <a:lstStyle/>
                    <a:p>
                      <a:pPr marL="0" marR="0" algn="l">
                        <a:lnSpc>
                          <a:spcPct val="107000"/>
                        </a:lnSpc>
                        <a:spcBef>
                          <a:spcPts val="0"/>
                        </a:spcBef>
                        <a:spcAft>
                          <a:spcPts val="0"/>
                        </a:spcAft>
                      </a:pPr>
                      <a:r>
                        <a:rPr lang="fr-CH" sz="1600" dirty="0">
                          <a:effectLst/>
                          <a:latin typeface="Calibri" panose="020F0502020204030204" pitchFamily="34" charset="0"/>
                          <a:cs typeface="Arial" panose="020B0604020202020204" pitchFamily="34" charset="0"/>
                        </a:rPr>
                        <a:t>Description</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3070" marR="63070" marT="0" marB="0"/>
                </a:tc>
                <a:tc>
                  <a:txBody>
                    <a:bodyPr/>
                    <a:lstStyle/>
                    <a:p>
                      <a:pPr marL="0" marR="0" algn="l">
                        <a:lnSpc>
                          <a:spcPct val="107000"/>
                        </a:lnSpc>
                        <a:spcBef>
                          <a:spcPts val="0"/>
                        </a:spcBef>
                        <a:spcAft>
                          <a:spcPts val="0"/>
                        </a:spcAft>
                      </a:pPr>
                      <a:r>
                        <a:rPr lang="fr-CH" sz="1600" dirty="0">
                          <a:effectLst/>
                          <a:latin typeface="Calibri" panose="020F0502020204030204" pitchFamily="34" charset="0"/>
                          <a:cs typeface="Arial" panose="020B0604020202020204" pitchFamily="34" charset="0"/>
                        </a:rPr>
                        <a:t>Relevant </a:t>
                      </a:r>
                      <a:r>
                        <a:rPr lang="fr-CH" sz="1600" dirty="0" err="1">
                          <a:effectLst/>
                          <a:latin typeface="Calibri" panose="020F0502020204030204" pitchFamily="34" charset="0"/>
                          <a:cs typeface="Arial" panose="020B0604020202020204" pitchFamily="34" charset="0"/>
                        </a:rPr>
                        <a:t>carbon</a:t>
                      </a:r>
                      <a:r>
                        <a:rPr lang="fr-CH" sz="1600" dirty="0">
                          <a:effectLst/>
                          <a:latin typeface="Calibri" panose="020F0502020204030204" pitchFamily="34" charset="0"/>
                          <a:cs typeface="Arial" panose="020B0604020202020204" pitchFamily="34" charset="0"/>
                        </a:rPr>
                        <a:t> actions</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3070" marR="63070" marT="0" marB="0"/>
                </a:tc>
                <a:tc>
                  <a:txBody>
                    <a:bodyPr/>
                    <a:lstStyle/>
                    <a:p>
                      <a:pPr marL="0" marR="0" algn="l">
                        <a:lnSpc>
                          <a:spcPct val="107000"/>
                        </a:lnSpc>
                        <a:spcBef>
                          <a:spcPts val="0"/>
                        </a:spcBef>
                        <a:spcAft>
                          <a:spcPts val="0"/>
                        </a:spcAft>
                      </a:pPr>
                      <a:r>
                        <a:rPr lang="fr-CH" sz="1600" dirty="0" err="1">
                          <a:effectLst/>
                          <a:latin typeface="Calibri" panose="020F0502020204030204" pitchFamily="34" charset="0"/>
                          <a:cs typeface="Arial" panose="020B0604020202020204" pitchFamily="34" charset="0"/>
                        </a:rPr>
                        <a:t>Assignees</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3070" marR="63070" marT="0" marB="0"/>
                </a:tc>
                <a:tc>
                  <a:txBody>
                    <a:bodyPr/>
                    <a:lstStyle/>
                    <a:p>
                      <a:pPr marL="0" marR="0" algn="l">
                        <a:lnSpc>
                          <a:spcPct val="107000"/>
                        </a:lnSpc>
                        <a:spcBef>
                          <a:spcPts val="0"/>
                        </a:spcBef>
                        <a:spcAft>
                          <a:spcPts val="0"/>
                        </a:spcAft>
                      </a:pPr>
                      <a:r>
                        <a:rPr lang="fr-CH" sz="1600" dirty="0">
                          <a:effectLst/>
                          <a:latin typeface="Calibri" panose="020F0502020204030204" pitchFamily="34" charset="0"/>
                          <a:cs typeface="Arial" panose="020B0604020202020204" pitchFamily="34" charset="0"/>
                        </a:rPr>
                        <a:t>Due Date</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3070" marR="63070" marT="0" marB="0"/>
                </a:tc>
                <a:extLst>
                  <a:ext uri="{0D108BD9-81ED-4DB2-BD59-A6C34878D82A}">
                    <a16:rowId xmlns:a16="http://schemas.microsoft.com/office/drawing/2014/main" xmlns="" val="3072333181"/>
                  </a:ext>
                </a:extLst>
              </a:tr>
              <a:tr h="686011">
                <a:tc>
                  <a:txBody>
                    <a:bodyPr/>
                    <a:lstStyle/>
                    <a:p>
                      <a:pPr marL="0" marR="0" algn="l">
                        <a:lnSpc>
                          <a:spcPct val="107000"/>
                        </a:lnSpc>
                        <a:spcBef>
                          <a:spcPts val="0"/>
                        </a:spcBef>
                        <a:spcAft>
                          <a:spcPts val="0"/>
                        </a:spcAft>
                      </a:pPr>
                      <a:r>
                        <a:rPr lang="fr-CH" sz="1600" dirty="0">
                          <a:effectLst/>
                          <a:latin typeface="Calibri" panose="020F0502020204030204" pitchFamily="34" charset="0"/>
                          <a:ea typeface="Calibri" panose="020F0502020204030204" pitchFamily="34" charset="0"/>
                          <a:cs typeface="Arial" panose="020B0604020202020204" pitchFamily="34" charset="0"/>
                        </a:rPr>
                        <a:t>WGCV-CA-29</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l">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Arial" panose="020B0604020202020204" pitchFamily="34" charset="0"/>
                        </a:rPr>
                        <a:t>Develop draft list of ancillary data dependencies needed to ensure consistency across individual products and variables for datasets relevant to carbon cycle community needs (e.g., land cover, aerosol, cloud, DEM, reanalysis products, etc.)</a:t>
                      </a:r>
                    </a:p>
                  </a:txBody>
                  <a:tcPr marL="68580" marR="68580" marT="0" marB="0"/>
                </a:tc>
                <a:tc>
                  <a:txBody>
                    <a:bodyPr/>
                    <a:lstStyle/>
                    <a:p>
                      <a:pPr marL="0" marR="0" algn="l">
                        <a:lnSpc>
                          <a:spcPct val="107000"/>
                        </a:lnSpc>
                        <a:spcBef>
                          <a:spcPts val="0"/>
                        </a:spcBef>
                        <a:spcAft>
                          <a:spcPts val="0"/>
                        </a:spcAft>
                      </a:pPr>
                      <a:r>
                        <a:rPr lang="fr-CH" sz="1600" dirty="0">
                          <a:effectLst/>
                          <a:latin typeface="Calibri" panose="020F0502020204030204" pitchFamily="34" charset="0"/>
                          <a:ea typeface="Calibri" panose="020F0502020204030204" pitchFamily="34" charset="0"/>
                          <a:cs typeface="Arial" panose="020B0604020202020204" pitchFamily="34" charset="0"/>
                        </a:rPr>
                        <a:t>CARBON-26</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l">
                        <a:lnSpc>
                          <a:spcPct val="107000"/>
                        </a:lnSpc>
                        <a:spcBef>
                          <a:spcPts val="0"/>
                        </a:spcBef>
                        <a:spcAft>
                          <a:spcPts val="0"/>
                        </a:spcAft>
                      </a:pP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3070" marR="63070" marT="0" marB="0"/>
                </a:tc>
                <a:tc>
                  <a:txBody>
                    <a:bodyPr/>
                    <a:lstStyle/>
                    <a:p>
                      <a:pPr marL="0" marR="0" algn="l" defTabSz="457200" rtl="0">
                        <a:lnSpc>
                          <a:spcPct val="107000"/>
                        </a:lnSpc>
                        <a:spcBef>
                          <a:spcPts val="0"/>
                        </a:spcBef>
                        <a:spcAft>
                          <a:spcPts val="0"/>
                        </a:spcAft>
                      </a:pPr>
                      <a:r>
                        <a:rPr lang="en-US" sz="1600" dirty="0">
                          <a:solidFill>
                            <a:srgbClr val="FF0000"/>
                          </a:solidFill>
                          <a:effectLst/>
                          <a:latin typeface="Calibri" panose="020F0502020204030204" pitchFamily="34" charset="0"/>
                          <a:ea typeface="Calibri" panose="020F0502020204030204" pitchFamily="34" charset="0"/>
                          <a:cs typeface="Arial" panose="020B0604020202020204" pitchFamily="34" charset="0"/>
                        </a:rPr>
                        <a:t>Goal of this action is at the basic level.  Can be expanded later but should be closed prior to expansion of effort</a:t>
                      </a:r>
                    </a:p>
                  </a:txBody>
                  <a:tcPr marL="63070" marR="63070" marT="0" marB="0"/>
                </a:tc>
                <a:extLst>
                  <a:ext uri="{0D108BD9-81ED-4DB2-BD59-A6C34878D82A}">
                    <a16:rowId xmlns:a16="http://schemas.microsoft.com/office/drawing/2014/main" xmlns="" val="1915412979"/>
                  </a:ext>
                </a:extLst>
              </a:tr>
              <a:tr h="686011">
                <a:tc>
                  <a:txBody>
                    <a:bodyPr/>
                    <a:lstStyle/>
                    <a:p>
                      <a:pPr marL="0" marR="0" algn="l">
                        <a:lnSpc>
                          <a:spcPct val="107000"/>
                        </a:lnSpc>
                        <a:spcBef>
                          <a:spcPts val="0"/>
                        </a:spcBef>
                        <a:spcAft>
                          <a:spcPts val="0"/>
                        </a:spcAft>
                      </a:pPr>
                      <a:r>
                        <a:rPr lang="fr-CH" sz="1600">
                          <a:effectLst/>
                          <a:latin typeface="Calibri" panose="020F0502020204030204" pitchFamily="34" charset="0"/>
                          <a:ea typeface="Calibri" panose="020F0502020204030204" pitchFamily="34" charset="0"/>
                          <a:cs typeface="Arial" panose="020B0604020202020204" pitchFamily="34" charset="0"/>
                        </a:rPr>
                        <a:t>WGCV-CA-30</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l">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Arial" panose="020B0604020202020204" pitchFamily="34" charset="0"/>
                        </a:rPr>
                        <a:t>Provide list of validation data providers that met each of the LAI required data quality metrics.</a:t>
                      </a:r>
                    </a:p>
                  </a:txBody>
                  <a:tcPr marL="68580" marR="68580" marT="0" marB="0"/>
                </a:tc>
                <a:tc>
                  <a:txBody>
                    <a:bodyPr/>
                    <a:lstStyle/>
                    <a:p>
                      <a:pPr marL="0" marR="0" algn="l">
                        <a:lnSpc>
                          <a:spcPct val="107000"/>
                        </a:lnSpc>
                        <a:spcBef>
                          <a:spcPts val="0"/>
                        </a:spcBef>
                        <a:spcAft>
                          <a:spcPts val="0"/>
                        </a:spcAft>
                      </a:pPr>
                      <a:r>
                        <a:rPr lang="fr-CH" sz="1600" dirty="0">
                          <a:effectLst/>
                          <a:latin typeface="Calibri" panose="020F0502020204030204" pitchFamily="34" charset="0"/>
                          <a:ea typeface="Calibri" panose="020F0502020204030204" pitchFamily="34" charset="0"/>
                          <a:cs typeface="Arial" panose="020B0604020202020204" pitchFamily="34" charset="0"/>
                        </a:rPr>
                        <a:t>CARBON-32</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l">
                        <a:lnSpc>
                          <a:spcPct val="107000"/>
                        </a:lnSpc>
                        <a:spcBef>
                          <a:spcPts val="0"/>
                        </a:spcBef>
                        <a:spcAft>
                          <a:spcPts val="0"/>
                        </a:spcAft>
                      </a:pP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3070" marR="63070" marT="0" marB="0"/>
                </a:tc>
                <a:tc>
                  <a:txBody>
                    <a:bodyPr/>
                    <a:lstStyle/>
                    <a:p>
                      <a:pPr marL="0" marR="0" algn="l" defTabSz="457200" rtl="0">
                        <a:lnSpc>
                          <a:spcPct val="107000"/>
                        </a:lnSpc>
                        <a:spcBef>
                          <a:spcPts val="0"/>
                        </a:spcBef>
                        <a:spcAft>
                          <a:spcPts val="0"/>
                        </a:spcAft>
                      </a:pPr>
                      <a:r>
                        <a:rPr lang="en-US" sz="1600" dirty="0">
                          <a:solidFill>
                            <a:srgbClr val="FF0000"/>
                          </a:solidFill>
                          <a:effectLst/>
                          <a:latin typeface="Calibri" panose="020F0502020204030204" pitchFamily="34" charset="0"/>
                          <a:ea typeface="Calibri" panose="020F0502020204030204" pitchFamily="34" charset="0"/>
                          <a:cs typeface="Arial" panose="020B0604020202020204" pitchFamily="34" charset="0"/>
                        </a:rPr>
                        <a:t>Should be </a:t>
                      </a:r>
                      <a:r>
                        <a:rPr lang="en-US" sz="1600" dirty="0" err="1">
                          <a:solidFill>
                            <a:srgbClr val="FF0000"/>
                          </a:solidFill>
                          <a:effectLst/>
                          <a:latin typeface="Calibri" panose="020F0502020204030204" pitchFamily="34" charset="0"/>
                          <a:ea typeface="Calibri" panose="020F0502020204030204" pitchFamily="34" charset="0"/>
                          <a:cs typeface="Arial" panose="020B0604020202020204" pitchFamily="34" charset="0"/>
                        </a:rPr>
                        <a:t>sgtraightforward</a:t>
                      </a:r>
                      <a:endParaRPr lang="en-US" sz="1600" dirty="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a:txBody>
                  <a:tcPr marL="63070" marR="63070" marT="0" marB="0"/>
                </a:tc>
                <a:extLst>
                  <a:ext uri="{0D108BD9-81ED-4DB2-BD59-A6C34878D82A}">
                    <a16:rowId xmlns:a16="http://schemas.microsoft.com/office/drawing/2014/main" xmlns="" val="3641106507"/>
                  </a:ext>
                </a:extLst>
              </a:tr>
            </a:tbl>
          </a:graphicData>
        </a:graphic>
      </p:graphicFrame>
    </p:spTree>
    <p:extLst>
      <p:ext uri="{BB962C8B-B14F-4D97-AF65-F5344CB8AC3E}">
        <p14:creationId xmlns:p14="http://schemas.microsoft.com/office/powerpoint/2010/main" val="4258680747"/>
      </p:ext>
    </p:extLst>
  </p:cSld>
  <p:clrMapOvr>
    <a:masterClrMapping/>
  </p:clrMapOvr>
  <p:transition spd="med"/>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xmlns="" id="{037C400D-9C0A-2342-80F4-30C7AADF3314}"/>
              </a:ext>
            </a:extLst>
          </p:cNvPr>
          <p:cNvSpPr>
            <a:spLocks noGrp="1"/>
          </p:cNvSpPr>
          <p:nvPr>
            <p:ph sz="half" idx="1"/>
          </p:nvPr>
        </p:nvSpPr>
        <p:spPr/>
        <p:txBody>
          <a:bodyPr/>
          <a:lstStyle/>
          <a:p>
            <a:pPr rtl="0"/>
            <a:r>
              <a:rPr lang="en-US" dirty="0"/>
              <a:t>2018 CEOS Work Plan related actions for GHGs</a:t>
            </a:r>
          </a:p>
          <a:p>
            <a:pPr marL="342900" indent="-342900" algn="just" rtl="0">
              <a:spcBef>
                <a:spcPts val="500"/>
              </a:spcBef>
              <a:buSzPct val="100000"/>
              <a:buFont typeface="Arial"/>
              <a:buNone/>
            </a:pPr>
            <a:endParaRPr lang="en-US" dirty="0"/>
          </a:p>
        </p:txBody>
      </p:sp>
      <p:graphicFrame>
        <p:nvGraphicFramePr>
          <p:cNvPr id="5" name="Content Placeholder 3">
            <a:extLst>
              <a:ext uri="{FF2B5EF4-FFF2-40B4-BE49-F238E27FC236}">
                <a16:creationId xmlns:a16="http://schemas.microsoft.com/office/drawing/2014/main" xmlns="" id="{E10A8790-4A6B-9549-9B3B-7EF8844F66E5}"/>
              </a:ext>
            </a:extLst>
          </p:cNvPr>
          <p:cNvGraphicFramePr>
            <a:graphicFrameLocks/>
          </p:cNvGraphicFramePr>
          <p:nvPr>
            <p:extLst>
              <p:ext uri="{D42A27DB-BD31-4B8C-83A1-F6EECF244321}">
                <p14:modId xmlns:p14="http://schemas.microsoft.com/office/powerpoint/2010/main" val="1781214996"/>
              </p:ext>
            </p:extLst>
          </p:nvPr>
        </p:nvGraphicFramePr>
        <p:xfrm>
          <a:off x="35859" y="3124200"/>
          <a:ext cx="8915395" cy="1826451"/>
        </p:xfrm>
        <a:graphic>
          <a:graphicData uri="http://schemas.openxmlformats.org/drawingml/2006/table">
            <a:tbl>
              <a:tblPr firstRow="1" firstCol="1" bandRow="1">
                <a:tableStyleId>{5940675A-B579-460E-94D1-54222C63F5DA}</a:tableStyleId>
              </a:tblPr>
              <a:tblGrid>
                <a:gridCol w="1017321">
                  <a:extLst>
                    <a:ext uri="{9D8B030D-6E8A-4147-A177-3AD203B41FA5}">
                      <a16:colId xmlns:a16="http://schemas.microsoft.com/office/drawing/2014/main" xmlns="" val="2974984671"/>
                    </a:ext>
                  </a:extLst>
                </a:gridCol>
                <a:gridCol w="4011879">
                  <a:extLst>
                    <a:ext uri="{9D8B030D-6E8A-4147-A177-3AD203B41FA5}">
                      <a16:colId xmlns:a16="http://schemas.microsoft.com/office/drawing/2014/main" xmlns="" val="684826189"/>
                    </a:ext>
                  </a:extLst>
                </a:gridCol>
                <a:gridCol w="1183341">
                  <a:extLst>
                    <a:ext uri="{9D8B030D-6E8A-4147-A177-3AD203B41FA5}">
                      <a16:colId xmlns:a16="http://schemas.microsoft.com/office/drawing/2014/main" xmlns="" val="3322254370"/>
                    </a:ext>
                  </a:extLst>
                </a:gridCol>
                <a:gridCol w="1143000">
                  <a:extLst>
                    <a:ext uri="{9D8B030D-6E8A-4147-A177-3AD203B41FA5}">
                      <a16:colId xmlns:a16="http://schemas.microsoft.com/office/drawing/2014/main" xmlns="" val="2342341208"/>
                    </a:ext>
                  </a:extLst>
                </a:gridCol>
                <a:gridCol w="1559854">
                  <a:extLst>
                    <a:ext uri="{9D8B030D-6E8A-4147-A177-3AD203B41FA5}">
                      <a16:colId xmlns:a16="http://schemas.microsoft.com/office/drawing/2014/main" xmlns="" val="2900805981"/>
                    </a:ext>
                  </a:extLst>
                </a:gridCol>
              </a:tblGrid>
              <a:tr h="686011">
                <a:tc>
                  <a:txBody>
                    <a:bodyPr/>
                    <a:lstStyle/>
                    <a:p>
                      <a:pPr marL="0" marR="0" algn="l">
                        <a:lnSpc>
                          <a:spcPct val="107000"/>
                        </a:lnSpc>
                        <a:spcBef>
                          <a:spcPts val="0"/>
                        </a:spcBef>
                        <a:spcAft>
                          <a:spcPts val="0"/>
                        </a:spcAft>
                      </a:pPr>
                      <a:r>
                        <a:rPr lang="fr-CH" sz="1600" dirty="0">
                          <a:effectLst/>
                          <a:latin typeface="Calibri" panose="020F0502020204030204" pitchFamily="34" charset="0"/>
                          <a:ea typeface="Calibri" panose="020F0502020204030204" pitchFamily="34" charset="0"/>
                          <a:cs typeface="Arial" panose="020B0604020202020204" pitchFamily="34" charset="0"/>
                        </a:rPr>
                        <a:t>WGCV-CA-20</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l">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Arial" panose="020B0604020202020204" pitchFamily="34" charset="0"/>
                        </a:rPr>
                        <a:t>Develop protocols for </a:t>
                      </a:r>
                      <a:r>
                        <a:rPr lang="en-US" sz="1600" dirty="0" err="1">
                          <a:effectLst/>
                          <a:latin typeface="Calibri" panose="020F0502020204030204" pitchFamily="34" charset="0"/>
                          <a:ea typeface="Calibri" panose="020F0502020204030204" pitchFamily="34" charset="0"/>
                          <a:cs typeface="Arial" panose="020B0604020202020204" pitchFamily="34" charset="0"/>
                        </a:rPr>
                        <a:t>intercomparison</a:t>
                      </a:r>
                      <a:r>
                        <a:rPr lang="en-US" sz="1600" dirty="0">
                          <a:effectLst/>
                          <a:latin typeface="Calibri" panose="020F0502020204030204" pitchFamily="34" charset="0"/>
                          <a:ea typeface="Calibri" panose="020F0502020204030204" pitchFamily="34" charset="0"/>
                          <a:cs typeface="Arial" panose="020B0604020202020204" pitchFamily="34" charset="0"/>
                        </a:rPr>
                        <a:t> of a selected carbon time series data product produced from multiple sensors as a test bed for protocol development for broader range of data products including backward compatibility of reference data</a:t>
                      </a:r>
                    </a:p>
                  </a:txBody>
                  <a:tcPr marL="68580" marR="68580" marT="0" marB="0"/>
                </a:tc>
                <a:tc>
                  <a:txBody>
                    <a:bodyPr/>
                    <a:lstStyle/>
                    <a:p>
                      <a:pPr marL="0" marR="0" algn="l">
                        <a:lnSpc>
                          <a:spcPct val="107000"/>
                        </a:lnSpc>
                        <a:spcBef>
                          <a:spcPts val="0"/>
                        </a:spcBef>
                        <a:spcAft>
                          <a:spcPts val="0"/>
                        </a:spcAft>
                      </a:pPr>
                      <a:r>
                        <a:rPr lang="fr-CH" sz="1600" dirty="0">
                          <a:effectLst/>
                          <a:latin typeface="Calibri" panose="020F0502020204030204" pitchFamily="34" charset="0"/>
                          <a:ea typeface="Calibri" panose="020F0502020204030204" pitchFamily="34" charset="0"/>
                          <a:cs typeface="Arial" panose="020B0604020202020204" pitchFamily="34" charset="0"/>
                        </a:rPr>
                        <a:t>CARBON-05</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l">
                        <a:lnSpc>
                          <a:spcPct val="107000"/>
                        </a:lnSpc>
                        <a:spcBef>
                          <a:spcPts val="0"/>
                        </a:spcBef>
                        <a:spcAft>
                          <a:spcPts val="0"/>
                        </a:spcAft>
                      </a:pP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3070" marR="63070" marT="0" marB="0"/>
                </a:tc>
                <a:tc>
                  <a:txBody>
                    <a:bodyPr/>
                    <a:lstStyle/>
                    <a:p>
                      <a:pPr marL="0" marR="0" algn="l" defTabSz="457200" rtl="0">
                        <a:lnSpc>
                          <a:spcPct val="107000"/>
                        </a:lnSpc>
                        <a:spcBef>
                          <a:spcPts val="0"/>
                        </a:spcBef>
                        <a:spcAft>
                          <a:spcPts val="0"/>
                        </a:spcAft>
                      </a:pPr>
                      <a:r>
                        <a:rPr lang="en-US" sz="1600" dirty="0">
                          <a:solidFill>
                            <a:srgbClr val="FF0000"/>
                          </a:solidFill>
                          <a:effectLst/>
                          <a:latin typeface="Calibri" panose="020F0502020204030204" pitchFamily="34" charset="0"/>
                          <a:ea typeface="Calibri" panose="020F0502020204030204" pitchFamily="34" charset="0"/>
                          <a:cs typeface="Arial" panose="020B0604020202020204" pitchFamily="34" charset="0"/>
                        </a:rPr>
                        <a:t>Discuss within WGCV-44 to determine best approach in collaboration with AC-VC, WGCV, and ACSG</a:t>
                      </a:r>
                    </a:p>
                  </a:txBody>
                  <a:tcPr marL="63070" marR="63070" marT="0" marB="0"/>
                </a:tc>
                <a:extLst>
                  <a:ext uri="{0D108BD9-81ED-4DB2-BD59-A6C34878D82A}">
                    <a16:rowId xmlns:a16="http://schemas.microsoft.com/office/drawing/2014/main" xmlns="" val="1182462076"/>
                  </a:ext>
                </a:extLst>
              </a:tr>
            </a:tbl>
          </a:graphicData>
        </a:graphic>
      </p:graphicFrame>
      <p:sp>
        <p:nvSpPr>
          <p:cNvPr id="8" name="Content Placeholder 2">
            <a:extLst>
              <a:ext uri="{FF2B5EF4-FFF2-40B4-BE49-F238E27FC236}">
                <a16:creationId xmlns:a16="http://schemas.microsoft.com/office/drawing/2014/main" xmlns="" id="{2C37F58B-4E04-EC4B-92CC-5AF670FB0BFD}"/>
              </a:ext>
            </a:extLst>
          </p:cNvPr>
          <p:cNvSpPr>
            <a:spLocks noGrp="1"/>
          </p:cNvSpPr>
          <p:nvPr>
            <p:ph sz="half" idx="11"/>
          </p:nvPr>
        </p:nvSpPr>
        <p:spPr>
          <a:xfrm>
            <a:off x="0" y="1600200"/>
            <a:ext cx="8839200" cy="4572000"/>
          </a:xfrm>
        </p:spPr>
        <p:txBody>
          <a:bodyPr/>
          <a:lstStyle/>
          <a:p>
            <a:pPr algn="l" rtl="0"/>
            <a:r>
              <a:rPr lang="en-US" dirty="0"/>
              <a:t>WGCV CEOS Work Plan item for GHGs is also related to other WGCV Carbon Actions</a:t>
            </a:r>
          </a:p>
          <a:p>
            <a:pPr algn="l" rtl="0"/>
            <a:r>
              <a:rPr lang="en-US" dirty="0"/>
              <a:t>WGCV-CA-20 will be addressed through the ACSG efforts discussed during WGCV-44 and as part of the ACSG reorganization</a:t>
            </a:r>
          </a:p>
          <a:p>
            <a:pPr marL="342900" indent="-342900" algn="l" rtl="0">
              <a:spcBef>
                <a:spcPts val="500"/>
              </a:spcBef>
              <a:buSzPct val="90000"/>
              <a:buFont typeface="Arial"/>
              <a:buChar char="•"/>
            </a:pPr>
            <a:endParaRPr lang="en-US" dirty="0"/>
          </a:p>
        </p:txBody>
      </p:sp>
    </p:spTree>
    <p:extLst>
      <p:ext uri="{BB962C8B-B14F-4D97-AF65-F5344CB8AC3E}">
        <p14:creationId xmlns:p14="http://schemas.microsoft.com/office/powerpoint/2010/main" val="971895168"/>
      </p:ext>
    </p:extLst>
  </p:cSld>
  <p:clrMapOvr>
    <a:masterClrMapping/>
  </p:clrMapOvr>
  <p:transition spd="med"/>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xmlns="" id="{2FEA6705-7045-3B4F-95B5-9931B9445E84}"/>
              </a:ext>
            </a:extLst>
          </p:cNvPr>
          <p:cNvSpPr>
            <a:spLocks noGrp="1"/>
          </p:cNvSpPr>
          <p:nvPr>
            <p:ph sz="half" idx="1"/>
          </p:nvPr>
        </p:nvSpPr>
        <p:spPr/>
        <p:txBody>
          <a:bodyPr/>
          <a:lstStyle/>
          <a:p>
            <a:pPr rtl="0"/>
            <a:r>
              <a:rPr lang="en-US" dirty="0"/>
              <a:t>2018 CEOS Work Plan related actions for GHGs</a:t>
            </a:r>
          </a:p>
        </p:txBody>
      </p:sp>
      <p:sp>
        <p:nvSpPr>
          <p:cNvPr id="3" name="Content Placeholder 2">
            <a:extLst>
              <a:ext uri="{FF2B5EF4-FFF2-40B4-BE49-F238E27FC236}">
                <a16:creationId xmlns:a16="http://schemas.microsoft.com/office/drawing/2014/main" xmlns="" id="{044E650C-FA20-8546-AD6B-4D14722CF123}"/>
              </a:ext>
            </a:extLst>
          </p:cNvPr>
          <p:cNvSpPr>
            <a:spLocks noGrp="1"/>
          </p:cNvSpPr>
          <p:nvPr>
            <p:ph sz="half" idx="11"/>
          </p:nvPr>
        </p:nvSpPr>
        <p:spPr>
          <a:xfrm>
            <a:off x="0" y="1600200"/>
            <a:ext cx="8839200" cy="4572000"/>
          </a:xfrm>
        </p:spPr>
        <p:txBody>
          <a:bodyPr/>
          <a:lstStyle/>
          <a:p>
            <a:pPr algn="l" rtl="0"/>
            <a:r>
              <a:rPr lang="en-US" dirty="0"/>
              <a:t>WGCV CEOS Work Plan item for GHGs is also related to other WGCV Carbon Actions</a:t>
            </a:r>
          </a:p>
          <a:p>
            <a:pPr algn="l" rtl="0"/>
            <a:r>
              <a:rPr lang="en-US" dirty="0"/>
              <a:t>Two actions are lagging in completion related to the work plan item but will receive appropriate attention based on discussions at WGCV-44</a:t>
            </a:r>
          </a:p>
          <a:p>
            <a:pPr marL="342900" indent="-342900" algn="l" rtl="0">
              <a:spcBef>
                <a:spcPts val="500"/>
              </a:spcBef>
              <a:buSzPct val="90000"/>
              <a:buFont typeface="Arial"/>
              <a:buChar char="•"/>
            </a:pPr>
            <a:endParaRPr lang="en-US" dirty="0"/>
          </a:p>
        </p:txBody>
      </p:sp>
      <p:graphicFrame>
        <p:nvGraphicFramePr>
          <p:cNvPr id="4" name="Table 3">
            <a:extLst>
              <a:ext uri="{FF2B5EF4-FFF2-40B4-BE49-F238E27FC236}">
                <a16:creationId xmlns:a16="http://schemas.microsoft.com/office/drawing/2014/main" xmlns="" id="{FD29BB62-5087-3042-B5F2-BABBBAF8DF9D}"/>
              </a:ext>
            </a:extLst>
          </p:cNvPr>
          <p:cNvGraphicFramePr>
            <a:graphicFrameLocks noGrp="1"/>
          </p:cNvGraphicFramePr>
          <p:nvPr>
            <p:extLst>
              <p:ext uri="{D42A27DB-BD31-4B8C-83A1-F6EECF244321}">
                <p14:modId xmlns:p14="http://schemas.microsoft.com/office/powerpoint/2010/main" val="2228669066"/>
              </p:ext>
            </p:extLst>
          </p:nvPr>
        </p:nvGraphicFramePr>
        <p:xfrm>
          <a:off x="73956" y="3410584"/>
          <a:ext cx="8915395" cy="2870138"/>
        </p:xfrm>
        <a:graphic>
          <a:graphicData uri="http://schemas.openxmlformats.org/drawingml/2006/table">
            <a:tbl>
              <a:tblPr firstRow="1" firstCol="1" bandRow="1">
                <a:tableStyleId>{5940675A-B579-460E-94D1-54222C63F5DA}</a:tableStyleId>
              </a:tblPr>
              <a:tblGrid>
                <a:gridCol w="1017321">
                  <a:extLst>
                    <a:ext uri="{9D8B030D-6E8A-4147-A177-3AD203B41FA5}">
                      <a16:colId xmlns:a16="http://schemas.microsoft.com/office/drawing/2014/main" xmlns="" val="453000977"/>
                    </a:ext>
                  </a:extLst>
                </a:gridCol>
                <a:gridCol w="4011879">
                  <a:extLst>
                    <a:ext uri="{9D8B030D-6E8A-4147-A177-3AD203B41FA5}">
                      <a16:colId xmlns:a16="http://schemas.microsoft.com/office/drawing/2014/main" xmlns="" val="3048449613"/>
                    </a:ext>
                  </a:extLst>
                </a:gridCol>
                <a:gridCol w="1183341">
                  <a:extLst>
                    <a:ext uri="{9D8B030D-6E8A-4147-A177-3AD203B41FA5}">
                      <a16:colId xmlns:a16="http://schemas.microsoft.com/office/drawing/2014/main" xmlns="" val="3146534914"/>
                    </a:ext>
                  </a:extLst>
                </a:gridCol>
                <a:gridCol w="1714503">
                  <a:extLst>
                    <a:ext uri="{9D8B030D-6E8A-4147-A177-3AD203B41FA5}">
                      <a16:colId xmlns:a16="http://schemas.microsoft.com/office/drawing/2014/main" xmlns="" val="2663333255"/>
                    </a:ext>
                  </a:extLst>
                </a:gridCol>
                <a:gridCol w="988351">
                  <a:extLst>
                    <a:ext uri="{9D8B030D-6E8A-4147-A177-3AD203B41FA5}">
                      <a16:colId xmlns:a16="http://schemas.microsoft.com/office/drawing/2014/main" xmlns="" val="1689226256"/>
                    </a:ext>
                  </a:extLst>
                </a:gridCol>
              </a:tblGrid>
              <a:tr h="686011">
                <a:tc>
                  <a:txBody>
                    <a:bodyPr/>
                    <a:lstStyle/>
                    <a:p>
                      <a:pPr marL="0" marR="0" algn="l">
                        <a:lnSpc>
                          <a:spcPct val="107000"/>
                        </a:lnSpc>
                        <a:spcBef>
                          <a:spcPts val="0"/>
                        </a:spcBef>
                        <a:spcAft>
                          <a:spcPts val="0"/>
                        </a:spcAft>
                      </a:pPr>
                      <a:r>
                        <a:rPr lang="fr-CH" sz="1600" dirty="0">
                          <a:effectLst/>
                          <a:latin typeface="Calibri" panose="020F0502020204030204" pitchFamily="34" charset="0"/>
                          <a:ea typeface="Calibri" panose="020F0502020204030204" pitchFamily="34" charset="0"/>
                          <a:cs typeface="Calibri" panose="020F0502020204030204" pitchFamily="34" charset="0"/>
                        </a:rPr>
                        <a:t>WGCV-CA-15</a:t>
                      </a:r>
                      <a:endParaRPr lang="en-US" sz="16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marL="0" marR="0" algn="l">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Calibri" panose="020F0502020204030204" pitchFamily="34" charset="0"/>
                        </a:rPr>
                        <a:t>Identify sensors providing time series carbon products, especially those part of the AC-VC for providing CO2 and CH4 products.</a:t>
                      </a:r>
                    </a:p>
                  </a:txBody>
                  <a:tcPr marL="68580" marR="68580" marT="0" marB="0"/>
                </a:tc>
                <a:tc>
                  <a:txBody>
                    <a:bodyPr/>
                    <a:lstStyle/>
                    <a:p>
                      <a:pPr marL="0" marR="0" algn="l">
                        <a:lnSpc>
                          <a:spcPct val="107000"/>
                        </a:lnSpc>
                        <a:spcBef>
                          <a:spcPts val="0"/>
                        </a:spcBef>
                        <a:spcAft>
                          <a:spcPts val="0"/>
                        </a:spcAft>
                      </a:pPr>
                      <a:r>
                        <a:rPr lang="fr-CH" sz="1600" dirty="0">
                          <a:effectLst/>
                          <a:latin typeface="Calibri" panose="020F0502020204030204" pitchFamily="34" charset="0"/>
                          <a:ea typeface="Calibri" panose="020F0502020204030204" pitchFamily="34" charset="0"/>
                          <a:cs typeface="Calibri" panose="020F0502020204030204" pitchFamily="34" charset="0"/>
                        </a:rPr>
                        <a:t>CARBON-05</a:t>
                      </a:r>
                      <a:endParaRPr lang="en-US" sz="1600" dirty="0">
                        <a:effectLst/>
                        <a:latin typeface="Calibri" panose="020F0502020204030204" pitchFamily="34" charset="0"/>
                        <a:ea typeface="Calibri" panose="020F0502020204030204" pitchFamily="34" charset="0"/>
                        <a:cs typeface="Calibri" panose="020F0502020204030204" pitchFamily="34" charset="0"/>
                      </a:endParaRPr>
                    </a:p>
                    <a:p>
                      <a:pPr marL="0" marR="0" algn="l">
                        <a:lnSpc>
                          <a:spcPct val="107000"/>
                        </a:lnSpc>
                        <a:spcBef>
                          <a:spcPts val="0"/>
                        </a:spcBef>
                        <a:spcAft>
                          <a:spcPts val="0"/>
                        </a:spcAft>
                      </a:pPr>
                      <a:r>
                        <a:rPr lang="fr-CH" sz="1600" dirty="0">
                          <a:effectLst/>
                          <a:latin typeface="Calibri" panose="020F0502020204030204" pitchFamily="34" charset="0"/>
                          <a:ea typeface="Calibri" panose="020F0502020204030204" pitchFamily="34" charset="0"/>
                          <a:cs typeface="Calibri" panose="020F0502020204030204" pitchFamily="34" charset="0"/>
                        </a:rPr>
                        <a:t>CARBON-20</a:t>
                      </a:r>
                      <a:endParaRPr lang="en-US" sz="16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marL="0" marR="0" algn="l">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Calibri" panose="020F0502020204030204" pitchFamily="34" charset="0"/>
                        </a:rPr>
                        <a:t>ACSG chairs</a:t>
                      </a:r>
                    </a:p>
                  </a:txBody>
                  <a:tcPr marL="63070" marR="63070" marT="0" marB="0"/>
                </a:tc>
                <a:tc>
                  <a:txBody>
                    <a:bodyPr/>
                    <a:lstStyle/>
                    <a:p>
                      <a:pPr marL="0" marR="0" lvl="0" indent="0" algn="l" defTabSz="457200" eaLnBrk="1" fontAlgn="auto" latinLnBrk="0" hangingPunct="1">
                        <a:lnSpc>
                          <a:spcPct val="107000"/>
                        </a:lnSpc>
                        <a:spcBef>
                          <a:spcPts val="0"/>
                        </a:spcBef>
                        <a:spcAft>
                          <a:spcPts val="0"/>
                        </a:spcAft>
                        <a:buClrTx/>
                        <a:buSzTx/>
                        <a:buFontTx/>
                        <a:buNone/>
                        <a:tabLst/>
                        <a:defRPr/>
                      </a:pPr>
                      <a:r>
                        <a:rPr lang="en-US" sz="1600" dirty="0">
                          <a:effectLst/>
                          <a:latin typeface="Calibri" panose="020F0502020204030204" pitchFamily="34" charset="0"/>
                          <a:ea typeface="Calibri" panose="020F0502020204030204" pitchFamily="34" charset="0"/>
                          <a:cs typeface="Calibri" panose="020F0502020204030204" pitchFamily="34" charset="0"/>
                        </a:rPr>
                        <a:t>WGCV-43</a:t>
                      </a:r>
                    </a:p>
                    <a:p>
                      <a:pPr marL="0" marR="0" algn="l">
                        <a:lnSpc>
                          <a:spcPct val="107000"/>
                        </a:lnSpc>
                        <a:spcBef>
                          <a:spcPts val="0"/>
                        </a:spcBef>
                        <a:spcAft>
                          <a:spcPts val="0"/>
                        </a:spcAft>
                      </a:pPr>
                      <a:endParaRPr lang="en-US" sz="1600" dirty="0">
                        <a:effectLst/>
                        <a:latin typeface="Calibri" panose="020F0502020204030204" pitchFamily="34" charset="0"/>
                        <a:ea typeface="Calibri" panose="020F0502020204030204" pitchFamily="34" charset="0"/>
                        <a:cs typeface="Calibri" panose="020F0502020204030204" pitchFamily="34" charset="0"/>
                      </a:endParaRPr>
                    </a:p>
                  </a:txBody>
                  <a:tcPr marL="63070" marR="63070" marT="0" marB="0"/>
                </a:tc>
                <a:extLst>
                  <a:ext uri="{0D108BD9-81ED-4DB2-BD59-A6C34878D82A}">
                    <a16:rowId xmlns:a16="http://schemas.microsoft.com/office/drawing/2014/main" xmlns="" val="3493171349"/>
                  </a:ext>
                </a:extLst>
              </a:tr>
              <a:tr h="686011">
                <a:tc>
                  <a:txBody>
                    <a:bodyPr/>
                    <a:lstStyle/>
                    <a:p>
                      <a:pPr marL="0" marR="0" algn="l">
                        <a:lnSpc>
                          <a:spcPct val="107000"/>
                        </a:lnSpc>
                        <a:spcBef>
                          <a:spcPts val="0"/>
                        </a:spcBef>
                        <a:spcAft>
                          <a:spcPts val="0"/>
                        </a:spcAft>
                      </a:pPr>
                      <a:r>
                        <a:rPr lang="fr-CH" sz="1600" dirty="0">
                          <a:effectLst/>
                          <a:latin typeface="Calibri" panose="020F0502020204030204" pitchFamily="34" charset="0"/>
                          <a:ea typeface="Calibri" panose="020F0502020204030204" pitchFamily="34" charset="0"/>
                          <a:cs typeface="Calibri" panose="020F0502020204030204" pitchFamily="34" charset="0"/>
                        </a:rPr>
                        <a:t>WGCV-CA-27</a:t>
                      </a:r>
                      <a:endParaRPr lang="en-US" sz="16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marL="0" marR="0" algn="l">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Calibri" panose="020F0502020204030204" pitchFamily="34" charset="0"/>
                        </a:rPr>
                        <a:t>Develop list of reference standards for CO2 and CH4 products that are suitable for </a:t>
                      </a:r>
                      <a:r>
                        <a:rPr lang="en-US" sz="1600" dirty="0" err="1">
                          <a:effectLst/>
                          <a:latin typeface="Calibri" panose="020F0502020204030204" pitchFamily="34" charset="0"/>
                          <a:ea typeface="Calibri" panose="020F0502020204030204" pitchFamily="34" charset="0"/>
                          <a:cs typeface="Calibri" panose="020F0502020204030204" pitchFamily="34" charset="0"/>
                        </a:rPr>
                        <a:t>intercomparison</a:t>
                      </a:r>
                      <a:endParaRPr lang="en-US" sz="16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marL="0" marR="0" algn="l">
                        <a:lnSpc>
                          <a:spcPct val="107000"/>
                        </a:lnSpc>
                        <a:spcBef>
                          <a:spcPts val="0"/>
                        </a:spcBef>
                        <a:spcAft>
                          <a:spcPts val="0"/>
                        </a:spcAft>
                      </a:pPr>
                      <a:r>
                        <a:rPr lang="fr-CH" sz="1600" dirty="0">
                          <a:effectLst/>
                          <a:latin typeface="Calibri" panose="020F0502020204030204" pitchFamily="34" charset="0"/>
                          <a:ea typeface="Calibri" panose="020F0502020204030204" pitchFamily="34" charset="0"/>
                          <a:cs typeface="Calibri" panose="020F0502020204030204" pitchFamily="34" charset="0"/>
                        </a:rPr>
                        <a:t>CARBON-20</a:t>
                      </a:r>
                      <a:endParaRPr lang="en-US" sz="16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marL="0" marR="0" algn="l">
                        <a:lnSpc>
                          <a:spcPct val="107000"/>
                        </a:lnSpc>
                        <a:spcBef>
                          <a:spcPts val="0"/>
                        </a:spcBef>
                        <a:spcAft>
                          <a:spcPts val="0"/>
                        </a:spcAft>
                      </a:pPr>
                      <a:r>
                        <a:rPr lang="en-US" sz="1600" dirty="0" err="1">
                          <a:effectLst/>
                          <a:latin typeface="Calibri" panose="020F0502020204030204" pitchFamily="34" charset="0"/>
                          <a:ea typeface="Calibri" panose="020F0502020204030204" pitchFamily="34" charset="0"/>
                          <a:cs typeface="Calibri" panose="020F0502020204030204" pitchFamily="34" charset="0"/>
                        </a:rPr>
                        <a:t>Kuze</a:t>
                      </a:r>
                      <a:r>
                        <a:rPr lang="en-US" sz="1600" dirty="0">
                          <a:effectLst/>
                          <a:latin typeface="Calibri" panose="020F0502020204030204" pitchFamily="34" charset="0"/>
                          <a:ea typeface="Calibri" panose="020F0502020204030204" pitchFamily="34" charset="0"/>
                          <a:cs typeface="Calibri" panose="020F0502020204030204" pitchFamily="34" charset="0"/>
                        </a:rPr>
                        <a:t> and ACSG chairs</a:t>
                      </a:r>
                    </a:p>
                  </a:txBody>
                  <a:tcPr marL="63070" marR="63070" marT="0" marB="0"/>
                </a:tc>
                <a:tc>
                  <a:txBody>
                    <a:bodyPr/>
                    <a:lstStyle/>
                    <a:p>
                      <a:pPr marL="0" marR="0" lvl="0" indent="0" algn="l" defTabSz="457200" eaLnBrk="1" fontAlgn="auto" latinLnBrk="0" hangingPunct="1">
                        <a:lnSpc>
                          <a:spcPct val="107000"/>
                        </a:lnSpc>
                        <a:spcBef>
                          <a:spcPts val="0"/>
                        </a:spcBef>
                        <a:spcAft>
                          <a:spcPts val="0"/>
                        </a:spcAft>
                        <a:buClrTx/>
                        <a:buSzTx/>
                        <a:buFontTx/>
                        <a:buNone/>
                        <a:tabLst/>
                        <a:defRPr/>
                      </a:pPr>
                      <a:r>
                        <a:rPr lang="en-US" sz="1600" dirty="0">
                          <a:effectLst/>
                          <a:latin typeface="Calibri" panose="020F0502020204030204" pitchFamily="34" charset="0"/>
                          <a:ea typeface="Calibri" panose="020F0502020204030204" pitchFamily="34" charset="0"/>
                          <a:cs typeface="Calibri" panose="020F0502020204030204" pitchFamily="34" charset="0"/>
                        </a:rPr>
                        <a:t>WGCV-43</a:t>
                      </a:r>
                    </a:p>
                  </a:txBody>
                  <a:tcPr marL="63070" marR="63070" marT="0" marB="0"/>
                </a:tc>
                <a:extLst>
                  <a:ext uri="{0D108BD9-81ED-4DB2-BD59-A6C34878D82A}">
                    <a16:rowId xmlns:a16="http://schemas.microsoft.com/office/drawing/2014/main" xmlns="" val="3262132657"/>
                  </a:ext>
                </a:extLst>
              </a:tr>
              <a:tr h="686011">
                <a:tc>
                  <a:txBody>
                    <a:bodyPr/>
                    <a:lstStyle/>
                    <a:p>
                      <a:pPr marL="0" marR="0" algn="l">
                        <a:lnSpc>
                          <a:spcPct val="107000"/>
                        </a:lnSpc>
                        <a:spcBef>
                          <a:spcPts val="0"/>
                        </a:spcBef>
                        <a:spcAft>
                          <a:spcPts val="0"/>
                        </a:spcAft>
                      </a:pPr>
                      <a:r>
                        <a:rPr lang="fr-CH" sz="1600" dirty="0">
                          <a:effectLst/>
                          <a:latin typeface="Calibri" panose="020F0502020204030204" pitchFamily="34" charset="0"/>
                          <a:ea typeface="Calibri" panose="020F0502020204030204" pitchFamily="34" charset="0"/>
                          <a:cs typeface="Arial" panose="020B0604020202020204" pitchFamily="34" charset="0"/>
                        </a:rPr>
                        <a:t>WGCV-CA-25</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l">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Arial" panose="020B0604020202020204" pitchFamily="34" charset="0"/>
                        </a:rPr>
                        <a:t>Validate a selected time series product using protocols developed for </a:t>
                      </a:r>
                      <a:r>
                        <a:rPr lang="en-US" sz="1600" dirty="0" err="1">
                          <a:effectLst/>
                          <a:latin typeface="Calibri" panose="020F0502020204030204" pitchFamily="34" charset="0"/>
                          <a:ea typeface="Calibri" panose="020F0502020204030204" pitchFamily="34" charset="0"/>
                          <a:cs typeface="Arial" panose="020B0604020202020204" pitchFamily="34" charset="0"/>
                        </a:rPr>
                        <a:t>intercomparison</a:t>
                      </a:r>
                      <a:r>
                        <a:rPr lang="en-US" sz="1600" dirty="0">
                          <a:effectLst/>
                          <a:latin typeface="Calibri" panose="020F0502020204030204" pitchFamily="34" charset="0"/>
                          <a:ea typeface="Calibri" panose="020F0502020204030204" pitchFamily="34" charset="0"/>
                          <a:cs typeface="Arial" panose="020B0604020202020204" pitchFamily="34" charset="0"/>
                        </a:rPr>
                        <a:t> of the product produced from multiple sensors</a:t>
                      </a:r>
                    </a:p>
                  </a:txBody>
                  <a:tcPr marL="68580" marR="68580" marT="0" marB="0"/>
                </a:tc>
                <a:tc>
                  <a:txBody>
                    <a:bodyPr/>
                    <a:lstStyle/>
                    <a:p>
                      <a:pPr marL="0" marR="0" algn="l">
                        <a:lnSpc>
                          <a:spcPct val="107000"/>
                        </a:lnSpc>
                        <a:spcBef>
                          <a:spcPts val="0"/>
                        </a:spcBef>
                        <a:spcAft>
                          <a:spcPts val="0"/>
                        </a:spcAft>
                      </a:pPr>
                      <a:r>
                        <a:rPr lang="fr-CH" sz="1600" dirty="0">
                          <a:effectLst/>
                          <a:latin typeface="Calibri" panose="020F0502020204030204" pitchFamily="34" charset="0"/>
                          <a:ea typeface="Calibri" panose="020F0502020204030204" pitchFamily="34" charset="0"/>
                          <a:cs typeface="Arial" panose="020B0604020202020204" pitchFamily="34" charset="0"/>
                        </a:rPr>
                        <a:t>CARBON-05</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l" defTabSz="457200" rtl="0">
                        <a:lnSpc>
                          <a:spcPct val="107000"/>
                        </a:lnSpc>
                        <a:spcBef>
                          <a:spcPts val="0"/>
                        </a:spcBef>
                        <a:spcAft>
                          <a:spcPts val="0"/>
                        </a:spcAft>
                      </a:pPr>
                      <a:r>
                        <a:rPr lang="en-US" sz="1600" dirty="0">
                          <a:solidFill>
                            <a:srgbClr val="FF0000"/>
                          </a:solidFill>
                          <a:effectLst/>
                          <a:latin typeface="Calibri" panose="020F0502020204030204" pitchFamily="34" charset="0"/>
                          <a:ea typeface="Calibri" panose="020F0502020204030204" pitchFamily="34" charset="0"/>
                          <a:cs typeface="Arial" panose="020B0604020202020204" pitchFamily="34" charset="0"/>
                        </a:rPr>
                        <a:t>Will work with ACSG to define a possible path forward on this action</a:t>
                      </a:r>
                    </a:p>
                  </a:txBody>
                  <a:tcPr marL="63070" marR="63070" marT="0" marB="0"/>
                </a:tc>
                <a:tc>
                  <a:txBody>
                    <a:bodyPr/>
                    <a:lstStyle/>
                    <a:p>
                      <a:pPr marL="0" marR="0" algn="l" defTabSz="457200" rtl="0">
                        <a:lnSpc>
                          <a:spcPct val="107000"/>
                        </a:lnSpc>
                        <a:spcBef>
                          <a:spcPts val="0"/>
                        </a:spcBef>
                        <a:spcAft>
                          <a:spcPts val="0"/>
                        </a:spcAft>
                      </a:pP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3070" marR="63070" marT="0" marB="0"/>
                </a:tc>
                <a:extLst>
                  <a:ext uri="{0D108BD9-81ED-4DB2-BD59-A6C34878D82A}">
                    <a16:rowId xmlns:a16="http://schemas.microsoft.com/office/drawing/2014/main" xmlns="" val="3445282538"/>
                  </a:ext>
                </a:extLst>
              </a:tr>
            </a:tbl>
          </a:graphicData>
        </a:graphic>
      </p:graphicFrame>
    </p:spTree>
    <p:extLst>
      <p:ext uri="{BB962C8B-B14F-4D97-AF65-F5344CB8AC3E}">
        <p14:creationId xmlns:p14="http://schemas.microsoft.com/office/powerpoint/2010/main" val="2401603871"/>
      </p:ext>
    </p:extLst>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xmlns="" id="{38DD5628-4533-7342-A994-36DD1622B003}"/>
              </a:ext>
            </a:extLst>
          </p:cNvPr>
          <p:cNvSpPr>
            <a:spLocks noGrp="1"/>
          </p:cNvSpPr>
          <p:nvPr>
            <p:ph sz="half" idx="1"/>
          </p:nvPr>
        </p:nvSpPr>
        <p:spPr/>
        <p:txBody>
          <a:bodyPr/>
          <a:lstStyle/>
          <a:p>
            <a:pPr marL="342900" indent="-342900" algn="just" rtl="0">
              <a:spcBef>
                <a:spcPts val="500"/>
              </a:spcBef>
              <a:buSzPct val="100000"/>
              <a:buFont typeface="Arial"/>
              <a:buNone/>
            </a:pPr>
            <a:r>
              <a:rPr lang="en-US" dirty="0"/>
              <a:t>Reminder that many of our LPV-related carbon actions are related to the CEOS Work Plan CARB-16</a:t>
            </a:r>
          </a:p>
        </p:txBody>
      </p:sp>
      <p:sp>
        <p:nvSpPr>
          <p:cNvPr id="3" name="Content Placeholder 2">
            <a:extLst>
              <a:ext uri="{FF2B5EF4-FFF2-40B4-BE49-F238E27FC236}">
                <a16:creationId xmlns:a16="http://schemas.microsoft.com/office/drawing/2014/main" xmlns="" id="{FC251022-3276-5342-AFB2-6C1415C113E8}"/>
              </a:ext>
            </a:extLst>
          </p:cNvPr>
          <p:cNvSpPr>
            <a:spLocks noGrp="1"/>
          </p:cNvSpPr>
          <p:nvPr>
            <p:ph sz="half" idx="11"/>
          </p:nvPr>
        </p:nvSpPr>
        <p:spPr>
          <a:xfrm>
            <a:off x="0" y="3581400"/>
            <a:ext cx="8839200" cy="2895600"/>
          </a:xfrm>
        </p:spPr>
        <p:txBody>
          <a:bodyPr/>
          <a:lstStyle/>
          <a:p>
            <a:pPr marL="342900" indent="-342900" algn="l" rtl="0">
              <a:spcBef>
                <a:spcPts val="500"/>
              </a:spcBef>
              <a:buSzPct val="90000"/>
              <a:buFont typeface="Arial"/>
              <a:buChar char="•"/>
            </a:pPr>
            <a:r>
              <a:rPr lang="en-US" dirty="0"/>
              <a:t>That action has fed to an additional CEOS Work Plan item CV-19</a:t>
            </a:r>
          </a:p>
          <a:p>
            <a:pPr marL="342900" indent="-342900" algn="l" rtl="0">
              <a:spcBef>
                <a:spcPts val="500"/>
              </a:spcBef>
              <a:buSzPct val="90000"/>
              <a:buFont typeface="Arial"/>
              <a:buChar char="•"/>
            </a:pPr>
            <a:endParaRPr lang="en-US" dirty="0"/>
          </a:p>
          <a:p>
            <a:pPr marL="342900" indent="-342900" algn="l" rtl="0">
              <a:spcBef>
                <a:spcPts val="500"/>
              </a:spcBef>
              <a:buSzPct val="90000"/>
              <a:buFont typeface="Arial"/>
              <a:buChar char="•"/>
            </a:pPr>
            <a:endParaRPr lang="en-US" dirty="0"/>
          </a:p>
          <a:p>
            <a:pPr marL="342900" indent="-342900" algn="l" rtl="0">
              <a:spcBef>
                <a:spcPts val="500"/>
              </a:spcBef>
              <a:buSzPct val="90000"/>
              <a:buFont typeface="Arial"/>
              <a:buChar char="•"/>
            </a:pPr>
            <a:endParaRPr lang="en-US" dirty="0"/>
          </a:p>
          <a:p>
            <a:pPr marL="342900" indent="-342900" algn="l" rtl="0">
              <a:spcBef>
                <a:spcPts val="500"/>
              </a:spcBef>
              <a:buSzPct val="90000"/>
              <a:buFont typeface="Arial"/>
              <a:buChar char="•"/>
            </a:pPr>
            <a:endParaRPr lang="en-US" dirty="0"/>
          </a:p>
          <a:p>
            <a:pPr marL="342900" indent="-342900" algn="l" rtl="0">
              <a:spcBef>
                <a:spcPts val="500"/>
              </a:spcBef>
              <a:buSzPct val="90000"/>
              <a:buFont typeface="Arial"/>
              <a:buChar char="•"/>
            </a:pPr>
            <a:r>
              <a:rPr lang="en-US" dirty="0"/>
              <a:t>And there is still CV-18 related to GHGs that ACSG is taking lead</a:t>
            </a:r>
          </a:p>
        </p:txBody>
      </p:sp>
      <p:graphicFrame>
        <p:nvGraphicFramePr>
          <p:cNvPr id="4" name="Table 3">
            <a:extLst>
              <a:ext uri="{FF2B5EF4-FFF2-40B4-BE49-F238E27FC236}">
                <a16:creationId xmlns:a16="http://schemas.microsoft.com/office/drawing/2014/main" xmlns="" id="{621FE9C7-E378-734A-B77A-D0A0926C79B2}"/>
              </a:ext>
            </a:extLst>
          </p:cNvPr>
          <p:cNvGraphicFramePr>
            <a:graphicFrameLocks noGrp="1"/>
          </p:cNvGraphicFramePr>
          <p:nvPr>
            <p:extLst>
              <p:ext uri="{D42A27DB-BD31-4B8C-83A1-F6EECF244321}">
                <p14:modId xmlns:p14="http://schemas.microsoft.com/office/powerpoint/2010/main" val="1534804575"/>
              </p:ext>
            </p:extLst>
          </p:nvPr>
        </p:nvGraphicFramePr>
        <p:xfrm>
          <a:off x="76200" y="1981200"/>
          <a:ext cx="8991600" cy="1371600"/>
        </p:xfrm>
        <a:graphic>
          <a:graphicData uri="http://schemas.openxmlformats.org/drawingml/2006/table">
            <a:tbl>
              <a:tblPr firstRow="1" firstCol="1" bandRow="1">
                <a:tableStyleId>{5940675A-B579-460E-94D1-54222C63F5DA}</a:tableStyleId>
              </a:tblPr>
              <a:tblGrid>
                <a:gridCol w="2727788">
                  <a:extLst>
                    <a:ext uri="{9D8B030D-6E8A-4147-A177-3AD203B41FA5}">
                      <a16:colId xmlns:a16="http://schemas.microsoft.com/office/drawing/2014/main" xmlns="" val="1099386333"/>
                    </a:ext>
                  </a:extLst>
                </a:gridCol>
                <a:gridCol w="1313381">
                  <a:extLst>
                    <a:ext uri="{9D8B030D-6E8A-4147-A177-3AD203B41FA5}">
                      <a16:colId xmlns:a16="http://schemas.microsoft.com/office/drawing/2014/main" xmlns="" val="1503211582"/>
                    </a:ext>
                  </a:extLst>
                </a:gridCol>
                <a:gridCol w="4097778">
                  <a:extLst>
                    <a:ext uri="{9D8B030D-6E8A-4147-A177-3AD203B41FA5}">
                      <a16:colId xmlns:a16="http://schemas.microsoft.com/office/drawing/2014/main" xmlns="" val="411140357"/>
                    </a:ext>
                  </a:extLst>
                </a:gridCol>
                <a:gridCol w="852653">
                  <a:extLst>
                    <a:ext uri="{9D8B030D-6E8A-4147-A177-3AD203B41FA5}">
                      <a16:colId xmlns:a16="http://schemas.microsoft.com/office/drawing/2014/main" xmlns="" val="2103312062"/>
                    </a:ext>
                  </a:extLst>
                </a:gridCol>
              </a:tblGrid>
              <a:tr h="132588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dirty="0">
                          <a:effectLst/>
                          <a:latin typeface="Calibri"/>
                          <a:ea typeface="Times New Roman" panose="02020603050405020304" pitchFamily="18" charset="0"/>
                          <a:cs typeface="Calibri"/>
                        </a:rPr>
                        <a:t>CARB-16: Cal/Val and</a:t>
                      </a:r>
                    </a:p>
                    <a:p>
                      <a:pPr marL="0" marR="0" indent="0" algn="l" defTabSz="457200" rtl="0" eaLnBrk="1" fontAlgn="auto" latinLnBrk="0" hangingPunct="1">
                        <a:lnSpc>
                          <a:spcPct val="100000"/>
                        </a:lnSpc>
                        <a:spcBef>
                          <a:spcPts val="0"/>
                        </a:spcBef>
                        <a:spcAft>
                          <a:spcPts val="0"/>
                        </a:spcAft>
                        <a:buClrTx/>
                        <a:buSzTx/>
                        <a:buFontTx/>
                        <a:buNone/>
                        <a:tabLst/>
                        <a:defRPr/>
                      </a:pPr>
                      <a:r>
                        <a:rPr lang="en-US" sz="1800" dirty="0">
                          <a:effectLst/>
                          <a:latin typeface="Calibri"/>
                          <a:ea typeface="Times New Roman" panose="02020603050405020304" pitchFamily="18" charset="0"/>
                          <a:cs typeface="Calibri"/>
                        </a:rPr>
                        <a:t>production of biomass products from CEOS missions </a:t>
                      </a:r>
                    </a:p>
                  </a:txBody>
                  <a:tcPr marL="68580" marR="68580" marT="0" marB="0"/>
                </a:tc>
                <a:tc>
                  <a:txBody>
                    <a:bodyPr/>
                    <a:lstStyle/>
                    <a:p>
                      <a:pPr marL="0" marR="0" algn="l" defTabSz="457200" rtl="0">
                        <a:spcBef>
                          <a:spcPts val="0"/>
                        </a:spcBef>
                        <a:spcAft>
                          <a:spcPts val="0"/>
                        </a:spcAft>
                      </a:pPr>
                      <a:r>
                        <a:rPr lang="en-US" sz="1800" dirty="0">
                          <a:effectLst/>
                          <a:latin typeface="Calibri"/>
                          <a:ea typeface="Times New Roman" panose="02020603050405020304" pitchFamily="18" charset="0"/>
                          <a:cs typeface="Calibri"/>
                        </a:rPr>
                        <a:t>Q4 2019</a:t>
                      </a:r>
                    </a:p>
                  </a:txBody>
                  <a:tcPr marL="68580" marR="68580" marT="0" marB="0"/>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dirty="0">
                          <a:effectLst/>
                          <a:latin typeface="Calibri"/>
                          <a:ea typeface="Times New Roman" panose="02020603050405020304" pitchFamily="18" charset="0"/>
                          <a:cs typeface="Calibri"/>
                        </a:rPr>
                        <a:t>Development of a coordinated </a:t>
                      </a:r>
                      <a:r>
                        <a:rPr lang="en-US" sz="1800" dirty="0" err="1">
                          <a:effectLst/>
                          <a:latin typeface="Calibri"/>
                          <a:ea typeface="Times New Roman" panose="02020603050405020304" pitchFamily="18" charset="0"/>
                          <a:cs typeface="Calibri"/>
                        </a:rPr>
                        <a:t>cal</a:t>
                      </a:r>
                      <a:r>
                        <a:rPr lang="en-US" sz="1800" dirty="0">
                          <a:effectLst/>
                          <a:latin typeface="Calibri"/>
                          <a:ea typeface="Times New Roman" panose="02020603050405020304" pitchFamily="18" charset="0"/>
                          <a:cs typeface="Calibri"/>
                        </a:rPr>
                        <a:t>/</a:t>
                      </a:r>
                      <a:r>
                        <a:rPr lang="en-US" sz="1800" dirty="0" err="1">
                          <a:effectLst/>
                          <a:latin typeface="Calibri"/>
                          <a:ea typeface="Times New Roman" panose="02020603050405020304" pitchFamily="18" charset="0"/>
                          <a:cs typeface="Calibri"/>
                        </a:rPr>
                        <a:t>val</a:t>
                      </a:r>
                      <a:r>
                        <a:rPr lang="en-US" sz="1800" dirty="0">
                          <a:effectLst/>
                          <a:latin typeface="Calibri"/>
                          <a:ea typeface="Times New Roman" panose="02020603050405020304" pitchFamily="18" charset="0"/>
                          <a:cs typeface="Calibri"/>
                        </a:rPr>
                        <a:t> strategy across NASA and ESA biomass missions that rationalizes protocols, data sharing, and the establishment of ground-based carbon super-sites </a:t>
                      </a:r>
                    </a:p>
                  </a:txBody>
                  <a:tcPr marL="68580" marR="68580" marT="0" marB="0"/>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dirty="0">
                          <a:effectLst/>
                          <a:latin typeface="Calibri"/>
                          <a:ea typeface="Times New Roman" panose="02020603050405020304" pitchFamily="18" charset="0"/>
                          <a:cs typeface="Calibri"/>
                        </a:rPr>
                        <a:t>NASA</a:t>
                      </a:r>
                    </a:p>
                    <a:p>
                      <a:pPr marL="0" marR="0" indent="0" algn="l" defTabSz="457200" rtl="0" eaLnBrk="1" fontAlgn="auto" latinLnBrk="0" hangingPunct="1">
                        <a:lnSpc>
                          <a:spcPct val="100000"/>
                        </a:lnSpc>
                        <a:spcBef>
                          <a:spcPts val="0"/>
                        </a:spcBef>
                        <a:spcAft>
                          <a:spcPts val="0"/>
                        </a:spcAft>
                        <a:buClrTx/>
                        <a:buSzTx/>
                        <a:buFontTx/>
                        <a:buNone/>
                        <a:tabLst/>
                        <a:defRPr/>
                      </a:pPr>
                      <a:r>
                        <a:rPr lang="en-US" sz="1800" dirty="0">
                          <a:effectLst/>
                          <a:latin typeface="Calibri"/>
                          <a:ea typeface="Times New Roman" panose="02020603050405020304" pitchFamily="18" charset="0"/>
                          <a:cs typeface="Calibri"/>
                        </a:rPr>
                        <a:t>ESA</a:t>
                      </a:r>
                    </a:p>
                  </a:txBody>
                  <a:tcPr marL="68580" marR="68580" marT="0" marB="0"/>
                </a:tc>
                <a:extLst>
                  <a:ext uri="{0D108BD9-81ED-4DB2-BD59-A6C34878D82A}">
                    <a16:rowId xmlns:a16="http://schemas.microsoft.com/office/drawing/2014/main" xmlns="" val="2202125859"/>
                  </a:ext>
                </a:extLst>
              </a:tr>
            </a:tbl>
          </a:graphicData>
        </a:graphic>
      </p:graphicFrame>
      <p:graphicFrame>
        <p:nvGraphicFramePr>
          <p:cNvPr id="5" name="Table 4">
            <a:extLst>
              <a:ext uri="{FF2B5EF4-FFF2-40B4-BE49-F238E27FC236}">
                <a16:creationId xmlns:a16="http://schemas.microsoft.com/office/drawing/2014/main" xmlns="" id="{8A2AF720-C407-D843-ACAD-83F83388D85B}"/>
              </a:ext>
            </a:extLst>
          </p:cNvPr>
          <p:cNvGraphicFramePr>
            <a:graphicFrameLocks noGrp="1"/>
          </p:cNvGraphicFramePr>
          <p:nvPr>
            <p:extLst>
              <p:ext uri="{D42A27DB-BD31-4B8C-83A1-F6EECF244321}">
                <p14:modId xmlns:p14="http://schemas.microsoft.com/office/powerpoint/2010/main" val="4017895289"/>
              </p:ext>
            </p:extLst>
          </p:nvPr>
        </p:nvGraphicFramePr>
        <p:xfrm>
          <a:off x="95250" y="4204623"/>
          <a:ext cx="8820150" cy="1053177"/>
        </p:xfrm>
        <a:graphic>
          <a:graphicData uri="http://schemas.openxmlformats.org/drawingml/2006/table">
            <a:tbl>
              <a:tblPr firstRow="1" firstCol="1" lastRow="1" lastCol="1" bandRow="1" bandCol="1">
                <a:tableStyleId>{5940675A-B579-460E-94D1-54222C63F5DA}</a:tableStyleId>
              </a:tblPr>
              <a:tblGrid>
                <a:gridCol w="2495550">
                  <a:extLst>
                    <a:ext uri="{9D8B030D-6E8A-4147-A177-3AD203B41FA5}">
                      <a16:colId xmlns:a16="http://schemas.microsoft.com/office/drawing/2014/main" xmlns="" val="227690917"/>
                    </a:ext>
                  </a:extLst>
                </a:gridCol>
                <a:gridCol w="762000">
                  <a:extLst>
                    <a:ext uri="{9D8B030D-6E8A-4147-A177-3AD203B41FA5}">
                      <a16:colId xmlns:a16="http://schemas.microsoft.com/office/drawing/2014/main" xmlns="" val="2989808441"/>
                    </a:ext>
                  </a:extLst>
                </a:gridCol>
                <a:gridCol w="4724400">
                  <a:extLst>
                    <a:ext uri="{9D8B030D-6E8A-4147-A177-3AD203B41FA5}">
                      <a16:colId xmlns:a16="http://schemas.microsoft.com/office/drawing/2014/main" xmlns="" val="3482095109"/>
                    </a:ext>
                  </a:extLst>
                </a:gridCol>
                <a:gridCol w="838200">
                  <a:extLst>
                    <a:ext uri="{9D8B030D-6E8A-4147-A177-3AD203B41FA5}">
                      <a16:colId xmlns:a16="http://schemas.microsoft.com/office/drawing/2014/main" xmlns="" val="2153047713"/>
                    </a:ext>
                  </a:extLst>
                </a:gridCol>
              </a:tblGrid>
              <a:tr h="1053177">
                <a:tc>
                  <a:txBody>
                    <a:bodyPr/>
                    <a:lstStyle/>
                    <a:p>
                      <a:pPr marL="95250" marR="0" algn="l">
                        <a:lnSpc>
                          <a:spcPct val="100000"/>
                        </a:lnSpc>
                        <a:spcBef>
                          <a:spcPts val="0"/>
                        </a:spcBef>
                        <a:spcAft>
                          <a:spcPts val="0"/>
                        </a:spcAft>
                      </a:pPr>
                      <a:r>
                        <a:rPr lang="en-US" sz="1800" dirty="0">
                          <a:effectLst/>
                          <a:latin typeface="Calibri" panose="020F0502020204030204" pitchFamily="34" charset="0"/>
                          <a:cs typeface="Calibri" panose="020F0502020204030204" pitchFamily="34" charset="0"/>
                        </a:rPr>
                        <a:t>CV-19: Biomass validation protocols</a:t>
                      </a:r>
                      <a:endParaRPr lang="en-US" sz="1800" dirty="0">
                        <a:effectLst/>
                        <a:latin typeface="Calibri" panose="020F0502020204030204" pitchFamily="34" charset="0"/>
                        <a:ea typeface="Calibri" panose="020F0502020204030204" pitchFamily="34" charset="0"/>
                        <a:cs typeface="Calibri" panose="020F0502020204030204" pitchFamily="34" charset="0"/>
                      </a:endParaRPr>
                    </a:p>
                  </a:txBody>
                  <a:tcPr marL="0" marR="0" marT="0" marB="0"/>
                </a:tc>
                <a:tc>
                  <a:txBody>
                    <a:bodyPr/>
                    <a:lstStyle/>
                    <a:p>
                      <a:pPr marL="63500" marR="0" algn="l">
                        <a:lnSpc>
                          <a:spcPct val="100000"/>
                        </a:lnSpc>
                        <a:spcBef>
                          <a:spcPts val="0"/>
                        </a:spcBef>
                        <a:spcAft>
                          <a:spcPts val="0"/>
                        </a:spcAft>
                      </a:pPr>
                      <a:r>
                        <a:rPr lang="en-GB" sz="1800" dirty="0">
                          <a:effectLst/>
                          <a:latin typeface="Calibri" panose="020F0502020204030204" pitchFamily="34" charset="0"/>
                          <a:cs typeface="Calibri" panose="020F0502020204030204" pitchFamily="34" charset="0"/>
                        </a:rPr>
                        <a:t>Q2 2020</a:t>
                      </a:r>
                      <a:endParaRPr lang="en-US" sz="1800" dirty="0">
                        <a:effectLst/>
                        <a:latin typeface="Calibri" panose="020F0502020204030204" pitchFamily="34" charset="0"/>
                        <a:ea typeface="Calibri" panose="020F0502020204030204" pitchFamily="34" charset="0"/>
                        <a:cs typeface="Calibri" panose="020F0502020204030204" pitchFamily="34" charset="0"/>
                      </a:endParaRPr>
                    </a:p>
                  </a:txBody>
                  <a:tcPr marL="0" marR="0" marT="0" marB="0"/>
                </a:tc>
                <a:tc>
                  <a:txBody>
                    <a:bodyPr/>
                    <a:lstStyle/>
                    <a:p>
                      <a:pPr marL="59055" marR="0" algn="l">
                        <a:lnSpc>
                          <a:spcPct val="100000"/>
                        </a:lnSpc>
                        <a:spcBef>
                          <a:spcPts val="0"/>
                        </a:spcBef>
                        <a:spcAft>
                          <a:spcPts val="0"/>
                        </a:spcAft>
                      </a:pPr>
                      <a:r>
                        <a:rPr lang="en-US" sz="1800" dirty="0">
                          <a:effectLst/>
                          <a:latin typeface="Calibri" panose="020F0502020204030204" pitchFamily="34" charset="0"/>
                          <a:cs typeface="Calibri" panose="020F0502020204030204" pitchFamily="34" charset="0"/>
                        </a:rPr>
                        <a:t>Development of an initial set of guidance for validation of biomass products using near-term missions such as NISAR, GEDI, and BIOMASS</a:t>
                      </a:r>
                      <a:endParaRPr lang="en-US" sz="1800" dirty="0">
                        <a:effectLst/>
                        <a:latin typeface="Calibri" panose="020F0502020204030204" pitchFamily="34" charset="0"/>
                        <a:ea typeface="Calibri" panose="020F0502020204030204" pitchFamily="34" charset="0"/>
                        <a:cs typeface="Calibri" panose="020F0502020204030204" pitchFamily="34" charset="0"/>
                      </a:endParaRPr>
                    </a:p>
                  </a:txBody>
                  <a:tcPr marL="0" marR="0" marT="0" marB="0"/>
                </a:tc>
                <a:tc>
                  <a:txBody>
                    <a:bodyPr/>
                    <a:lstStyle/>
                    <a:p>
                      <a:pPr marL="64770" marR="0" algn="l">
                        <a:lnSpc>
                          <a:spcPct val="100000"/>
                        </a:lnSpc>
                        <a:spcBef>
                          <a:spcPts val="0"/>
                        </a:spcBef>
                        <a:spcAft>
                          <a:spcPts val="0"/>
                        </a:spcAft>
                      </a:pPr>
                      <a:r>
                        <a:rPr lang="en-GB" sz="1800" dirty="0">
                          <a:effectLst/>
                          <a:latin typeface="Calibri" panose="020F0502020204030204" pitchFamily="34" charset="0"/>
                          <a:cs typeface="Calibri" panose="020F0502020204030204" pitchFamily="34" charset="0"/>
                        </a:rPr>
                        <a:t>WGCV</a:t>
                      </a:r>
                      <a:endParaRPr lang="en-US" sz="1800" dirty="0">
                        <a:effectLst/>
                        <a:latin typeface="Calibri" panose="020F0502020204030204" pitchFamily="34" charset="0"/>
                        <a:ea typeface="Calibri" panose="020F0502020204030204" pitchFamily="34" charset="0"/>
                        <a:cs typeface="Calibri" panose="020F0502020204030204" pitchFamily="34" charset="0"/>
                      </a:endParaRPr>
                    </a:p>
                  </a:txBody>
                  <a:tcPr marL="0" marR="0" marT="0" marB="0"/>
                </a:tc>
                <a:extLst>
                  <a:ext uri="{0D108BD9-81ED-4DB2-BD59-A6C34878D82A}">
                    <a16:rowId xmlns:a16="http://schemas.microsoft.com/office/drawing/2014/main" xmlns="" val="2642686397"/>
                  </a:ext>
                </a:extLst>
              </a:tr>
            </a:tbl>
          </a:graphicData>
        </a:graphic>
      </p:graphicFrame>
    </p:spTree>
    <p:extLst>
      <p:ext uri="{BB962C8B-B14F-4D97-AF65-F5344CB8AC3E}">
        <p14:creationId xmlns:p14="http://schemas.microsoft.com/office/powerpoint/2010/main" val="1049848761"/>
      </p:ext>
    </p:extLst>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xmlns="" id="{BE923F06-4C2B-9649-A427-C9880EE12A45}"/>
              </a:ext>
            </a:extLst>
          </p:cNvPr>
          <p:cNvSpPr>
            <a:spLocks noGrp="1"/>
          </p:cNvSpPr>
          <p:nvPr>
            <p:ph sz="half" idx="1"/>
          </p:nvPr>
        </p:nvSpPr>
        <p:spPr/>
        <p:txBody>
          <a:bodyPr/>
          <a:lstStyle/>
          <a:p>
            <a:pPr marL="342900" indent="-342900" algn="just" rtl="0">
              <a:spcBef>
                <a:spcPts val="500"/>
              </a:spcBef>
              <a:buSzPct val="100000"/>
              <a:buFont typeface="Arial"/>
              <a:buNone/>
            </a:pPr>
            <a:r>
              <a:rPr lang="en-US" dirty="0"/>
              <a:t>Start with a possible closure item first</a:t>
            </a:r>
          </a:p>
        </p:txBody>
      </p:sp>
      <p:graphicFrame>
        <p:nvGraphicFramePr>
          <p:cNvPr id="4" name="Table 3">
            <a:extLst>
              <a:ext uri="{FF2B5EF4-FFF2-40B4-BE49-F238E27FC236}">
                <a16:creationId xmlns:a16="http://schemas.microsoft.com/office/drawing/2014/main" xmlns="" id="{76412668-3127-0240-B50A-6C39BE0FD1F7}"/>
              </a:ext>
            </a:extLst>
          </p:cNvPr>
          <p:cNvGraphicFramePr>
            <a:graphicFrameLocks noGrp="1"/>
          </p:cNvGraphicFramePr>
          <p:nvPr>
            <p:extLst>
              <p:ext uri="{D42A27DB-BD31-4B8C-83A1-F6EECF244321}">
                <p14:modId xmlns:p14="http://schemas.microsoft.com/office/powerpoint/2010/main" val="388537726"/>
              </p:ext>
            </p:extLst>
          </p:nvPr>
        </p:nvGraphicFramePr>
        <p:xfrm>
          <a:off x="152400" y="1981200"/>
          <a:ext cx="8915395" cy="1905000"/>
        </p:xfrm>
        <a:graphic>
          <a:graphicData uri="http://schemas.openxmlformats.org/drawingml/2006/table">
            <a:tbl>
              <a:tblPr firstRow="1" firstCol="1" bandRow="1">
                <a:tableStyleId>{5940675A-B579-460E-94D1-54222C63F5DA}</a:tableStyleId>
              </a:tblPr>
              <a:tblGrid>
                <a:gridCol w="1017321">
                  <a:extLst>
                    <a:ext uri="{9D8B030D-6E8A-4147-A177-3AD203B41FA5}">
                      <a16:colId xmlns:a16="http://schemas.microsoft.com/office/drawing/2014/main" xmlns="" val="2802800894"/>
                    </a:ext>
                  </a:extLst>
                </a:gridCol>
                <a:gridCol w="3402279">
                  <a:extLst>
                    <a:ext uri="{9D8B030D-6E8A-4147-A177-3AD203B41FA5}">
                      <a16:colId xmlns:a16="http://schemas.microsoft.com/office/drawing/2014/main" xmlns="" val="87526987"/>
                    </a:ext>
                  </a:extLst>
                </a:gridCol>
                <a:gridCol w="1371600">
                  <a:extLst>
                    <a:ext uri="{9D8B030D-6E8A-4147-A177-3AD203B41FA5}">
                      <a16:colId xmlns:a16="http://schemas.microsoft.com/office/drawing/2014/main" xmlns="" val="3643150657"/>
                    </a:ext>
                  </a:extLst>
                </a:gridCol>
                <a:gridCol w="1143000">
                  <a:extLst>
                    <a:ext uri="{9D8B030D-6E8A-4147-A177-3AD203B41FA5}">
                      <a16:colId xmlns:a16="http://schemas.microsoft.com/office/drawing/2014/main" xmlns="" val="2769809323"/>
                    </a:ext>
                  </a:extLst>
                </a:gridCol>
                <a:gridCol w="1981195">
                  <a:extLst>
                    <a:ext uri="{9D8B030D-6E8A-4147-A177-3AD203B41FA5}">
                      <a16:colId xmlns:a16="http://schemas.microsoft.com/office/drawing/2014/main" xmlns="" val="3123712192"/>
                    </a:ext>
                  </a:extLst>
                </a:gridCol>
              </a:tblGrid>
              <a:tr h="1905000">
                <a:tc>
                  <a:txBody>
                    <a:bodyPr/>
                    <a:lstStyle/>
                    <a:p>
                      <a:pPr marL="0" marR="0" algn="l">
                        <a:lnSpc>
                          <a:spcPct val="107000"/>
                        </a:lnSpc>
                        <a:spcBef>
                          <a:spcPts val="0"/>
                        </a:spcBef>
                        <a:spcAft>
                          <a:spcPts val="0"/>
                        </a:spcAft>
                      </a:pPr>
                      <a:r>
                        <a:rPr lang="fr-CH" sz="1600" dirty="0">
                          <a:effectLst/>
                          <a:latin typeface="Calibri" panose="020F0502020204030204" pitchFamily="34" charset="0"/>
                          <a:ea typeface="Calibri" panose="020F0502020204030204" pitchFamily="34" charset="0"/>
                          <a:cs typeface="Arial" panose="020B0604020202020204" pitchFamily="34" charset="0"/>
                        </a:rPr>
                        <a:t>WGCV-CA-17</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l">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Arial" panose="020B0604020202020204" pitchFamily="34" charset="0"/>
                        </a:rPr>
                        <a:t>Develop an inventory of existing protocols and definitions for products, validation, and </a:t>
                      </a:r>
                      <a:r>
                        <a:rPr lang="en-US" sz="1600" dirty="0" err="1">
                          <a:effectLst/>
                          <a:latin typeface="Calibri" panose="020F0502020204030204" pitchFamily="34" charset="0"/>
                          <a:ea typeface="Calibri" panose="020F0502020204030204" pitchFamily="34" charset="0"/>
                          <a:cs typeface="Arial" panose="020B0604020202020204" pitchFamily="34" charset="0"/>
                        </a:rPr>
                        <a:t>intercomparisons</a:t>
                      </a:r>
                      <a:r>
                        <a:rPr lang="en-US" sz="1600" dirty="0">
                          <a:effectLst/>
                          <a:latin typeface="Calibri" panose="020F0502020204030204" pitchFamily="34" charset="0"/>
                          <a:ea typeface="Calibri" panose="020F0502020204030204" pitchFamily="34" charset="0"/>
                          <a:cs typeface="Arial" panose="020B0604020202020204" pitchFamily="34" charset="0"/>
                        </a:rPr>
                        <a:t> and collate those publications from WGCV members documenting the traceability and protocols of satellite data uncertainty assessment.</a:t>
                      </a:r>
                    </a:p>
                  </a:txBody>
                  <a:tcPr marL="68580" marR="68580" marT="0" marB="0"/>
                </a:tc>
                <a:tc>
                  <a:txBody>
                    <a:bodyPr/>
                    <a:lstStyle/>
                    <a:p>
                      <a:pPr marL="0" marR="0" algn="l">
                        <a:lnSpc>
                          <a:spcPct val="107000"/>
                        </a:lnSpc>
                        <a:spcBef>
                          <a:spcPts val="0"/>
                        </a:spcBef>
                        <a:spcAft>
                          <a:spcPts val="0"/>
                        </a:spcAft>
                      </a:pPr>
                      <a:r>
                        <a:rPr lang="fr-CH" sz="1600" dirty="0">
                          <a:effectLst/>
                          <a:latin typeface="Calibri" panose="020F0502020204030204" pitchFamily="34" charset="0"/>
                          <a:ea typeface="Calibri" panose="020F0502020204030204" pitchFamily="34" charset="0"/>
                          <a:cs typeface="Arial" panose="020B0604020202020204" pitchFamily="34" charset="0"/>
                        </a:rPr>
                        <a:t>CARBON-26</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0" marR="0" algn="l">
                        <a:lnSpc>
                          <a:spcPct val="107000"/>
                        </a:lnSpc>
                        <a:spcBef>
                          <a:spcPts val="0"/>
                        </a:spcBef>
                        <a:spcAft>
                          <a:spcPts val="0"/>
                        </a:spcAft>
                      </a:pPr>
                      <a:r>
                        <a:rPr lang="fr-CH" sz="1600" dirty="0">
                          <a:effectLst/>
                          <a:latin typeface="Calibri" panose="020F0502020204030204" pitchFamily="34" charset="0"/>
                          <a:ea typeface="Calibri" panose="020F0502020204030204" pitchFamily="34" charset="0"/>
                          <a:cs typeface="Arial" panose="020B0604020202020204" pitchFamily="34" charset="0"/>
                        </a:rPr>
                        <a:t>CARBON-27</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l" defTabSz="457200" rtl="0">
                        <a:lnSpc>
                          <a:spcPct val="107000"/>
                        </a:lnSpc>
                        <a:spcBef>
                          <a:spcPts val="0"/>
                        </a:spcBef>
                        <a:spcAft>
                          <a:spcPts val="0"/>
                        </a:spcAft>
                      </a:pPr>
                      <a:r>
                        <a:rPr lang="en-US" sz="1600" b="1" dirty="0">
                          <a:effectLst/>
                          <a:latin typeface="Calibri" panose="020F0502020204030204" pitchFamily="34" charset="0"/>
                          <a:ea typeface="Calibri" panose="020F0502020204030204" pitchFamily="34" charset="0"/>
                          <a:cs typeface="Arial" panose="020B0604020202020204" pitchFamily="34" charset="0"/>
                        </a:rPr>
                        <a:t>COULD BE FEASIBLE TO CLOSE THIS ACTION</a:t>
                      </a:r>
                    </a:p>
                  </a:txBody>
                  <a:tcPr marL="63070" marR="63070" marT="0" marB="0"/>
                </a:tc>
                <a:tc>
                  <a:txBody>
                    <a:bodyPr/>
                    <a:lstStyle/>
                    <a:p>
                      <a:pPr marL="0" marR="0" algn="l" defTabSz="457200" rtl="0">
                        <a:lnSpc>
                          <a:spcPct val="107000"/>
                        </a:lnSpc>
                        <a:spcBef>
                          <a:spcPts val="0"/>
                        </a:spcBef>
                        <a:spcAft>
                          <a:spcPts val="0"/>
                        </a:spcAft>
                      </a:pPr>
                      <a:r>
                        <a:rPr lang="en-US" sz="1600" dirty="0">
                          <a:solidFill>
                            <a:srgbClr val="FF0000"/>
                          </a:solidFill>
                          <a:effectLst/>
                          <a:latin typeface="Calibri" panose="020F0502020204030204" pitchFamily="34" charset="0"/>
                          <a:ea typeface="Calibri" panose="020F0502020204030204" pitchFamily="34" charset="0"/>
                          <a:cs typeface="Arial" panose="020B0604020202020204" pitchFamily="34" charset="0"/>
                        </a:rPr>
                        <a:t>Discuss within WGCV-44 to determine whether current LPV web site for LAI and LST is sufficient for this action</a:t>
                      </a:r>
                    </a:p>
                  </a:txBody>
                  <a:tcPr marL="63070" marR="63070" marT="0" marB="0"/>
                </a:tc>
                <a:extLst>
                  <a:ext uri="{0D108BD9-81ED-4DB2-BD59-A6C34878D82A}">
                    <a16:rowId xmlns:a16="http://schemas.microsoft.com/office/drawing/2014/main" xmlns="" val="725621554"/>
                  </a:ext>
                </a:extLst>
              </a:tr>
            </a:tbl>
          </a:graphicData>
        </a:graphic>
      </p:graphicFrame>
      <p:sp>
        <p:nvSpPr>
          <p:cNvPr id="5" name="Content Placeholder 2">
            <a:extLst>
              <a:ext uri="{FF2B5EF4-FFF2-40B4-BE49-F238E27FC236}">
                <a16:creationId xmlns:a16="http://schemas.microsoft.com/office/drawing/2014/main" xmlns="" id="{FC251022-3276-5342-AFB2-6C1415C113E8}"/>
              </a:ext>
            </a:extLst>
          </p:cNvPr>
          <p:cNvSpPr>
            <a:spLocks noGrp="1"/>
          </p:cNvSpPr>
          <p:nvPr>
            <p:ph sz="half" idx="11"/>
          </p:nvPr>
        </p:nvSpPr>
        <p:spPr>
          <a:xfrm>
            <a:off x="0" y="4038600"/>
            <a:ext cx="8839200" cy="2438400"/>
          </a:xfrm>
        </p:spPr>
        <p:txBody>
          <a:bodyPr/>
          <a:lstStyle/>
          <a:p>
            <a:pPr marL="342900" indent="-342900" algn="l" rtl="0">
              <a:spcBef>
                <a:spcPts val="500"/>
              </a:spcBef>
              <a:buSzPct val="90000"/>
              <a:buFont typeface="Arial"/>
              <a:buChar char="•"/>
            </a:pPr>
            <a:r>
              <a:rPr lang="en-US" dirty="0" smtClean="0"/>
              <a:t>Will be closed at end of WGCV44</a:t>
            </a:r>
            <a:endParaRPr lang="en-US" dirty="0"/>
          </a:p>
        </p:txBody>
      </p:sp>
    </p:spTree>
    <p:extLst>
      <p:ext uri="{BB962C8B-B14F-4D97-AF65-F5344CB8AC3E}">
        <p14:creationId xmlns:p14="http://schemas.microsoft.com/office/powerpoint/2010/main" val="1046036860"/>
      </p:ext>
    </p:extLst>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xmlns="" id="{E7217136-E314-0541-8053-70A189463567}"/>
              </a:ext>
            </a:extLst>
          </p:cNvPr>
          <p:cNvSpPr>
            <a:spLocks noGrp="1"/>
          </p:cNvSpPr>
          <p:nvPr>
            <p:ph sz="half" idx="1"/>
          </p:nvPr>
        </p:nvSpPr>
        <p:spPr/>
        <p:txBody>
          <a:bodyPr/>
          <a:lstStyle/>
          <a:p>
            <a:pPr rtl="0"/>
            <a:r>
              <a:rPr lang="en-US" dirty="0"/>
              <a:t>CV-19 also covers several of WGCV Carbon Actions</a:t>
            </a:r>
          </a:p>
          <a:p>
            <a:pPr marL="342900" indent="-342900" algn="just" rtl="0">
              <a:spcBef>
                <a:spcPts val="500"/>
              </a:spcBef>
              <a:buSzPct val="100000"/>
              <a:buFont typeface="Arial"/>
              <a:buNone/>
            </a:pPr>
            <a:endParaRPr lang="en-US" dirty="0"/>
          </a:p>
        </p:txBody>
      </p:sp>
      <p:graphicFrame>
        <p:nvGraphicFramePr>
          <p:cNvPr id="4" name="Table 3">
            <a:extLst>
              <a:ext uri="{FF2B5EF4-FFF2-40B4-BE49-F238E27FC236}">
                <a16:creationId xmlns:a16="http://schemas.microsoft.com/office/drawing/2014/main" xmlns="" id="{D5A3235B-869A-5A4A-98DD-C7D5E991AC2A}"/>
              </a:ext>
            </a:extLst>
          </p:cNvPr>
          <p:cNvGraphicFramePr>
            <a:graphicFrameLocks noGrp="1"/>
          </p:cNvGraphicFramePr>
          <p:nvPr>
            <p:extLst>
              <p:ext uri="{D42A27DB-BD31-4B8C-83A1-F6EECF244321}">
                <p14:modId xmlns:p14="http://schemas.microsoft.com/office/powerpoint/2010/main" val="3920075073"/>
              </p:ext>
            </p:extLst>
          </p:nvPr>
        </p:nvGraphicFramePr>
        <p:xfrm>
          <a:off x="76200" y="2971800"/>
          <a:ext cx="8915395" cy="3913823"/>
        </p:xfrm>
        <a:graphic>
          <a:graphicData uri="http://schemas.openxmlformats.org/drawingml/2006/table">
            <a:tbl>
              <a:tblPr firstRow="1" firstCol="1" bandRow="1">
                <a:tableStyleId>{5940675A-B579-460E-94D1-54222C63F5DA}</a:tableStyleId>
              </a:tblPr>
              <a:tblGrid>
                <a:gridCol w="1017321">
                  <a:extLst>
                    <a:ext uri="{9D8B030D-6E8A-4147-A177-3AD203B41FA5}">
                      <a16:colId xmlns:a16="http://schemas.microsoft.com/office/drawing/2014/main" xmlns="" val="2802800894"/>
                    </a:ext>
                  </a:extLst>
                </a:gridCol>
                <a:gridCol w="3707079">
                  <a:extLst>
                    <a:ext uri="{9D8B030D-6E8A-4147-A177-3AD203B41FA5}">
                      <a16:colId xmlns:a16="http://schemas.microsoft.com/office/drawing/2014/main" xmlns="" val="87526987"/>
                    </a:ext>
                  </a:extLst>
                </a:gridCol>
                <a:gridCol w="1295400">
                  <a:extLst>
                    <a:ext uri="{9D8B030D-6E8A-4147-A177-3AD203B41FA5}">
                      <a16:colId xmlns:a16="http://schemas.microsoft.com/office/drawing/2014/main" xmlns="" val="3643150657"/>
                    </a:ext>
                  </a:extLst>
                </a:gridCol>
                <a:gridCol w="1066800">
                  <a:extLst>
                    <a:ext uri="{9D8B030D-6E8A-4147-A177-3AD203B41FA5}">
                      <a16:colId xmlns:a16="http://schemas.microsoft.com/office/drawing/2014/main" xmlns="" val="2769809323"/>
                    </a:ext>
                  </a:extLst>
                </a:gridCol>
                <a:gridCol w="1828795">
                  <a:extLst>
                    <a:ext uri="{9D8B030D-6E8A-4147-A177-3AD203B41FA5}">
                      <a16:colId xmlns:a16="http://schemas.microsoft.com/office/drawing/2014/main" xmlns="" val="3123712192"/>
                    </a:ext>
                  </a:extLst>
                </a:gridCol>
              </a:tblGrid>
              <a:tr h="686011">
                <a:tc>
                  <a:txBody>
                    <a:bodyPr/>
                    <a:lstStyle/>
                    <a:p>
                      <a:pPr marL="0" marR="0" algn="l">
                        <a:lnSpc>
                          <a:spcPct val="107000"/>
                        </a:lnSpc>
                        <a:spcBef>
                          <a:spcPts val="0"/>
                        </a:spcBef>
                        <a:spcAft>
                          <a:spcPts val="0"/>
                        </a:spcAft>
                      </a:pPr>
                      <a:r>
                        <a:rPr lang="fr-CH" sz="1600" dirty="0">
                          <a:effectLst/>
                          <a:latin typeface="Calibri" panose="020F0502020204030204" pitchFamily="34" charset="0"/>
                          <a:cs typeface="Calibri" panose="020F0502020204030204" pitchFamily="34" charset="0"/>
                        </a:rPr>
                        <a:t>#</a:t>
                      </a:r>
                      <a:endParaRPr lang="en-US" sz="1600" dirty="0">
                        <a:effectLst/>
                        <a:latin typeface="Calibri" panose="020F0502020204030204" pitchFamily="34" charset="0"/>
                        <a:ea typeface="Calibri" panose="020F0502020204030204" pitchFamily="34" charset="0"/>
                        <a:cs typeface="Calibri" panose="020F0502020204030204" pitchFamily="34" charset="0"/>
                      </a:endParaRPr>
                    </a:p>
                  </a:txBody>
                  <a:tcPr marL="63070" marR="63070" marT="0" marB="0"/>
                </a:tc>
                <a:tc>
                  <a:txBody>
                    <a:bodyPr/>
                    <a:lstStyle/>
                    <a:p>
                      <a:pPr marL="0" marR="0" algn="l">
                        <a:lnSpc>
                          <a:spcPct val="107000"/>
                        </a:lnSpc>
                        <a:spcBef>
                          <a:spcPts val="0"/>
                        </a:spcBef>
                        <a:spcAft>
                          <a:spcPts val="0"/>
                        </a:spcAft>
                      </a:pPr>
                      <a:r>
                        <a:rPr lang="fr-CH" sz="1600" dirty="0">
                          <a:effectLst/>
                          <a:latin typeface="Calibri" panose="020F0502020204030204" pitchFamily="34" charset="0"/>
                          <a:cs typeface="Calibri" panose="020F0502020204030204" pitchFamily="34" charset="0"/>
                        </a:rPr>
                        <a:t>Description</a:t>
                      </a:r>
                      <a:endParaRPr lang="en-US" sz="1600" dirty="0">
                        <a:effectLst/>
                        <a:latin typeface="Calibri" panose="020F0502020204030204" pitchFamily="34" charset="0"/>
                        <a:ea typeface="Calibri" panose="020F0502020204030204" pitchFamily="34" charset="0"/>
                        <a:cs typeface="Calibri" panose="020F0502020204030204" pitchFamily="34" charset="0"/>
                      </a:endParaRPr>
                    </a:p>
                  </a:txBody>
                  <a:tcPr marL="63070" marR="63070" marT="0" marB="0"/>
                </a:tc>
                <a:tc>
                  <a:txBody>
                    <a:bodyPr/>
                    <a:lstStyle/>
                    <a:p>
                      <a:pPr marL="0" marR="0" algn="l">
                        <a:lnSpc>
                          <a:spcPct val="107000"/>
                        </a:lnSpc>
                        <a:spcBef>
                          <a:spcPts val="0"/>
                        </a:spcBef>
                        <a:spcAft>
                          <a:spcPts val="0"/>
                        </a:spcAft>
                      </a:pPr>
                      <a:r>
                        <a:rPr lang="fr-CH" sz="1600" dirty="0">
                          <a:effectLst/>
                          <a:latin typeface="Calibri" panose="020F0502020204030204" pitchFamily="34" charset="0"/>
                          <a:cs typeface="Calibri" panose="020F0502020204030204" pitchFamily="34" charset="0"/>
                        </a:rPr>
                        <a:t>Relevant </a:t>
                      </a:r>
                      <a:r>
                        <a:rPr lang="fr-CH" sz="1600" dirty="0" err="1">
                          <a:effectLst/>
                          <a:latin typeface="Calibri" panose="020F0502020204030204" pitchFamily="34" charset="0"/>
                          <a:cs typeface="Calibri" panose="020F0502020204030204" pitchFamily="34" charset="0"/>
                        </a:rPr>
                        <a:t>carbon</a:t>
                      </a:r>
                      <a:r>
                        <a:rPr lang="fr-CH" sz="1600" dirty="0">
                          <a:effectLst/>
                          <a:latin typeface="Calibri" panose="020F0502020204030204" pitchFamily="34" charset="0"/>
                          <a:cs typeface="Calibri" panose="020F0502020204030204" pitchFamily="34" charset="0"/>
                        </a:rPr>
                        <a:t> actions</a:t>
                      </a:r>
                      <a:endParaRPr lang="en-US" sz="1600" dirty="0">
                        <a:effectLst/>
                        <a:latin typeface="Calibri" panose="020F0502020204030204" pitchFamily="34" charset="0"/>
                        <a:ea typeface="Calibri" panose="020F0502020204030204" pitchFamily="34" charset="0"/>
                        <a:cs typeface="Calibri" panose="020F0502020204030204" pitchFamily="34" charset="0"/>
                      </a:endParaRPr>
                    </a:p>
                  </a:txBody>
                  <a:tcPr marL="63070" marR="63070" marT="0" marB="0"/>
                </a:tc>
                <a:tc>
                  <a:txBody>
                    <a:bodyPr/>
                    <a:lstStyle/>
                    <a:p>
                      <a:pPr marL="0" marR="0" algn="l">
                        <a:lnSpc>
                          <a:spcPct val="107000"/>
                        </a:lnSpc>
                        <a:spcBef>
                          <a:spcPts val="0"/>
                        </a:spcBef>
                        <a:spcAft>
                          <a:spcPts val="0"/>
                        </a:spcAft>
                      </a:pPr>
                      <a:r>
                        <a:rPr lang="fr-CH" sz="1600" dirty="0" err="1">
                          <a:effectLst/>
                          <a:latin typeface="Calibri" panose="020F0502020204030204" pitchFamily="34" charset="0"/>
                          <a:cs typeface="Calibri" panose="020F0502020204030204" pitchFamily="34" charset="0"/>
                        </a:rPr>
                        <a:t>Assignees</a:t>
                      </a:r>
                      <a:endParaRPr lang="en-US" sz="1600" dirty="0">
                        <a:effectLst/>
                        <a:latin typeface="Calibri" panose="020F0502020204030204" pitchFamily="34" charset="0"/>
                        <a:ea typeface="Calibri" panose="020F0502020204030204" pitchFamily="34" charset="0"/>
                        <a:cs typeface="Calibri" panose="020F0502020204030204" pitchFamily="34" charset="0"/>
                      </a:endParaRPr>
                    </a:p>
                  </a:txBody>
                  <a:tcPr marL="63070" marR="63070" marT="0" marB="0"/>
                </a:tc>
                <a:tc>
                  <a:txBody>
                    <a:bodyPr/>
                    <a:lstStyle/>
                    <a:p>
                      <a:pPr marL="0" marR="0" algn="l">
                        <a:lnSpc>
                          <a:spcPct val="107000"/>
                        </a:lnSpc>
                        <a:spcBef>
                          <a:spcPts val="0"/>
                        </a:spcBef>
                        <a:spcAft>
                          <a:spcPts val="0"/>
                        </a:spcAft>
                      </a:pPr>
                      <a:r>
                        <a:rPr lang="fr-CH" sz="1600" dirty="0">
                          <a:effectLst/>
                          <a:latin typeface="Calibri" panose="020F0502020204030204" pitchFamily="34" charset="0"/>
                          <a:cs typeface="Calibri" panose="020F0502020204030204" pitchFamily="34" charset="0"/>
                        </a:rPr>
                        <a:t>Due Date</a:t>
                      </a:r>
                      <a:endParaRPr lang="en-US" sz="1600" dirty="0">
                        <a:effectLst/>
                        <a:latin typeface="Calibri" panose="020F0502020204030204" pitchFamily="34" charset="0"/>
                        <a:ea typeface="Calibri" panose="020F0502020204030204" pitchFamily="34" charset="0"/>
                        <a:cs typeface="Calibri" panose="020F0502020204030204" pitchFamily="34" charset="0"/>
                      </a:endParaRPr>
                    </a:p>
                  </a:txBody>
                  <a:tcPr marL="63070" marR="63070" marT="0" marB="0"/>
                </a:tc>
                <a:extLst>
                  <a:ext uri="{0D108BD9-81ED-4DB2-BD59-A6C34878D82A}">
                    <a16:rowId xmlns:a16="http://schemas.microsoft.com/office/drawing/2014/main" xmlns="" val="3072333181"/>
                  </a:ext>
                </a:extLst>
              </a:tr>
              <a:tr h="686011">
                <a:tc>
                  <a:txBody>
                    <a:bodyPr/>
                    <a:lstStyle/>
                    <a:p>
                      <a:pPr marL="0" marR="0" algn="l">
                        <a:lnSpc>
                          <a:spcPct val="107000"/>
                        </a:lnSpc>
                        <a:spcBef>
                          <a:spcPts val="0"/>
                        </a:spcBef>
                        <a:spcAft>
                          <a:spcPts val="0"/>
                        </a:spcAft>
                      </a:pPr>
                      <a:r>
                        <a:rPr lang="fr-CH" sz="1600" dirty="0">
                          <a:effectLst/>
                          <a:latin typeface="Calibri" panose="020F0502020204030204" pitchFamily="34" charset="0"/>
                          <a:ea typeface="Calibri" panose="020F0502020204030204" pitchFamily="34" charset="0"/>
                          <a:cs typeface="Calibri" panose="020F0502020204030204" pitchFamily="34" charset="0"/>
                        </a:rPr>
                        <a:t>WGCV-CA-05</a:t>
                      </a:r>
                      <a:endParaRPr lang="en-US" sz="16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marL="0" marR="0" algn="l">
                        <a:lnSpc>
                          <a:spcPct val="107000"/>
                        </a:lnSpc>
                        <a:spcBef>
                          <a:spcPts val="0"/>
                        </a:spcBef>
                        <a:spcAft>
                          <a:spcPts val="0"/>
                        </a:spcAft>
                      </a:pPr>
                      <a:r>
                        <a:rPr lang="fr-CH" sz="1600" dirty="0" err="1">
                          <a:effectLst/>
                          <a:latin typeface="Calibri" panose="020F0502020204030204" pitchFamily="34" charset="0"/>
                          <a:ea typeface="Calibri" panose="020F0502020204030204" pitchFamily="34" charset="0"/>
                          <a:cs typeface="Calibri" panose="020F0502020204030204" pitchFamily="34" charset="0"/>
                        </a:rPr>
                        <a:t>Identify</a:t>
                      </a:r>
                      <a:r>
                        <a:rPr lang="fr-CH" sz="1600" dirty="0">
                          <a:effectLst/>
                          <a:latin typeface="Calibri" panose="020F0502020204030204" pitchFamily="34" charset="0"/>
                          <a:ea typeface="Calibri" panose="020F0502020204030204" pitchFamily="34" charset="0"/>
                          <a:cs typeface="Calibri" panose="020F0502020204030204" pitchFamily="34" charset="0"/>
                        </a:rPr>
                        <a:t> </a:t>
                      </a:r>
                      <a:r>
                        <a:rPr lang="fr-CH" sz="1600" dirty="0" err="1">
                          <a:effectLst/>
                          <a:latin typeface="Calibri" panose="020F0502020204030204" pitchFamily="34" charset="0"/>
                          <a:ea typeface="Calibri" panose="020F0502020204030204" pitchFamily="34" charset="0"/>
                          <a:cs typeface="Calibri" panose="020F0502020204030204" pitchFamily="34" charset="0"/>
                        </a:rPr>
                        <a:t>those</a:t>
                      </a:r>
                      <a:r>
                        <a:rPr lang="fr-CH" sz="1600" dirty="0">
                          <a:effectLst/>
                          <a:latin typeface="Calibri" panose="020F0502020204030204" pitchFamily="34" charset="0"/>
                          <a:ea typeface="Calibri" panose="020F0502020204030204" pitchFamily="34" charset="0"/>
                          <a:cs typeface="Calibri" panose="020F0502020204030204" pitchFamily="34" charset="0"/>
                        </a:rPr>
                        <a:t> CEOS </a:t>
                      </a:r>
                      <a:r>
                        <a:rPr lang="fr-CH" sz="1600" dirty="0" err="1">
                          <a:effectLst/>
                          <a:latin typeface="Calibri" panose="020F0502020204030204" pitchFamily="34" charset="0"/>
                          <a:ea typeface="Calibri" panose="020F0502020204030204" pitchFamily="34" charset="0"/>
                          <a:cs typeface="Calibri" panose="020F0502020204030204" pitchFamily="34" charset="0"/>
                        </a:rPr>
                        <a:t>entities</a:t>
                      </a:r>
                      <a:r>
                        <a:rPr lang="fr-CH" sz="1600" dirty="0">
                          <a:effectLst/>
                          <a:latin typeface="Calibri" panose="020F0502020204030204" pitchFamily="34" charset="0"/>
                          <a:ea typeface="Calibri" panose="020F0502020204030204" pitchFamily="34" charset="0"/>
                          <a:cs typeface="Calibri" panose="020F0502020204030204" pitchFamily="34" charset="0"/>
                        </a:rPr>
                        <a:t> and </a:t>
                      </a:r>
                      <a:r>
                        <a:rPr lang="fr-CH" sz="1600" dirty="0" err="1">
                          <a:effectLst/>
                          <a:latin typeface="Calibri" panose="020F0502020204030204" pitchFamily="34" charset="0"/>
                          <a:ea typeface="Calibri" panose="020F0502020204030204" pitchFamily="34" charset="0"/>
                          <a:cs typeface="Calibri" panose="020F0502020204030204" pitchFamily="34" charset="0"/>
                        </a:rPr>
                        <a:t>members</a:t>
                      </a:r>
                      <a:r>
                        <a:rPr lang="fr-CH" sz="1600" dirty="0">
                          <a:effectLst/>
                          <a:latin typeface="Calibri" panose="020F0502020204030204" pitchFamily="34" charset="0"/>
                          <a:ea typeface="Calibri" panose="020F0502020204030204" pitchFamily="34" charset="0"/>
                          <a:cs typeface="Calibri" panose="020F0502020204030204" pitchFamily="34" charset="0"/>
                        </a:rPr>
                        <a:t> of </a:t>
                      </a:r>
                      <a:r>
                        <a:rPr lang="fr-CH" sz="1600" dirty="0" err="1">
                          <a:effectLst/>
                          <a:latin typeface="Calibri" panose="020F0502020204030204" pitchFamily="34" charset="0"/>
                          <a:ea typeface="Calibri" panose="020F0502020204030204" pitchFamily="34" charset="0"/>
                          <a:cs typeface="Calibri" panose="020F0502020204030204" pitchFamily="34" charset="0"/>
                        </a:rPr>
                        <a:t>carbon</a:t>
                      </a:r>
                      <a:r>
                        <a:rPr lang="fr-CH" sz="1600" dirty="0">
                          <a:effectLst/>
                          <a:latin typeface="Calibri" panose="020F0502020204030204" pitchFamily="34" charset="0"/>
                          <a:ea typeface="Calibri" panose="020F0502020204030204" pitchFamily="34" charset="0"/>
                          <a:cs typeface="Calibri" panose="020F0502020204030204" pitchFamily="34" charset="0"/>
                        </a:rPr>
                        <a:t> user </a:t>
                      </a:r>
                      <a:r>
                        <a:rPr lang="fr-CH" sz="1600" dirty="0" err="1">
                          <a:effectLst/>
                          <a:latin typeface="Calibri" panose="020F0502020204030204" pitchFamily="34" charset="0"/>
                          <a:ea typeface="Calibri" panose="020F0502020204030204" pitchFamily="34" charset="0"/>
                          <a:cs typeface="Calibri" panose="020F0502020204030204" pitchFamily="34" charset="0"/>
                        </a:rPr>
                        <a:t>community</a:t>
                      </a:r>
                      <a:r>
                        <a:rPr lang="fr-CH" sz="1600" dirty="0">
                          <a:effectLst/>
                          <a:latin typeface="Calibri" panose="020F0502020204030204" pitchFamily="34" charset="0"/>
                          <a:ea typeface="Calibri" panose="020F0502020204030204" pitchFamily="34" charset="0"/>
                          <a:cs typeface="Calibri" panose="020F0502020204030204" pitchFamily="34" charset="0"/>
                        </a:rPr>
                        <a:t> </a:t>
                      </a:r>
                      <a:r>
                        <a:rPr lang="fr-CH" sz="1600" dirty="0" err="1">
                          <a:effectLst/>
                          <a:latin typeface="Calibri" panose="020F0502020204030204" pitchFamily="34" charset="0"/>
                          <a:ea typeface="Calibri" panose="020F0502020204030204" pitchFamily="34" charset="0"/>
                          <a:cs typeface="Calibri" panose="020F0502020204030204" pitchFamily="34" charset="0"/>
                        </a:rPr>
                        <a:t>already</a:t>
                      </a:r>
                      <a:r>
                        <a:rPr lang="fr-CH" sz="1600" dirty="0">
                          <a:effectLst/>
                          <a:latin typeface="Calibri" panose="020F0502020204030204" pitchFamily="34" charset="0"/>
                          <a:ea typeface="Calibri" panose="020F0502020204030204" pitchFamily="34" charset="0"/>
                          <a:cs typeface="Calibri" panose="020F0502020204030204" pitchFamily="34" charset="0"/>
                        </a:rPr>
                        <a:t> </a:t>
                      </a:r>
                      <a:r>
                        <a:rPr lang="fr-CH" sz="1600" dirty="0" err="1">
                          <a:effectLst/>
                          <a:latin typeface="Calibri" panose="020F0502020204030204" pitchFamily="34" charset="0"/>
                          <a:ea typeface="Calibri" panose="020F0502020204030204" pitchFamily="34" charset="0"/>
                          <a:cs typeface="Calibri" panose="020F0502020204030204" pitchFamily="34" charset="0"/>
                        </a:rPr>
                        <a:t>supported</a:t>
                      </a:r>
                      <a:r>
                        <a:rPr lang="fr-CH" sz="1600" dirty="0">
                          <a:effectLst/>
                          <a:latin typeface="Calibri" panose="020F0502020204030204" pitchFamily="34" charset="0"/>
                          <a:ea typeface="Calibri" panose="020F0502020204030204" pitchFamily="34" charset="0"/>
                          <a:cs typeface="Calibri" panose="020F0502020204030204" pitchFamily="34" charset="0"/>
                        </a:rPr>
                        <a:t> by </a:t>
                      </a:r>
                      <a:r>
                        <a:rPr lang="fr-CH" sz="1600" dirty="0" err="1">
                          <a:effectLst/>
                          <a:latin typeface="Calibri" panose="020F0502020204030204" pitchFamily="34" charset="0"/>
                          <a:ea typeface="Calibri" panose="020F0502020204030204" pitchFamily="34" charset="0"/>
                          <a:cs typeface="Calibri" panose="020F0502020204030204" pitchFamily="34" charset="0"/>
                        </a:rPr>
                        <a:t>WGCV’s</a:t>
                      </a:r>
                      <a:r>
                        <a:rPr lang="fr-CH" sz="1600" dirty="0">
                          <a:effectLst/>
                          <a:latin typeface="Calibri" panose="020F0502020204030204" pitchFamily="34" charset="0"/>
                          <a:ea typeface="Calibri" panose="020F0502020204030204" pitchFamily="34" charset="0"/>
                          <a:cs typeface="Calibri" panose="020F0502020204030204" pitchFamily="34" charset="0"/>
                        </a:rPr>
                        <a:t> </a:t>
                      </a:r>
                      <a:r>
                        <a:rPr lang="fr-CH" sz="1600" dirty="0" err="1">
                          <a:effectLst/>
                          <a:latin typeface="Calibri" panose="020F0502020204030204" pitchFamily="34" charset="0"/>
                          <a:ea typeface="Calibri" panose="020F0502020204030204" pitchFamily="34" charset="0"/>
                          <a:cs typeface="Calibri" panose="020F0502020204030204" pitchFamily="34" charset="0"/>
                        </a:rPr>
                        <a:t>development</a:t>
                      </a:r>
                      <a:r>
                        <a:rPr lang="fr-CH" sz="1600" dirty="0">
                          <a:effectLst/>
                          <a:latin typeface="Calibri" panose="020F0502020204030204" pitchFamily="34" charset="0"/>
                          <a:ea typeface="Calibri" panose="020F0502020204030204" pitchFamily="34" charset="0"/>
                          <a:cs typeface="Calibri" panose="020F0502020204030204" pitchFamily="34" charset="0"/>
                        </a:rPr>
                        <a:t> of </a:t>
                      </a:r>
                      <a:r>
                        <a:rPr lang="fr-CH" sz="1600" dirty="0" err="1">
                          <a:effectLst/>
                          <a:latin typeface="Calibri" panose="020F0502020204030204" pitchFamily="34" charset="0"/>
                          <a:ea typeface="Calibri" panose="020F0502020204030204" pitchFamily="34" charset="0"/>
                          <a:cs typeface="Calibri" panose="020F0502020204030204" pitchFamily="34" charset="0"/>
                        </a:rPr>
                        <a:t>traceable</a:t>
                      </a:r>
                      <a:r>
                        <a:rPr lang="fr-CH" sz="1600" dirty="0">
                          <a:effectLst/>
                          <a:latin typeface="Calibri" panose="020F0502020204030204" pitchFamily="34" charset="0"/>
                          <a:ea typeface="Calibri" panose="020F0502020204030204" pitchFamily="34" charset="0"/>
                          <a:cs typeface="Calibri" panose="020F0502020204030204" pitchFamily="34" charset="0"/>
                        </a:rPr>
                        <a:t> validation information.</a:t>
                      </a:r>
                      <a:endParaRPr lang="en-US" sz="16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marL="0" marR="0" algn="l">
                        <a:lnSpc>
                          <a:spcPct val="107000"/>
                        </a:lnSpc>
                        <a:spcBef>
                          <a:spcPts val="0"/>
                        </a:spcBef>
                        <a:spcAft>
                          <a:spcPts val="0"/>
                        </a:spcAft>
                      </a:pPr>
                      <a:r>
                        <a:rPr lang="fr-CH" sz="1600" dirty="0">
                          <a:effectLst/>
                          <a:latin typeface="Calibri" panose="020F0502020204030204" pitchFamily="34" charset="0"/>
                          <a:ea typeface="Calibri" panose="020F0502020204030204" pitchFamily="34" charset="0"/>
                          <a:cs typeface="Calibri" panose="020F0502020204030204" pitchFamily="34" charset="0"/>
                        </a:rPr>
                        <a:t>CARBON-31</a:t>
                      </a:r>
                      <a:endParaRPr lang="en-US" sz="16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marL="0" marR="0" algn="l">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Calibri" panose="020F0502020204030204" pitchFamily="34" charset="0"/>
                        </a:rPr>
                        <a:t>ACSG, LPV, and IVOS Chairs</a:t>
                      </a:r>
                    </a:p>
                  </a:txBody>
                  <a:tcPr marL="63070" marR="63070" marT="0" marB="0"/>
                </a:tc>
                <a:tc>
                  <a:txBody>
                    <a:bodyPr/>
                    <a:lstStyle/>
                    <a:p>
                      <a:pPr marL="0" marR="0" algn="l">
                        <a:lnSpc>
                          <a:spcPct val="107000"/>
                        </a:lnSpc>
                        <a:spcBef>
                          <a:spcPts val="0"/>
                        </a:spcBef>
                        <a:spcAft>
                          <a:spcPts val="0"/>
                        </a:spcAft>
                      </a:pPr>
                      <a:r>
                        <a:rPr lang="en-US" sz="1600"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Biomass  actions</a:t>
                      </a:r>
                      <a:r>
                        <a:rPr lang="en-US" sz="1600" baseline="0"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p</a:t>
                      </a:r>
                      <a:r>
                        <a:rPr lang="en-US" sz="1600"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ending activities related to draft biomass protocols under development within LPV</a:t>
                      </a:r>
                    </a:p>
                  </a:txBody>
                  <a:tcPr marL="63070" marR="63070" marT="0" marB="0"/>
                </a:tc>
                <a:extLst>
                  <a:ext uri="{0D108BD9-81ED-4DB2-BD59-A6C34878D82A}">
                    <a16:rowId xmlns:a16="http://schemas.microsoft.com/office/drawing/2014/main" xmlns="" val="725621554"/>
                  </a:ext>
                </a:extLst>
              </a:tr>
              <a:tr h="686011">
                <a:tc>
                  <a:txBody>
                    <a:bodyPr/>
                    <a:lstStyle/>
                    <a:p>
                      <a:pPr marL="0" marR="0" algn="l">
                        <a:lnSpc>
                          <a:spcPct val="107000"/>
                        </a:lnSpc>
                        <a:spcBef>
                          <a:spcPts val="0"/>
                        </a:spcBef>
                        <a:spcAft>
                          <a:spcPts val="0"/>
                        </a:spcAft>
                      </a:pPr>
                      <a:r>
                        <a:rPr lang="fr-CH" sz="1600" dirty="0">
                          <a:effectLst/>
                          <a:latin typeface="Calibri" panose="020F0502020204030204" pitchFamily="34" charset="0"/>
                          <a:ea typeface="Calibri" panose="020F0502020204030204" pitchFamily="34" charset="0"/>
                          <a:cs typeface="Calibri" panose="020F0502020204030204" pitchFamily="34" charset="0"/>
                        </a:rPr>
                        <a:t>WGCV-CA-11</a:t>
                      </a:r>
                      <a:endParaRPr lang="en-US" sz="16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marL="0" marR="0" algn="l">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Calibri" panose="020F0502020204030204" pitchFamily="34" charset="0"/>
                        </a:rPr>
                        <a:t>Document list of relevant in situ </a:t>
                      </a:r>
                      <a:r>
                        <a:rPr lang="en-US" sz="1600" b="1" dirty="0">
                          <a:effectLst/>
                          <a:latin typeface="Calibri" panose="020F0502020204030204" pitchFamily="34" charset="0"/>
                          <a:ea typeface="Calibri" panose="020F0502020204030204" pitchFamily="34" charset="0"/>
                          <a:cs typeface="Calibri" panose="020F0502020204030204" pitchFamily="34" charset="0"/>
                        </a:rPr>
                        <a:t>reference data sets (to be clarified) </a:t>
                      </a:r>
                      <a:r>
                        <a:rPr lang="en-US" sz="1600" dirty="0">
                          <a:effectLst/>
                          <a:latin typeface="Calibri" panose="020F0502020204030204" pitchFamily="34" charset="0"/>
                          <a:ea typeface="Calibri" panose="020F0502020204030204" pitchFamily="34" charset="0"/>
                          <a:cs typeface="Calibri" panose="020F0502020204030204" pitchFamily="34" charset="0"/>
                        </a:rPr>
                        <a:t>and networks for carbon variables covered by WGCV highlighting those sites suitable for automatic </a:t>
                      </a:r>
                      <a:r>
                        <a:rPr lang="en-US" sz="1600" dirty="0" err="1">
                          <a:effectLst/>
                          <a:latin typeface="Calibri" panose="020F0502020204030204" pitchFamily="34" charset="0"/>
                          <a:ea typeface="Calibri" panose="020F0502020204030204" pitchFamily="34" charset="0"/>
                          <a:cs typeface="Calibri" panose="020F0502020204030204" pitchFamily="34" charset="0"/>
                        </a:rPr>
                        <a:t>subsetting</a:t>
                      </a:r>
                      <a:r>
                        <a:rPr lang="en-US" sz="1600" dirty="0">
                          <a:effectLst/>
                          <a:latin typeface="Calibri" panose="020F0502020204030204" pitchFamily="34" charset="0"/>
                          <a:ea typeface="Calibri" panose="020F0502020204030204" pitchFamily="34" charset="0"/>
                          <a:cs typeface="Calibri" panose="020F0502020204030204" pitchFamily="34" charset="0"/>
                        </a:rPr>
                        <a:t> of satellite sensor data</a:t>
                      </a:r>
                    </a:p>
                  </a:txBody>
                  <a:tcPr marL="68580" marR="68580" marT="0" marB="0"/>
                </a:tc>
                <a:tc>
                  <a:txBody>
                    <a:bodyPr/>
                    <a:lstStyle/>
                    <a:p>
                      <a:pPr marL="0" marR="0" algn="l">
                        <a:lnSpc>
                          <a:spcPct val="107000"/>
                        </a:lnSpc>
                        <a:spcBef>
                          <a:spcPts val="0"/>
                        </a:spcBef>
                        <a:spcAft>
                          <a:spcPts val="0"/>
                        </a:spcAft>
                      </a:pPr>
                      <a:r>
                        <a:rPr lang="fr-CH" sz="1600" dirty="0">
                          <a:effectLst/>
                          <a:latin typeface="Calibri" panose="020F0502020204030204" pitchFamily="34" charset="0"/>
                          <a:ea typeface="Calibri" panose="020F0502020204030204" pitchFamily="34" charset="0"/>
                          <a:cs typeface="Calibri" panose="020F0502020204030204" pitchFamily="34" charset="0"/>
                        </a:rPr>
                        <a:t>CARBON-07 CARBON-09</a:t>
                      </a:r>
                      <a:endParaRPr lang="en-US" sz="16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marL="0" marR="0" lvl="0" indent="0" algn="l" defTabSz="457200" eaLnBrk="1" fontAlgn="auto" latinLnBrk="0" hangingPunct="1">
                        <a:lnSpc>
                          <a:spcPct val="107000"/>
                        </a:lnSpc>
                        <a:spcBef>
                          <a:spcPts val="0"/>
                        </a:spcBef>
                        <a:spcAft>
                          <a:spcPts val="0"/>
                        </a:spcAft>
                        <a:buClrTx/>
                        <a:buSzTx/>
                        <a:buFontTx/>
                        <a:buNone/>
                        <a:tabLst/>
                        <a:defRPr/>
                      </a:pPr>
                      <a:r>
                        <a:rPr lang="en-US" sz="1600" b="1" dirty="0">
                          <a:effectLst/>
                          <a:latin typeface="Calibri" panose="020F0502020204030204" pitchFamily="34" charset="0"/>
                          <a:ea typeface="Calibri" panose="020F0502020204030204" pitchFamily="34" charset="0"/>
                          <a:cs typeface="Calibri" panose="020F0502020204030204" pitchFamily="34" charset="0"/>
                        </a:rPr>
                        <a:t>ACSG, LPV, and IVOS Chairs</a:t>
                      </a:r>
                    </a:p>
                    <a:p>
                      <a:pPr marL="0" marR="0" algn="l">
                        <a:lnSpc>
                          <a:spcPct val="107000"/>
                        </a:lnSpc>
                        <a:spcBef>
                          <a:spcPts val="0"/>
                        </a:spcBef>
                        <a:spcAft>
                          <a:spcPts val="0"/>
                        </a:spcAft>
                      </a:pPr>
                      <a:endParaRPr lang="en-US" sz="1600" dirty="0">
                        <a:effectLst/>
                        <a:latin typeface="Calibri" panose="020F0502020204030204" pitchFamily="34" charset="0"/>
                        <a:ea typeface="Calibri" panose="020F0502020204030204" pitchFamily="34" charset="0"/>
                        <a:cs typeface="Calibri" panose="020F0502020204030204" pitchFamily="34" charset="0"/>
                      </a:endParaRPr>
                    </a:p>
                  </a:txBody>
                  <a:tcPr marL="63070" marR="63070" marT="0" marB="0"/>
                </a:tc>
                <a:tc>
                  <a:txBody>
                    <a:bodyPr/>
                    <a:lstStyle/>
                    <a:p>
                      <a:pPr marL="0" marR="0" lvl="0" indent="0" algn="l" defTabSz="457200" eaLnBrk="1" fontAlgn="auto" latinLnBrk="0" hangingPunct="1">
                        <a:lnSpc>
                          <a:spcPct val="107000"/>
                        </a:lnSpc>
                        <a:spcBef>
                          <a:spcPts val="0"/>
                        </a:spcBef>
                        <a:spcAft>
                          <a:spcPts val="0"/>
                        </a:spcAft>
                        <a:buClrTx/>
                        <a:buSzTx/>
                        <a:buFontTx/>
                        <a:buNone/>
                        <a:tabLst/>
                        <a:defRPr/>
                      </a:pPr>
                      <a:r>
                        <a:rPr lang="en-US" sz="1600" dirty="0">
                          <a:effectLst/>
                          <a:latin typeface="Calibri" panose="020F0502020204030204" pitchFamily="34" charset="0"/>
                          <a:ea typeface="Calibri" panose="020F0502020204030204" pitchFamily="34" charset="0"/>
                          <a:cs typeface="Calibri" panose="020F0502020204030204" pitchFamily="34" charset="0"/>
                        </a:rPr>
                        <a:t>WGCV-43</a:t>
                      </a:r>
                    </a:p>
                    <a:p>
                      <a:pPr marL="0" marR="0" algn="l">
                        <a:lnSpc>
                          <a:spcPct val="107000"/>
                        </a:lnSpc>
                        <a:spcBef>
                          <a:spcPts val="0"/>
                        </a:spcBef>
                        <a:spcAft>
                          <a:spcPts val="0"/>
                        </a:spcAft>
                      </a:pPr>
                      <a:endParaRPr lang="en-US" sz="1600" dirty="0">
                        <a:effectLst/>
                        <a:latin typeface="Calibri" panose="020F0502020204030204" pitchFamily="34" charset="0"/>
                        <a:ea typeface="Calibri" panose="020F0502020204030204" pitchFamily="34" charset="0"/>
                        <a:cs typeface="Calibri" panose="020F0502020204030204" pitchFamily="34" charset="0"/>
                      </a:endParaRPr>
                    </a:p>
                  </a:txBody>
                  <a:tcPr marL="63070" marR="63070" marT="0" marB="0"/>
                </a:tc>
                <a:extLst>
                  <a:ext uri="{0D108BD9-81ED-4DB2-BD59-A6C34878D82A}">
                    <a16:rowId xmlns:a16="http://schemas.microsoft.com/office/drawing/2014/main" xmlns="" val="3641106507"/>
                  </a:ext>
                </a:extLst>
              </a:tr>
            </a:tbl>
          </a:graphicData>
        </a:graphic>
      </p:graphicFrame>
      <p:sp>
        <p:nvSpPr>
          <p:cNvPr id="6" name="Content Placeholder 5">
            <a:extLst>
              <a:ext uri="{FF2B5EF4-FFF2-40B4-BE49-F238E27FC236}">
                <a16:creationId xmlns:a16="http://schemas.microsoft.com/office/drawing/2014/main" xmlns="" id="{6074A496-C250-504E-8904-53A06A9FB0C5}"/>
              </a:ext>
            </a:extLst>
          </p:cNvPr>
          <p:cNvSpPr>
            <a:spLocks noGrp="1"/>
          </p:cNvSpPr>
          <p:nvPr>
            <p:ph sz="half" idx="11"/>
          </p:nvPr>
        </p:nvSpPr>
        <p:spPr>
          <a:xfrm>
            <a:off x="0" y="1600200"/>
            <a:ext cx="8839200" cy="1451679"/>
          </a:xfrm>
          <a:prstGeom prst="rect">
            <a:avLst/>
          </a:prstGeom>
        </p:spPr>
        <p:txBody>
          <a:bodyPr wrap="square">
            <a:spAutoFit/>
          </a:bodyPr>
          <a:lstStyle/>
          <a:p>
            <a:r>
              <a:rPr lang="en-US" dirty="0">
                <a:solidFill>
                  <a:schemeClr val="bg1">
                    <a:lumMod val="50000"/>
                  </a:schemeClr>
                </a:solidFill>
                <a:latin typeface="Calibri" panose="020F0502020204030204" pitchFamily="34" charset="0"/>
                <a:cs typeface="Arial" panose="020B0604020202020204" pitchFamily="34" charset="0"/>
              </a:rPr>
              <a:t>These were discussed in some detail during the July 24 telecon</a:t>
            </a:r>
          </a:p>
          <a:p>
            <a:r>
              <a:rPr lang="en-US" dirty="0">
                <a:solidFill>
                  <a:schemeClr val="bg1">
                    <a:lumMod val="50000"/>
                  </a:schemeClr>
                </a:solidFill>
                <a:latin typeface="Calibri" panose="020F0502020204030204" pitchFamily="34" charset="0"/>
                <a:cs typeface="Arial" panose="020B0604020202020204" pitchFamily="34" charset="0"/>
              </a:rPr>
              <a:t>Key outcome is that clarifications are needed on many of the Biomass actions</a:t>
            </a:r>
          </a:p>
          <a:p>
            <a:r>
              <a:rPr lang="en-US" dirty="0">
                <a:solidFill>
                  <a:schemeClr val="bg1">
                    <a:lumMod val="50000"/>
                  </a:schemeClr>
                </a:solidFill>
                <a:latin typeface="Calibri" panose="020F0502020204030204" pitchFamily="34" charset="0"/>
                <a:cs typeface="Arial" panose="020B0604020202020204" pitchFamily="34" charset="0"/>
              </a:rPr>
              <a:t>Additionally, many should wait until the end of the year after a draft protocol will be available</a:t>
            </a:r>
            <a:endParaRPr lang="en-US" dirty="0">
              <a:solidFill>
                <a:schemeClr val="bg1">
                  <a:lumMod val="50000"/>
                </a:schemeClr>
              </a:solidFill>
            </a:endParaRPr>
          </a:p>
        </p:txBody>
      </p:sp>
    </p:spTree>
    <p:extLst>
      <p:ext uri="{BB962C8B-B14F-4D97-AF65-F5344CB8AC3E}">
        <p14:creationId xmlns:p14="http://schemas.microsoft.com/office/powerpoint/2010/main" val="3038515780"/>
      </p:ext>
    </p:extLst>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xmlns="" id="{C7902018-8ED7-EA41-93F3-43ACC5B697B2}"/>
              </a:ext>
            </a:extLst>
          </p:cNvPr>
          <p:cNvSpPr>
            <a:spLocks noGrp="1"/>
          </p:cNvSpPr>
          <p:nvPr>
            <p:ph sz="half" idx="1"/>
          </p:nvPr>
        </p:nvSpPr>
        <p:spPr/>
        <p:txBody>
          <a:bodyPr/>
          <a:lstStyle/>
          <a:p>
            <a:pPr rtl="0"/>
            <a:r>
              <a:rPr lang="en-US" dirty="0"/>
              <a:t>WGCV Carbon Actions related to the biomass work plan items</a:t>
            </a:r>
          </a:p>
          <a:p>
            <a:pPr marL="342900" indent="-342900" algn="just" rtl="0">
              <a:spcBef>
                <a:spcPts val="500"/>
              </a:spcBef>
              <a:buSzPct val="100000"/>
              <a:buFont typeface="Arial"/>
              <a:buNone/>
            </a:pPr>
            <a:endParaRPr lang="en-US" dirty="0"/>
          </a:p>
        </p:txBody>
      </p:sp>
      <p:graphicFrame>
        <p:nvGraphicFramePr>
          <p:cNvPr id="3" name="Table 2">
            <a:extLst>
              <a:ext uri="{FF2B5EF4-FFF2-40B4-BE49-F238E27FC236}">
                <a16:creationId xmlns:a16="http://schemas.microsoft.com/office/drawing/2014/main" xmlns="" id="{DB480687-E833-FE4E-8E29-4058B0601131}"/>
              </a:ext>
            </a:extLst>
          </p:cNvPr>
          <p:cNvGraphicFramePr>
            <a:graphicFrameLocks noGrp="1"/>
          </p:cNvGraphicFramePr>
          <p:nvPr>
            <p:extLst>
              <p:ext uri="{D42A27DB-BD31-4B8C-83A1-F6EECF244321}">
                <p14:modId xmlns:p14="http://schemas.microsoft.com/office/powerpoint/2010/main" val="4245812406"/>
              </p:ext>
            </p:extLst>
          </p:nvPr>
        </p:nvGraphicFramePr>
        <p:xfrm>
          <a:off x="0" y="1600200"/>
          <a:ext cx="8915395" cy="5121677"/>
        </p:xfrm>
        <a:graphic>
          <a:graphicData uri="http://schemas.openxmlformats.org/drawingml/2006/table">
            <a:tbl>
              <a:tblPr firstRow="1" firstCol="1" bandRow="1">
                <a:tableStyleId>{5940675A-B579-460E-94D1-54222C63F5DA}</a:tableStyleId>
              </a:tblPr>
              <a:tblGrid>
                <a:gridCol w="1017321">
                  <a:extLst>
                    <a:ext uri="{9D8B030D-6E8A-4147-A177-3AD203B41FA5}">
                      <a16:colId xmlns:a16="http://schemas.microsoft.com/office/drawing/2014/main" xmlns="" val="4109174502"/>
                    </a:ext>
                  </a:extLst>
                </a:gridCol>
                <a:gridCol w="3935679">
                  <a:extLst>
                    <a:ext uri="{9D8B030D-6E8A-4147-A177-3AD203B41FA5}">
                      <a16:colId xmlns:a16="http://schemas.microsoft.com/office/drawing/2014/main" xmlns="" val="1449722660"/>
                    </a:ext>
                  </a:extLst>
                </a:gridCol>
                <a:gridCol w="1551415">
                  <a:extLst>
                    <a:ext uri="{9D8B030D-6E8A-4147-A177-3AD203B41FA5}">
                      <a16:colId xmlns:a16="http://schemas.microsoft.com/office/drawing/2014/main" xmlns="" val="3529256026"/>
                    </a:ext>
                  </a:extLst>
                </a:gridCol>
                <a:gridCol w="1308883">
                  <a:extLst>
                    <a:ext uri="{9D8B030D-6E8A-4147-A177-3AD203B41FA5}">
                      <a16:colId xmlns:a16="http://schemas.microsoft.com/office/drawing/2014/main" xmlns="" val="2137078791"/>
                    </a:ext>
                  </a:extLst>
                </a:gridCol>
                <a:gridCol w="1102097">
                  <a:extLst>
                    <a:ext uri="{9D8B030D-6E8A-4147-A177-3AD203B41FA5}">
                      <a16:colId xmlns:a16="http://schemas.microsoft.com/office/drawing/2014/main" xmlns="" val="2966970089"/>
                    </a:ext>
                  </a:extLst>
                </a:gridCol>
              </a:tblGrid>
              <a:tr h="686011">
                <a:tc>
                  <a:txBody>
                    <a:bodyPr/>
                    <a:lstStyle/>
                    <a:p>
                      <a:pPr marL="0" marR="0" algn="l">
                        <a:lnSpc>
                          <a:spcPct val="107000"/>
                        </a:lnSpc>
                        <a:spcBef>
                          <a:spcPts val="0"/>
                        </a:spcBef>
                        <a:spcAft>
                          <a:spcPts val="0"/>
                        </a:spcAft>
                      </a:pPr>
                      <a:r>
                        <a:rPr lang="fr-CH" sz="1600" dirty="0">
                          <a:effectLst/>
                          <a:latin typeface="Calibri" panose="020F0502020204030204" pitchFamily="34" charset="0"/>
                          <a:cs typeface="Calibri" panose="020F0502020204030204" pitchFamily="34" charset="0"/>
                        </a:rPr>
                        <a:t>#</a:t>
                      </a:r>
                      <a:endParaRPr lang="en-US" sz="1600" dirty="0">
                        <a:effectLst/>
                        <a:latin typeface="Calibri" panose="020F0502020204030204" pitchFamily="34" charset="0"/>
                        <a:ea typeface="Calibri" panose="020F0502020204030204" pitchFamily="34" charset="0"/>
                        <a:cs typeface="Calibri" panose="020F0502020204030204" pitchFamily="34" charset="0"/>
                      </a:endParaRPr>
                    </a:p>
                  </a:txBody>
                  <a:tcPr marL="63070" marR="63070" marT="0" marB="0"/>
                </a:tc>
                <a:tc>
                  <a:txBody>
                    <a:bodyPr/>
                    <a:lstStyle/>
                    <a:p>
                      <a:pPr marL="0" marR="0" algn="l">
                        <a:lnSpc>
                          <a:spcPct val="107000"/>
                        </a:lnSpc>
                        <a:spcBef>
                          <a:spcPts val="0"/>
                        </a:spcBef>
                        <a:spcAft>
                          <a:spcPts val="0"/>
                        </a:spcAft>
                      </a:pPr>
                      <a:r>
                        <a:rPr lang="fr-CH" sz="1600" dirty="0">
                          <a:effectLst/>
                          <a:latin typeface="Calibri" panose="020F0502020204030204" pitchFamily="34" charset="0"/>
                          <a:cs typeface="Calibri" panose="020F0502020204030204" pitchFamily="34" charset="0"/>
                        </a:rPr>
                        <a:t>Description</a:t>
                      </a:r>
                      <a:endParaRPr lang="en-US" sz="1600" dirty="0">
                        <a:effectLst/>
                        <a:latin typeface="Calibri" panose="020F0502020204030204" pitchFamily="34" charset="0"/>
                        <a:ea typeface="Calibri" panose="020F0502020204030204" pitchFamily="34" charset="0"/>
                        <a:cs typeface="Calibri" panose="020F0502020204030204" pitchFamily="34" charset="0"/>
                      </a:endParaRPr>
                    </a:p>
                  </a:txBody>
                  <a:tcPr marL="63070" marR="63070" marT="0" marB="0"/>
                </a:tc>
                <a:tc>
                  <a:txBody>
                    <a:bodyPr/>
                    <a:lstStyle/>
                    <a:p>
                      <a:pPr marL="0" marR="0" algn="l">
                        <a:lnSpc>
                          <a:spcPct val="107000"/>
                        </a:lnSpc>
                        <a:spcBef>
                          <a:spcPts val="0"/>
                        </a:spcBef>
                        <a:spcAft>
                          <a:spcPts val="0"/>
                        </a:spcAft>
                      </a:pPr>
                      <a:r>
                        <a:rPr lang="fr-CH" sz="1600" dirty="0">
                          <a:effectLst/>
                          <a:latin typeface="Calibri" panose="020F0502020204030204" pitchFamily="34" charset="0"/>
                          <a:cs typeface="Calibri" panose="020F0502020204030204" pitchFamily="34" charset="0"/>
                        </a:rPr>
                        <a:t>Relevant </a:t>
                      </a:r>
                      <a:r>
                        <a:rPr lang="fr-CH" sz="1600" dirty="0" err="1">
                          <a:effectLst/>
                          <a:latin typeface="Calibri" panose="020F0502020204030204" pitchFamily="34" charset="0"/>
                          <a:cs typeface="Calibri" panose="020F0502020204030204" pitchFamily="34" charset="0"/>
                        </a:rPr>
                        <a:t>carbon</a:t>
                      </a:r>
                      <a:r>
                        <a:rPr lang="fr-CH" sz="1600" dirty="0">
                          <a:effectLst/>
                          <a:latin typeface="Calibri" panose="020F0502020204030204" pitchFamily="34" charset="0"/>
                          <a:cs typeface="Calibri" panose="020F0502020204030204" pitchFamily="34" charset="0"/>
                        </a:rPr>
                        <a:t> actions</a:t>
                      </a:r>
                      <a:endParaRPr lang="en-US" sz="1600" dirty="0">
                        <a:effectLst/>
                        <a:latin typeface="Calibri" panose="020F0502020204030204" pitchFamily="34" charset="0"/>
                        <a:ea typeface="Calibri" panose="020F0502020204030204" pitchFamily="34" charset="0"/>
                        <a:cs typeface="Calibri" panose="020F0502020204030204" pitchFamily="34" charset="0"/>
                      </a:endParaRPr>
                    </a:p>
                  </a:txBody>
                  <a:tcPr marL="63070" marR="63070" marT="0" marB="0"/>
                </a:tc>
                <a:tc>
                  <a:txBody>
                    <a:bodyPr/>
                    <a:lstStyle/>
                    <a:p>
                      <a:pPr marL="0" marR="0" algn="l">
                        <a:lnSpc>
                          <a:spcPct val="107000"/>
                        </a:lnSpc>
                        <a:spcBef>
                          <a:spcPts val="0"/>
                        </a:spcBef>
                        <a:spcAft>
                          <a:spcPts val="0"/>
                        </a:spcAft>
                      </a:pPr>
                      <a:r>
                        <a:rPr lang="fr-CH" sz="1600" dirty="0" err="1">
                          <a:effectLst/>
                          <a:latin typeface="Calibri" panose="020F0502020204030204" pitchFamily="34" charset="0"/>
                          <a:cs typeface="Calibri" panose="020F0502020204030204" pitchFamily="34" charset="0"/>
                        </a:rPr>
                        <a:t>Assignees</a:t>
                      </a:r>
                      <a:endParaRPr lang="en-US" sz="1600" dirty="0">
                        <a:effectLst/>
                        <a:latin typeface="Calibri" panose="020F0502020204030204" pitchFamily="34" charset="0"/>
                        <a:ea typeface="Calibri" panose="020F0502020204030204" pitchFamily="34" charset="0"/>
                        <a:cs typeface="Calibri" panose="020F0502020204030204" pitchFamily="34" charset="0"/>
                      </a:endParaRPr>
                    </a:p>
                  </a:txBody>
                  <a:tcPr marL="63070" marR="63070" marT="0" marB="0"/>
                </a:tc>
                <a:tc>
                  <a:txBody>
                    <a:bodyPr/>
                    <a:lstStyle/>
                    <a:p>
                      <a:pPr marL="0" marR="0" algn="l">
                        <a:lnSpc>
                          <a:spcPct val="107000"/>
                        </a:lnSpc>
                        <a:spcBef>
                          <a:spcPts val="0"/>
                        </a:spcBef>
                        <a:spcAft>
                          <a:spcPts val="0"/>
                        </a:spcAft>
                      </a:pPr>
                      <a:r>
                        <a:rPr lang="fr-CH" sz="1600" dirty="0">
                          <a:effectLst/>
                          <a:latin typeface="Calibri" panose="020F0502020204030204" pitchFamily="34" charset="0"/>
                          <a:cs typeface="Calibri" panose="020F0502020204030204" pitchFamily="34" charset="0"/>
                        </a:rPr>
                        <a:t>Due Date</a:t>
                      </a:r>
                      <a:endParaRPr lang="en-US" sz="1600" dirty="0">
                        <a:effectLst/>
                        <a:latin typeface="Calibri" panose="020F0502020204030204" pitchFamily="34" charset="0"/>
                        <a:ea typeface="Calibri" panose="020F0502020204030204" pitchFamily="34" charset="0"/>
                        <a:cs typeface="Calibri" panose="020F0502020204030204" pitchFamily="34" charset="0"/>
                      </a:endParaRPr>
                    </a:p>
                  </a:txBody>
                  <a:tcPr marL="63070" marR="63070" marT="0" marB="0"/>
                </a:tc>
                <a:extLst>
                  <a:ext uri="{0D108BD9-81ED-4DB2-BD59-A6C34878D82A}">
                    <a16:rowId xmlns:a16="http://schemas.microsoft.com/office/drawing/2014/main" xmlns="" val="1549147229"/>
                  </a:ext>
                </a:extLst>
              </a:tr>
              <a:tr h="686011">
                <a:tc>
                  <a:txBody>
                    <a:bodyPr/>
                    <a:lstStyle/>
                    <a:p>
                      <a:pPr marL="0" marR="0" algn="l">
                        <a:lnSpc>
                          <a:spcPct val="107000"/>
                        </a:lnSpc>
                        <a:spcBef>
                          <a:spcPts val="0"/>
                        </a:spcBef>
                        <a:spcAft>
                          <a:spcPts val="0"/>
                        </a:spcAft>
                      </a:pPr>
                      <a:r>
                        <a:rPr lang="fr-CH" sz="1600" dirty="0">
                          <a:effectLst/>
                          <a:latin typeface="Calibri" panose="020F0502020204030204" pitchFamily="34" charset="0"/>
                          <a:ea typeface="Calibri" panose="020F0502020204030204" pitchFamily="34" charset="0"/>
                          <a:cs typeface="Calibri" panose="020F0502020204030204" pitchFamily="34" charset="0"/>
                        </a:rPr>
                        <a:t>WGCV-CA-06</a:t>
                      </a:r>
                      <a:endParaRPr lang="en-US" sz="16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marL="0" marR="0" algn="l">
                        <a:lnSpc>
                          <a:spcPct val="107000"/>
                        </a:lnSpc>
                        <a:spcBef>
                          <a:spcPts val="0"/>
                        </a:spcBef>
                        <a:spcAft>
                          <a:spcPts val="0"/>
                        </a:spcAft>
                      </a:pPr>
                      <a:r>
                        <a:rPr lang="fr-CH" sz="1600" dirty="0" err="1">
                          <a:effectLst/>
                          <a:latin typeface="Calibri" panose="020F0502020204030204" pitchFamily="34" charset="0"/>
                          <a:ea typeface="Calibri" panose="020F0502020204030204" pitchFamily="34" charset="0"/>
                          <a:cs typeface="Calibri" panose="020F0502020204030204" pitchFamily="34" charset="0"/>
                        </a:rPr>
                        <a:t>Provide</a:t>
                      </a:r>
                      <a:r>
                        <a:rPr lang="fr-CH" sz="1600" dirty="0">
                          <a:effectLst/>
                          <a:latin typeface="Calibri" panose="020F0502020204030204" pitchFamily="34" charset="0"/>
                          <a:ea typeface="Calibri" panose="020F0502020204030204" pitchFamily="34" charset="0"/>
                          <a:cs typeface="Calibri" panose="020F0502020204030204" pitchFamily="34" charset="0"/>
                        </a:rPr>
                        <a:t> WGISS </a:t>
                      </a:r>
                      <a:r>
                        <a:rPr lang="fr-CH" sz="1600" dirty="0" err="1">
                          <a:effectLst/>
                          <a:latin typeface="Calibri" panose="020F0502020204030204" pitchFamily="34" charset="0"/>
                          <a:ea typeface="Calibri" panose="020F0502020204030204" pitchFamily="34" charset="0"/>
                          <a:cs typeface="Calibri" panose="020F0502020204030204" pitchFamily="34" charset="0"/>
                        </a:rPr>
                        <a:t>with</a:t>
                      </a:r>
                      <a:r>
                        <a:rPr lang="fr-CH" sz="1600" dirty="0">
                          <a:effectLst/>
                          <a:latin typeface="Calibri" panose="020F0502020204030204" pitchFamily="34" charset="0"/>
                          <a:ea typeface="Calibri" panose="020F0502020204030204" pitchFamily="34" charset="0"/>
                          <a:cs typeface="Calibri" panose="020F0502020204030204" pitchFamily="34" charset="0"/>
                        </a:rPr>
                        <a:t> LPV validation </a:t>
                      </a:r>
                      <a:r>
                        <a:rPr lang="fr-CH" sz="1600" dirty="0" err="1">
                          <a:effectLst/>
                          <a:latin typeface="Calibri" panose="020F0502020204030204" pitchFamily="34" charset="0"/>
                          <a:ea typeface="Calibri" panose="020F0502020204030204" pitchFamily="34" charset="0"/>
                          <a:cs typeface="Calibri" panose="020F0502020204030204" pitchFamily="34" charset="0"/>
                        </a:rPr>
                        <a:t>framework</a:t>
                      </a:r>
                      <a:r>
                        <a:rPr lang="fr-CH" sz="1600" dirty="0">
                          <a:effectLst/>
                          <a:latin typeface="Calibri" panose="020F0502020204030204" pitchFamily="34" charset="0"/>
                          <a:ea typeface="Calibri" panose="020F0502020204030204" pitchFamily="34" charset="0"/>
                          <a:cs typeface="Calibri" panose="020F0502020204030204" pitchFamily="34" charset="0"/>
                        </a:rPr>
                        <a:t> for </a:t>
                      </a:r>
                      <a:r>
                        <a:rPr lang="fr-CH" sz="1600" dirty="0" err="1">
                          <a:effectLst/>
                          <a:latin typeface="Calibri" panose="020F0502020204030204" pitchFamily="34" charset="0"/>
                          <a:ea typeface="Calibri" panose="020F0502020204030204" pitchFamily="34" charset="0"/>
                          <a:cs typeface="Calibri" panose="020F0502020204030204" pitchFamily="34" charset="0"/>
                        </a:rPr>
                        <a:t>advice</a:t>
                      </a:r>
                      <a:r>
                        <a:rPr lang="fr-CH" sz="1600" dirty="0">
                          <a:effectLst/>
                          <a:latin typeface="Calibri" panose="020F0502020204030204" pitchFamily="34" charset="0"/>
                          <a:ea typeface="Calibri" panose="020F0502020204030204" pitchFamily="34" charset="0"/>
                          <a:cs typeface="Calibri" panose="020F0502020204030204" pitchFamily="34" charset="0"/>
                        </a:rPr>
                        <a:t> on </a:t>
                      </a:r>
                      <a:r>
                        <a:rPr lang="fr-CH" sz="1600" dirty="0" err="1">
                          <a:effectLst/>
                          <a:latin typeface="Calibri" panose="020F0502020204030204" pitchFamily="34" charset="0"/>
                          <a:ea typeface="Calibri" panose="020F0502020204030204" pitchFamily="34" charset="0"/>
                          <a:cs typeface="Calibri" panose="020F0502020204030204" pitchFamily="34" charset="0"/>
                        </a:rPr>
                        <a:t>adherence</a:t>
                      </a:r>
                      <a:r>
                        <a:rPr lang="fr-CH" sz="1600" dirty="0">
                          <a:effectLst/>
                          <a:latin typeface="Calibri" panose="020F0502020204030204" pitchFamily="34" charset="0"/>
                          <a:ea typeface="Calibri" panose="020F0502020204030204" pitchFamily="34" charset="0"/>
                          <a:cs typeface="Calibri" panose="020F0502020204030204" pitchFamily="34" charset="0"/>
                        </a:rPr>
                        <a:t> to CEOS data </a:t>
                      </a:r>
                      <a:r>
                        <a:rPr lang="fr-CH" sz="1600" dirty="0" err="1">
                          <a:effectLst/>
                          <a:latin typeface="Calibri" panose="020F0502020204030204" pitchFamily="34" charset="0"/>
                          <a:ea typeface="Calibri" panose="020F0502020204030204" pitchFamily="34" charset="0"/>
                          <a:cs typeface="Calibri" panose="020F0502020204030204" pitchFamily="34" charset="0"/>
                        </a:rPr>
                        <a:t>protocols</a:t>
                      </a:r>
                      <a:r>
                        <a:rPr lang="fr-CH" sz="1600" dirty="0">
                          <a:effectLst/>
                          <a:latin typeface="Calibri" panose="020F0502020204030204" pitchFamily="34" charset="0"/>
                          <a:ea typeface="Calibri" panose="020F0502020204030204" pitchFamily="34" charset="0"/>
                          <a:cs typeface="Calibri" panose="020F0502020204030204" pitchFamily="34" charset="0"/>
                        </a:rPr>
                        <a:t> of WGCV </a:t>
                      </a:r>
                      <a:r>
                        <a:rPr lang="fr-CH" sz="1600" dirty="0" err="1">
                          <a:effectLst/>
                          <a:latin typeface="Calibri" panose="020F0502020204030204" pitchFamily="34" charset="0"/>
                          <a:ea typeface="Calibri" panose="020F0502020204030204" pitchFamily="34" charset="0"/>
                          <a:cs typeface="Calibri" panose="020F0502020204030204" pitchFamily="34" charset="0"/>
                        </a:rPr>
                        <a:t>standardized</a:t>
                      </a:r>
                      <a:r>
                        <a:rPr lang="fr-CH" sz="1600" dirty="0">
                          <a:effectLst/>
                          <a:latin typeface="Calibri" panose="020F0502020204030204" pitchFamily="34" charset="0"/>
                          <a:ea typeface="Calibri" panose="020F0502020204030204" pitchFamily="34" charset="0"/>
                          <a:cs typeface="Calibri" panose="020F0502020204030204" pitchFamily="34" charset="0"/>
                        </a:rPr>
                        <a:t>, </a:t>
                      </a:r>
                      <a:r>
                        <a:rPr lang="fr-CH" sz="1600" dirty="0" err="1">
                          <a:effectLst/>
                          <a:latin typeface="Calibri" panose="020F0502020204030204" pitchFamily="34" charset="0"/>
                          <a:ea typeface="Calibri" panose="020F0502020204030204" pitchFamily="34" charset="0"/>
                          <a:cs typeface="Calibri" panose="020F0502020204030204" pitchFamily="34" charset="0"/>
                        </a:rPr>
                        <a:t>documented</a:t>
                      </a:r>
                      <a:r>
                        <a:rPr lang="fr-CH" sz="1600" dirty="0">
                          <a:effectLst/>
                          <a:latin typeface="Calibri" panose="020F0502020204030204" pitchFamily="34" charset="0"/>
                          <a:ea typeface="Calibri" panose="020F0502020204030204" pitchFamily="34" charset="0"/>
                          <a:cs typeface="Calibri" panose="020F0502020204030204" pitchFamily="34" charset="0"/>
                        </a:rPr>
                        <a:t>, </a:t>
                      </a:r>
                      <a:r>
                        <a:rPr lang="fr-CH" sz="1600" dirty="0" err="1">
                          <a:effectLst/>
                          <a:latin typeface="Calibri" panose="020F0502020204030204" pitchFamily="34" charset="0"/>
                          <a:ea typeface="Calibri" panose="020F0502020204030204" pitchFamily="34" charset="0"/>
                          <a:cs typeface="Calibri" panose="020F0502020204030204" pitchFamily="34" charset="0"/>
                        </a:rPr>
                        <a:t>traceable</a:t>
                      </a:r>
                      <a:r>
                        <a:rPr lang="fr-CH" sz="1600" dirty="0">
                          <a:effectLst/>
                          <a:latin typeface="Calibri" panose="020F0502020204030204" pitchFamily="34" charset="0"/>
                          <a:ea typeface="Calibri" panose="020F0502020204030204" pitchFamily="34" charset="0"/>
                          <a:cs typeface="Calibri" panose="020F0502020204030204" pitchFamily="34" charset="0"/>
                        </a:rPr>
                        <a:t> validations.</a:t>
                      </a:r>
                      <a:endParaRPr lang="en-US" sz="16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marL="0" marR="0" algn="l">
                        <a:lnSpc>
                          <a:spcPct val="107000"/>
                        </a:lnSpc>
                        <a:spcBef>
                          <a:spcPts val="0"/>
                        </a:spcBef>
                        <a:spcAft>
                          <a:spcPts val="0"/>
                        </a:spcAft>
                      </a:pPr>
                      <a:r>
                        <a:rPr lang="fr-CH" sz="1600" dirty="0">
                          <a:effectLst/>
                          <a:latin typeface="Calibri" panose="020F0502020204030204" pitchFamily="34" charset="0"/>
                          <a:ea typeface="Calibri" panose="020F0502020204030204" pitchFamily="34" charset="0"/>
                          <a:cs typeface="Calibri" panose="020F0502020204030204" pitchFamily="34" charset="0"/>
                        </a:rPr>
                        <a:t>CARBON-27</a:t>
                      </a:r>
                      <a:endParaRPr lang="en-US" sz="16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marL="0" marR="0" algn="l">
                        <a:lnSpc>
                          <a:spcPct val="107000"/>
                        </a:lnSpc>
                        <a:spcBef>
                          <a:spcPts val="0"/>
                        </a:spcBef>
                        <a:spcAft>
                          <a:spcPts val="0"/>
                        </a:spcAft>
                      </a:pPr>
                      <a:endParaRPr lang="en-US" sz="1600" dirty="0">
                        <a:effectLst/>
                        <a:latin typeface="Calibri" panose="020F0502020204030204" pitchFamily="34" charset="0"/>
                        <a:ea typeface="Calibri" panose="020F0502020204030204" pitchFamily="34" charset="0"/>
                        <a:cs typeface="Calibri" panose="020F0502020204030204" pitchFamily="34" charset="0"/>
                      </a:endParaRPr>
                    </a:p>
                  </a:txBody>
                  <a:tcPr marL="63070" marR="63070" marT="0" marB="0"/>
                </a:tc>
                <a:tc>
                  <a:txBody>
                    <a:bodyPr/>
                    <a:lstStyle/>
                    <a:p>
                      <a:pPr marL="0" marR="0" algn="l" defTabSz="457200" rtl="0">
                        <a:lnSpc>
                          <a:spcPct val="107000"/>
                        </a:lnSpc>
                        <a:spcBef>
                          <a:spcPts val="0"/>
                        </a:spcBef>
                        <a:spcAft>
                          <a:spcPts val="0"/>
                        </a:spcAft>
                      </a:pPr>
                      <a:r>
                        <a:rPr lang="en-US" sz="1600"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Should already exist for LAI Process</a:t>
                      </a:r>
                    </a:p>
                  </a:txBody>
                  <a:tcPr marL="63070" marR="63070" marT="0" marB="0"/>
                </a:tc>
                <a:extLst>
                  <a:ext uri="{0D108BD9-81ED-4DB2-BD59-A6C34878D82A}">
                    <a16:rowId xmlns:a16="http://schemas.microsoft.com/office/drawing/2014/main" xmlns="" val="2387848608"/>
                  </a:ext>
                </a:extLst>
              </a:tr>
              <a:tr h="686011">
                <a:tc>
                  <a:txBody>
                    <a:bodyPr/>
                    <a:lstStyle/>
                    <a:p>
                      <a:pPr marL="0" marR="0" algn="l">
                        <a:lnSpc>
                          <a:spcPct val="107000"/>
                        </a:lnSpc>
                        <a:spcBef>
                          <a:spcPts val="0"/>
                        </a:spcBef>
                        <a:spcAft>
                          <a:spcPts val="0"/>
                        </a:spcAft>
                      </a:pPr>
                      <a:r>
                        <a:rPr lang="fr-CH" sz="1600" dirty="0">
                          <a:effectLst/>
                          <a:latin typeface="Calibri" panose="020F0502020204030204" pitchFamily="34" charset="0"/>
                          <a:ea typeface="Calibri" panose="020F0502020204030204" pitchFamily="34" charset="0"/>
                          <a:cs typeface="Calibri" panose="020F0502020204030204" pitchFamily="34" charset="0"/>
                        </a:rPr>
                        <a:t>WGCV-CA-09</a:t>
                      </a:r>
                      <a:endParaRPr lang="en-US" sz="16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marL="0" marR="0" algn="l">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Calibri" panose="020F0502020204030204" pitchFamily="34" charset="0"/>
                        </a:rPr>
                        <a:t>Recommend approach for coordinating inputs from multiple organizations to develop definitions for products, validation success, etc. that are suitable across the range of WGs and VCs based on the process developed for LAI, where a common definition was accepted by GCOS, GTOS and CEOS.</a:t>
                      </a:r>
                    </a:p>
                  </a:txBody>
                  <a:tcPr marL="68580" marR="68580" marT="0" marB="0"/>
                </a:tc>
                <a:tc>
                  <a:txBody>
                    <a:bodyPr/>
                    <a:lstStyle/>
                    <a:p>
                      <a:pPr marL="0" marR="0" algn="l">
                        <a:lnSpc>
                          <a:spcPct val="107000"/>
                        </a:lnSpc>
                        <a:spcBef>
                          <a:spcPts val="0"/>
                        </a:spcBef>
                        <a:spcAft>
                          <a:spcPts val="0"/>
                        </a:spcAft>
                      </a:pPr>
                      <a:r>
                        <a:rPr lang="fr-CH" sz="1600" dirty="0">
                          <a:effectLst/>
                          <a:latin typeface="Calibri" panose="020F0502020204030204" pitchFamily="34" charset="0"/>
                          <a:ea typeface="Calibri" panose="020F0502020204030204" pitchFamily="34" charset="0"/>
                          <a:cs typeface="Calibri" panose="020F0502020204030204" pitchFamily="34" charset="0"/>
                        </a:rPr>
                        <a:t>CARBON-14</a:t>
                      </a:r>
                      <a:endParaRPr lang="en-US" sz="1600" dirty="0">
                        <a:effectLst/>
                        <a:latin typeface="Calibri" panose="020F0502020204030204" pitchFamily="34" charset="0"/>
                        <a:ea typeface="Calibri" panose="020F0502020204030204" pitchFamily="34" charset="0"/>
                        <a:cs typeface="Calibri" panose="020F0502020204030204" pitchFamily="34" charset="0"/>
                      </a:endParaRPr>
                    </a:p>
                    <a:p>
                      <a:pPr marL="0" marR="0" algn="l">
                        <a:lnSpc>
                          <a:spcPct val="107000"/>
                        </a:lnSpc>
                        <a:spcBef>
                          <a:spcPts val="0"/>
                        </a:spcBef>
                        <a:spcAft>
                          <a:spcPts val="0"/>
                        </a:spcAft>
                      </a:pPr>
                      <a:r>
                        <a:rPr lang="fr-CH" sz="1600" dirty="0">
                          <a:effectLst/>
                          <a:latin typeface="Calibri" panose="020F0502020204030204" pitchFamily="34" charset="0"/>
                          <a:ea typeface="Calibri" panose="020F0502020204030204" pitchFamily="34" charset="0"/>
                          <a:cs typeface="Calibri" panose="020F0502020204030204" pitchFamily="34" charset="0"/>
                        </a:rPr>
                        <a:t>CARBON-22</a:t>
                      </a:r>
                      <a:endParaRPr lang="en-US" sz="16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marL="0" marR="0" algn="l" defTabSz="457200" rtl="0">
                        <a:lnSpc>
                          <a:spcPct val="107000"/>
                        </a:lnSpc>
                        <a:spcBef>
                          <a:spcPts val="0"/>
                        </a:spcBef>
                        <a:spcAft>
                          <a:spcPts val="0"/>
                        </a:spcAft>
                      </a:pPr>
                      <a:r>
                        <a:rPr lang="en-US" sz="1600"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Straightforward solution through a chart package</a:t>
                      </a:r>
                    </a:p>
                  </a:txBody>
                  <a:tcPr marL="63070" marR="63070" marT="0" marB="0"/>
                </a:tc>
                <a:tc>
                  <a:txBody>
                    <a:bodyPr/>
                    <a:lstStyle/>
                    <a:p>
                      <a:pPr marL="0" marR="0" lvl="0" indent="0" algn="l" defTabSz="457200" rtl="0" eaLnBrk="1" fontAlgn="auto" latinLnBrk="0" hangingPunct="1">
                        <a:lnSpc>
                          <a:spcPct val="107000"/>
                        </a:lnSpc>
                        <a:spcBef>
                          <a:spcPts val="0"/>
                        </a:spcBef>
                        <a:spcAft>
                          <a:spcPts val="0"/>
                        </a:spcAft>
                        <a:buClrTx/>
                        <a:buSzTx/>
                        <a:buFontTx/>
                        <a:buNone/>
                        <a:tabLst/>
                        <a:defRPr/>
                      </a:pPr>
                      <a:r>
                        <a:rPr lang="en-US" sz="1600"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Generalized version of the LAI method for defining protocols and writing document</a:t>
                      </a:r>
                    </a:p>
                  </a:txBody>
                  <a:tcPr marL="63070" marR="63070" marT="0" marB="0"/>
                </a:tc>
                <a:extLst>
                  <a:ext uri="{0D108BD9-81ED-4DB2-BD59-A6C34878D82A}">
                    <a16:rowId xmlns:a16="http://schemas.microsoft.com/office/drawing/2014/main" xmlns="" val="108464559"/>
                  </a:ext>
                </a:extLst>
              </a:tr>
              <a:tr h="686011">
                <a:tc>
                  <a:txBody>
                    <a:bodyPr/>
                    <a:lstStyle/>
                    <a:p>
                      <a:pPr marL="0" marR="0" algn="l">
                        <a:lnSpc>
                          <a:spcPct val="107000"/>
                        </a:lnSpc>
                        <a:spcBef>
                          <a:spcPts val="0"/>
                        </a:spcBef>
                        <a:spcAft>
                          <a:spcPts val="0"/>
                        </a:spcAft>
                      </a:pPr>
                      <a:r>
                        <a:rPr lang="fr-CH" sz="1600" dirty="0">
                          <a:effectLst/>
                          <a:latin typeface="Calibri" panose="020F0502020204030204" pitchFamily="34" charset="0"/>
                          <a:ea typeface="Calibri" panose="020F0502020204030204" pitchFamily="34" charset="0"/>
                          <a:cs typeface="Calibri" panose="020F0502020204030204" pitchFamily="34" charset="0"/>
                        </a:rPr>
                        <a:t>WGCV-CA-13</a:t>
                      </a:r>
                      <a:endParaRPr lang="en-US" sz="16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marL="0" marR="0" algn="l">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Calibri" panose="020F0502020204030204" pitchFamily="34" charset="0"/>
                        </a:rPr>
                        <a:t>Document process used for current selection of LPV supersite selection (serving for multiple variables) and validation sites specific to single variables for automated </a:t>
                      </a:r>
                      <a:r>
                        <a:rPr lang="en-US" sz="1600" dirty="0" err="1">
                          <a:effectLst/>
                          <a:latin typeface="Calibri" panose="020F0502020204030204" pitchFamily="34" charset="0"/>
                          <a:ea typeface="Calibri" panose="020F0502020204030204" pitchFamily="34" charset="0"/>
                          <a:cs typeface="Calibri" panose="020F0502020204030204" pitchFamily="34" charset="0"/>
                        </a:rPr>
                        <a:t>subsetting</a:t>
                      </a:r>
                      <a:endParaRPr lang="en-US" sz="16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marL="0" marR="0" algn="l">
                        <a:lnSpc>
                          <a:spcPct val="107000"/>
                        </a:lnSpc>
                        <a:spcBef>
                          <a:spcPts val="0"/>
                        </a:spcBef>
                        <a:spcAft>
                          <a:spcPts val="0"/>
                        </a:spcAft>
                      </a:pPr>
                      <a:r>
                        <a:rPr lang="fr-CH" sz="1600" dirty="0">
                          <a:effectLst/>
                          <a:latin typeface="Calibri" panose="020F0502020204030204" pitchFamily="34" charset="0"/>
                          <a:ea typeface="Calibri" panose="020F0502020204030204" pitchFamily="34" charset="0"/>
                          <a:cs typeface="Calibri" panose="020F0502020204030204" pitchFamily="34" charset="0"/>
                        </a:rPr>
                        <a:t>CARBON-32</a:t>
                      </a:r>
                      <a:endParaRPr lang="en-US" sz="16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marL="0" marR="0" algn="l" defTabSz="457200" rtl="0">
                        <a:lnSpc>
                          <a:spcPct val="107000"/>
                        </a:lnSpc>
                        <a:spcBef>
                          <a:spcPts val="0"/>
                        </a:spcBef>
                        <a:spcAft>
                          <a:spcPts val="0"/>
                        </a:spcAft>
                      </a:pPr>
                      <a:endParaRPr lang="en-US" sz="1600" dirty="0">
                        <a:effectLst/>
                        <a:latin typeface="Calibri" panose="020F0502020204030204" pitchFamily="34" charset="0"/>
                        <a:ea typeface="Calibri" panose="020F0502020204030204" pitchFamily="34" charset="0"/>
                        <a:cs typeface="Calibri" panose="020F0502020204030204" pitchFamily="34" charset="0"/>
                      </a:endParaRPr>
                    </a:p>
                  </a:txBody>
                  <a:tcPr marL="63070" marR="63070" marT="0" marB="0"/>
                </a:tc>
                <a:tc>
                  <a:txBody>
                    <a:bodyPr/>
                    <a:lstStyle/>
                    <a:p>
                      <a:pPr marL="0" marR="0" algn="l" defTabSz="457200" rtl="0">
                        <a:lnSpc>
                          <a:spcPct val="107000"/>
                        </a:lnSpc>
                        <a:spcBef>
                          <a:spcPts val="0"/>
                        </a:spcBef>
                        <a:spcAft>
                          <a:spcPts val="0"/>
                        </a:spcAft>
                      </a:pPr>
                      <a:endParaRPr lang="en-US" sz="1800" dirty="0">
                        <a:effectLst/>
                        <a:latin typeface="Calibri" panose="020F0502020204030204" pitchFamily="34" charset="0"/>
                        <a:ea typeface="Calibri" panose="020F0502020204030204" pitchFamily="34" charset="0"/>
                        <a:cs typeface="Calibri" panose="020F0502020204030204" pitchFamily="34" charset="0"/>
                      </a:endParaRPr>
                    </a:p>
                  </a:txBody>
                  <a:tcPr marL="63070" marR="63070" marT="0" marB="0"/>
                </a:tc>
                <a:extLst>
                  <a:ext uri="{0D108BD9-81ED-4DB2-BD59-A6C34878D82A}">
                    <a16:rowId xmlns:a16="http://schemas.microsoft.com/office/drawing/2014/main" xmlns="" val="1585300710"/>
                  </a:ext>
                </a:extLst>
              </a:tr>
            </a:tbl>
          </a:graphicData>
        </a:graphic>
      </p:graphicFrame>
    </p:spTree>
    <p:extLst>
      <p:ext uri="{BB962C8B-B14F-4D97-AF65-F5344CB8AC3E}">
        <p14:creationId xmlns:p14="http://schemas.microsoft.com/office/powerpoint/2010/main" val="143303127"/>
      </p:ext>
    </p:extLst>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xmlns="" id="{C7902018-8ED7-EA41-93F3-43ACC5B697B2}"/>
              </a:ext>
            </a:extLst>
          </p:cNvPr>
          <p:cNvSpPr>
            <a:spLocks noGrp="1"/>
          </p:cNvSpPr>
          <p:nvPr>
            <p:ph sz="half" idx="1"/>
          </p:nvPr>
        </p:nvSpPr>
        <p:spPr/>
        <p:txBody>
          <a:bodyPr/>
          <a:lstStyle/>
          <a:p>
            <a:pPr rtl="0"/>
            <a:r>
              <a:rPr lang="en-US" dirty="0"/>
              <a:t>WGCV Carbon Actions related to the biomass work plan items</a:t>
            </a:r>
          </a:p>
          <a:p>
            <a:pPr marL="342900" indent="-342900" algn="just" rtl="0">
              <a:spcBef>
                <a:spcPts val="500"/>
              </a:spcBef>
              <a:buSzPct val="100000"/>
              <a:buFont typeface="Arial"/>
              <a:buNone/>
            </a:pPr>
            <a:endParaRPr lang="en-US" dirty="0"/>
          </a:p>
        </p:txBody>
      </p:sp>
      <p:graphicFrame>
        <p:nvGraphicFramePr>
          <p:cNvPr id="4" name="Table 3">
            <a:extLst>
              <a:ext uri="{FF2B5EF4-FFF2-40B4-BE49-F238E27FC236}">
                <a16:creationId xmlns:a16="http://schemas.microsoft.com/office/drawing/2014/main" xmlns="" id="{2DB32D13-F81A-744D-B505-D85694572A2D}"/>
              </a:ext>
            </a:extLst>
          </p:cNvPr>
          <p:cNvGraphicFramePr>
            <a:graphicFrameLocks noGrp="1"/>
          </p:cNvGraphicFramePr>
          <p:nvPr>
            <p:extLst>
              <p:ext uri="{D42A27DB-BD31-4B8C-83A1-F6EECF244321}">
                <p14:modId xmlns:p14="http://schemas.microsoft.com/office/powerpoint/2010/main" val="3909951664"/>
              </p:ext>
            </p:extLst>
          </p:nvPr>
        </p:nvGraphicFramePr>
        <p:xfrm>
          <a:off x="76200" y="1828800"/>
          <a:ext cx="8915395" cy="4338913"/>
        </p:xfrm>
        <a:graphic>
          <a:graphicData uri="http://schemas.openxmlformats.org/drawingml/2006/table">
            <a:tbl>
              <a:tblPr firstRow="1" firstCol="1" bandRow="1">
                <a:tableStyleId>{5940675A-B579-460E-94D1-54222C63F5DA}</a:tableStyleId>
              </a:tblPr>
              <a:tblGrid>
                <a:gridCol w="1017321">
                  <a:extLst>
                    <a:ext uri="{9D8B030D-6E8A-4147-A177-3AD203B41FA5}">
                      <a16:colId xmlns:a16="http://schemas.microsoft.com/office/drawing/2014/main" xmlns="" val="508149125"/>
                    </a:ext>
                  </a:extLst>
                </a:gridCol>
                <a:gridCol w="3935679">
                  <a:extLst>
                    <a:ext uri="{9D8B030D-6E8A-4147-A177-3AD203B41FA5}">
                      <a16:colId xmlns:a16="http://schemas.microsoft.com/office/drawing/2014/main" xmlns="" val="4072783687"/>
                    </a:ext>
                  </a:extLst>
                </a:gridCol>
                <a:gridCol w="1551415">
                  <a:extLst>
                    <a:ext uri="{9D8B030D-6E8A-4147-A177-3AD203B41FA5}">
                      <a16:colId xmlns:a16="http://schemas.microsoft.com/office/drawing/2014/main" xmlns="" val="2986327812"/>
                    </a:ext>
                  </a:extLst>
                </a:gridCol>
                <a:gridCol w="1308883">
                  <a:extLst>
                    <a:ext uri="{9D8B030D-6E8A-4147-A177-3AD203B41FA5}">
                      <a16:colId xmlns:a16="http://schemas.microsoft.com/office/drawing/2014/main" xmlns="" val="815981503"/>
                    </a:ext>
                  </a:extLst>
                </a:gridCol>
                <a:gridCol w="1102097">
                  <a:extLst>
                    <a:ext uri="{9D8B030D-6E8A-4147-A177-3AD203B41FA5}">
                      <a16:colId xmlns:a16="http://schemas.microsoft.com/office/drawing/2014/main" xmlns="" val="2832142939"/>
                    </a:ext>
                  </a:extLst>
                </a:gridCol>
              </a:tblGrid>
              <a:tr h="686011">
                <a:tc>
                  <a:txBody>
                    <a:bodyPr/>
                    <a:lstStyle/>
                    <a:p>
                      <a:pPr marL="0" marR="0" algn="l">
                        <a:lnSpc>
                          <a:spcPct val="107000"/>
                        </a:lnSpc>
                        <a:spcBef>
                          <a:spcPts val="0"/>
                        </a:spcBef>
                        <a:spcAft>
                          <a:spcPts val="0"/>
                        </a:spcAft>
                      </a:pPr>
                      <a:r>
                        <a:rPr lang="fr-CH" sz="1600" dirty="0">
                          <a:effectLst/>
                          <a:latin typeface="Calibri" panose="020F0502020204030204" pitchFamily="34" charset="0"/>
                          <a:cs typeface="Calibri" panose="020F0502020204030204" pitchFamily="34" charset="0"/>
                        </a:rPr>
                        <a:t>#</a:t>
                      </a:r>
                      <a:endParaRPr lang="en-US" sz="1600" dirty="0">
                        <a:effectLst/>
                        <a:latin typeface="Calibri" panose="020F0502020204030204" pitchFamily="34" charset="0"/>
                        <a:ea typeface="Calibri" panose="020F0502020204030204" pitchFamily="34" charset="0"/>
                        <a:cs typeface="Calibri" panose="020F0502020204030204" pitchFamily="34" charset="0"/>
                      </a:endParaRPr>
                    </a:p>
                  </a:txBody>
                  <a:tcPr marL="63070" marR="63070" marT="0" marB="0"/>
                </a:tc>
                <a:tc>
                  <a:txBody>
                    <a:bodyPr/>
                    <a:lstStyle/>
                    <a:p>
                      <a:pPr marL="0" marR="0" algn="l">
                        <a:lnSpc>
                          <a:spcPct val="107000"/>
                        </a:lnSpc>
                        <a:spcBef>
                          <a:spcPts val="0"/>
                        </a:spcBef>
                        <a:spcAft>
                          <a:spcPts val="0"/>
                        </a:spcAft>
                      </a:pPr>
                      <a:r>
                        <a:rPr lang="fr-CH" sz="1600" dirty="0">
                          <a:effectLst/>
                          <a:latin typeface="Calibri" panose="020F0502020204030204" pitchFamily="34" charset="0"/>
                          <a:cs typeface="Calibri" panose="020F0502020204030204" pitchFamily="34" charset="0"/>
                        </a:rPr>
                        <a:t>Description</a:t>
                      </a:r>
                      <a:endParaRPr lang="en-US" sz="1600" dirty="0">
                        <a:effectLst/>
                        <a:latin typeface="Calibri" panose="020F0502020204030204" pitchFamily="34" charset="0"/>
                        <a:ea typeface="Calibri" panose="020F0502020204030204" pitchFamily="34" charset="0"/>
                        <a:cs typeface="Calibri" panose="020F0502020204030204" pitchFamily="34" charset="0"/>
                      </a:endParaRPr>
                    </a:p>
                  </a:txBody>
                  <a:tcPr marL="63070" marR="63070" marT="0" marB="0"/>
                </a:tc>
                <a:tc>
                  <a:txBody>
                    <a:bodyPr/>
                    <a:lstStyle/>
                    <a:p>
                      <a:pPr marL="0" marR="0" algn="l">
                        <a:lnSpc>
                          <a:spcPct val="107000"/>
                        </a:lnSpc>
                        <a:spcBef>
                          <a:spcPts val="0"/>
                        </a:spcBef>
                        <a:spcAft>
                          <a:spcPts val="0"/>
                        </a:spcAft>
                      </a:pPr>
                      <a:r>
                        <a:rPr lang="fr-CH" sz="1600" dirty="0">
                          <a:effectLst/>
                          <a:latin typeface="Calibri" panose="020F0502020204030204" pitchFamily="34" charset="0"/>
                          <a:cs typeface="Calibri" panose="020F0502020204030204" pitchFamily="34" charset="0"/>
                        </a:rPr>
                        <a:t>Relevant </a:t>
                      </a:r>
                      <a:r>
                        <a:rPr lang="fr-CH" sz="1600" dirty="0" err="1">
                          <a:effectLst/>
                          <a:latin typeface="Calibri" panose="020F0502020204030204" pitchFamily="34" charset="0"/>
                          <a:cs typeface="Calibri" panose="020F0502020204030204" pitchFamily="34" charset="0"/>
                        </a:rPr>
                        <a:t>carbon</a:t>
                      </a:r>
                      <a:r>
                        <a:rPr lang="fr-CH" sz="1600" dirty="0">
                          <a:effectLst/>
                          <a:latin typeface="Calibri" panose="020F0502020204030204" pitchFamily="34" charset="0"/>
                          <a:cs typeface="Calibri" panose="020F0502020204030204" pitchFamily="34" charset="0"/>
                        </a:rPr>
                        <a:t> actions</a:t>
                      </a:r>
                      <a:endParaRPr lang="en-US" sz="1600" dirty="0">
                        <a:effectLst/>
                        <a:latin typeface="Calibri" panose="020F0502020204030204" pitchFamily="34" charset="0"/>
                        <a:ea typeface="Calibri" panose="020F0502020204030204" pitchFamily="34" charset="0"/>
                        <a:cs typeface="Calibri" panose="020F0502020204030204" pitchFamily="34" charset="0"/>
                      </a:endParaRPr>
                    </a:p>
                  </a:txBody>
                  <a:tcPr marL="63070" marR="63070" marT="0" marB="0"/>
                </a:tc>
                <a:tc>
                  <a:txBody>
                    <a:bodyPr/>
                    <a:lstStyle/>
                    <a:p>
                      <a:pPr marL="0" marR="0" algn="l">
                        <a:lnSpc>
                          <a:spcPct val="107000"/>
                        </a:lnSpc>
                        <a:spcBef>
                          <a:spcPts val="0"/>
                        </a:spcBef>
                        <a:spcAft>
                          <a:spcPts val="0"/>
                        </a:spcAft>
                      </a:pPr>
                      <a:r>
                        <a:rPr lang="fr-CH" sz="1600" dirty="0" err="1">
                          <a:effectLst/>
                          <a:latin typeface="Calibri" panose="020F0502020204030204" pitchFamily="34" charset="0"/>
                          <a:cs typeface="Calibri" panose="020F0502020204030204" pitchFamily="34" charset="0"/>
                        </a:rPr>
                        <a:t>Assignees</a:t>
                      </a:r>
                      <a:endParaRPr lang="en-US" sz="1600" dirty="0">
                        <a:effectLst/>
                        <a:latin typeface="Calibri" panose="020F0502020204030204" pitchFamily="34" charset="0"/>
                        <a:ea typeface="Calibri" panose="020F0502020204030204" pitchFamily="34" charset="0"/>
                        <a:cs typeface="Calibri" panose="020F0502020204030204" pitchFamily="34" charset="0"/>
                      </a:endParaRPr>
                    </a:p>
                  </a:txBody>
                  <a:tcPr marL="63070" marR="63070" marT="0" marB="0"/>
                </a:tc>
                <a:tc>
                  <a:txBody>
                    <a:bodyPr/>
                    <a:lstStyle/>
                    <a:p>
                      <a:pPr marL="0" marR="0" algn="l">
                        <a:lnSpc>
                          <a:spcPct val="107000"/>
                        </a:lnSpc>
                        <a:spcBef>
                          <a:spcPts val="0"/>
                        </a:spcBef>
                        <a:spcAft>
                          <a:spcPts val="0"/>
                        </a:spcAft>
                      </a:pPr>
                      <a:r>
                        <a:rPr lang="fr-CH" sz="1600" dirty="0">
                          <a:effectLst/>
                          <a:latin typeface="Calibri" panose="020F0502020204030204" pitchFamily="34" charset="0"/>
                          <a:cs typeface="Calibri" panose="020F0502020204030204" pitchFamily="34" charset="0"/>
                        </a:rPr>
                        <a:t>Due Date</a:t>
                      </a:r>
                      <a:endParaRPr lang="en-US" sz="1600" dirty="0">
                        <a:effectLst/>
                        <a:latin typeface="Calibri" panose="020F0502020204030204" pitchFamily="34" charset="0"/>
                        <a:ea typeface="Calibri" panose="020F0502020204030204" pitchFamily="34" charset="0"/>
                        <a:cs typeface="Calibri" panose="020F0502020204030204" pitchFamily="34" charset="0"/>
                      </a:endParaRPr>
                    </a:p>
                  </a:txBody>
                  <a:tcPr marL="63070" marR="63070" marT="0" marB="0"/>
                </a:tc>
                <a:extLst>
                  <a:ext uri="{0D108BD9-81ED-4DB2-BD59-A6C34878D82A}">
                    <a16:rowId xmlns:a16="http://schemas.microsoft.com/office/drawing/2014/main" xmlns="" val="2860686472"/>
                  </a:ext>
                </a:extLst>
              </a:tr>
              <a:tr h="686011">
                <a:tc>
                  <a:txBody>
                    <a:bodyPr/>
                    <a:lstStyle/>
                    <a:p>
                      <a:pPr marL="0" marR="0" algn="l">
                        <a:lnSpc>
                          <a:spcPct val="107000"/>
                        </a:lnSpc>
                        <a:spcBef>
                          <a:spcPts val="0"/>
                        </a:spcBef>
                        <a:spcAft>
                          <a:spcPts val="0"/>
                        </a:spcAft>
                      </a:pPr>
                      <a:r>
                        <a:rPr lang="fr-CH" sz="1600" dirty="0">
                          <a:effectLst/>
                          <a:latin typeface="Calibri" panose="020F0502020204030204" pitchFamily="34" charset="0"/>
                          <a:ea typeface="Calibri" panose="020F0502020204030204" pitchFamily="34" charset="0"/>
                          <a:cs typeface="Calibri" panose="020F0502020204030204" pitchFamily="34" charset="0"/>
                        </a:rPr>
                        <a:t>WGCV-CA-19</a:t>
                      </a:r>
                      <a:endParaRPr lang="en-US" sz="16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marL="0" marR="0" algn="l">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Calibri" panose="020F0502020204030204" pitchFamily="34" charset="0"/>
                        </a:rPr>
                        <a:t>Develop protocols for selecting variable-specific validation sites</a:t>
                      </a:r>
                      <a:r>
                        <a:rPr lang="fr-CH" sz="1600" dirty="0">
                          <a:effectLst/>
                          <a:latin typeface="Calibri" panose="020F0502020204030204" pitchFamily="34" charset="0"/>
                          <a:ea typeface="Calibri" panose="020F0502020204030204" pitchFamily="34" charset="0"/>
                          <a:cs typeface="Calibri" panose="020F0502020204030204" pitchFamily="34" charset="0"/>
                        </a:rPr>
                        <a:t> and </a:t>
                      </a:r>
                      <a:r>
                        <a:rPr lang="en-US" sz="1600" dirty="0">
                          <a:effectLst/>
                          <a:latin typeface="Calibri" panose="020F0502020204030204" pitchFamily="34" charset="0"/>
                          <a:ea typeface="Calibri" panose="020F0502020204030204" pitchFamily="34" charset="0"/>
                          <a:cs typeface="Calibri" panose="020F0502020204030204" pitchFamily="34" charset="0"/>
                        </a:rPr>
                        <a:t>validation super sites </a:t>
                      </a:r>
                    </a:p>
                  </a:txBody>
                  <a:tcPr marL="68580" marR="68580" marT="0" marB="0"/>
                </a:tc>
                <a:tc>
                  <a:txBody>
                    <a:bodyPr/>
                    <a:lstStyle/>
                    <a:p>
                      <a:pPr marL="0" marR="0" algn="l">
                        <a:lnSpc>
                          <a:spcPct val="107000"/>
                        </a:lnSpc>
                        <a:spcBef>
                          <a:spcPts val="0"/>
                        </a:spcBef>
                        <a:spcAft>
                          <a:spcPts val="0"/>
                        </a:spcAft>
                      </a:pPr>
                      <a:r>
                        <a:rPr lang="fr-CH" sz="1600" dirty="0">
                          <a:effectLst/>
                          <a:latin typeface="Calibri" panose="020F0502020204030204" pitchFamily="34" charset="0"/>
                          <a:ea typeface="Calibri" panose="020F0502020204030204" pitchFamily="34" charset="0"/>
                          <a:cs typeface="Calibri" panose="020F0502020204030204" pitchFamily="34" charset="0"/>
                        </a:rPr>
                        <a:t>CARBON-38</a:t>
                      </a:r>
                      <a:endParaRPr lang="en-US" sz="16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marL="0" marR="0" algn="l">
                        <a:lnSpc>
                          <a:spcPct val="107000"/>
                        </a:lnSpc>
                        <a:spcBef>
                          <a:spcPts val="0"/>
                        </a:spcBef>
                        <a:spcAft>
                          <a:spcPts val="0"/>
                        </a:spcAft>
                      </a:pPr>
                      <a:endParaRPr lang="en-US" sz="1600" dirty="0">
                        <a:effectLst/>
                        <a:latin typeface="Calibri" panose="020F0502020204030204" pitchFamily="34" charset="0"/>
                        <a:ea typeface="Calibri" panose="020F0502020204030204" pitchFamily="34" charset="0"/>
                        <a:cs typeface="Calibri" panose="020F0502020204030204" pitchFamily="34" charset="0"/>
                      </a:endParaRPr>
                    </a:p>
                  </a:txBody>
                  <a:tcPr marL="63070" marR="63070" marT="0" marB="0"/>
                </a:tc>
                <a:tc>
                  <a:txBody>
                    <a:bodyPr/>
                    <a:lstStyle/>
                    <a:p>
                      <a:pPr marL="0" marR="0" algn="l" defTabSz="457200" rtl="0">
                        <a:lnSpc>
                          <a:spcPct val="107000"/>
                        </a:lnSpc>
                        <a:spcBef>
                          <a:spcPts val="0"/>
                        </a:spcBef>
                        <a:spcAft>
                          <a:spcPts val="0"/>
                        </a:spcAft>
                      </a:pPr>
                      <a:r>
                        <a:rPr lang="en-US" sz="1600"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Should follow naturally form WGCV-CA-09</a:t>
                      </a:r>
                    </a:p>
                  </a:txBody>
                  <a:tcPr marL="63070" marR="63070" marT="0" marB="0"/>
                </a:tc>
                <a:extLst>
                  <a:ext uri="{0D108BD9-81ED-4DB2-BD59-A6C34878D82A}">
                    <a16:rowId xmlns:a16="http://schemas.microsoft.com/office/drawing/2014/main" xmlns="" val="2929512395"/>
                  </a:ext>
                </a:extLst>
              </a:tr>
              <a:tr h="686011">
                <a:tc>
                  <a:txBody>
                    <a:bodyPr/>
                    <a:lstStyle/>
                    <a:p>
                      <a:pPr marL="0" marR="0" algn="l">
                        <a:lnSpc>
                          <a:spcPct val="107000"/>
                        </a:lnSpc>
                        <a:spcBef>
                          <a:spcPts val="0"/>
                        </a:spcBef>
                        <a:spcAft>
                          <a:spcPts val="0"/>
                        </a:spcAft>
                      </a:pPr>
                      <a:r>
                        <a:rPr lang="fr-CH" sz="1600" dirty="0">
                          <a:effectLst/>
                          <a:latin typeface="Calibri" panose="020F0502020204030204" pitchFamily="34" charset="0"/>
                          <a:ea typeface="Calibri" panose="020F0502020204030204" pitchFamily="34" charset="0"/>
                          <a:cs typeface="Calibri" panose="020F0502020204030204" pitchFamily="34" charset="0"/>
                        </a:rPr>
                        <a:t>WGCV-CA-23</a:t>
                      </a:r>
                      <a:endParaRPr lang="en-US" sz="16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marL="0" marR="0" algn="l">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Calibri" panose="020F0502020204030204" pitchFamily="34" charset="0"/>
                        </a:rPr>
                        <a:t>Identify a list of candidate products to be used for development of protocols/benchmarks for maturity matrix.</a:t>
                      </a:r>
                    </a:p>
                  </a:txBody>
                  <a:tcPr marL="68580" marR="68580" marT="0" marB="0"/>
                </a:tc>
                <a:tc>
                  <a:txBody>
                    <a:bodyPr/>
                    <a:lstStyle/>
                    <a:p>
                      <a:pPr marL="0" marR="0" algn="l">
                        <a:lnSpc>
                          <a:spcPct val="107000"/>
                        </a:lnSpc>
                        <a:spcBef>
                          <a:spcPts val="0"/>
                        </a:spcBef>
                        <a:spcAft>
                          <a:spcPts val="0"/>
                        </a:spcAft>
                      </a:pPr>
                      <a:r>
                        <a:rPr lang="fr-CH" sz="1600" dirty="0">
                          <a:effectLst/>
                          <a:latin typeface="Calibri" panose="020F0502020204030204" pitchFamily="34" charset="0"/>
                          <a:ea typeface="Calibri" panose="020F0502020204030204" pitchFamily="34" charset="0"/>
                          <a:cs typeface="Calibri" panose="020F0502020204030204" pitchFamily="34" charset="0"/>
                        </a:rPr>
                        <a:t>CARBON-32</a:t>
                      </a:r>
                      <a:endParaRPr lang="en-US" sz="16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marL="0" marR="0" lvl="0" indent="0" algn="l" defTabSz="457200" rtl="0" eaLnBrk="1" fontAlgn="auto" latinLnBrk="0" hangingPunct="1">
                        <a:lnSpc>
                          <a:spcPct val="107000"/>
                        </a:lnSpc>
                        <a:spcBef>
                          <a:spcPts val="0"/>
                        </a:spcBef>
                        <a:spcAft>
                          <a:spcPts val="0"/>
                        </a:spcAft>
                        <a:buClrTx/>
                        <a:buSzTx/>
                        <a:buFontTx/>
                        <a:buNone/>
                        <a:tabLst/>
                        <a:defRPr/>
                      </a:pPr>
                      <a:r>
                        <a:rPr lang="en-US" sz="1600" b="0"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ACSG, LPV, and IVOS Chairs</a:t>
                      </a:r>
                    </a:p>
                  </a:txBody>
                  <a:tcPr marL="63070" marR="63070" marT="0" marB="0"/>
                </a:tc>
                <a:tc>
                  <a:txBody>
                    <a:bodyPr/>
                    <a:lstStyle/>
                    <a:p>
                      <a:pPr marL="0" marR="0" algn="l" defTabSz="457200" rtl="0">
                        <a:lnSpc>
                          <a:spcPct val="107000"/>
                        </a:lnSpc>
                        <a:spcBef>
                          <a:spcPts val="0"/>
                        </a:spcBef>
                        <a:spcAft>
                          <a:spcPts val="0"/>
                        </a:spcAft>
                      </a:pPr>
                      <a:endParaRPr lang="en-US" sz="1600" dirty="0">
                        <a:effectLst/>
                        <a:latin typeface="Calibri" panose="020F0502020204030204" pitchFamily="34" charset="0"/>
                        <a:ea typeface="Calibri" panose="020F0502020204030204" pitchFamily="34" charset="0"/>
                        <a:cs typeface="Calibri" panose="020F0502020204030204" pitchFamily="34" charset="0"/>
                      </a:endParaRPr>
                    </a:p>
                  </a:txBody>
                  <a:tcPr marL="63070" marR="63070" marT="0" marB="0"/>
                </a:tc>
                <a:extLst>
                  <a:ext uri="{0D108BD9-81ED-4DB2-BD59-A6C34878D82A}">
                    <a16:rowId xmlns:a16="http://schemas.microsoft.com/office/drawing/2014/main" xmlns="" val="1940583934"/>
                  </a:ext>
                </a:extLst>
              </a:tr>
              <a:tr h="686011">
                <a:tc>
                  <a:txBody>
                    <a:bodyPr/>
                    <a:lstStyle/>
                    <a:p>
                      <a:pPr marL="0" marR="0" algn="l">
                        <a:lnSpc>
                          <a:spcPct val="107000"/>
                        </a:lnSpc>
                        <a:spcBef>
                          <a:spcPts val="0"/>
                        </a:spcBef>
                        <a:spcAft>
                          <a:spcPts val="0"/>
                        </a:spcAft>
                      </a:pPr>
                      <a:r>
                        <a:rPr lang="fr-CH" sz="1600" b="1" dirty="0">
                          <a:effectLst/>
                          <a:latin typeface="Calibri" panose="020F0502020204030204" pitchFamily="34" charset="0"/>
                          <a:ea typeface="Calibri" panose="020F0502020204030204" pitchFamily="34" charset="0"/>
                          <a:cs typeface="Calibri" panose="020F0502020204030204" pitchFamily="34" charset="0"/>
                        </a:rPr>
                        <a:t>WGCV-CA-26</a:t>
                      </a:r>
                      <a:endParaRPr lang="en-US" sz="1600" b="1"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marL="0" marR="0" algn="l">
                        <a:lnSpc>
                          <a:spcPct val="107000"/>
                        </a:lnSpc>
                        <a:spcBef>
                          <a:spcPts val="0"/>
                        </a:spcBef>
                        <a:spcAft>
                          <a:spcPts val="0"/>
                        </a:spcAft>
                      </a:pPr>
                      <a:r>
                        <a:rPr lang="en-US" sz="1600" b="1" dirty="0">
                          <a:effectLst/>
                          <a:latin typeface="Calibri" panose="020F0502020204030204" pitchFamily="34" charset="0"/>
                          <a:ea typeface="Calibri" panose="020F0502020204030204" pitchFamily="34" charset="0"/>
                          <a:cs typeface="Calibri" panose="020F0502020204030204" pitchFamily="34" charset="0"/>
                        </a:rPr>
                        <a:t>Identify and select a specific Carbon variable as a means to evaluate the suitability of test sites for validating the variable.</a:t>
                      </a:r>
                    </a:p>
                  </a:txBody>
                  <a:tcPr marL="68580" marR="68580" marT="0" marB="0"/>
                </a:tc>
                <a:tc>
                  <a:txBody>
                    <a:bodyPr/>
                    <a:lstStyle/>
                    <a:p>
                      <a:pPr marL="0" marR="0" algn="l">
                        <a:lnSpc>
                          <a:spcPct val="107000"/>
                        </a:lnSpc>
                        <a:spcBef>
                          <a:spcPts val="0"/>
                        </a:spcBef>
                        <a:spcAft>
                          <a:spcPts val="0"/>
                        </a:spcAft>
                      </a:pPr>
                      <a:r>
                        <a:rPr lang="fr-CH" sz="1600" b="1" dirty="0">
                          <a:effectLst/>
                          <a:latin typeface="Calibri" panose="020F0502020204030204" pitchFamily="34" charset="0"/>
                          <a:ea typeface="Calibri" panose="020F0502020204030204" pitchFamily="34" charset="0"/>
                          <a:cs typeface="Calibri" panose="020F0502020204030204" pitchFamily="34" charset="0"/>
                        </a:rPr>
                        <a:t>CARBON-07</a:t>
                      </a:r>
                      <a:endParaRPr lang="en-US" sz="1600" b="1"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marL="0" marR="0" algn="l">
                        <a:lnSpc>
                          <a:spcPct val="107000"/>
                        </a:lnSpc>
                        <a:spcBef>
                          <a:spcPts val="0"/>
                        </a:spcBef>
                        <a:spcAft>
                          <a:spcPts val="0"/>
                        </a:spcAft>
                      </a:pPr>
                      <a:r>
                        <a:rPr lang="en-US" sz="1600" b="1" dirty="0" smtClean="0">
                          <a:solidFill>
                            <a:srgbClr val="C00000"/>
                          </a:solidFill>
                          <a:effectLst/>
                          <a:latin typeface="Calibri" panose="020F0502020204030204" pitchFamily="34" charset="0"/>
                          <a:ea typeface="Calibri" panose="020F0502020204030204" pitchFamily="34" charset="0"/>
                          <a:cs typeface="Calibri" panose="020F0502020204030204" pitchFamily="34" charset="0"/>
                        </a:rPr>
                        <a:t>ACSG activities on</a:t>
                      </a:r>
                      <a:r>
                        <a:rPr lang="en-US" sz="1600" b="1" baseline="0" dirty="0" smtClean="0">
                          <a:solidFill>
                            <a:srgbClr val="C00000"/>
                          </a:solidFill>
                          <a:effectLst/>
                          <a:latin typeface="Calibri" panose="020F0502020204030204" pitchFamily="34" charset="0"/>
                          <a:ea typeface="Calibri" panose="020F0502020204030204" pitchFamily="34" charset="0"/>
                          <a:cs typeface="Calibri" panose="020F0502020204030204" pitchFamily="34" charset="0"/>
                        </a:rPr>
                        <a:t> GHG will cover this naturally</a:t>
                      </a:r>
                      <a:endParaRPr lang="en-US" sz="1600" b="1" dirty="0">
                        <a:solidFill>
                          <a:srgbClr val="C00000"/>
                        </a:solidFill>
                        <a:effectLst/>
                        <a:latin typeface="Calibri" panose="020F0502020204030204" pitchFamily="34" charset="0"/>
                        <a:ea typeface="Calibri" panose="020F0502020204030204" pitchFamily="34" charset="0"/>
                        <a:cs typeface="Calibri" panose="020F0502020204030204" pitchFamily="34" charset="0"/>
                      </a:endParaRPr>
                    </a:p>
                  </a:txBody>
                  <a:tcPr marL="63070" marR="63070" marT="0" marB="0"/>
                </a:tc>
                <a:tc>
                  <a:txBody>
                    <a:bodyPr/>
                    <a:lstStyle/>
                    <a:p>
                      <a:pPr marL="0" marR="0" algn="l" defTabSz="457200" rtl="0">
                        <a:lnSpc>
                          <a:spcPct val="107000"/>
                        </a:lnSpc>
                        <a:spcBef>
                          <a:spcPts val="0"/>
                        </a:spcBef>
                        <a:spcAft>
                          <a:spcPts val="0"/>
                        </a:spcAft>
                      </a:pPr>
                      <a:r>
                        <a:rPr lang="en-US" sz="1600" b="1"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Could be an LPV or AGCSG related activity</a:t>
                      </a:r>
                    </a:p>
                  </a:txBody>
                  <a:tcPr marL="63070" marR="63070" marT="0" marB="0"/>
                </a:tc>
                <a:extLst>
                  <a:ext uri="{0D108BD9-81ED-4DB2-BD59-A6C34878D82A}">
                    <a16:rowId xmlns:a16="http://schemas.microsoft.com/office/drawing/2014/main" xmlns="" val="187923238"/>
                  </a:ext>
                </a:extLst>
              </a:tr>
            </a:tbl>
          </a:graphicData>
        </a:graphic>
      </p:graphicFrame>
    </p:spTree>
    <p:extLst>
      <p:ext uri="{BB962C8B-B14F-4D97-AF65-F5344CB8AC3E}">
        <p14:creationId xmlns:p14="http://schemas.microsoft.com/office/powerpoint/2010/main" val="28402003"/>
      </p:ext>
    </p:extLst>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0" y="1143000"/>
            <a:ext cx="8763000" cy="1447800"/>
          </a:xfrm>
        </p:spPr>
        <p:txBody>
          <a:bodyPr/>
          <a:lstStyle/>
          <a:p>
            <a:r>
              <a:rPr lang="en-US" dirty="0"/>
              <a:t>Additional actions were assigned at WGCV-42 to lead toward significant progress on the Carbon Strategy Actions while others were those that included collaboration with other CEOS entities</a:t>
            </a:r>
          </a:p>
        </p:txBody>
      </p:sp>
      <p:graphicFrame>
        <p:nvGraphicFramePr>
          <p:cNvPr id="5" name="Table 4">
            <a:extLst>
              <a:ext uri="{FF2B5EF4-FFF2-40B4-BE49-F238E27FC236}">
                <a16:creationId xmlns:a16="http://schemas.microsoft.com/office/drawing/2014/main" xmlns="" id="{DADF18ED-FBB5-0147-A28E-5B5AB4E10892}"/>
              </a:ext>
            </a:extLst>
          </p:cNvPr>
          <p:cNvGraphicFramePr>
            <a:graphicFrameLocks noGrp="1"/>
          </p:cNvGraphicFramePr>
          <p:nvPr>
            <p:extLst>
              <p:ext uri="{D42A27DB-BD31-4B8C-83A1-F6EECF244321}">
                <p14:modId xmlns:p14="http://schemas.microsoft.com/office/powerpoint/2010/main" val="2958726618"/>
              </p:ext>
            </p:extLst>
          </p:nvPr>
        </p:nvGraphicFramePr>
        <p:xfrm>
          <a:off x="152405" y="2713017"/>
          <a:ext cx="8915395" cy="2773383"/>
        </p:xfrm>
        <a:graphic>
          <a:graphicData uri="http://schemas.openxmlformats.org/drawingml/2006/table">
            <a:tbl>
              <a:tblPr firstRow="1" firstCol="1" bandRow="1">
                <a:tableStyleId>{5940675A-B579-460E-94D1-54222C63F5DA}</a:tableStyleId>
              </a:tblPr>
              <a:tblGrid>
                <a:gridCol w="1017321">
                  <a:extLst>
                    <a:ext uri="{9D8B030D-6E8A-4147-A177-3AD203B41FA5}">
                      <a16:colId xmlns:a16="http://schemas.microsoft.com/office/drawing/2014/main" xmlns="" val="2802800894"/>
                    </a:ext>
                  </a:extLst>
                </a:gridCol>
                <a:gridCol w="3707074">
                  <a:extLst>
                    <a:ext uri="{9D8B030D-6E8A-4147-A177-3AD203B41FA5}">
                      <a16:colId xmlns:a16="http://schemas.microsoft.com/office/drawing/2014/main" xmlns="" val="87526987"/>
                    </a:ext>
                  </a:extLst>
                </a:gridCol>
                <a:gridCol w="1371600">
                  <a:extLst>
                    <a:ext uri="{9D8B030D-6E8A-4147-A177-3AD203B41FA5}">
                      <a16:colId xmlns:a16="http://schemas.microsoft.com/office/drawing/2014/main" xmlns="" val="3643150657"/>
                    </a:ext>
                  </a:extLst>
                </a:gridCol>
                <a:gridCol w="1219200">
                  <a:extLst>
                    <a:ext uri="{9D8B030D-6E8A-4147-A177-3AD203B41FA5}">
                      <a16:colId xmlns:a16="http://schemas.microsoft.com/office/drawing/2014/main" xmlns="" val="2769809323"/>
                    </a:ext>
                  </a:extLst>
                </a:gridCol>
                <a:gridCol w="1600200">
                  <a:extLst>
                    <a:ext uri="{9D8B030D-6E8A-4147-A177-3AD203B41FA5}">
                      <a16:colId xmlns:a16="http://schemas.microsoft.com/office/drawing/2014/main" xmlns="" val="3123712192"/>
                    </a:ext>
                  </a:extLst>
                </a:gridCol>
              </a:tblGrid>
              <a:tr h="686011">
                <a:tc>
                  <a:txBody>
                    <a:bodyPr/>
                    <a:lstStyle/>
                    <a:p>
                      <a:pPr marL="0" marR="0" algn="l">
                        <a:lnSpc>
                          <a:spcPct val="107000"/>
                        </a:lnSpc>
                        <a:spcBef>
                          <a:spcPts val="0"/>
                        </a:spcBef>
                        <a:spcAft>
                          <a:spcPts val="0"/>
                        </a:spcAft>
                      </a:pPr>
                      <a:r>
                        <a:rPr lang="fr-CH" sz="1600" dirty="0">
                          <a:effectLst/>
                          <a:latin typeface="Calibri" panose="020F0502020204030204" pitchFamily="34" charset="0"/>
                          <a:cs typeface="Arial" panose="020B0604020202020204" pitchFamily="34" charset="0"/>
                        </a:rPr>
                        <a:t>#</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3070" marR="63070" marT="0" marB="0"/>
                </a:tc>
                <a:tc>
                  <a:txBody>
                    <a:bodyPr/>
                    <a:lstStyle/>
                    <a:p>
                      <a:pPr marL="0" marR="0" algn="l">
                        <a:lnSpc>
                          <a:spcPct val="107000"/>
                        </a:lnSpc>
                        <a:spcBef>
                          <a:spcPts val="0"/>
                        </a:spcBef>
                        <a:spcAft>
                          <a:spcPts val="0"/>
                        </a:spcAft>
                      </a:pPr>
                      <a:r>
                        <a:rPr lang="fr-CH" sz="1600" dirty="0">
                          <a:effectLst/>
                          <a:latin typeface="Calibri" panose="020F0502020204030204" pitchFamily="34" charset="0"/>
                          <a:cs typeface="Arial" panose="020B0604020202020204" pitchFamily="34" charset="0"/>
                        </a:rPr>
                        <a:t>Description</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3070" marR="63070" marT="0" marB="0"/>
                </a:tc>
                <a:tc>
                  <a:txBody>
                    <a:bodyPr/>
                    <a:lstStyle/>
                    <a:p>
                      <a:pPr marL="0" marR="0" algn="l">
                        <a:lnSpc>
                          <a:spcPct val="107000"/>
                        </a:lnSpc>
                        <a:spcBef>
                          <a:spcPts val="0"/>
                        </a:spcBef>
                        <a:spcAft>
                          <a:spcPts val="0"/>
                        </a:spcAft>
                      </a:pPr>
                      <a:r>
                        <a:rPr lang="fr-CH" sz="1600" dirty="0">
                          <a:effectLst/>
                          <a:latin typeface="Calibri" panose="020F0502020204030204" pitchFamily="34" charset="0"/>
                          <a:cs typeface="Arial" panose="020B0604020202020204" pitchFamily="34" charset="0"/>
                        </a:rPr>
                        <a:t>Relevant </a:t>
                      </a:r>
                      <a:r>
                        <a:rPr lang="fr-CH" sz="1600" dirty="0" err="1">
                          <a:effectLst/>
                          <a:latin typeface="Calibri" panose="020F0502020204030204" pitchFamily="34" charset="0"/>
                          <a:cs typeface="Arial" panose="020B0604020202020204" pitchFamily="34" charset="0"/>
                        </a:rPr>
                        <a:t>carbon</a:t>
                      </a:r>
                      <a:r>
                        <a:rPr lang="fr-CH" sz="1600" dirty="0">
                          <a:effectLst/>
                          <a:latin typeface="Calibri" panose="020F0502020204030204" pitchFamily="34" charset="0"/>
                          <a:cs typeface="Arial" panose="020B0604020202020204" pitchFamily="34" charset="0"/>
                        </a:rPr>
                        <a:t> actions</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3070" marR="63070" marT="0" marB="0"/>
                </a:tc>
                <a:tc>
                  <a:txBody>
                    <a:bodyPr/>
                    <a:lstStyle/>
                    <a:p>
                      <a:pPr marL="0" marR="0" algn="l">
                        <a:lnSpc>
                          <a:spcPct val="107000"/>
                        </a:lnSpc>
                        <a:spcBef>
                          <a:spcPts val="0"/>
                        </a:spcBef>
                        <a:spcAft>
                          <a:spcPts val="0"/>
                        </a:spcAft>
                      </a:pPr>
                      <a:r>
                        <a:rPr lang="fr-CH" sz="1600" dirty="0" err="1">
                          <a:effectLst/>
                          <a:latin typeface="Calibri" panose="020F0502020204030204" pitchFamily="34" charset="0"/>
                          <a:cs typeface="Arial" panose="020B0604020202020204" pitchFamily="34" charset="0"/>
                        </a:rPr>
                        <a:t>Assignees</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3070" marR="63070" marT="0" marB="0"/>
                </a:tc>
                <a:tc>
                  <a:txBody>
                    <a:bodyPr/>
                    <a:lstStyle/>
                    <a:p>
                      <a:pPr marL="0" marR="0" algn="l">
                        <a:lnSpc>
                          <a:spcPct val="107000"/>
                        </a:lnSpc>
                        <a:spcBef>
                          <a:spcPts val="0"/>
                        </a:spcBef>
                        <a:spcAft>
                          <a:spcPts val="0"/>
                        </a:spcAft>
                      </a:pPr>
                      <a:r>
                        <a:rPr lang="fr-CH" sz="1600" dirty="0">
                          <a:effectLst/>
                          <a:latin typeface="Calibri" panose="020F0502020204030204" pitchFamily="34" charset="0"/>
                          <a:cs typeface="Arial" panose="020B0604020202020204" pitchFamily="34" charset="0"/>
                        </a:rPr>
                        <a:t>Due Date</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3070" marR="63070" marT="0" marB="0"/>
                </a:tc>
                <a:extLst>
                  <a:ext uri="{0D108BD9-81ED-4DB2-BD59-A6C34878D82A}">
                    <a16:rowId xmlns:a16="http://schemas.microsoft.com/office/drawing/2014/main" xmlns="" val="3072333181"/>
                  </a:ext>
                </a:extLst>
              </a:tr>
              <a:tr h="686011">
                <a:tc>
                  <a:txBody>
                    <a:bodyPr/>
                    <a:lstStyle/>
                    <a:p>
                      <a:pPr marL="0" marR="0" algn="l">
                        <a:lnSpc>
                          <a:spcPct val="107000"/>
                        </a:lnSpc>
                        <a:spcBef>
                          <a:spcPts val="0"/>
                        </a:spcBef>
                        <a:spcAft>
                          <a:spcPts val="0"/>
                        </a:spcAft>
                      </a:pPr>
                      <a:r>
                        <a:rPr lang="fr-CH" sz="1600" dirty="0">
                          <a:effectLst/>
                          <a:latin typeface="Calibri" panose="020F0502020204030204" pitchFamily="34" charset="0"/>
                          <a:ea typeface="Calibri" panose="020F0502020204030204" pitchFamily="34" charset="0"/>
                          <a:cs typeface="Arial" panose="020B0604020202020204" pitchFamily="34" charset="0"/>
                        </a:rPr>
                        <a:t>WGCV-CA-24</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l">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Arial" panose="020B0604020202020204" pitchFamily="34" charset="0"/>
                        </a:rPr>
                        <a:t>Collaborate with WGISS to determine the list of those current data products for which subsets are automatically derived for </a:t>
                      </a:r>
                      <a:r>
                        <a:rPr lang="en-US" sz="1600" dirty="0" err="1">
                          <a:effectLst/>
                          <a:latin typeface="Calibri" panose="020F0502020204030204" pitchFamily="34" charset="0"/>
                          <a:ea typeface="Calibri" panose="020F0502020204030204" pitchFamily="34" charset="0"/>
                          <a:cs typeface="Arial" panose="020B0604020202020204" pitchFamily="34" charset="0"/>
                        </a:rPr>
                        <a:t>intercomparison</a:t>
                      </a:r>
                      <a:r>
                        <a:rPr lang="en-US" sz="1600" dirty="0">
                          <a:effectLst/>
                          <a:latin typeface="Calibri" panose="020F0502020204030204" pitchFamily="34" charset="0"/>
                          <a:ea typeface="Calibri" panose="020F0502020204030204" pitchFamily="34" charset="0"/>
                          <a:cs typeface="Arial" panose="020B0604020202020204" pitchFamily="34" charset="0"/>
                        </a:rPr>
                        <a:t> activities</a:t>
                      </a:r>
                    </a:p>
                  </a:txBody>
                  <a:tcPr marL="68580" marR="68580" marT="0" marB="0"/>
                </a:tc>
                <a:tc>
                  <a:txBody>
                    <a:bodyPr/>
                    <a:lstStyle/>
                    <a:p>
                      <a:pPr marL="0" marR="0" algn="l">
                        <a:lnSpc>
                          <a:spcPct val="107000"/>
                        </a:lnSpc>
                        <a:spcBef>
                          <a:spcPts val="0"/>
                        </a:spcBef>
                        <a:spcAft>
                          <a:spcPts val="0"/>
                        </a:spcAft>
                      </a:pPr>
                      <a:r>
                        <a:rPr lang="fr-CH" sz="1600" dirty="0">
                          <a:effectLst/>
                          <a:latin typeface="Calibri" panose="020F0502020204030204" pitchFamily="34" charset="0"/>
                          <a:ea typeface="Calibri" panose="020F0502020204030204" pitchFamily="34" charset="0"/>
                          <a:cs typeface="Arial" panose="020B0604020202020204" pitchFamily="34" charset="0"/>
                        </a:rPr>
                        <a:t>CARBON-33</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l">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Arial" panose="020B0604020202020204" pitchFamily="34" charset="0"/>
                        </a:rPr>
                        <a:t>USGS</a:t>
                      </a:r>
                      <a:r>
                        <a:rPr lang="en-US" sz="1600" baseline="0" dirty="0">
                          <a:effectLst/>
                          <a:latin typeface="Calibri" panose="020F0502020204030204" pitchFamily="34" charset="0"/>
                          <a:ea typeface="Calibri" panose="020F0502020204030204" pitchFamily="34" charset="0"/>
                          <a:cs typeface="Arial" panose="020B0604020202020204" pitchFamily="34" charset="0"/>
                        </a:rPr>
                        <a:t> (Stensaas) and NASA (Roman)</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3070" marR="63070" marT="0" marB="0"/>
                </a:tc>
                <a:tc>
                  <a:txBody>
                    <a:bodyPr/>
                    <a:lstStyle/>
                    <a:p>
                      <a:pPr marL="0" marR="0" lvl="0" indent="0" algn="l" defTabSz="457200" eaLnBrk="1" fontAlgn="auto" latinLnBrk="0" hangingPunct="1">
                        <a:lnSpc>
                          <a:spcPct val="107000"/>
                        </a:lnSpc>
                        <a:spcBef>
                          <a:spcPts val="0"/>
                        </a:spcBef>
                        <a:spcAft>
                          <a:spcPts val="0"/>
                        </a:spcAft>
                        <a:buClrTx/>
                        <a:buSzTx/>
                        <a:buFontTx/>
                        <a:buNone/>
                        <a:tabLst/>
                        <a:defRPr/>
                      </a:pPr>
                      <a:r>
                        <a:rPr lang="en-US" sz="1600" dirty="0">
                          <a:solidFill>
                            <a:srgbClr val="FF0000"/>
                          </a:solidFill>
                          <a:effectLst/>
                          <a:latin typeface="Calibri" panose="020F0502020204030204" pitchFamily="34" charset="0"/>
                          <a:ea typeface="Calibri" panose="020F0502020204030204" pitchFamily="34" charset="0"/>
                          <a:cs typeface="Arial" panose="020B0604020202020204" pitchFamily="34" charset="0"/>
                        </a:rPr>
                        <a:t>Pending activities with WGISS based on joint WGISS/WGCV actions from WGCV-43</a:t>
                      </a:r>
                    </a:p>
                    <a:p>
                      <a:pPr marL="0" marR="0" lvl="0" indent="0" algn="l" defTabSz="457200" eaLnBrk="1" fontAlgn="auto" latinLnBrk="0" hangingPunct="1">
                        <a:lnSpc>
                          <a:spcPct val="107000"/>
                        </a:lnSpc>
                        <a:spcBef>
                          <a:spcPts val="0"/>
                        </a:spcBef>
                        <a:spcAft>
                          <a:spcPts val="0"/>
                        </a:spcAft>
                        <a:buClrTx/>
                        <a:buSzTx/>
                        <a:buFontTx/>
                        <a:buNone/>
                        <a:tabLst/>
                        <a:defRPr/>
                      </a:pPr>
                      <a:r>
                        <a:rPr lang="en-US" sz="1600" dirty="0">
                          <a:solidFill>
                            <a:srgbClr val="FF0000"/>
                          </a:solidFill>
                          <a:effectLst/>
                          <a:latin typeface="Calibri" panose="020F0502020204030204" pitchFamily="34" charset="0"/>
                          <a:ea typeface="Calibri" panose="020F0502020204030204" pitchFamily="34" charset="0"/>
                          <a:cs typeface="Arial" panose="020B0604020202020204" pitchFamily="34" charset="0"/>
                        </a:rPr>
                        <a:t>Can rely on LPCS as example</a:t>
                      </a:r>
                    </a:p>
                  </a:txBody>
                  <a:tcPr marL="63070" marR="63070" marT="0" marB="0"/>
                </a:tc>
                <a:extLst>
                  <a:ext uri="{0D108BD9-81ED-4DB2-BD59-A6C34878D82A}">
                    <a16:rowId xmlns:a16="http://schemas.microsoft.com/office/drawing/2014/main" xmlns="" val="3641106507"/>
                  </a:ext>
                </a:extLst>
              </a:tr>
            </a:tbl>
          </a:graphicData>
        </a:graphic>
      </p:graphicFrame>
    </p:spTree>
    <p:extLst>
      <p:ext uri="{BB962C8B-B14F-4D97-AF65-F5344CB8AC3E}">
        <p14:creationId xmlns:p14="http://schemas.microsoft.com/office/powerpoint/2010/main" val="287620253"/>
      </p:ext>
    </p:extLst>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xmlns="" id="{52EF8240-15FB-954E-8ABE-CB520C28557E}"/>
              </a:ext>
            </a:extLst>
          </p:cNvPr>
          <p:cNvSpPr>
            <a:spLocks noGrp="1"/>
          </p:cNvSpPr>
          <p:nvPr>
            <p:ph sz="half" idx="1"/>
          </p:nvPr>
        </p:nvSpPr>
        <p:spPr/>
        <p:txBody>
          <a:bodyPr/>
          <a:lstStyle/>
          <a:p>
            <a:endParaRPr lang="en-US"/>
          </a:p>
        </p:txBody>
      </p:sp>
      <p:sp>
        <p:nvSpPr>
          <p:cNvPr id="3" name="Content Placeholder 2">
            <a:extLst>
              <a:ext uri="{FF2B5EF4-FFF2-40B4-BE49-F238E27FC236}">
                <a16:creationId xmlns:a16="http://schemas.microsoft.com/office/drawing/2014/main" xmlns="" id="{E3F504E7-FD91-9E47-8A0E-76E898A9CDD7}"/>
              </a:ext>
            </a:extLst>
          </p:cNvPr>
          <p:cNvSpPr>
            <a:spLocks noGrp="1"/>
          </p:cNvSpPr>
          <p:nvPr>
            <p:ph sz="half" idx="11"/>
          </p:nvPr>
        </p:nvSpPr>
        <p:spPr>
          <a:xfrm>
            <a:off x="0" y="3350451"/>
            <a:ext cx="8839200" cy="916750"/>
          </a:xfrm>
        </p:spPr>
        <p:txBody>
          <a:bodyPr/>
          <a:lstStyle/>
          <a:p>
            <a:r>
              <a:rPr lang="en-US" dirty="0" smtClean="0"/>
              <a:t>Agreed that WGCV member attendance at WG-Climate meetings satisfies the above action</a:t>
            </a:r>
            <a:endParaRPr lang="en-US" dirty="0"/>
          </a:p>
        </p:txBody>
      </p:sp>
      <p:graphicFrame>
        <p:nvGraphicFramePr>
          <p:cNvPr id="4" name="Table 3">
            <a:extLst>
              <a:ext uri="{FF2B5EF4-FFF2-40B4-BE49-F238E27FC236}">
                <a16:creationId xmlns:a16="http://schemas.microsoft.com/office/drawing/2014/main" xmlns="" id="{D365DFE0-6102-F647-8000-AAC940404AA5}"/>
              </a:ext>
            </a:extLst>
          </p:cNvPr>
          <p:cNvGraphicFramePr>
            <a:graphicFrameLocks noGrp="1"/>
          </p:cNvGraphicFramePr>
          <p:nvPr>
            <p:extLst>
              <p:ext uri="{D42A27DB-BD31-4B8C-83A1-F6EECF244321}">
                <p14:modId xmlns:p14="http://schemas.microsoft.com/office/powerpoint/2010/main" val="3573382265"/>
              </p:ext>
            </p:extLst>
          </p:nvPr>
        </p:nvGraphicFramePr>
        <p:xfrm>
          <a:off x="76205" y="1524000"/>
          <a:ext cx="8915395" cy="1826451"/>
        </p:xfrm>
        <a:graphic>
          <a:graphicData uri="http://schemas.openxmlformats.org/drawingml/2006/table">
            <a:tbl>
              <a:tblPr firstRow="1" firstCol="1" bandRow="1">
                <a:tableStyleId>{5940675A-B579-460E-94D1-54222C63F5DA}</a:tableStyleId>
              </a:tblPr>
              <a:tblGrid>
                <a:gridCol w="1017321">
                  <a:extLst>
                    <a:ext uri="{9D8B030D-6E8A-4147-A177-3AD203B41FA5}">
                      <a16:colId xmlns:a16="http://schemas.microsoft.com/office/drawing/2014/main" xmlns="" val="2323797277"/>
                    </a:ext>
                  </a:extLst>
                </a:gridCol>
                <a:gridCol w="3707074">
                  <a:extLst>
                    <a:ext uri="{9D8B030D-6E8A-4147-A177-3AD203B41FA5}">
                      <a16:colId xmlns:a16="http://schemas.microsoft.com/office/drawing/2014/main" xmlns="" val="975648247"/>
                    </a:ext>
                  </a:extLst>
                </a:gridCol>
                <a:gridCol w="914400">
                  <a:extLst>
                    <a:ext uri="{9D8B030D-6E8A-4147-A177-3AD203B41FA5}">
                      <a16:colId xmlns:a16="http://schemas.microsoft.com/office/drawing/2014/main" xmlns="" val="1689380147"/>
                    </a:ext>
                  </a:extLst>
                </a:gridCol>
                <a:gridCol w="1295400">
                  <a:extLst>
                    <a:ext uri="{9D8B030D-6E8A-4147-A177-3AD203B41FA5}">
                      <a16:colId xmlns:a16="http://schemas.microsoft.com/office/drawing/2014/main" xmlns="" val="2030876026"/>
                    </a:ext>
                  </a:extLst>
                </a:gridCol>
                <a:gridCol w="1981200">
                  <a:extLst>
                    <a:ext uri="{9D8B030D-6E8A-4147-A177-3AD203B41FA5}">
                      <a16:colId xmlns:a16="http://schemas.microsoft.com/office/drawing/2014/main" xmlns="" val="2408385664"/>
                    </a:ext>
                  </a:extLst>
                </a:gridCol>
              </a:tblGrid>
              <a:tr h="686011">
                <a:tc>
                  <a:txBody>
                    <a:bodyPr/>
                    <a:lstStyle/>
                    <a:p>
                      <a:pPr marL="0" marR="0" algn="l">
                        <a:lnSpc>
                          <a:spcPct val="107000"/>
                        </a:lnSpc>
                        <a:spcBef>
                          <a:spcPts val="0"/>
                        </a:spcBef>
                        <a:spcAft>
                          <a:spcPts val="0"/>
                        </a:spcAft>
                      </a:pPr>
                      <a:r>
                        <a:rPr lang="fr-CH" sz="1600" dirty="0">
                          <a:effectLst/>
                          <a:latin typeface="Calibri" panose="020F0502020204030204" pitchFamily="34" charset="0"/>
                          <a:ea typeface="Calibri" panose="020F0502020204030204" pitchFamily="34" charset="0"/>
                          <a:cs typeface="Arial" panose="020B0604020202020204" pitchFamily="34" charset="0"/>
                        </a:rPr>
                        <a:t>WGCV-CA-03</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l">
                        <a:lnSpc>
                          <a:spcPct val="107000"/>
                        </a:lnSpc>
                        <a:spcBef>
                          <a:spcPts val="0"/>
                        </a:spcBef>
                        <a:spcAft>
                          <a:spcPts val="0"/>
                        </a:spcAft>
                      </a:pPr>
                      <a:r>
                        <a:rPr lang="fr-CH" sz="1600" dirty="0" err="1">
                          <a:effectLst/>
                          <a:latin typeface="Calibri" panose="020F0502020204030204" pitchFamily="34" charset="0"/>
                          <a:ea typeface="Calibri" panose="020F0502020204030204" pitchFamily="34" charset="0"/>
                          <a:cs typeface="Arial" panose="020B0604020202020204" pitchFamily="34" charset="0"/>
                        </a:rPr>
                        <a:t>Identify</a:t>
                      </a:r>
                      <a:r>
                        <a:rPr lang="fr-CH" sz="1600" dirty="0">
                          <a:effectLst/>
                          <a:latin typeface="Calibri" panose="020F0502020204030204" pitchFamily="34" charset="0"/>
                          <a:ea typeface="Calibri" panose="020F0502020204030204" pitchFamily="34" charset="0"/>
                          <a:cs typeface="Arial" panose="020B0604020202020204" pitchFamily="34" charset="0"/>
                        </a:rPr>
                        <a:t> WGCV </a:t>
                      </a:r>
                      <a:r>
                        <a:rPr lang="fr-CH" sz="1600" dirty="0" err="1">
                          <a:effectLst/>
                          <a:latin typeface="Calibri" panose="020F0502020204030204" pitchFamily="34" charset="0"/>
                          <a:ea typeface="Calibri" panose="020F0502020204030204" pitchFamily="34" charset="0"/>
                          <a:cs typeface="Arial" panose="020B0604020202020204" pitchFamily="34" charset="0"/>
                        </a:rPr>
                        <a:t>representatives</a:t>
                      </a:r>
                      <a:r>
                        <a:rPr lang="fr-CH" sz="1600" dirty="0">
                          <a:effectLst/>
                          <a:latin typeface="Calibri" panose="020F0502020204030204" pitchFamily="34" charset="0"/>
                          <a:ea typeface="Calibri" panose="020F0502020204030204" pitchFamily="34" charset="0"/>
                          <a:cs typeface="Arial" panose="020B0604020202020204" pitchFamily="34" charset="0"/>
                        </a:rPr>
                        <a:t> to </a:t>
                      </a:r>
                      <a:r>
                        <a:rPr lang="fr-CH" sz="1600" dirty="0" err="1">
                          <a:effectLst/>
                          <a:latin typeface="Calibri" panose="020F0502020204030204" pitchFamily="34" charset="0"/>
                          <a:ea typeface="Calibri" panose="020F0502020204030204" pitchFamily="34" charset="0"/>
                          <a:cs typeface="Arial" panose="020B0604020202020204" pitchFamily="34" charset="0"/>
                        </a:rPr>
                        <a:t>participate</a:t>
                      </a:r>
                      <a:r>
                        <a:rPr lang="fr-CH" sz="1600" dirty="0">
                          <a:effectLst/>
                          <a:latin typeface="Calibri" panose="020F0502020204030204" pitchFamily="34" charset="0"/>
                          <a:ea typeface="Calibri" panose="020F0502020204030204" pitchFamily="34" charset="0"/>
                          <a:cs typeface="Arial" panose="020B0604020202020204" pitchFamily="34" charset="0"/>
                        </a:rPr>
                        <a:t> in SIT-</a:t>
                      </a:r>
                      <a:r>
                        <a:rPr lang="fr-CH" sz="1600" dirty="0" err="1">
                          <a:effectLst/>
                          <a:latin typeface="Calibri" panose="020F0502020204030204" pitchFamily="34" charset="0"/>
                          <a:ea typeface="Calibri" panose="020F0502020204030204" pitchFamily="34" charset="0"/>
                          <a:cs typeface="Arial" panose="020B0604020202020204" pitchFamily="34" charset="0"/>
                        </a:rPr>
                        <a:t>related</a:t>
                      </a:r>
                      <a:r>
                        <a:rPr lang="fr-CH" sz="1600" dirty="0">
                          <a:effectLst/>
                          <a:latin typeface="Calibri" panose="020F0502020204030204" pitchFamily="34" charset="0"/>
                          <a:ea typeface="Calibri" panose="020F0502020204030204" pitchFamily="34" charset="0"/>
                          <a:cs typeface="Arial" panose="020B0604020202020204" pitchFamily="34" charset="0"/>
                        </a:rPr>
                        <a:t> </a:t>
                      </a:r>
                      <a:r>
                        <a:rPr lang="fr-CH" sz="1600" dirty="0" err="1">
                          <a:effectLst/>
                          <a:latin typeface="Calibri" panose="020F0502020204030204" pitchFamily="34" charset="0"/>
                          <a:ea typeface="Calibri" panose="020F0502020204030204" pitchFamily="34" charset="0"/>
                          <a:cs typeface="Arial" panose="020B0604020202020204" pitchFamily="34" charset="0"/>
                        </a:rPr>
                        <a:t>carbon</a:t>
                      </a:r>
                      <a:r>
                        <a:rPr lang="fr-CH" sz="1600" dirty="0">
                          <a:effectLst/>
                          <a:latin typeface="Calibri" panose="020F0502020204030204" pitchFamily="34" charset="0"/>
                          <a:ea typeface="Calibri" panose="020F0502020204030204" pitchFamily="34" charset="0"/>
                          <a:cs typeface="Arial" panose="020B0604020202020204" pitchFamily="34" charset="0"/>
                        </a:rPr>
                        <a:t> meetings.</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l">
                        <a:lnSpc>
                          <a:spcPct val="107000"/>
                        </a:lnSpc>
                        <a:spcBef>
                          <a:spcPts val="0"/>
                        </a:spcBef>
                        <a:spcAft>
                          <a:spcPts val="0"/>
                        </a:spcAft>
                      </a:pPr>
                      <a:r>
                        <a:rPr lang="fr-CH" sz="1600" dirty="0">
                          <a:effectLst/>
                          <a:latin typeface="Calibri" panose="020F0502020204030204" pitchFamily="34" charset="0"/>
                          <a:ea typeface="Calibri" panose="020F0502020204030204" pitchFamily="34" charset="0"/>
                          <a:cs typeface="Arial" panose="020B0604020202020204" pitchFamily="34" charset="0"/>
                        </a:rPr>
                        <a:t>CARBON-38</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l" defTabSz="457200" rtl="0">
                        <a:lnSpc>
                          <a:spcPct val="107000"/>
                        </a:lnSpc>
                        <a:spcBef>
                          <a:spcPts val="0"/>
                        </a:spcBef>
                        <a:spcAft>
                          <a:spcPts val="0"/>
                        </a:spcAft>
                      </a:pPr>
                      <a:r>
                        <a:rPr lang="en-US" sz="1600" dirty="0" smtClean="0">
                          <a:solidFill>
                            <a:srgbClr val="C00000"/>
                          </a:solidFill>
                          <a:effectLst/>
                          <a:latin typeface="Calibri" panose="020F0502020204030204" pitchFamily="34" charset="0"/>
                          <a:ea typeface="Calibri" panose="020F0502020204030204" pitchFamily="34" charset="0"/>
                          <a:cs typeface="Arial" panose="020B0604020202020204" pitchFamily="34" charset="0"/>
                        </a:rPr>
                        <a:t>WG-Climate is caring </a:t>
                      </a:r>
                      <a:r>
                        <a:rPr lang="en-US" sz="1600" dirty="0" err="1" smtClean="0">
                          <a:solidFill>
                            <a:srgbClr val="C00000"/>
                          </a:solidFill>
                          <a:effectLst/>
                          <a:latin typeface="Calibri" panose="020F0502020204030204" pitchFamily="34" charset="0"/>
                          <a:ea typeface="Calibri" panose="020F0502020204030204" pitchFamily="34" charset="0"/>
                          <a:cs typeface="Arial" panose="020B0604020202020204" pitchFamily="34" charset="0"/>
                        </a:rPr>
                        <a:t>abou</a:t>
                      </a:r>
                      <a:r>
                        <a:rPr lang="en-US" sz="1600" dirty="0" smtClean="0">
                          <a:solidFill>
                            <a:srgbClr val="C00000"/>
                          </a:solidFill>
                          <a:effectLst/>
                          <a:latin typeface="Calibri" panose="020F0502020204030204" pitchFamily="34" charset="0"/>
                          <a:ea typeface="Calibri" panose="020F0502020204030204" pitchFamily="34" charset="0"/>
                          <a:cs typeface="Arial" panose="020B0604020202020204" pitchFamily="34" charset="0"/>
                        </a:rPr>
                        <a:t> the Carbon actions</a:t>
                      </a:r>
                      <a:endParaRPr lang="en-US" sz="1600" dirty="0">
                        <a:solidFill>
                          <a:srgbClr val="C00000"/>
                        </a:solidFill>
                        <a:effectLst/>
                        <a:latin typeface="Calibri" panose="020F0502020204030204" pitchFamily="34" charset="0"/>
                        <a:ea typeface="Calibri" panose="020F0502020204030204" pitchFamily="34" charset="0"/>
                        <a:cs typeface="Arial" panose="020B0604020202020204" pitchFamily="34" charset="0"/>
                      </a:endParaRPr>
                    </a:p>
                  </a:txBody>
                  <a:tcPr marL="63070" marR="63070" marT="0" marB="0"/>
                </a:tc>
                <a:tc>
                  <a:txBody>
                    <a:bodyPr/>
                    <a:lstStyle/>
                    <a:p>
                      <a:pPr marL="0" marR="0" algn="l" defTabSz="457200" rtl="0">
                        <a:lnSpc>
                          <a:spcPct val="107000"/>
                        </a:lnSpc>
                        <a:spcBef>
                          <a:spcPts val="0"/>
                        </a:spcBef>
                        <a:spcAft>
                          <a:spcPts val="0"/>
                        </a:spcAft>
                      </a:pPr>
                      <a:r>
                        <a:rPr lang="en-US" sz="1600" dirty="0">
                          <a:solidFill>
                            <a:srgbClr val="FF0000"/>
                          </a:solidFill>
                          <a:effectLst/>
                          <a:latin typeface="Calibri" panose="020F0502020204030204" pitchFamily="34" charset="0"/>
                          <a:ea typeface="Calibri" panose="020F0502020204030204" pitchFamily="34" charset="0"/>
                          <a:cs typeface="Arial" panose="020B0604020202020204" pitchFamily="34" charset="0"/>
                        </a:rPr>
                        <a:t>Discuss at WGCV-44 to determine what CEOS meetings make most sense and whether DLR activities within WG-Climate meet this role</a:t>
                      </a:r>
                    </a:p>
                  </a:txBody>
                  <a:tcPr marL="63070" marR="63070" marT="0" marB="0"/>
                </a:tc>
                <a:extLst>
                  <a:ext uri="{0D108BD9-81ED-4DB2-BD59-A6C34878D82A}">
                    <a16:rowId xmlns:a16="http://schemas.microsoft.com/office/drawing/2014/main" xmlns="" val="2749678514"/>
                  </a:ext>
                </a:extLst>
              </a:tr>
            </a:tbl>
          </a:graphicData>
        </a:graphic>
      </p:graphicFrame>
      <p:graphicFrame>
        <p:nvGraphicFramePr>
          <p:cNvPr id="5" name="Table 4">
            <a:extLst>
              <a:ext uri="{FF2B5EF4-FFF2-40B4-BE49-F238E27FC236}">
                <a16:creationId xmlns:a16="http://schemas.microsoft.com/office/drawing/2014/main" xmlns="" id="{41E77E20-BBC6-7347-8290-AE72D31FF5A4}"/>
              </a:ext>
            </a:extLst>
          </p:cNvPr>
          <p:cNvGraphicFramePr>
            <a:graphicFrameLocks noGrp="1"/>
          </p:cNvGraphicFramePr>
          <p:nvPr>
            <p:extLst>
              <p:ext uri="{D42A27DB-BD31-4B8C-83A1-F6EECF244321}">
                <p14:modId xmlns:p14="http://schemas.microsoft.com/office/powerpoint/2010/main" val="1232449245"/>
              </p:ext>
            </p:extLst>
          </p:nvPr>
        </p:nvGraphicFramePr>
        <p:xfrm>
          <a:off x="152405" y="4313428"/>
          <a:ext cx="8915395" cy="2597595"/>
        </p:xfrm>
        <a:graphic>
          <a:graphicData uri="http://schemas.openxmlformats.org/drawingml/2006/table">
            <a:tbl>
              <a:tblPr firstRow="1" firstCol="1" bandRow="1">
                <a:tableStyleId>{5940675A-B579-460E-94D1-54222C63F5DA}</a:tableStyleId>
              </a:tblPr>
              <a:tblGrid>
                <a:gridCol w="1017321">
                  <a:extLst>
                    <a:ext uri="{9D8B030D-6E8A-4147-A177-3AD203B41FA5}">
                      <a16:colId xmlns:a16="http://schemas.microsoft.com/office/drawing/2014/main" xmlns="" val="205060141"/>
                    </a:ext>
                  </a:extLst>
                </a:gridCol>
                <a:gridCol w="3478474">
                  <a:extLst>
                    <a:ext uri="{9D8B030D-6E8A-4147-A177-3AD203B41FA5}">
                      <a16:colId xmlns:a16="http://schemas.microsoft.com/office/drawing/2014/main" xmlns="" val="961815287"/>
                    </a:ext>
                  </a:extLst>
                </a:gridCol>
                <a:gridCol w="1219200">
                  <a:extLst>
                    <a:ext uri="{9D8B030D-6E8A-4147-A177-3AD203B41FA5}">
                      <a16:colId xmlns:a16="http://schemas.microsoft.com/office/drawing/2014/main" xmlns="" val="3118887046"/>
                    </a:ext>
                  </a:extLst>
                </a:gridCol>
                <a:gridCol w="1066800">
                  <a:extLst>
                    <a:ext uri="{9D8B030D-6E8A-4147-A177-3AD203B41FA5}">
                      <a16:colId xmlns:a16="http://schemas.microsoft.com/office/drawing/2014/main" xmlns="" val="2033672433"/>
                    </a:ext>
                  </a:extLst>
                </a:gridCol>
                <a:gridCol w="2133600">
                  <a:extLst>
                    <a:ext uri="{9D8B030D-6E8A-4147-A177-3AD203B41FA5}">
                      <a16:colId xmlns:a16="http://schemas.microsoft.com/office/drawing/2014/main" xmlns="" val="2877647491"/>
                    </a:ext>
                  </a:extLst>
                </a:gridCol>
              </a:tblGrid>
              <a:tr h="686011">
                <a:tc>
                  <a:txBody>
                    <a:bodyPr/>
                    <a:lstStyle/>
                    <a:p>
                      <a:pPr marL="0" marR="0" algn="l">
                        <a:lnSpc>
                          <a:spcPct val="107000"/>
                        </a:lnSpc>
                        <a:spcBef>
                          <a:spcPts val="0"/>
                        </a:spcBef>
                        <a:spcAft>
                          <a:spcPts val="0"/>
                        </a:spcAft>
                      </a:pPr>
                      <a:r>
                        <a:rPr lang="fr-CH" sz="1600" dirty="0">
                          <a:effectLst/>
                          <a:latin typeface="Calibri" panose="020F0502020204030204" pitchFamily="34" charset="0"/>
                          <a:ea typeface="Calibri" panose="020F0502020204030204" pitchFamily="34" charset="0"/>
                          <a:cs typeface="Arial" panose="020B0604020202020204" pitchFamily="34" charset="0"/>
                        </a:rPr>
                        <a:t>WGCV-CA-07</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l">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Arial" panose="020B0604020202020204" pitchFamily="34" charset="0"/>
                        </a:rPr>
                        <a:t>Provide SIT with methods to assign digital object identifiers (DOI’s) to </a:t>
                      </a:r>
                      <a:r>
                        <a:rPr lang="en-US" sz="1600" dirty="0" err="1">
                          <a:effectLst/>
                          <a:latin typeface="Calibri" panose="020F0502020204030204" pitchFamily="34" charset="0"/>
                          <a:ea typeface="Calibri" panose="020F0502020204030204" pitchFamily="34" charset="0"/>
                          <a:cs typeface="Arial" panose="020B0604020202020204" pitchFamily="34" charset="0"/>
                        </a:rPr>
                        <a:t>intecomparison</a:t>
                      </a:r>
                      <a:r>
                        <a:rPr lang="en-US" sz="1600" dirty="0">
                          <a:effectLst/>
                          <a:latin typeface="Calibri" panose="020F0502020204030204" pitchFamily="34" charset="0"/>
                          <a:ea typeface="Calibri" panose="020F0502020204030204" pitchFamily="34" charset="0"/>
                          <a:cs typeface="Arial" panose="020B0604020202020204" pitchFamily="34" charset="0"/>
                        </a:rPr>
                        <a:t> exercises.</a:t>
                      </a:r>
                    </a:p>
                  </a:txBody>
                  <a:tcPr marL="68580" marR="68580" marT="0" marB="0"/>
                </a:tc>
                <a:tc>
                  <a:txBody>
                    <a:bodyPr/>
                    <a:lstStyle/>
                    <a:p>
                      <a:pPr marL="0" marR="0" algn="l">
                        <a:lnSpc>
                          <a:spcPct val="107000"/>
                        </a:lnSpc>
                        <a:spcBef>
                          <a:spcPts val="0"/>
                        </a:spcBef>
                        <a:spcAft>
                          <a:spcPts val="0"/>
                        </a:spcAft>
                      </a:pPr>
                      <a:r>
                        <a:rPr lang="fr-CH" sz="1600" dirty="0">
                          <a:effectLst/>
                          <a:latin typeface="Calibri" panose="020F0502020204030204" pitchFamily="34" charset="0"/>
                          <a:ea typeface="Calibri" panose="020F0502020204030204" pitchFamily="34" charset="0"/>
                          <a:cs typeface="Arial" panose="020B0604020202020204" pitchFamily="34" charset="0"/>
                        </a:rPr>
                        <a:t>CARBON-27</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l">
                        <a:lnSpc>
                          <a:spcPct val="107000"/>
                        </a:lnSpc>
                        <a:spcBef>
                          <a:spcPts val="0"/>
                        </a:spcBef>
                        <a:spcAft>
                          <a:spcPts val="0"/>
                        </a:spcAft>
                      </a:pP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3070" marR="63070" marT="0" marB="0"/>
                </a:tc>
                <a:tc>
                  <a:txBody>
                    <a:bodyPr/>
                    <a:lstStyle/>
                    <a:p>
                      <a:pPr marL="0" marR="0" algn="l" defTabSz="457200" rtl="0">
                        <a:lnSpc>
                          <a:spcPct val="107000"/>
                        </a:lnSpc>
                        <a:spcBef>
                          <a:spcPts val="0"/>
                        </a:spcBef>
                        <a:spcAft>
                          <a:spcPts val="0"/>
                        </a:spcAft>
                      </a:pPr>
                      <a:r>
                        <a:rPr lang="en-US" sz="1600" dirty="0">
                          <a:solidFill>
                            <a:srgbClr val="FF0000"/>
                          </a:solidFill>
                          <a:effectLst/>
                          <a:latin typeface="Calibri" panose="020F0502020204030204" pitchFamily="34" charset="0"/>
                          <a:ea typeface="Calibri" panose="020F0502020204030204" pitchFamily="34" charset="0"/>
                          <a:cs typeface="Arial" panose="020B0604020202020204" pitchFamily="34" charset="0"/>
                        </a:rPr>
                        <a:t>Determine an approach to gain closure of this quickly.  Use ACIX report as a means to propose a protocol for DOI assignment.  </a:t>
                      </a:r>
                      <a:r>
                        <a:rPr lang="en-US" sz="1600" dirty="0" smtClean="0">
                          <a:solidFill>
                            <a:srgbClr val="FF0000"/>
                          </a:solidFill>
                          <a:effectLst/>
                          <a:latin typeface="Calibri" panose="020F0502020204030204" pitchFamily="34" charset="0"/>
                          <a:ea typeface="Calibri" panose="020F0502020204030204" pitchFamily="34" charset="0"/>
                          <a:cs typeface="Arial" panose="020B0604020202020204" pitchFamily="34" charset="0"/>
                        </a:rPr>
                        <a:t>An excellent way</a:t>
                      </a:r>
                      <a:r>
                        <a:rPr lang="en-US" sz="1600" baseline="0" dirty="0" smtClean="0">
                          <a:solidFill>
                            <a:srgbClr val="FF0000"/>
                          </a:solidFill>
                          <a:effectLst/>
                          <a:latin typeface="Calibri" panose="020F0502020204030204" pitchFamily="34" charset="0"/>
                          <a:ea typeface="Calibri" panose="020F0502020204030204" pitchFamily="34" charset="0"/>
                          <a:cs typeface="Arial" panose="020B0604020202020204" pitchFamily="34" charset="0"/>
                        </a:rPr>
                        <a:t> to get </a:t>
                      </a:r>
                      <a:r>
                        <a:rPr lang="en-US" sz="1600" dirty="0" smtClean="0">
                          <a:solidFill>
                            <a:srgbClr val="FF0000"/>
                          </a:solidFill>
                          <a:effectLst/>
                          <a:latin typeface="Calibri" panose="020F0502020204030204" pitchFamily="34" charset="0"/>
                          <a:ea typeface="Calibri" panose="020F0502020204030204" pitchFamily="34" charset="0"/>
                          <a:cs typeface="Arial" panose="020B0604020202020204" pitchFamily="34" charset="0"/>
                        </a:rPr>
                        <a:t>DOI </a:t>
                      </a:r>
                      <a:r>
                        <a:rPr lang="en-US" sz="1600" dirty="0">
                          <a:solidFill>
                            <a:srgbClr val="FF0000"/>
                          </a:solidFill>
                          <a:effectLst/>
                          <a:latin typeface="Calibri" panose="020F0502020204030204" pitchFamily="34" charset="0"/>
                          <a:ea typeface="Calibri" panose="020F0502020204030204" pitchFamily="34" charset="0"/>
                          <a:cs typeface="Arial" panose="020B0604020202020204" pitchFamily="34" charset="0"/>
                        </a:rPr>
                        <a:t>assignment </a:t>
                      </a:r>
                      <a:r>
                        <a:rPr lang="en-US" sz="1600" dirty="0" smtClean="0">
                          <a:solidFill>
                            <a:srgbClr val="FF0000"/>
                          </a:solidFill>
                          <a:effectLst/>
                          <a:latin typeface="Calibri" panose="020F0502020204030204" pitchFamily="34" charset="0"/>
                          <a:ea typeface="Calibri" panose="020F0502020204030204" pitchFamily="34" charset="0"/>
                          <a:cs typeface="Arial" panose="020B0604020202020204" pitchFamily="34" charset="0"/>
                        </a:rPr>
                        <a:t>is through require </a:t>
                      </a:r>
                      <a:r>
                        <a:rPr lang="en-US" sz="1600" dirty="0">
                          <a:solidFill>
                            <a:srgbClr val="FF0000"/>
                          </a:solidFill>
                          <a:effectLst/>
                          <a:latin typeface="Calibri" panose="020F0502020204030204" pitchFamily="34" charset="0"/>
                          <a:ea typeface="Calibri" panose="020F0502020204030204" pitchFamily="34" charset="0"/>
                          <a:cs typeface="Arial" panose="020B0604020202020204" pitchFamily="34" charset="0"/>
                        </a:rPr>
                        <a:t>peer review publication</a:t>
                      </a:r>
                    </a:p>
                  </a:txBody>
                  <a:tcPr marL="63070" marR="63070" marT="0" marB="0"/>
                </a:tc>
                <a:extLst>
                  <a:ext uri="{0D108BD9-81ED-4DB2-BD59-A6C34878D82A}">
                    <a16:rowId xmlns:a16="http://schemas.microsoft.com/office/drawing/2014/main" xmlns="" val="2965599505"/>
                  </a:ext>
                </a:extLst>
              </a:tr>
            </a:tbl>
          </a:graphicData>
        </a:graphic>
      </p:graphicFrame>
    </p:spTree>
    <p:extLst>
      <p:ext uri="{BB962C8B-B14F-4D97-AF65-F5344CB8AC3E}">
        <p14:creationId xmlns:p14="http://schemas.microsoft.com/office/powerpoint/2010/main" val="332973123"/>
      </p:ext>
    </p:extLst>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xmlns="" id="{4113410D-3F3D-E645-903A-8A818E05B942}"/>
              </a:ext>
            </a:extLst>
          </p:cNvPr>
          <p:cNvGraphicFramePr>
            <a:graphicFrameLocks noGrp="1"/>
          </p:cNvGraphicFramePr>
          <p:nvPr>
            <p:extLst>
              <p:ext uri="{D42A27DB-BD31-4B8C-83A1-F6EECF244321}">
                <p14:modId xmlns:p14="http://schemas.microsoft.com/office/powerpoint/2010/main" val="398984060"/>
              </p:ext>
            </p:extLst>
          </p:nvPr>
        </p:nvGraphicFramePr>
        <p:xfrm>
          <a:off x="152400" y="2085001"/>
          <a:ext cx="8915395" cy="4338913"/>
        </p:xfrm>
        <a:graphic>
          <a:graphicData uri="http://schemas.openxmlformats.org/drawingml/2006/table">
            <a:tbl>
              <a:tblPr firstRow="1" firstCol="1" bandRow="1">
                <a:tableStyleId>{5940675A-B579-460E-94D1-54222C63F5DA}</a:tableStyleId>
              </a:tblPr>
              <a:tblGrid>
                <a:gridCol w="1017321">
                  <a:extLst>
                    <a:ext uri="{9D8B030D-6E8A-4147-A177-3AD203B41FA5}">
                      <a16:colId xmlns:a16="http://schemas.microsoft.com/office/drawing/2014/main" xmlns="" val="2802800894"/>
                    </a:ext>
                  </a:extLst>
                </a:gridCol>
                <a:gridCol w="3707079">
                  <a:extLst>
                    <a:ext uri="{9D8B030D-6E8A-4147-A177-3AD203B41FA5}">
                      <a16:colId xmlns:a16="http://schemas.microsoft.com/office/drawing/2014/main" xmlns="" val="87526987"/>
                    </a:ext>
                  </a:extLst>
                </a:gridCol>
                <a:gridCol w="1447800">
                  <a:extLst>
                    <a:ext uri="{9D8B030D-6E8A-4147-A177-3AD203B41FA5}">
                      <a16:colId xmlns:a16="http://schemas.microsoft.com/office/drawing/2014/main" xmlns="" val="3643150657"/>
                    </a:ext>
                  </a:extLst>
                </a:gridCol>
                <a:gridCol w="990600">
                  <a:extLst>
                    <a:ext uri="{9D8B030D-6E8A-4147-A177-3AD203B41FA5}">
                      <a16:colId xmlns:a16="http://schemas.microsoft.com/office/drawing/2014/main" xmlns="" val="2769809323"/>
                    </a:ext>
                  </a:extLst>
                </a:gridCol>
                <a:gridCol w="1752595">
                  <a:extLst>
                    <a:ext uri="{9D8B030D-6E8A-4147-A177-3AD203B41FA5}">
                      <a16:colId xmlns:a16="http://schemas.microsoft.com/office/drawing/2014/main" xmlns="" val="3123712192"/>
                    </a:ext>
                  </a:extLst>
                </a:gridCol>
              </a:tblGrid>
              <a:tr h="686011">
                <a:tc>
                  <a:txBody>
                    <a:bodyPr/>
                    <a:lstStyle/>
                    <a:p>
                      <a:pPr marL="0" marR="0" algn="l">
                        <a:lnSpc>
                          <a:spcPct val="107000"/>
                        </a:lnSpc>
                        <a:spcBef>
                          <a:spcPts val="0"/>
                        </a:spcBef>
                        <a:spcAft>
                          <a:spcPts val="0"/>
                        </a:spcAft>
                      </a:pPr>
                      <a:r>
                        <a:rPr lang="fr-CH" sz="1600" dirty="0">
                          <a:effectLst/>
                          <a:latin typeface="Calibri" panose="020F0502020204030204" pitchFamily="34" charset="0"/>
                          <a:cs typeface="Arial" panose="020B0604020202020204" pitchFamily="34" charset="0"/>
                        </a:rPr>
                        <a:t>#</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3070" marR="63070" marT="0" marB="0"/>
                </a:tc>
                <a:tc>
                  <a:txBody>
                    <a:bodyPr/>
                    <a:lstStyle/>
                    <a:p>
                      <a:pPr marL="0" marR="0" algn="l">
                        <a:lnSpc>
                          <a:spcPct val="107000"/>
                        </a:lnSpc>
                        <a:spcBef>
                          <a:spcPts val="0"/>
                        </a:spcBef>
                        <a:spcAft>
                          <a:spcPts val="0"/>
                        </a:spcAft>
                      </a:pPr>
                      <a:r>
                        <a:rPr lang="fr-CH" sz="1600" dirty="0">
                          <a:effectLst/>
                          <a:latin typeface="Calibri" panose="020F0502020204030204" pitchFamily="34" charset="0"/>
                          <a:cs typeface="Arial" panose="020B0604020202020204" pitchFamily="34" charset="0"/>
                        </a:rPr>
                        <a:t>Description</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3070" marR="63070" marT="0" marB="0"/>
                </a:tc>
                <a:tc>
                  <a:txBody>
                    <a:bodyPr/>
                    <a:lstStyle/>
                    <a:p>
                      <a:pPr marL="0" marR="0" algn="l">
                        <a:lnSpc>
                          <a:spcPct val="107000"/>
                        </a:lnSpc>
                        <a:spcBef>
                          <a:spcPts val="0"/>
                        </a:spcBef>
                        <a:spcAft>
                          <a:spcPts val="0"/>
                        </a:spcAft>
                      </a:pPr>
                      <a:r>
                        <a:rPr lang="fr-CH" sz="1600" dirty="0">
                          <a:effectLst/>
                          <a:latin typeface="Calibri" panose="020F0502020204030204" pitchFamily="34" charset="0"/>
                          <a:cs typeface="Arial" panose="020B0604020202020204" pitchFamily="34" charset="0"/>
                        </a:rPr>
                        <a:t>Relevant </a:t>
                      </a:r>
                      <a:r>
                        <a:rPr lang="fr-CH" sz="1600" dirty="0" err="1">
                          <a:effectLst/>
                          <a:latin typeface="Calibri" panose="020F0502020204030204" pitchFamily="34" charset="0"/>
                          <a:cs typeface="Arial" panose="020B0604020202020204" pitchFamily="34" charset="0"/>
                        </a:rPr>
                        <a:t>carbon</a:t>
                      </a:r>
                      <a:r>
                        <a:rPr lang="fr-CH" sz="1600" dirty="0">
                          <a:effectLst/>
                          <a:latin typeface="Calibri" panose="020F0502020204030204" pitchFamily="34" charset="0"/>
                          <a:cs typeface="Arial" panose="020B0604020202020204" pitchFamily="34" charset="0"/>
                        </a:rPr>
                        <a:t> actions</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3070" marR="63070" marT="0" marB="0"/>
                </a:tc>
                <a:tc>
                  <a:txBody>
                    <a:bodyPr/>
                    <a:lstStyle/>
                    <a:p>
                      <a:pPr marL="0" marR="0" algn="l">
                        <a:lnSpc>
                          <a:spcPct val="107000"/>
                        </a:lnSpc>
                        <a:spcBef>
                          <a:spcPts val="0"/>
                        </a:spcBef>
                        <a:spcAft>
                          <a:spcPts val="0"/>
                        </a:spcAft>
                      </a:pPr>
                      <a:r>
                        <a:rPr lang="fr-CH" sz="1600" dirty="0" err="1">
                          <a:effectLst/>
                          <a:latin typeface="Calibri" panose="020F0502020204030204" pitchFamily="34" charset="0"/>
                          <a:cs typeface="Arial" panose="020B0604020202020204" pitchFamily="34" charset="0"/>
                        </a:rPr>
                        <a:t>Assignees</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3070" marR="63070" marT="0" marB="0"/>
                </a:tc>
                <a:tc>
                  <a:txBody>
                    <a:bodyPr/>
                    <a:lstStyle/>
                    <a:p>
                      <a:pPr marL="0" marR="0" algn="l">
                        <a:lnSpc>
                          <a:spcPct val="107000"/>
                        </a:lnSpc>
                        <a:spcBef>
                          <a:spcPts val="0"/>
                        </a:spcBef>
                        <a:spcAft>
                          <a:spcPts val="0"/>
                        </a:spcAft>
                      </a:pPr>
                      <a:r>
                        <a:rPr lang="fr-CH" sz="1600" dirty="0">
                          <a:effectLst/>
                          <a:latin typeface="Calibri" panose="020F0502020204030204" pitchFamily="34" charset="0"/>
                          <a:cs typeface="Arial" panose="020B0604020202020204" pitchFamily="34" charset="0"/>
                        </a:rPr>
                        <a:t>Due Date</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3070" marR="63070" marT="0" marB="0"/>
                </a:tc>
                <a:extLst>
                  <a:ext uri="{0D108BD9-81ED-4DB2-BD59-A6C34878D82A}">
                    <a16:rowId xmlns:a16="http://schemas.microsoft.com/office/drawing/2014/main" xmlns="" val="3072333181"/>
                  </a:ext>
                </a:extLst>
              </a:tr>
              <a:tr h="686011">
                <a:tc>
                  <a:txBody>
                    <a:bodyPr/>
                    <a:lstStyle/>
                    <a:p>
                      <a:pPr marL="0" marR="0" algn="l">
                        <a:lnSpc>
                          <a:spcPct val="107000"/>
                        </a:lnSpc>
                        <a:spcBef>
                          <a:spcPts val="0"/>
                        </a:spcBef>
                        <a:spcAft>
                          <a:spcPts val="0"/>
                        </a:spcAft>
                      </a:pPr>
                      <a:r>
                        <a:rPr lang="fr-CH" sz="1600" dirty="0">
                          <a:effectLst/>
                          <a:latin typeface="Calibri" panose="020F0502020204030204" pitchFamily="34" charset="0"/>
                          <a:ea typeface="Calibri" panose="020F0502020204030204" pitchFamily="34" charset="0"/>
                          <a:cs typeface="Arial" panose="020B0604020202020204" pitchFamily="34" charset="0"/>
                        </a:rPr>
                        <a:t>WGCV-CA-28</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l">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Arial" panose="020B0604020202020204" pitchFamily="34" charset="0"/>
                        </a:rPr>
                        <a:t>Define approaches for </a:t>
                      </a:r>
                      <a:r>
                        <a:rPr lang="en-US" sz="1600" dirty="0" err="1">
                          <a:effectLst/>
                          <a:latin typeface="Calibri" panose="020F0502020204030204" pitchFamily="34" charset="0"/>
                          <a:ea typeface="Calibri" panose="020F0502020204030204" pitchFamily="34" charset="0"/>
                          <a:cs typeface="Arial" panose="020B0604020202020204" pitchFamily="34" charset="0"/>
                        </a:rPr>
                        <a:t>intercomparison</a:t>
                      </a:r>
                      <a:r>
                        <a:rPr lang="en-US" sz="1600" dirty="0">
                          <a:effectLst/>
                          <a:latin typeface="Calibri" panose="020F0502020204030204" pitchFamily="34" charset="0"/>
                          <a:ea typeface="Calibri" panose="020F0502020204030204" pitchFamily="34" charset="0"/>
                          <a:cs typeface="Arial" panose="020B0604020202020204" pitchFamily="34" charset="0"/>
                        </a:rPr>
                        <a:t> of satellite products and in situ validation of Carbon products based on current LPV activities related to exercises for LAI, FAPAR and soil moisture.</a:t>
                      </a:r>
                    </a:p>
                  </a:txBody>
                  <a:tcPr marL="68580" marR="68580" marT="0" marB="0"/>
                </a:tc>
                <a:tc>
                  <a:txBody>
                    <a:bodyPr/>
                    <a:lstStyle/>
                    <a:p>
                      <a:pPr marL="0" marR="0" algn="l">
                        <a:lnSpc>
                          <a:spcPct val="107000"/>
                        </a:lnSpc>
                        <a:spcBef>
                          <a:spcPts val="0"/>
                        </a:spcBef>
                        <a:spcAft>
                          <a:spcPts val="0"/>
                        </a:spcAft>
                      </a:pPr>
                      <a:r>
                        <a:rPr lang="fr-CH" sz="1600" dirty="0">
                          <a:effectLst/>
                          <a:latin typeface="Calibri" panose="020F0502020204030204" pitchFamily="34" charset="0"/>
                          <a:ea typeface="Calibri" panose="020F0502020204030204" pitchFamily="34" charset="0"/>
                          <a:cs typeface="Arial" panose="020B0604020202020204" pitchFamily="34" charset="0"/>
                        </a:rPr>
                        <a:t>CARBON-22</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0" marR="0" algn="l">
                        <a:lnSpc>
                          <a:spcPct val="107000"/>
                        </a:lnSpc>
                        <a:spcBef>
                          <a:spcPts val="0"/>
                        </a:spcBef>
                        <a:spcAft>
                          <a:spcPts val="0"/>
                        </a:spcAft>
                      </a:pPr>
                      <a:r>
                        <a:rPr lang="fr-CH" sz="1600" dirty="0">
                          <a:effectLst/>
                          <a:latin typeface="Calibri" panose="020F0502020204030204" pitchFamily="34" charset="0"/>
                          <a:ea typeface="Calibri" panose="020F0502020204030204" pitchFamily="34" charset="0"/>
                          <a:cs typeface="Arial" panose="020B0604020202020204" pitchFamily="34" charset="0"/>
                        </a:rPr>
                        <a:t>CARBON-33</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l">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Arial" panose="020B0604020202020204" pitchFamily="34" charset="0"/>
                        </a:rPr>
                        <a:t>LPV vice</a:t>
                      </a:r>
                      <a:r>
                        <a:rPr lang="en-US" sz="1600" baseline="0" dirty="0">
                          <a:effectLst/>
                          <a:latin typeface="Calibri" panose="020F0502020204030204" pitchFamily="34" charset="0"/>
                          <a:ea typeface="Calibri" panose="020F0502020204030204" pitchFamily="34" charset="0"/>
                          <a:cs typeface="Arial" panose="020B0604020202020204" pitchFamily="34" charset="0"/>
                        </a:rPr>
                        <a:t> </a:t>
                      </a:r>
                      <a:r>
                        <a:rPr lang="en-US" sz="1600" dirty="0">
                          <a:effectLst/>
                          <a:latin typeface="Calibri" panose="020F0502020204030204" pitchFamily="34" charset="0"/>
                          <a:ea typeface="Calibri" panose="020F0502020204030204" pitchFamily="34" charset="0"/>
                          <a:cs typeface="Arial" panose="020B0604020202020204" pitchFamily="34" charset="0"/>
                        </a:rPr>
                        <a:t>chair</a:t>
                      </a:r>
                    </a:p>
                  </a:txBody>
                  <a:tcPr marL="63070" marR="63070" marT="0" marB="0"/>
                </a:tc>
                <a:tc>
                  <a:txBody>
                    <a:bodyPr/>
                    <a:lstStyle/>
                    <a:p>
                      <a:pPr marL="0" marR="0" lvl="0" indent="0" algn="l" defTabSz="457200" eaLnBrk="1" fontAlgn="auto" latinLnBrk="0" hangingPunct="1">
                        <a:lnSpc>
                          <a:spcPct val="107000"/>
                        </a:lnSpc>
                        <a:spcBef>
                          <a:spcPts val="0"/>
                        </a:spcBef>
                        <a:spcAft>
                          <a:spcPts val="0"/>
                        </a:spcAft>
                        <a:buClrTx/>
                        <a:buSzTx/>
                        <a:buFontTx/>
                        <a:buNone/>
                        <a:tabLst/>
                        <a:defRPr/>
                      </a:pPr>
                      <a:r>
                        <a:rPr lang="en-US" sz="1600" dirty="0">
                          <a:effectLst/>
                          <a:latin typeface="Calibri" panose="020F0502020204030204" pitchFamily="34" charset="0"/>
                          <a:ea typeface="Calibri" panose="020F0502020204030204" pitchFamily="34" charset="0"/>
                          <a:cs typeface="Arial" panose="020B0604020202020204" pitchFamily="34" charset="0"/>
                        </a:rPr>
                        <a:t>WGCV-43</a:t>
                      </a:r>
                    </a:p>
                    <a:p>
                      <a:pPr marL="0" marR="0" algn="l">
                        <a:lnSpc>
                          <a:spcPct val="107000"/>
                        </a:lnSpc>
                        <a:spcBef>
                          <a:spcPts val="0"/>
                        </a:spcBef>
                        <a:spcAft>
                          <a:spcPts val="0"/>
                        </a:spcAft>
                      </a:pP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3070" marR="63070" marT="0" marB="0"/>
                </a:tc>
                <a:extLst>
                  <a:ext uri="{0D108BD9-81ED-4DB2-BD59-A6C34878D82A}">
                    <a16:rowId xmlns:a16="http://schemas.microsoft.com/office/drawing/2014/main" xmlns="" val="725621554"/>
                  </a:ext>
                </a:extLst>
              </a:tr>
              <a:tr h="686011">
                <a:tc>
                  <a:txBody>
                    <a:bodyPr/>
                    <a:lstStyle/>
                    <a:p>
                      <a:pPr marL="0" marR="0" algn="l">
                        <a:lnSpc>
                          <a:spcPct val="107000"/>
                        </a:lnSpc>
                        <a:spcBef>
                          <a:spcPts val="0"/>
                        </a:spcBef>
                        <a:spcAft>
                          <a:spcPts val="0"/>
                        </a:spcAft>
                      </a:pPr>
                      <a:r>
                        <a:rPr lang="fr-CH" sz="1600">
                          <a:effectLst/>
                          <a:latin typeface="Calibri" panose="020F0502020204030204" pitchFamily="34" charset="0"/>
                          <a:ea typeface="Calibri" panose="020F0502020204030204" pitchFamily="34" charset="0"/>
                          <a:cs typeface="Arial" panose="020B0604020202020204" pitchFamily="34" charset="0"/>
                        </a:rPr>
                        <a:t>WGCV-CA-21</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l">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Arial" panose="020B0604020202020204" pitchFamily="34" charset="0"/>
                        </a:rPr>
                        <a:t>Identify key Level 1 and 2 carbon data products, carbon time series products, and ocean carbon-relevant products that are related to WGCV noting their associated WG/VC (if applicable) and assigning the products to the most relevant WGCV Subgroup and noting availability of Level 1 ATBDs for key Level 2 products.  Provide the results of study to SIT</a:t>
                      </a:r>
                    </a:p>
                  </a:txBody>
                  <a:tcPr marL="68580" marR="68580" marT="0" marB="0"/>
                </a:tc>
                <a:tc>
                  <a:txBody>
                    <a:bodyPr/>
                    <a:lstStyle/>
                    <a:p>
                      <a:pPr marL="0" marR="0" algn="l">
                        <a:lnSpc>
                          <a:spcPct val="107000"/>
                        </a:lnSpc>
                        <a:spcBef>
                          <a:spcPts val="0"/>
                        </a:spcBef>
                        <a:spcAft>
                          <a:spcPts val="0"/>
                        </a:spcAft>
                      </a:pPr>
                      <a:r>
                        <a:rPr lang="fr-CH" sz="1600" dirty="0">
                          <a:effectLst/>
                          <a:latin typeface="Calibri" panose="020F0502020204030204" pitchFamily="34" charset="0"/>
                          <a:ea typeface="Calibri" panose="020F0502020204030204" pitchFamily="34" charset="0"/>
                          <a:cs typeface="Arial" panose="020B0604020202020204" pitchFamily="34" charset="0"/>
                        </a:rPr>
                        <a:t>CARBON-05</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0" marR="0" algn="l">
                        <a:lnSpc>
                          <a:spcPct val="107000"/>
                        </a:lnSpc>
                        <a:spcBef>
                          <a:spcPts val="0"/>
                        </a:spcBef>
                        <a:spcAft>
                          <a:spcPts val="0"/>
                        </a:spcAft>
                      </a:pPr>
                      <a:r>
                        <a:rPr lang="fr-CH" sz="1600" dirty="0">
                          <a:effectLst/>
                          <a:latin typeface="Calibri" panose="020F0502020204030204" pitchFamily="34" charset="0"/>
                          <a:ea typeface="Calibri" panose="020F0502020204030204" pitchFamily="34" charset="0"/>
                          <a:cs typeface="Arial" panose="020B0604020202020204" pitchFamily="34" charset="0"/>
                        </a:rPr>
                        <a:t>CARBON-07</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0" marR="0" algn="l">
                        <a:lnSpc>
                          <a:spcPct val="107000"/>
                        </a:lnSpc>
                        <a:spcBef>
                          <a:spcPts val="0"/>
                        </a:spcBef>
                        <a:spcAft>
                          <a:spcPts val="0"/>
                        </a:spcAft>
                      </a:pPr>
                      <a:r>
                        <a:rPr lang="fr-CH" sz="1600" dirty="0">
                          <a:effectLst/>
                          <a:latin typeface="Calibri" panose="020F0502020204030204" pitchFamily="34" charset="0"/>
                          <a:ea typeface="Calibri" panose="020F0502020204030204" pitchFamily="34" charset="0"/>
                          <a:cs typeface="Arial" panose="020B0604020202020204" pitchFamily="34" charset="0"/>
                        </a:rPr>
                        <a:t>CARBON-14</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0" marR="0" algn="l">
                        <a:lnSpc>
                          <a:spcPct val="107000"/>
                        </a:lnSpc>
                        <a:spcBef>
                          <a:spcPts val="0"/>
                        </a:spcBef>
                        <a:spcAft>
                          <a:spcPts val="0"/>
                        </a:spcAft>
                      </a:pPr>
                      <a:r>
                        <a:rPr lang="fr-CH" sz="1600" dirty="0">
                          <a:effectLst/>
                          <a:latin typeface="Calibri" panose="020F0502020204030204" pitchFamily="34" charset="0"/>
                          <a:ea typeface="Calibri" panose="020F0502020204030204" pitchFamily="34" charset="0"/>
                          <a:cs typeface="Arial" panose="020B0604020202020204" pitchFamily="34" charset="0"/>
                        </a:rPr>
                        <a:t>CARBON-26</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0" marR="0" algn="l">
                        <a:lnSpc>
                          <a:spcPct val="107000"/>
                        </a:lnSpc>
                        <a:spcBef>
                          <a:spcPts val="0"/>
                        </a:spcBef>
                        <a:spcAft>
                          <a:spcPts val="0"/>
                        </a:spcAft>
                      </a:pPr>
                      <a:r>
                        <a:rPr lang="fr-CH" sz="1600" dirty="0">
                          <a:effectLst/>
                          <a:latin typeface="Calibri" panose="020F0502020204030204" pitchFamily="34" charset="0"/>
                          <a:ea typeface="Calibri" panose="020F0502020204030204" pitchFamily="34" charset="0"/>
                          <a:cs typeface="Arial" panose="020B0604020202020204" pitchFamily="34" charset="0"/>
                        </a:rPr>
                        <a:t>CARBON-34</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l">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Arial" panose="020B0604020202020204" pitchFamily="34" charset="0"/>
                        </a:rPr>
                        <a:t>WGCV and</a:t>
                      </a:r>
                      <a:r>
                        <a:rPr lang="en-US" sz="1600" baseline="0" dirty="0">
                          <a:effectLst/>
                          <a:latin typeface="Calibri" panose="020F0502020204030204" pitchFamily="34" charset="0"/>
                          <a:ea typeface="Calibri" panose="020F0502020204030204" pitchFamily="34" charset="0"/>
                          <a:cs typeface="Arial" panose="020B0604020202020204" pitchFamily="34" charset="0"/>
                        </a:rPr>
                        <a:t> IVOS chairs</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3070" marR="63070" marT="0" marB="0"/>
                </a:tc>
                <a:tc>
                  <a:txBody>
                    <a:bodyPr/>
                    <a:lstStyle/>
                    <a:p>
                      <a:pPr marL="0" marR="0" lvl="0" indent="0" algn="l" defTabSz="457200" eaLnBrk="1" fontAlgn="auto" latinLnBrk="0" hangingPunct="1">
                        <a:lnSpc>
                          <a:spcPct val="107000"/>
                        </a:lnSpc>
                        <a:spcBef>
                          <a:spcPts val="0"/>
                        </a:spcBef>
                        <a:spcAft>
                          <a:spcPts val="0"/>
                        </a:spcAft>
                        <a:buClrTx/>
                        <a:buSzTx/>
                        <a:buFontTx/>
                        <a:buNone/>
                        <a:tabLst/>
                        <a:defRPr/>
                      </a:pPr>
                      <a:r>
                        <a:rPr lang="en-US" sz="1600" dirty="0">
                          <a:solidFill>
                            <a:srgbClr val="FF0000"/>
                          </a:solidFill>
                          <a:effectLst/>
                          <a:latin typeface="Calibri" panose="020F0502020204030204" pitchFamily="34" charset="0"/>
                          <a:ea typeface="Calibri" panose="020F0502020204030204" pitchFamily="34" charset="0"/>
                          <a:cs typeface="Arial" panose="020B0604020202020204" pitchFamily="34" charset="0"/>
                        </a:rPr>
                        <a:t>Pending splinter meeting at WGCV-44 between IVOS Chair and WGCV Chairs</a:t>
                      </a:r>
                    </a:p>
                  </a:txBody>
                  <a:tcPr marL="63070" marR="63070" marT="0" marB="0"/>
                </a:tc>
                <a:extLst>
                  <a:ext uri="{0D108BD9-81ED-4DB2-BD59-A6C34878D82A}">
                    <a16:rowId xmlns:a16="http://schemas.microsoft.com/office/drawing/2014/main" xmlns="" val="3641106507"/>
                  </a:ext>
                </a:extLst>
              </a:tr>
            </a:tbl>
          </a:graphicData>
        </a:graphic>
      </p:graphicFrame>
    </p:spTree>
    <p:extLst>
      <p:ext uri="{BB962C8B-B14F-4D97-AF65-F5344CB8AC3E}">
        <p14:creationId xmlns:p14="http://schemas.microsoft.com/office/powerpoint/2010/main" val="101343924"/>
      </p:ext>
    </p:extLst>
  </p:cSld>
  <p:clrMapOvr>
    <a:masterClrMapping/>
  </p:clrMapOvr>
  <p:transition spd="med"/>
  <p:timing>
    <p:tnLst>
      <p:par>
        <p:cTn id="1" dur="indefinite" restart="never" nodeType="tmRoot"/>
      </p:par>
    </p:tnLst>
  </p:timing>
</p:sld>
</file>

<file path=ppt/theme/theme1.xml><?xml version="1.0" encoding="utf-8"?>
<a:theme xmlns:a="http://schemas.openxmlformats.org/drawingml/2006/main" name="Default">
  <a:themeElements>
    <a:clrScheme name="Default">
      <a:dk1>
        <a:srgbClr val="002569"/>
      </a:dk1>
      <a:lt1>
        <a:srgbClr val="696969"/>
      </a:lt1>
      <a:dk2>
        <a:srgbClr val="A7A7A7"/>
      </a:dk2>
      <a:lt2>
        <a:srgbClr val="535353"/>
      </a:lt2>
      <a:accent1>
        <a:srgbClr val="FF9A00"/>
      </a:accent1>
      <a:accent2>
        <a:srgbClr val="9F2D20"/>
      </a:accent2>
      <a:accent3>
        <a:srgbClr val="8F8F8F"/>
      </a:accent3>
      <a:accent4>
        <a:srgbClr val="001E59"/>
      </a:accent4>
      <a:accent5>
        <a:srgbClr val="FFCAAA"/>
      </a:accent5>
      <a:accent6>
        <a:srgbClr val="90281C"/>
      </a:accent6>
      <a:hlink>
        <a:srgbClr val="0000FF"/>
      </a:hlink>
      <a:folHlink>
        <a:srgbClr val="FF00FF"/>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FF9A00"/>
          </a:solidFill>
          <a:prstDash val="solid"/>
          <a:bevel/>
        </a:ln>
        <a:effectLst/>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9A00"/>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Default">
  <a:themeElements>
    <a:clrScheme name="Default">
      <a:dk1>
        <a:srgbClr val="000000"/>
      </a:dk1>
      <a:lt1>
        <a:srgbClr val="FFFFFF"/>
      </a:lt1>
      <a:dk2>
        <a:srgbClr val="A7A7A7"/>
      </a:dk2>
      <a:lt2>
        <a:srgbClr val="535353"/>
      </a:lt2>
      <a:accent1>
        <a:srgbClr val="FF9A00"/>
      </a:accent1>
      <a:accent2>
        <a:srgbClr val="9F2D20"/>
      </a:accent2>
      <a:accent3>
        <a:srgbClr val="8F8F8F"/>
      </a:accent3>
      <a:accent4>
        <a:srgbClr val="001E59"/>
      </a:accent4>
      <a:accent5>
        <a:srgbClr val="FFCAAA"/>
      </a:accent5>
      <a:accent6>
        <a:srgbClr val="90281C"/>
      </a:accent6>
      <a:hlink>
        <a:srgbClr val="0000FF"/>
      </a:hlink>
      <a:folHlink>
        <a:srgbClr val="FF00FF"/>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FF9A00"/>
          </a:solidFill>
          <a:prstDash val="solid"/>
          <a:bevel/>
        </a:ln>
        <a:effectLst/>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9A00"/>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0</TotalTime>
  <Words>1581</Words>
  <Application>Microsoft Office PowerPoint</Application>
  <PresentationFormat>On-screen Show (4:3)</PresentationFormat>
  <Paragraphs>219</Paragraphs>
  <Slides>16</Slides>
  <Notes>0</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16</vt:i4>
      </vt:variant>
    </vt:vector>
  </HeadingPairs>
  <TitlesOfParts>
    <vt:vector size="28" baseType="lpstr">
      <vt:lpstr>Arial</vt:lpstr>
      <vt:lpstr>Arial Bold</vt:lpstr>
      <vt:lpstr>Avenir Roman</vt:lpstr>
      <vt:lpstr>Calibri</vt:lpstr>
      <vt:lpstr>Century Gothic</vt:lpstr>
      <vt:lpstr>Droid Serif</vt:lpstr>
      <vt:lpstr>Frutiger 45 Light</vt:lpstr>
      <vt:lpstr>Proxima Nova Regular</vt:lpstr>
      <vt:lpstr>Times</vt:lpstr>
      <vt:lpstr>Times New Roman</vt:lpstr>
      <vt:lpstr>Wingdings</vt:lpstr>
      <vt:lpstr>Default</vt:lpstr>
      <vt:lpstr>Carbon Actions for WGCV</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Goes Here</dc:title>
  <dc:creator>Brian R. Williams</dc:creator>
  <cp:lastModifiedBy>MeetingRoom VisitorUser</cp:lastModifiedBy>
  <cp:revision>208</cp:revision>
  <dcterms:modified xsi:type="dcterms:W3CDTF">2018-08-31T07:25:56Z</dcterms:modified>
</cp:coreProperties>
</file>