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2" r:id="rId3"/>
    <p:sldId id="280" r:id="rId4"/>
    <p:sldId id="281" r:id="rId5"/>
    <p:sldId id="283" r:id="rId6"/>
    <p:sldId id="284" r:id="rId7"/>
    <p:sldId id="285" r:id="rId8"/>
    <p:sldId id="287" r:id="rId9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 autoAdjust="0"/>
    <p:restoredTop sz="94716"/>
  </p:normalViewPr>
  <p:slideViewPr>
    <p:cSldViewPr>
      <p:cViewPr varScale="1">
        <p:scale>
          <a:sx n="110" d="100"/>
          <a:sy n="110" d="100"/>
        </p:scale>
        <p:origin x="15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246221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7D4827-4C93-4F94-BB81-DAE4C57F046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15335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t>‹#›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ECD54D3-B6E1-564D-8EDB-76488FD4CFB2}"/>
              </a:ext>
            </a:extLst>
          </p:cNvPr>
          <p:cNvSpPr txBox="1"/>
          <p:nvPr userDrawn="1"/>
        </p:nvSpPr>
        <p:spPr>
          <a:xfrm>
            <a:off x="118640" y="6553200"/>
            <a:ext cx="6205960" cy="24621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GB" sz="1000" dirty="0">
                <a:solidFill>
                  <a:srgbClr val="002569"/>
                </a:solidFill>
                <a:latin typeface="Calibri"/>
                <a:cs typeface="Calibri"/>
                <a:sym typeface="Calibri"/>
              </a:rPr>
              <a:t>ASCG Report, WGCV no. 44, Darmstadt, 30 August 2018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hf hdr="0" ftr="0" dt="0"/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 idx="4294967295"/>
          </p:nvPr>
        </p:nvSpPr>
        <p:spPr>
          <a:xfrm>
            <a:off x="457200" y="1860745"/>
            <a:ext cx="7772400" cy="993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latin typeface="Droid Serif"/>
                <a:ea typeface="Droid Serif"/>
                <a:cs typeface="Droid Serif"/>
                <a:sym typeface="Droid Serif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lang="en-US" sz="3600" dirty="0">
                <a:solidFill>
                  <a:schemeClr val="bg1"/>
                </a:solidFill>
                <a:latin typeface="+mj-lt"/>
              </a:rPr>
              <a:t>Atmospheric Composition SG report</a:t>
            </a:r>
            <a:endParaRPr sz="3600" b="1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304800" y="4343400"/>
            <a:ext cx="5105400" cy="1295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sz="2400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Bojan Bojkov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CEOS WGCV</a:t>
            </a:r>
            <a:r>
              <a:rPr lang="ja-JP" altLang="en-US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 </a:t>
            </a:r>
            <a:r>
              <a:rPr lang="en-US" altLang="ja-JP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44</a:t>
            </a:r>
            <a:endParaRPr lang="en-US" dirty="0">
              <a:solidFill>
                <a:srgbClr val="FFFFFF"/>
              </a:solidFill>
              <a:latin typeface="+mj-lt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Darmstadt, Germany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>
                <a:solidFill>
                  <a:srgbClr val="FFFFFF"/>
                </a:solidFill>
                <a:latin typeface="+mj-lt"/>
                <a:ea typeface="Arial Bold"/>
                <a:cs typeface="Arial Bold"/>
                <a:sym typeface="Arial Bold"/>
              </a:rPr>
              <a:t>30 August 2018</a:t>
            </a:r>
          </a:p>
        </p:txBody>
      </p:sp>
      <p:pic>
        <p:nvPicPr>
          <p:cNvPr id="12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59044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5" name="Shape 10"/>
          <p:cNvSpPr txBox="1">
            <a:spLocks/>
          </p:cNvSpPr>
          <p:nvPr/>
        </p:nvSpPr>
        <p:spPr>
          <a:xfrm>
            <a:off x="457200" y="1288273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>
                <a:solidFill>
                  <a:schemeClr val="bg1">
                    <a:lumMod val="20000"/>
                    <a:lumOff val="80000"/>
                  </a:schemeClr>
                </a:solidFill>
                <a:latin typeface="+mj-lt"/>
              </a:rPr>
              <a:t>Committee on Earth Observation Satellites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653AE-DF8F-BA41-9988-028766E66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4C888-4EAC-1646-A63E-29F32344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ACSG Mission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5AE34287-AF6A-9C4A-99C2-33620541DE17}"/>
              </a:ext>
            </a:extLst>
          </p:cNvPr>
          <p:cNvSpPr/>
          <p:nvPr/>
        </p:nvSpPr>
        <p:spPr>
          <a:xfrm>
            <a:off x="789117" y="1600200"/>
            <a:ext cx="7690538" cy="27938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dirty="0"/>
              <a:t>To ensure accurate and traceable calibration of remotely-sensed atmospheric composition radiance data and validation of higher level products, for application to atmospheric composition, land, ocean, and climate research.</a:t>
            </a:r>
            <a:endParaRPr lang="en-GB" altLang="ja-JP" sz="2400" dirty="0"/>
          </a:p>
        </p:txBody>
      </p:sp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53863BBB-1F68-D046-92DC-D442A7457F0B}"/>
              </a:ext>
            </a:extLst>
          </p:cNvPr>
          <p:cNvSpPr/>
          <p:nvPr/>
        </p:nvSpPr>
        <p:spPr>
          <a:xfrm>
            <a:off x="767662" y="4419600"/>
            <a:ext cx="7690538" cy="16858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2400" b="1" i="1" dirty="0">
                <a:solidFill>
                  <a:srgbClr val="FF0000"/>
                </a:solidFill>
              </a:rPr>
              <a:t>Reminder: </a:t>
            </a:r>
            <a:r>
              <a:rPr lang="en-GB" sz="2400" i="1" dirty="0">
                <a:solidFill>
                  <a:srgbClr val="FF0000"/>
                </a:solidFill>
              </a:rPr>
              <a:t>the framework/cooperation/best practises in AC validation exists for nearly 30 years (onset of O</a:t>
            </a:r>
            <a:r>
              <a:rPr lang="en-GB" sz="2400" i="1" baseline="-25000" dirty="0">
                <a:solidFill>
                  <a:srgbClr val="FF0000"/>
                </a:solidFill>
              </a:rPr>
              <a:t>3</a:t>
            </a:r>
            <a:r>
              <a:rPr lang="en-GB" sz="2400" i="1" dirty="0">
                <a:solidFill>
                  <a:srgbClr val="FF0000"/>
                </a:solidFill>
              </a:rPr>
              <a:t> trend reports in the 1980s, WMO/GAW, NDACC, … ) </a:t>
            </a:r>
            <a:endParaRPr lang="en-GB" altLang="ja-JP" sz="2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536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653AE-DF8F-BA41-9988-028766E66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4C888-4EAC-1646-A63E-29F32344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ACSG activities 2017-2018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46D6554-2C3C-A347-9C61-45A207315394}"/>
              </a:ext>
            </a:extLst>
          </p:cNvPr>
          <p:cNvSpPr/>
          <p:nvPr/>
        </p:nvSpPr>
        <p:spPr>
          <a:xfrm>
            <a:off x="789117" y="1295400"/>
            <a:ext cx="7690538" cy="57137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No formal ACSG sub-group meetings in 2017/2018 - </a:t>
            </a:r>
            <a:r>
              <a:rPr lang="en-GB" i="1" dirty="0"/>
              <a:t>but numerous meetings with members through the year (see also AC-VC report yesterday)</a:t>
            </a:r>
          </a:p>
          <a:p>
            <a:pPr lvl="1" indent="0" algn="just">
              <a:lnSpc>
                <a:spcPct val="150000"/>
              </a:lnSpc>
            </a:pPr>
            <a:endParaRPr lang="en-GB" sz="14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Members participated in numerous ACSG related meetings, including the AC-VC, GSCIS-UVSG, NDACC SG, AEROSAT, IO</a:t>
            </a:r>
            <a:r>
              <a:rPr lang="en-GB" baseline="-25000" dirty="0"/>
              <a:t>3</a:t>
            </a:r>
            <a:r>
              <a:rPr lang="en-GB" dirty="0"/>
              <a:t>CS, etc.</a:t>
            </a:r>
          </a:p>
          <a:p>
            <a:pPr algn="just">
              <a:lnSpc>
                <a:spcPct val="150000"/>
              </a:lnSpc>
            </a:pPr>
            <a:endParaRPr lang="en-GB" altLang="ja-JP" sz="1400" dirty="0"/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altLang="ja-JP" dirty="0"/>
              <a:t>Participated/Organised WGCV and ACSG related thematic meetings: </a:t>
            </a:r>
            <a:r>
              <a:rPr lang="en-GB" altLang="ja-JP" i="1" dirty="0"/>
              <a:t>cloud masking for medium-resolution sensors </a:t>
            </a:r>
            <a:r>
              <a:rPr lang="en-GB" altLang="ja-JP" i="1" dirty="0" err="1"/>
              <a:t>ws</a:t>
            </a:r>
            <a:r>
              <a:rPr lang="en-GB" altLang="ja-JP" i="1" dirty="0"/>
              <a:t>, AQ FRM coordination (@AGU),  CEOS/CGMS MW imager gap task group (AGU, CGMS Plenary), ground-based AQ FRM gap analysis (Feb. ‘18), German Cal/Val Symposium (June ‘18)</a:t>
            </a:r>
            <a:r>
              <a:rPr lang="en-GB" altLang="ja-JP" dirty="0"/>
              <a:t>, involving WGCV and SG members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46259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653AE-DF8F-BA41-9988-028766E66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4C888-4EAC-1646-A63E-29F32344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Considerations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46D6554-2C3C-A347-9C61-45A207315394}"/>
              </a:ext>
            </a:extLst>
          </p:cNvPr>
          <p:cNvSpPr/>
          <p:nvPr/>
        </p:nvSpPr>
        <p:spPr>
          <a:xfrm>
            <a:off x="789117" y="1371600"/>
            <a:ext cx="7690538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Participation/interest in ACSG has always been challenging… </a:t>
            </a:r>
            <a:r>
              <a:rPr lang="en-GB" i="1" dirty="0">
                <a:sym typeface="Wingdings" pitchFamily="2" charset="2"/>
              </a:rPr>
              <a:t>focus by agencies has been shifting from research missions to operational mission addressing air quality, green house gases, and down-stream services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GSICS-UVSG addresses many activities for the operational AC missions… </a:t>
            </a:r>
            <a:r>
              <a:rPr lang="en-GB" i="1" dirty="0">
                <a:sym typeface="Wingdings" pitchFamily="2" charset="2"/>
              </a:rPr>
              <a:t>closer links between SGs should be considered, especially for L1 and select L2 activities</a:t>
            </a: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GHG mission interoperability is critical esp. in the next years as operational missions will be launched… </a:t>
            </a:r>
            <a:r>
              <a:rPr lang="en-GB" i="1" dirty="0">
                <a:sym typeface="Wingdings" pitchFamily="2" charset="2"/>
              </a:rPr>
              <a:t>as per earlier WGCV-44 discussion, way forward needs developing</a:t>
            </a:r>
          </a:p>
        </p:txBody>
      </p:sp>
    </p:spTree>
    <p:extLst>
      <p:ext uri="{BB962C8B-B14F-4D97-AF65-F5344CB8AC3E}">
        <p14:creationId xmlns:p14="http://schemas.microsoft.com/office/powerpoint/2010/main" val="1773526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653AE-DF8F-BA41-9988-028766E66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4C888-4EAC-1646-A63E-29F32344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Way forward on GHG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46D6554-2C3C-A347-9C61-45A207315394}"/>
              </a:ext>
            </a:extLst>
          </p:cNvPr>
          <p:cNvSpPr/>
          <p:nvPr/>
        </p:nvSpPr>
        <p:spPr>
          <a:xfrm>
            <a:off x="789117" y="1371600"/>
            <a:ext cx="7690538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C573E9D8-6571-0641-8460-24938FD715F0}"/>
              </a:ext>
            </a:extLst>
          </p:cNvPr>
          <p:cNvSpPr/>
          <p:nvPr/>
        </p:nvSpPr>
        <p:spPr>
          <a:xfrm>
            <a:off x="304800" y="1371600"/>
            <a:ext cx="8458200" cy="49807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b="1" dirty="0"/>
              <a:t>CEOS WP CV-18: </a:t>
            </a:r>
            <a:r>
              <a:rPr lang="en-US" b="1" dirty="0"/>
              <a:t>Greenhouse gas reference standards for interoperability</a:t>
            </a:r>
            <a:r>
              <a:rPr lang="en-GB" b="1" dirty="0"/>
              <a:t>”</a:t>
            </a:r>
            <a:r>
              <a:rPr lang="en-GB" dirty="0"/>
              <a:t> – “</a:t>
            </a:r>
            <a:r>
              <a:rPr lang="en-US" i="1" dirty="0"/>
              <a:t>Develop list of reference standards for CO</a:t>
            </a:r>
            <a:r>
              <a:rPr lang="en-US" i="1" baseline="-25000" dirty="0"/>
              <a:t>2</a:t>
            </a:r>
            <a:r>
              <a:rPr lang="en-US" i="1" dirty="0"/>
              <a:t> and CH</a:t>
            </a:r>
            <a:r>
              <a:rPr lang="en-US" i="1" baseline="-25000" dirty="0"/>
              <a:t>4</a:t>
            </a:r>
            <a:r>
              <a:rPr lang="en-US" i="1" dirty="0"/>
              <a:t> products that are suitable for use in </a:t>
            </a:r>
            <a:r>
              <a:rPr lang="en-US" i="1" dirty="0" err="1"/>
              <a:t>intercomparison</a:t>
            </a:r>
            <a:r>
              <a:rPr lang="en-US" i="1" dirty="0"/>
              <a:t> of multiple missions</a:t>
            </a:r>
            <a:r>
              <a:rPr lang="en-US" dirty="0"/>
              <a:t>”</a:t>
            </a:r>
            <a:r>
              <a:rPr lang="de-DE" dirty="0"/>
              <a:t> </a:t>
            </a:r>
            <a:r>
              <a:rPr lang="en-GB" dirty="0"/>
              <a:t>with reporting deadline Q4/2019</a:t>
            </a:r>
          </a:p>
          <a:p>
            <a:pPr algn="just">
              <a:lnSpc>
                <a:spcPct val="150000"/>
              </a:lnSpc>
            </a:pPr>
            <a:endParaRPr lang="en-GB" sz="1600" dirty="0"/>
          </a:p>
          <a:p>
            <a:pPr algn="just">
              <a:lnSpc>
                <a:spcPct val="150000"/>
              </a:lnSpc>
            </a:pPr>
            <a:r>
              <a:rPr lang="en-GB" b="1" dirty="0"/>
              <a:t>Short-term: 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/>
              <a:t>Address the WP action </a:t>
            </a:r>
            <a:r>
              <a:rPr lang="en-GB" dirty="0" err="1"/>
              <a:t>wrt</a:t>
            </a:r>
            <a:r>
              <a:rPr lang="en-GB" dirty="0"/>
              <a:t> to CO</a:t>
            </a:r>
            <a:r>
              <a:rPr lang="en-GB" baseline="-25000" dirty="0"/>
              <a:t>2</a:t>
            </a:r>
            <a:r>
              <a:rPr lang="en-GB" dirty="0"/>
              <a:t>, CH</a:t>
            </a:r>
            <a:r>
              <a:rPr lang="en-GB" baseline="-25000" dirty="0"/>
              <a:t>4</a:t>
            </a:r>
            <a:r>
              <a:rPr lang="en-GB" dirty="0"/>
              <a:t> (and CO, N</a:t>
            </a:r>
            <a:r>
              <a:rPr lang="en-GB" baseline="-25000" dirty="0"/>
              <a:t>2</a:t>
            </a:r>
            <a:r>
              <a:rPr lang="en-GB" dirty="0"/>
              <a:t>O) L2 products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endParaRPr lang="en-GB" dirty="0"/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/>
              <a:t>Identify the current shortcomings/gaps in GHG Cal/Val, and formulate recommendations on the medium- to long-term way forward </a:t>
            </a:r>
            <a:r>
              <a:rPr lang="en-GB" dirty="0">
                <a:sym typeface="Wingdings" pitchFamily="2" charset="2"/>
              </a:rPr>
              <a:t> </a:t>
            </a:r>
            <a:r>
              <a:rPr lang="en-GB" i="1" dirty="0">
                <a:sym typeface="Wingdings" pitchFamily="2" charset="2"/>
              </a:rPr>
              <a:t>i.e. specific focus on GHG FRMs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endParaRPr lang="en-GB" dirty="0">
              <a:sym typeface="Wingdings" pitchFamily="2" charset="2"/>
            </a:endParaRP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>
                <a:sym typeface="Wingdings" pitchFamily="2" charset="2"/>
              </a:rPr>
              <a:t>Prepare a position/way forward paper to close the action CV-18</a:t>
            </a:r>
          </a:p>
        </p:txBody>
      </p:sp>
    </p:spTree>
    <p:extLst>
      <p:ext uri="{BB962C8B-B14F-4D97-AF65-F5344CB8AC3E}">
        <p14:creationId xmlns:p14="http://schemas.microsoft.com/office/powerpoint/2010/main" val="2359135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B8C653AE-DF8F-BA41-9988-028766E66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AA4C888-4EAC-1646-A63E-29F3234452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Way forward on GHG (ii)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46D6554-2C3C-A347-9C61-45A207315394}"/>
              </a:ext>
            </a:extLst>
          </p:cNvPr>
          <p:cNvSpPr/>
          <p:nvPr/>
        </p:nvSpPr>
        <p:spPr>
          <a:xfrm>
            <a:off x="789117" y="1371600"/>
            <a:ext cx="7690538" cy="1420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  <a:p>
            <a:pPr marL="457200" indent="-4572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2000" i="1" dirty="0">
              <a:sym typeface="Wingdings" pitchFamily="2" charset="2"/>
            </a:endParaRPr>
          </a:p>
        </p:txBody>
      </p:sp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C573E9D8-6571-0641-8460-24938FD715F0}"/>
              </a:ext>
            </a:extLst>
          </p:cNvPr>
          <p:cNvSpPr/>
          <p:nvPr/>
        </p:nvSpPr>
        <p:spPr>
          <a:xfrm>
            <a:off x="457200" y="1295400"/>
            <a:ext cx="8305800" cy="5482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b="1" dirty="0"/>
              <a:t>Medium- to long-term: 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/>
              <a:t>Based on the expected outcome of the short-term, address a) improvements/gaps in the (inter-)calibration of sensors (in cooperation with GSICS and across WGCV),and b) the level-2 validation infrastructures (GB algorithm inter-comparisons, geographical/geophysical gaps for FRMs, etc.)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endParaRPr lang="en-GB" dirty="0"/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/>
              <a:t>Identify long-term validation needs (2025-on) and potential process study needs (e.g. aircraft campaigns to characterise sources, challenging geophysical conditions)</a:t>
            </a: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endParaRPr lang="en-GB" dirty="0">
              <a:sym typeface="Wingdings" pitchFamily="2" charset="2"/>
            </a:endParaRPr>
          </a:p>
          <a:p>
            <a:pPr marL="457200" lvl="1" indent="-457200" algn="just">
              <a:lnSpc>
                <a:spcPct val="150000"/>
              </a:lnSpc>
              <a:buAutoNum type="arabicPeriod"/>
            </a:pPr>
            <a:r>
              <a:rPr lang="en-GB" dirty="0">
                <a:sym typeface="Wingdings" pitchFamily="2" charset="2"/>
              </a:rPr>
              <a:t>Work towards an operational reporting on the quality of space-borne GHG measurements and the underlying Cal/Val infrastructure</a:t>
            </a:r>
          </a:p>
          <a:p>
            <a:pPr lvl="1" indent="0" algn="just">
              <a:lnSpc>
                <a:spcPct val="150000"/>
              </a:lnSpc>
            </a:pPr>
            <a:endParaRPr lang="en-GB" sz="2000" i="1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909478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CACE759-B7E6-564B-BF78-3D43EA96AE7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73C3FB7-0911-0444-8B9F-DD0F963558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r>
              <a:rPr lang="en-US" altLang="ja-JP" sz="3200" b="1" dirty="0">
                <a:solidFill>
                  <a:schemeClr val="bg1"/>
                </a:solidFill>
                <a:latin typeface="Arial Unicode MS" pitchFamily="50" charset="-128"/>
                <a:ea typeface="Arial Unicode MS" pitchFamily="50" charset="-128"/>
                <a:cs typeface="Arial Unicode MS" pitchFamily="50" charset="-128"/>
              </a:rPr>
              <a:t>Proposed changes to ACSG</a:t>
            </a:r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7978C838-49C9-1342-B0F0-F7D991515875}"/>
              </a:ext>
            </a:extLst>
          </p:cNvPr>
          <p:cNvSpPr/>
          <p:nvPr/>
        </p:nvSpPr>
        <p:spPr>
          <a:xfrm>
            <a:off x="152400" y="1235219"/>
            <a:ext cx="8784455" cy="51655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lnSpc>
                <a:spcPct val="150000"/>
              </a:lnSpc>
            </a:pPr>
            <a:r>
              <a:rPr lang="en-GB" b="1" dirty="0">
                <a:sym typeface="Wingdings" pitchFamily="2" charset="2"/>
              </a:rPr>
              <a:t>In light of the changing atmospheric satellite missions foci (i.e. GHG) and the maturity of traditional atmospheric composition missions Cal/Val (ref. AQ constellation, GSICS UVSG), it is proposed to reconstitute the ACSG to specifically address GHGs Cal/Val.</a:t>
            </a:r>
          </a:p>
          <a:p>
            <a:pPr lvl="2" indent="0" algn="just">
              <a:lnSpc>
                <a:spcPct val="150000"/>
              </a:lnSpc>
            </a:pPr>
            <a:endParaRPr lang="en-GB" sz="1400" b="1" dirty="0">
              <a:sym typeface="Wingdings" pitchFamily="2" charset="2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New GHG participants from: </a:t>
            </a:r>
            <a:r>
              <a:rPr lang="en-GB" b="1" dirty="0">
                <a:sym typeface="Wingdings" pitchFamily="2" charset="2"/>
              </a:rPr>
              <a:t>BIRA-IASB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CAS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CMA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CNES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DLR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ESA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EUMETSAT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 b="1" dirty="0">
                <a:sym typeface="Wingdings" pitchFamily="2" charset="2"/>
              </a:rPr>
              <a:t>JAXA</a:t>
            </a:r>
            <a:r>
              <a:rPr lang="en-GB" dirty="0">
                <a:sym typeface="Wingdings" pitchFamily="2" charset="2"/>
              </a:rPr>
              <a:t>, </a:t>
            </a:r>
            <a:r>
              <a:rPr lang="en-GB">
                <a:sym typeface="Wingdings" pitchFamily="2" charset="2"/>
              </a:rPr>
              <a:t>and </a:t>
            </a:r>
            <a:r>
              <a:rPr lang="en-GB" b="1">
                <a:sym typeface="Wingdings" pitchFamily="2" charset="2"/>
              </a:rPr>
              <a:t>TCCON/NDACC</a:t>
            </a:r>
            <a:r>
              <a:rPr lang="en-GB">
                <a:sym typeface="Wingdings" pitchFamily="2" charset="2"/>
              </a:rPr>
              <a:t>    (</a:t>
            </a:r>
            <a:r>
              <a:rPr lang="en-GB" dirty="0">
                <a:sym typeface="Wingdings" pitchFamily="2" charset="2"/>
              </a:rPr>
              <a:t>tbc: EC, NASA, NIES)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ym typeface="Wingdings" pitchFamily="2" charset="2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New ACSG </a:t>
            </a:r>
            <a:r>
              <a:rPr lang="en-GB" dirty="0" err="1">
                <a:sym typeface="Wingdings" pitchFamily="2" charset="2"/>
              </a:rPr>
              <a:t>ToR</a:t>
            </a:r>
            <a:r>
              <a:rPr lang="en-GB" dirty="0">
                <a:sym typeface="Wingdings" pitchFamily="2" charset="2"/>
              </a:rPr>
              <a:t> are to be prepared prior to WGCV-45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1400" dirty="0">
              <a:sym typeface="Wingdings" pitchFamily="2" charset="2"/>
            </a:endParaRP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>
                <a:sym typeface="Wingdings" pitchFamily="2" charset="2"/>
              </a:rPr>
              <a:t>1st SG meeting on GHG to be held in 2</a:t>
            </a:r>
            <a:r>
              <a:rPr lang="en-GB" baseline="30000" dirty="0">
                <a:sym typeface="Wingdings" pitchFamily="2" charset="2"/>
              </a:rPr>
              <a:t>nd</a:t>
            </a:r>
            <a:r>
              <a:rPr lang="en-GB" dirty="0">
                <a:sym typeface="Wingdings" pitchFamily="2" charset="2"/>
              </a:rPr>
              <a:t> half of  November at EUMETSAT</a:t>
            </a:r>
          </a:p>
          <a:p>
            <a:pPr marL="285750" lvl="1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>
              <a:sym typeface="Wingdings" pitchFamily="2" charset="2"/>
            </a:endParaRPr>
          </a:p>
          <a:p>
            <a:pPr lvl="1" indent="0" algn="r">
              <a:lnSpc>
                <a:spcPct val="150000"/>
              </a:lnSpc>
            </a:pPr>
            <a:r>
              <a:rPr lang="en-GB" sz="1600" i="1" dirty="0">
                <a:sym typeface="Wingdings" pitchFamily="2" charset="2"/>
              </a:rPr>
              <a:t> GSICS-UVSG to cover the operational L1 &amp; L2 issues for operational AC missions</a:t>
            </a:r>
          </a:p>
        </p:txBody>
      </p:sp>
    </p:spTree>
    <p:extLst>
      <p:ext uri="{BB962C8B-B14F-4D97-AF65-F5344CB8AC3E}">
        <p14:creationId xmlns:p14="http://schemas.microsoft.com/office/powerpoint/2010/main" val="2078274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989A535-67D8-E347-95D2-6ED859DB9D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7D4827-4C93-4F94-BB81-DAE4C57F0460}" type="slidenum">
              <a:rPr lang="en-US" altLang="ja-JP" smtClean="0"/>
              <a:pPr>
                <a:defRPr/>
              </a:pPr>
              <a:t>8</a:t>
            </a:fld>
            <a:endParaRPr lang="en-US" altLang="ja-JP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83B7F9E-1FA9-514A-BF26-E800B6CBBD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0666" y="210942"/>
            <a:ext cx="6773008" cy="71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83527" tIns="41031" rIns="83527" bIns="41031" anchor="ctr"/>
          <a:lstStyle/>
          <a:p>
            <a:pPr algn="ctr" eaLnBrk="0" hangingPunct="0"/>
            <a:endParaRPr lang="en-US" altLang="ja-JP" sz="1600" b="1" dirty="0">
              <a:solidFill>
                <a:schemeClr val="bg1"/>
              </a:solidFill>
              <a:latin typeface="Arial Unicode MS" pitchFamily="50" charset="-128"/>
              <a:ea typeface="Arial Unicode MS" pitchFamily="50" charset="-128"/>
              <a:cs typeface="Arial Unicode MS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C535F68-713B-B44C-A84F-E1BCCFA798CA}"/>
              </a:ext>
            </a:extLst>
          </p:cNvPr>
          <p:cNvSpPr/>
          <p:nvPr/>
        </p:nvSpPr>
        <p:spPr>
          <a:xfrm>
            <a:off x="838201" y="1371600"/>
            <a:ext cx="7391400" cy="2978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indent="0" algn="just">
              <a:lnSpc>
                <a:spcPct val="150000"/>
              </a:lnSpc>
            </a:pPr>
            <a:endParaRPr lang="en-GB" sz="2000" i="1" dirty="0">
              <a:sym typeface="Wingdings" pitchFamily="2" charset="2"/>
            </a:endParaRPr>
          </a:p>
          <a:p>
            <a:pPr lvl="1" indent="0" algn="just">
              <a:lnSpc>
                <a:spcPct val="150000"/>
              </a:lnSpc>
            </a:pPr>
            <a:endParaRPr lang="en-GB" sz="2000" i="1" dirty="0">
              <a:sym typeface="Wingdings" pitchFamily="2" charset="2"/>
            </a:endParaRPr>
          </a:p>
          <a:p>
            <a:pPr lvl="1" indent="0" algn="just">
              <a:lnSpc>
                <a:spcPct val="150000"/>
              </a:lnSpc>
            </a:pPr>
            <a:endParaRPr lang="en-GB" sz="2000" i="1" dirty="0">
              <a:sym typeface="Wingdings" pitchFamily="2" charset="2"/>
            </a:endParaRPr>
          </a:p>
          <a:p>
            <a:pPr lvl="1" indent="0" algn="just">
              <a:lnSpc>
                <a:spcPct val="150000"/>
              </a:lnSpc>
            </a:pPr>
            <a:endParaRPr lang="en-GB" sz="2000" i="1" dirty="0">
              <a:sym typeface="Wingdings" pitchFamily="2" charset="2"/>
            </a:endParaRPr>
          </a:p>
          <a:p>
            <a:pPr lvl="1" indent="0" algn="just">
              <a:lnSpc>
                <a:spcPct val="150000"/>
              </a:lnSpc>
            </a:pPr>
            <a:r>
              <a:rPr lang="en-GB" sz="2400" i="1" dirty="0">
                <a:sym typeface="Wingdings" pitchFamily="2" charset="2"/>
              </a:rPr>
              <a:t>ACSG asks the WGCV to support the proposed way forward for CV-18 and GHG.</a:t>
            </a:r>
          </a:p>
        </p:txBody>
      </p:sp>
    </p:spTree>
    <p:extLst>
      <p:ext uri="{BB962C8B-B14F-4D97-AF65-F5344CB8AC3E}">
        <p14:creationId xmlns:p14="http://schemas.microsoft.com/office/powerpoint/2010/main" val="86038206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21263</TotalTime>
  <Words>654</Words>
  <Application>Microsoft Macintosh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 Unicode MS</vt:lpstr>
      <vt:lpstr>Arial</vt:lpstr>
      <vt:lpstr>Arial Bold</vt:lpstr>
      <vt:lpstr>Avenir Roman</vt:lpstr>
      <vt:lpstr>Calibri</vt:lpstr>
      <vt:lpstr>Droid Serif</vt:lpstr>
      <vt:lpstr>Helvetica</vt:lpstr>
      <vt:lpstr>Wingdings</vt:lpstr>
      <vt:lpstr>Default</vt:lpstr>
      <vt:lpstr>Atmospheric Composition SG report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Bojan Bojkov</cp:lastModifiedBy>
  <cp:revision>312</cp:revision>
  <dcterms:modified xsi:type="dcterms:W3CDTF">2018-09-04T08:28:07Z</dcterms:modified>
</cp:coreProperties>
</file>