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7" r:id="rId2"/>
    <p:sldMasterId id="2147483659" r:id="rId3"/>
    <p:sldMasterId id="2147483674" r:id="rId4"/>
    <p:sldMasterId id="2147483678" r:id="rId5"/>
  </p:sldMasterIdLst>
  <p:notesMasterIdLst>
    <p:notesMasterId r:id="rId16"/>
  </p:notesMasterIdLst>
  <p:sldIdLst>
    <p:sldId id="256" r:id="rId6"/>
    <p:sldId id="457" r:id="rId7"/>
    <p:sldId id="455" r:id="rId8"/>
    <p:sldId id="459" r:id="rId9"/>
    <p:sldId id="450" r:id="rId10"/>
    <p:sldId id="453" r:id="rId11"/>
    <p:sldId id="454" r:id="rId12"/>
    <p:sldId id="445" r:id="rId13"/>
    <p:sldId id="458" r:id="rId14"/>
    <p:sldId id="365" r:id="rId15"/>
  </p:sldIdLst>
  <p:sldSz cx="9144000" cy="5143500" type="screen16x9"/>
  <p:notesSz cx="6797675" cy="9926638"/>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1EEE"/>
    <a:srgbClr val="006983"/>
    <a:srgbClr val="000000"/>
    <a:srgbClr val="4D4D4F"/>
    <a:srgbClr val="4D4D4D"/>
    <a:srgbClr val="267485"/>
    <a:srgbClr val="EFFF9C"/>
    <a:srgbClr val="A33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78236" autoAdjust="0"/>
  </p:normalViewPr>
  <p:slideViewPr>
    <p:cSldViewPr>
      <p:cViewPr varScale="1">
        <p:scale>
          <a:sx n="109" d="100"/>
          <a:sy n="109" d="100"/>
        </p:scale>
        <p:origin x="270" y="5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AU"/>
          </a:p>
        </p:txBody>
      </p:sp>
      <p:sp>
        <p:nvSpPr>
          <p:cNvPr id="6147"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AU"/>
          </a:p>
        </p:txBody>
      </p:sp>
      <p:sp>
        <p:nvSpPr>
          <p:cNvPr id="10244" name="Rectangle 4"/>
          <p:cNvSpPr>
            <a:spLocks noGrp="1" noRot="1" noChangeAspect="1" noChangeArrowheads="1" noTextEdit="1"/>
          </p:cNvSpPr>
          <p:nvPr>
            <p:ph type="sldImg" idx="2"/>
          </p:nvPr>
        </p:nvSpPr>
        <p:spPr bwMode="auto">
          <a:xfrm>
            <a:off x="-431800" y="744538"/>
            <a:ext cx="5289550" cy="2976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401638" y="4025900"/>
            <a:ext cx="5994400" cy="51562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AU"/>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D77EA92B-7938-47E0-950F-FCE32B215AE0}" type="slidenum">
              <a:rPr lang="en-AU"/>
              <a:pPr>
                <a:defRPr/>
              </a:pPr>
              <a:t>‹#›</a:t>
            </a:fld>
            <a:endParaRPr lang="en-AU"/>
          </a:p>
        </p:txBody>
      </p:sp>
    </p:spTree>
    <p:extLst>
      <p:ext uri="{BB962C8B-B14F-4D97-AF65-F5344CB8AC3E}">
        <p14:creationId xmlns:p14="http://schemas.microsoft.com/office/powerpoint/2010/main" val="12131365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884230-34D9-4471-9399-5E5375172E0F}" type="slidenum">
              <a:rPr lang="en-AU" smtClean="0">
                <a:solidFill>
                  <a:prstClr val="black"/>
                </a:solidFill>
              </a:rPr>
              <a:pPr/>
              <a:t>3</a:t>
            </a:fld>
            <a:endParaRPr lang="en-AU">
              <a:solidFill>
                <a:prstClr val="black"/>
              </a:solidFill>
            </a:endParaRPr>
          </a:p>
        </p:txBody>
      </p:sp>
    </p:spTree>
    <p:extLst>
      <p:ext uri="{BB962C8B-B14F-4D97-AF65-F5344CB8AC3E}">
        <p14:creationId xmlns:p14="http://schemas.microsoft.com/office/powerpoint/2010/main" val="3365152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821BC-9C61-4C50-BD37-FFC7273CF49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752842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D77EA92B-7938-47E0-950F-FCE32B215AE0}" type="slidenum">
              <a:rPr lang="en-AU" smtClean="0"/>
              <a:pPr>
                <a:defRPr/>
              </a:pPr>
              <a:t>8</a:t>
            </a:fld>
            <a:endParaRPr lang="en-AU"/>
          </a:p>
        </p:txBody>
      </p:sp>
    </p:spTree>
    <p:extLst>
      <p:ext uri="{BB962C8B-B14F-4D97-AF65-F5344CB8AC3E}">
        <p14:creationId xmlns:p14="http://schemas.microsoft.com/office/powerpoint/2010/main" val="412584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D77EA92B-7938-47E0-950F-FCE32B215AE0}" type="slidenum">
              <a:rPr lang="en-AU" smtClean="0"/>
              <a:pPr>
                <a:defRPr/>
              </a:pPr>
              <a:t>9</a:t>
            </a:fld>
            <a:endParaRPr lang="en-AU"/>
          </a:p>
        </p:txBody>
      </p:sp>
    </p:spTree>
    <p:extLst>
      <p:ext uri="{BB962C8B-B14F-4D97-AF65-F5344CB8AC3E}">
        <p14:creationId xmlns:p14="http://schemas.microsoft.com/office/powerpoint/2010/main" val="4091533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444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wrap="square">
            <a:noAutofit/>
          </a:bodyPr>
          <a:lstStyle>
            <a:lvl1pPr>
              <a:defRPr baseline="0"/>
            </a:lvl1pPr>
          </a:lstStyle>
          <a:p>
            <a:r>
              <a:rPr lang="en-US" dirty="0" smtClean="0"/>
              <a:t>Click to Edit Master Title Style</a:t>
            </a:r>
            <a:endParaRPr lang="en-US" dirty="0"/>
          </a:p>
        </p:txBody>
      </p:sp>
      <p:sp>
        <p:nvSpPr>
          <p:cNvPr id="3" name="Content Placeholder 2"/>
          <p:cNvSpPr>
            <a:spLocks noGrp="1"/>
          </p:cNvSpPr>
          <p:nvPr>
            <p:ph idx="1"/>
          </p:nvPr>
        </p:nvSpPr>
        <p:spPr bwMode="gray">
          <a:xfrm>
            <a:off x="685623" y="1265459"/>
            <a:ext cx="3539907" cy="3192242"/>
          </a:xfrm>
          <a:prstGeom prst="rect">
            <a:avLst/>
          </a:prstGeom>
        </p:spPr>
        <p:txBody>
          <a:bodyPr wrap="square">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2"/>
          <p:cNvSpPr>
            <a:spLocks noGrp="1"/>
          </p:cNvSpPr>
          <p:nvPr>
            <p:ph idx="10"/>
          </p:nvPr>
        </p:nvSpPr>
        <p:spPr bwMode="gray">
          <a:xfrm>
            <a:off x="4915407" y="1265459"/>
            <a:ext cx="3539907" cy="3192242"/>
          </a:xfrm>
          <a:prstGeom prst="rect">
            <a:avLst/>
          </a:prstGeom>
        </p:spPr>
        <p:txBody>
          <a:bodyPr wrap="square">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2"/>
          <p:cNvSpPr>
            <a:spLocks noGrp="1"/>
          </p:cNvSpPr>
          <p:nvPr>
            <p:ph type="body" idx="11"/>
          </p:nvPr>
        </p:nvSpPr>
        <p:spPr bwMode="gray">
          <a:xfrm>
            <a:off x="933199" y="714999"/>
            <a:ext cx="7526192" cy="196208"/>
          </a:xfrm>
          <a:prstGeom prst="rect">
            <a:avLst/>
          </a:prstGeom>
        </p:spPr>
        <p:txBody>
          <a:bodyPr wrap="square" anchor="t">
            <a:noAutofit/>
          </a:bodyPr>
          <a:lstStyle>
            <a:lvl1pPr marL="171450" indent="-171450">
              <a:lnSpc>
                <a:spcPct val="85000"/>
              </a:lnSpc>
              <a:buClr>
                <a:schemeClr val="tx2">
                  <a:lumMod val="60000"/>
                  <a:lumOff val="40000"/>
                </a:schemeClr>
              </a:buClr>
              <a:buFont typeface="Tahoma" panose="020B0604030504040204" pitchFamily="34" charset="0"/>
              <a:buChar char="˃"/>
              <a:defRPr sz="1500" b="0">
                <a:solidFill>
                  <a:schemeClr val="tx2">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Tree>
    <p:extLst>
      <p:ext uri="{BB962C8B-B14F-4D97-AF65-F5344CB8AC3E}">
        <p14:creationId xmlns:p14="http://schemas.microsoft.com/office/powerpoint/2010/main" val="367935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9" name="Textplatzhalter 8"/>
          <p:cNvSpPr>
            <a:spLocks noGrp="1"/>
          </p:cNvSpPr>
          <p:nvPr>
            <p:ph type="body" sz="quarter" idx="12" hasCustomPrompt="1"/>
          </p:nvPr>
        </p:nvSpPr>
        <p:spPr>
          <a:xfrm>
            <a:off x="486000" y="1193399"/>
            <a:ext cx="8172000" cy="32535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Titel 12"/>
          <p:cNvSpPr>
            <a:spLocks noGrp="1"/>
          </p:cNvSpPr>
          <p:nvPr>
            <p:ph type="title" hasCustomPrompt="1"/>
          </p:nvPr>
        </p:nvSpPr>
        <p:spPr/>
        <p:txBody>
          <a:bodyPr/>
          <a:lstStyle/>
          <a:p>
            <a:r>
              <a:rPr lang="en-GB" noProof="0" dirty="0" smtClean="0"/>
              <a:t>Click here to insert chart title</a:t>
            </a:r>
            <a:endParaRPr lang="en-GB" noProof="0" dirty="0"/>
          </a:p>
        </p:txBody>
      </p:sp>
      <p:sp>
        <p:nvSpPr>
          <p:cNvPr id="2" name="Fußzeilenplatzhalter 1"/>
          <p:cNvSpPr>
            <a:spLocks noGrp="1"/>
          </p:cNvSpPr>
          <p:nvPr>
            <p:ph type="ftr" sz="quarter" idx="13"/>
          </p:nvPr>
        </p:nvSpPr>
        <p:spPr/>
        <p:txBody>
          <a:bodyPr/>
          <a:lstStyle/>
          <a:p>
            <a:pPr>
              <a:defRPr/>
            </a:pPr>
            <a:r>
              <a:rPr lang="en-US" smtClean="0"/>
              <a:t>&gt; TOPS FM mismatch &gt; H. Breit &gt; 2018-04</a:t>
            </a:r>
            <a:endParaRPr lang="en-GB" dirty="0"/>
          </a:p>
        </p:txBody>
      </p:sp>
      <p:sp>
        <p:nvSpPr>
          <p:cNvPr id="3" name="Foliennummernplatzhalter 2"/>
          <p:cNvSpPr>
            <a:spLocks noGrp="1"/>
          </p:cNvSpPr>
          <p:nvPr>
            <p:ph type="sldNum" sz="quarter" idx="14"/>
          </p:nvPr>
        </p:nvSpPr>
        <p:spPr>
          <a:xfrm>
            <a:off x="486000" y="94499"/>
            <a:ext cx="1044000" cy="108000"/>
          </a:xfrm>
          <a:prstGeom prst="rect">
            <a:avLst/>
          </a:prstGeom>
        </p:spPr>
        <p:txBody>
          <a:bodyPr/>
          <a:lstStyle/>
          <a:p>
            <a:pPr>
              <a:defRPr/>
            </a:pPr>
            <a:r>
              <a:rPr lang="en-GB" smtClean="0"/>
              <a:t>DLR.de  •  Chart </a:t>
            </a:r>
            <a:fld id="{18C7CB6D-895A-4F21-B0E7-2185F6FE5534}" type="slidenum">
              <a:rPr lang="en-GB" smtClean="0"/>
              <a:pPr>
                <a:defRPr/>
              </a:pPr>
              <a:t>‹#›</a:t>
            </a:fld>
            <a:endParaRPr lang="en-GB" dirty="0"/>
          </a:p>
        </p:txBody>
      </p:sp>
    </p:spTree>
    <p:extLst>
      <p:ext uri="{BB962C8B-B14F-4D97-AF65-F5344CB8AC3E}">
        <p14:creationId xmlns:p14="http://schemas.microsoft.com/office/powerpoint/2010/main" val="1380458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4490" y="2843213"/>
            <a:ext cx="6858000" cy="711759"/>
          </a:xfrm>
        </p:spPr>
        <p:txBody>
          <a:bodyPr anchor="t" anchorCtr="0">
            <a:noAutofit/>
          </a:bodyPr>
          <a:lstStyle>
            <a:lvl1pPr algn="r">
              <a:lnSpc>
                <a:spcPct val="80000"/>
              </a:lnSpc>
              <a:defRPr sz="1800" spc="-38" baseline="0">
                <a:solidFill>
                  <a:srgbClr val="663300"/>
                </a:solidFill>
                <a:latin typeface="Franklin Gothic Heavy" panose="020B0903020102020204" pitchFamily="34" charset="0"/>
                <a:ea typeface="Kozuka Gothic Pr6N H" panose="020B0800000000000000" pitchFamily="34" charset="-128"/>
              </a:defRPr>
            </a:lvl1pPr>
          </a:lstStyle>
          <a:p>
            <a:r>
              <a:rPr lang="en-US" dirty="0"/>
              <a:t>Section Title as It Appears in the Review Agenda</a:t>
            </a:r>
            <a:br>
              <a:rPr lang="en-US" dirty="0"/>
            </a:br>
            <a:r>
              <a:rPr lang="en-US" dirty="0"/>
              <a:t>—on as Many as Three Lines</a:t>
            </a:r>
            <a:br>
              <a:rPr lang="en-US" dirty="0"/>
            </a:br>
            <a:r>
              <a:rPr lang="en-US" dirty="0"/>
              <a:t>if You Need Them</a:t>
            </a:r>
          </a:p>
        </p:txBody>
      </p:sp>
      <p:sp>
        <p:nvSpPr>
          <p:cNvPr id="3" name="Subtitle 2"/>
          <p:cNvSpPr>
            <a:spLocks noGrp="1"/>
          </p:cNvSpPr>
          <p:nvPr>
            <p:ph type="subTitle" idx="1" hasCustomPrompt="1"/>
          </p:nvPr>
        </p:nvSpPr>
        <p:spPr>
          <a:xfrm>
            <a:off x="914399" y="3737373"/>
            <a:ext cx="7315200" cy="715988"/>
          </a:xfrm>
        </p:spPr>
        <p:txBody>
          <a:bodyPr lIns="0" tIns="0" rIns="0" bIns="0">
            <a:spAutoFit/>
          </a:bodyPr>
          <a:lstStyle>
            <a:lvl1pPr marL="0" indent="0" algn="r">
              <a:spcBef>
                <a:spcPts val="225"/>
              </a:spcBef>
              <a:spcAft>
                <a:spcPts val="225"/>
              </a:spcAft>
              <a:buNone/>
              <a:defRPr sz="1200" cap="none" spc="0" baseline="0">
                <a:solidFill>
                  <a:srgbClr val="663300"/>
                </a:solidFill>
                <a:latin typeface="Arial" panose="020B0604020202020204" pitchFamily="34" charset="0"/>
                <a:cs typeface="Arial" panose="020B0604020202020204" pitchFamily="34" charset="0"/>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Presenter’s Name</a:t>
            </a:r>
            <a:br>
              <a:rPr lang="en-US" dirty="0"/>
            </a:br>
            <a:r>
              <a:rPr lang="en-US" dirty="0"/>
              <a:t>Job Title, Institution</a:t>
            </a:r>
          </a:p>
          <a:p>
            <a:r>
              <a:rPr lang="en-US" dirty="0"/>
              <a:t>Maybe a Second Presenter’s Name</a:t>
            </a:r>
            <a:br>
              <a:rPr lang="en-US" dirty="0"/>
            </a:br>
            <a:r>
              <a:rPr lang="en-US" dirty="0"/>
              <a:t>Job Title, Institution</a:t>
            </a:r>
          </a:p>
        </p:txBody>
      </p:sp>
      <p:sp>
        <p:nvSpPr>
          <p:cNvPr id="16" name="TextBox 15"/>
          <p:cNvSpPr txBox="1"/>
          <p:nvPr userDrawn="1"/>
        </p:nvSpPr>
        <p:spPr>
          <a:xfrm>
            <a:off x="914400" y="1961548"/>
            <a:ext cx="7315200" cy="461665"/>
          </a:xfrm>
          <a:prstGeom prst="rect">
            <a:avLst/>
          </a:prstGeom>
          <a:noFill/>
        </p:spPr>
        <p:txBody>
          <a:bodyPr wrap="square" lIns="0" tIns="0" rIns="0" bIns="0" rtlCol="0">
            <a:spAutoFit/>
          </a:bodyPr>
          <a:lstStyle/>
          <a:p>
            <a:pPr algn="ctr" defTabSz="685800" fontAlgn="auto">
              <a:spcBef>
                <a:spcPts val="0"/>
              </a:spcBef>
              <a:spcAft>
                <a:spcPts val="0"/>
              </a:spcAft>
            </a:pPr>
            <a:r>
              <a:rPr lang="en-US" sz="1500" cap="all" spc="225" dirty="0">
                <a:solidFill>
                  <a:srgbClr val="344068"/>
                </a:solidFill>
                <a:latin typeface="Arial" panose="020B0604020202020204" pitchFamily="34" charset="0"/>
                <a:cs typeface="Arial" panose="020B0604020202020204" pitchFamily="34" charset="0"/>
              </a:rPr>
              <a:t>Applications Workshop</a:t>
            </a:r>
          </a:p>
          <a:p>
            <a:pPr algn="ctr" defTabSz="685800" fontAlgn="auto">
              <a:spcBef>
                <a:spcPts val="0"/>
              </a:spcBef>
              <a:spcAft>
                <a:spcPts val="0"/>
              </a:spcAft>
            </a:pPr>
            <a:r>
              <a:rPr lang="en-US" sz="1500" cap="all" spc="225" dirty="0">
                <a:solidFill>
                  <a:srgbClr val="344068"/>
                </a:solidFill>
                <a:latin typeface="Arial" panose="020B0604020202020204" pitchFamily="34" charset="0"/>
                <a:cs typeface="Arial" panose="020B0604020202020204" pitchFamily="34" charset="0"/>
              </a:rPr>
              <a:t>Reston, VA</a:t>
            </a:r>
          </a:p>
        </p:txBody>
      </p:sp>
      <p:sp>
        <p:nvSpPr>
          <p:cNvPr id="19" name="TextBox 18"/>
          <p:cNvSpPr txBox="1"/>
          <p:nvPr userDrawn="1"/>
        </p:nvSpPr>
        <p:spPr>
          <a:xfrm>
            <a:off x="914400" y="4706246"/>
            <a:ext cx="1158972" cy="143886"/>
          </a:xfrm>
          <a:prstGeom prst="rect">
            <a:avLst/>
          </a:prstGeom>
          <a:solidFill>
            <a:schemeClr val="bg1"/>
          </a:solidFill>
        </p:spPr>
        <p:txBody>
          <a:bodyPr wrap="none" lIns="0" tIns="0" rIns="0" bIns="0" rtlCol="0">
            <a:spAutoFit/>
          </a:bodyPr>
          <a:lstStyle/>
          <a:p>
            <a:pPr defTabSz="685800" fontAlgn="auto">
              <a:lnSpc>
                <a:spcPct val="85000"/>
              </a:lnSpc>
              <a:spcBef>
                <a:spcPts val="0"/>
              </a:spcBef>
              <a:spcAft>
                <a:spcPts val="0"/>
              </a:spcAft>
            </a:pPr>
            <a:r>
              <a:rPr lang="en-US" sz="1100" dirty="0">
                <a:solidFill>
                  <a:srgbClr val="344068"/>
                </a:solidFill>
                <a:latin typeface="Arial" panose="020B0604020202020204" pitchFamily="34" charset="0"/>
                <a:cs typeface="Arial" panose="020B0604020202020204" pitchFamily="34" charset="0"/>
              </a:rPr>
              <a:t>December 2, 2014</a:t>
            </a:r>
            <a:endParaRPr lang="en-US" sz="900" dirty="0">
              <a:solidFill>
                <a:srgbClr val="344068"/>
              </a:solidFill>
              <a:latin typeface="Arial" panose="020B0604020202020204" pitchFamily="34" charset="0"/>
              <a:cs typeface="Arial" panose="020B0604020202020204" pitchFamily="34" charset="0"/>
            </a:endParaRPr>
          </a:p>
        </p:txBody>
      </p:sp>
      <p:sp>
        <p:nvSpPr>
          <p:cNvPr id="20" name="TextBox 19"/>
          <p:cNvSpPr txBox="1"/>
          <p:nvPr userDrawn="1"/>
        </p:nvSpPr>
        <p:spPr>
          <a:xfrm>
            <a:off x="7408546" y="4706246"/>
            <a:ext cx="823944" cy="143886"/>
          </a:xfrm>
          <a:prstGeom prst="rect">
            <a:avLst/>
          </a:prstGeom>
          <a:solidFill>
            <a:schemeClr val="bg1"/>
          </a:solidFill>
        </p:spPr>
        <p:txBody>
          <a:bodyPr wrap="none" lIns="0" tIns="0" rIns="0" bIns="0" rtlCol="0">
            <a:spAutoFit/>
          </a:bodyPr>
          <a:lstStyle/>
          <a:p>
            <a:pPr algn="r" defTabSz="685800" fontAlgn="auto">
              <a:lnSpc>
                <a:spcPct val="85000"/>
              </a:lnSpc>
              <a:spcBef>
                <a:spcPts val="0"/>
              </a:spcBef>
              <a:spcAft>
                <a:spcPts val="0"/>
              </a:spcAft>
            </a:pPr>
            <a:r>
              <a:rPr lang="en-US" sz="1100" dirty="0">
                <a:solidFill>
                  <a:srgbClr val="344068"/>
                </a:solidFill>
                <a:latin typeface="Arial" panose="020B0604020202020204" pitchFamily="34" charset="0"/>
                <a:cs typeface="Arial" panose="020B0604020202020204" pitchFamily="34" charset="0"/>
              </a:rPr>
              <a:t>JPL D-#####</a:t>
            </a:r>
            <a:endParaRPr lang="en-US" sz="900" dirty="0">
              <a:solidFill>
                <a:srgbClr val="344068"/>
              </a:solidFill>
              <a:latin typeface="Arial" panose="020B0604020202020204" pitchFamily="34" charset="0"/>
              <a:cs typeface="Arial" panose="020B0604020202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571500"/>
            <a:ext cx="1543204" cy="504825"/>
          </a:xfrm>
          <a:prstGeom prst="rect">
            <a:avLst/>
          </a:prstGeom>
        </p:spPr>
      </p:pic>
      <p:pic>
        <p:nvPicPr>
          <p:cNvPr id="12" name="Picture 11" descr="NISAR_logo_v2.1.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4200" y="534516"/>
            <a:ext cx="2908300" cy="1359843"/>
          </a:xfrm>
          <a:prstGeom prst="rect">
            <a:avLst/>
          </a:prstGeom>
        </p:spPr>
      </p:pic>
    </p:spTree>
    <p:extLst>
      <p:ext uri="{BB962C8B-B14F-4D97-AF65-F5344CB8AC3E}">
        <p14:creationId xmlns:p14="http://schemas.microsoft.com/office/powerpoint/2010/main" val="3781762227"/>
      </p:ext>
    </p:extLst>
  </p:cSld>
  <p:clrMapOvr>
    <a:masterClrMapping/>
  </p:clrMapOvr>
  <p:extLst mod="1">
    <p:ext uri="{DCECCB84-F9BA-43D5-87BE-67443E8EF086}">
      <p15:sldGuideLst xmlns:p15="http://schemas.microsoft.com/office/powerpoint/2012/main">
        <p15:guide id="2" pos="2880">
          <p15:clr>
            <a:srgbClr val="FBAE40"/>
          </p15:clr>
        </p15:guide>
        <p15:guide id="3" pos="144">
          <p15:clr>
            <a:srgbClr val="FBAE40"/>
          </p15:clr>
        </p15:guide>
        <p15:guide id="4" pos="5616">
          <p15:clr>
            <a:srgbClr val="FBAE40"/>
          </p15:clr>
        </p15:guide>
        <p15:guide id="5" orient="horz" pos="4176">
          <p15:clr>
            <a:srgbClr val="FBAE40"/>
          </p15:clr>
        </p15:guide>
        <p15:guide id="6" orient="horz" pos="4128">
          <p15:clr>
            <a:srgbClr val="FBAE40"/>
          </p15:clr>
        </p15:guide>
        <p15:guide id="8" pos="5184">
          <p15:clr>
            <a:srgbClr val="FBAE40"/>
          </p15:clr>
        </p15:guide>
        <p15:guide id="9" pos="576">
          <p15:clr>
            <a:srgbClr val="FBAE40"/>
          </p15:clr>
        </p15:guide>
        <p15:guide id="10" orient="horz" pos="2160">
          <p15:clr>
            <a:srgbClr val="FBAE40"/>
          </p15:clr>
        </p15:guide>
        <p15:guide id="11" orient="horz" pos="1644">
          <p15:clr>
            <a:srgbClr val="FBAE40"/>
          </p15:clr>
        </p15:guide>
        <p15:guide id="12" orient="horz" pos="2388">
          <p15:clr>
            <a:srgbClr val="FBAE40"/>
          </p15:clr>
        </p15:guide>
        <p15:guide id="13" orient="horz" pos="3139">
          <p15:clr>
            <a:srgbClr val="FBAE40"/>
          </p15:clr>
        </p15:guide>
        <p15:guide id="14" orient="horz" pos="4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600" y="2843213"/>
            <a:ext cx="6858000" cy="711759"/>
          </a:xfrm>
        </p:spPr>
        <p:txBody>
          <a:bodyPr anchor="t" anchorCtr="0">
            <a:noAutofit/>
          </a:bodyPr>
          <a:lstStyle>
            <a:lvl1pPr algn="r">
              <a:lnSpc>
                <a:spcPct val="90000"/>
              </a:lnSpc>
              <a:defRPr sz="1800" spc="-38" baseline="0">
                <a:solidFill>
                  <a:srgbClr val="663300"/>
                </a:solidFill>
                <a:latin typeface="Franklin Gothic Heavy" panose="020B0903020102020204" pitchFamily="34" charset="0"/>
                <a:ea typeface="Kozuka Gothic Pr6N H" panose="020B0800000000000000" pitchFamily="34" charset="-128"/>
              </a:defRPr>
            </a:lvl1pPr>
          </a:lstStyle>
          <a:p>
            <a:r>
              <a:rPr lang="en-US" dirty="0"/>
              <a:t>Section Title as It Appears in the Review Agenda</a:t>
            </a:r>
            <a:br>
              <a:rPr lang="en-US" dirty="0"/>
            </a:br>
            <a:r>
              <a:rPr lang="en-US" dirty="0"/>
              <a:t>—on as Many as Three Lines</a:t>
            </a:r>
            <a:br>
              <a:rPr lang="en-US" dirty="0"/>
            </a:br>
            <a:r>
              <a:rPr lang="en-US" dirty="0"/>
              <a:t>if You Need Them</a:t>
            </a:r>
          </a:p>
        </p:txBody>
      </p:sp>
      <p:sp>
        <p:nvSpPr>
          <p:cNvPr id="3" name="Subtitle 2"/>
          <p:cNvSpPr>
            <a:spLocks noGrp="1"/>
          </p:cNvSpPr>
          <p:nvPr>
            <p:ph type="subTitle" idx="1" hasCustomPrompt="1"/>
          </p:nvPr>
        </p:nvSpPr>
        <p:spPr>
          <a:xfrm>
            <a:off x="914400" y="3737372"/>
            <a:ext cx="7315200" cy="722075"/>
          </a:xfrm>
        </p:spPr>
        <p:txBody>
          <a:bodyPr lIns="0" tIns="0" rIns="0" bIns="0">
            <a:spAutoFit/>
          </a:bodyPr>
          <a:lstStyle>
            <a:lvl1pPr marL="0" indent="0" algn="l">
              <a:spcBef>
                <a:spcPts val="225"/>
              </a:spcBef>
              <a:spcAft>
                <a:spcPts val="225"/>
              </a:spcAft>
              <a:buNone/>
              <a:defRPr sz="1200" cap="none" spc="0" baseline="0">
                <a:solidFill>
                  <a:schemeClr val="tx1"/>
                </a:solidFill>
                <a:latin typeface="Arial" panose="020B0604020202020204" pitchFamily="34" charset="0"/>
                <a:cs typeface="Arial" panose="020B0604020202020204" pitchFamily="34" charset="0"/>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Presenter’s Name</a:t>
            </a:r>
            <a:br>
              <a:rPr lang="en-US" dirty="0"/>
            </a:br>
            <a:r>
              <a:rPr lang="en-US" dirty="0"/>
              <a:t>Job Title, Institution</a:t>
            </a:r>
          </a:p>
          <a:p>
            <a:r>
              <a:rPr lang="en-US" dirty="0"/>
              <a:t>Maybe a Second Presenter’s Name</a:t>
            </a:r>
            <a:br>
              <a:rPr lang="en-US" dirty="0"/>
            </a:br>
            <a:r>
              <a:rPr lang="en-US" dirty="0"/>
              <a:t>Job Title, Institution</a:t>
            </a:r>
          </a:p>
        </p:txBody>
      </p:sp>
      <p:sp>
        <p:nvSpPr>
          <p:cNvPr id="16" name="TextBox 15"/>
          <p:cNvSpPr txBox="1"/>
          <p:nvPr userDrawn="1"/>
        </p:nvSpPr>
        <p:spPr>
          <a:xfrm>
            <a:off x="2057400" y="1961547"/>
            <a:ext cx="5029200" cy="430887"/>
          </a:xfrm>
          <a:prstGeom prst="rect">
            <a:avLst/>
          </a:prstGeom>
          <a:noFill/>
        </p:spPr>
        <p:txBody>
          <a:bodyPr wrap="square" lIns="0" tIns="0" rIns="0" bIns="0" rtlCol="0">
            <a:spAutoFit/>
          </a:bodyPr>
          <a:lstStyle/>
          <a:p>
            <a:pPr algn="ctr" defTabSz="685800" fontAlgn="auto">
              <a:spcBef>
                <a:spcPts val="0"/>
              </a:spcBef>
              <a:spcAft>
                <a:spcPts val="0"/>
              </a:spcAft>
            </a:pPr>
            <a:r>
              <a:rPr lang="en-US" sz="1400" cap="all" spc="225" dirty="0">
                <a:solidFill>
                  <a:srgbClr val="344068"/>
                </a:solidFill>
                <a:latin typeface="Arial" panose="020B0604020202020204" pitchFamily="34" charset="0"/>
                <a:cs typeface="Arial" panose="020B0604020202020204" pitchFamily="34" charset="0"/>
              </a:rPr>
              <a:t>NASA – ISRO </a:t>
            </a:r>
          </a:p>
          <a:p>
            <a:pPr algn="ctr" defTabSz="685800" fontAlgn="auto">
              <a:spcBef>
                <a:spcPts val="0"/>
              </a:spcBef>
              <a:spcAft>
                <a:spcPts val="0"/>
              </a:spcAft>
            </a:pPr>
            <a:r>
              <a:rPr lang="en-US" sz="1400" cap="all" spc="225" dirty="0">
                <a:solidFill>
                  <a:srgbClr val="344068"/>
                </a:solidFill>
                <a:latin typeface="Arial" panose="020B0604020202020204" pitchFamily="34" charset="0"/>
                <a:cs typeface="Arial" panose="020B0604020202020204" pitchFamily="34" charset="0"/>
              </a:rPr>
              <a:t>Synthetic Aperture Radar</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210" y="685801"/>
            <a:ext cx="1309464" cy="819150"/>
          </a:xfrm>
          <a:prstGeom prst="rect">
            <a:avLst/>
          </a:prstGeom>
        </p:spPr>
      </p:pic>
      <p:pic>
        <p:nvPicPr>
          <p:cNvPr id="12" name="Picture 11" descr="http://expertjobs.org/wp-content/uploads/2012/09/isro.jpg"/>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1073" y="752476"/>
            <a:ext cx="985328" cy="6963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NISAR_logo_v2.1.1.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49601" y="363066"/>
            <a:ext cx="2908300" cy="1359843"/>
          </a:xfrm>
          <a:prstGeom prst="rect">
            <a:avLst/>
          </a:prstGeom>
        </p:spPr>
      </p:pic>
    </p:spTree>
    <p:extLst>
      <p:ext uri="{BB962C8B-B14F-4D97-AF65-F5344CB8AC3E}">
        <p14:creationId xmlns:p14="http://schemas.microsoft.com/office/powerpoint/2010/main" val="535726070"/>
      </p:ext>
    </p:extLst>
  </p:cSld>
  <p:clrMapOvr>
    <a:masterClrMapping/>
  </p:clrMapOvr>
  <p:extLst mod="1">
    <p:ext uri="{DCECCB84-F9BA-43D5-87BE-67443E8EF086}">
      <p15:sldGuideLst xmlns:p15="http://schemas.microsoft.com/office/powerpoint/2012/main">
        <p15:guide id="1" pos="2880">
          <p15:clr>
            <a:srgbClr val="FBAE40"/>
          </p15:clr>
        </p15:guide>
        <p15:guide id="2" pos="144">
          <p15:clr>
            <a:srgbClr val="FBAE40"/>
          </p15:clr>
        </p15:guide>
        <p15:guide id="3" pos="5616">
          <p15:clr>
            <a:srgbClr val="FBAE40"/>
          </p15:clr>
        </p15:guide>
        <p15:guide id="4" orient="horz" pos="4176">
          <p15:clr>
            <a:srgbClr val="FBAE40"/>
          </p15:clr>
        </p15:guide>
        <p15:guide id="5" orient="horz" pos="4128">
          <p15:clr>
            <a:srgbClr val="FBAE40"/>
          </p15:clr>
        </p15:guide>
        <p15:guide id="6" pos="936">
          <p15:clr>
            <a:srgbClr val="FBAE40"/>
          </p15:clr>
        </p15:guide>
        <p15:guide id="7" pos="5184">
          <p15:clr>
            <a:srgbClr val="FBAE40"/>
          </p15:clr>
        </p15:guide>
        <p15:guide id="8" pos="1296">
          <p15:clr>
            <a:srgbClr val="FBAE40"/>
          </p15:clr>
        </p15:guide>
        <p15:guide id="9" orient="horz" pos="2160">
          <p15:clr>
            <a:srgbClr val="FBAE40"/>
          </p15:clr>
        </p15:guide>
        <p15:guide id="10" orient="horz" pos="1644">
          <p15:clr>
            <a:srgbClr val="FBAE40"/>
          </p15:clr>
        </p15:guide>
        <p15:guide id="11" orient="horz" pos="2388">
          <p15:clr>
            <a:srgbClr val="FBAE40"/>
          </p15:clr>
        </p15:guide>
        <p15:guide id="12" orient="horz" pos="3139">
          <p15:clr>
            <a:srgbClr val="FBAE40"/>
          </p15:clr>
        </p15:guide>
        <p15:guide id="0" pos="4464">
          <p15:clr>
            <a:srgbClr val="FBAE40"/>
          </p15:clr>
        </p15:guide>
        <p15:guide id="13" pos="576">
          <p15:clr>
            <a:srgbClr val="FBAE40"/>
          </p15:clr>
        </p15:guide>
        <p15:guide id="14" orient="horz" pos="480">
          <p15:clr>
            <a:srgbClr val="FBAE40"/>
          </p15:clr>
        </p15:guide>
        <p15:guide id="15" orient="horz" pos="16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20201" y="2843213"/>
            <a:ext cx="6858000" cy="711759"/>
          </a:xfrm>
        </p:spPr>
        <p:txBody>
          <a:bodyPr anchor="t" anchorCtr="0">
            <a:noAutofit/>
          </a:bodyPr>
          <a:lstStyle>
            <a:lvl1pPr algn="l">
              <a:lnSpc>
                <a:spcPct val="80000"/>
              </a:lnSpc>
              <a:defRPr sz="1800" spc="-38" baseline="0">
                <a:solidFill>
                  <a:srgbClr val="663300"/>
                </a:solidFill>
                <a:latin typeface="Franklin Gothic Heavy" panose="020B0903020102020204" pitchFamily="34" charset="0"/>
                <a:ea typeface="Kozuka Gothic Pr6N H" panose="020B0800000000000000" pitchFamily="34" charset="-128"/>
              </a:defRPr>
            </a:lvl1pPr>
          </a:lstStyle>
          <a:p>
            <a:r>
              <a:rPr lang="en-US" dirty="0"/>
              <a:t>Section Title as It Appears in the Review Agenda</a:t>
            </a:r>
            <a:br>
              <a:rPr lang="en-US" dirty="0"/>
            </a:br>
            <a:r>
              <a:rPr lang="en-US" dirty="0"/>
              <a:t>—on as Many as Three Lines</a:t>
            </a:r>
            <a:br>
              <a:rPr lang="en-US" dirty="0"/>
            </a:br>
            <a:r>
              <a:rPr lang="en-US" dirty="0"/>
              <a:t>if You Need Them</a:t>
            </a:r>
          </a:p>
        </p:txBody>
      </p:sp>
      <p:sp>
        <p:nvSpPr>
          <p:cNvPr id="3" name="Subtitle 2"/>
          <p:cNvSpPr>
            <a:spLocks noGrp="1"/>
          </p:cNvSpPr>
          <p:nvPr>
            <p:ph type="subTitle" idx="1" hasCustomPrompt="1"/>
          </p:nvPr>
        </p:nvSpPr>
        <p:spPr>
          <a:xfrm>
            <a:off x="914400" y="3737372"/>
            <a:ext cx="7315200" cy="722075"/>
          </a:xfrm>
        </p:spPr>
        <p:txBody>
          <a:bodyPr lIns="0" tIns="0" rIns="0" bIns="0">
            <a:spAutoFit/>
          </a:bodyPr>
          <a:lstStyle>
            <a:lvl1pPr marL="0" indent="0" algn="l">
              <a:spcBef>
                <a:spcPts val="225"/>
              </a:spcBef>
              <a:spcAft>
                <a:spcPts val="225"/>
              </a:spcAft>
              <a:buNone/>
              <a:defRPr sz="1200" cap="none" spc="0" baseline="0">
                <a:solidFill>
                  <a:srgbClr val="663300"/>
                </a:solidFill>
                <a:latin typeface="Arial" panose="020B0604020202020204" pitchFamily="34" charset="0"/>
                <a:cs typeface="Arial" panose="020B0604020202020204" pitchFamily="34" charset="0"/>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Presenter’s Name</a:t>
            </a:r>
            <a:br>
              <a:rPr lang="en-US" dirty="0"/>
            </a:br>
            <a:r>
              <a:rPr lang="en-US" dirty="0"/>
              <a:t>Job Title, Institution</a:t>
            </a:r>
          </a:p>
          <a:p>
            <a:r>
              <a:rPr lang="en-US" dirty="0"/>
              <a:t>Maybe a Second Presenter’s Name</a:t>
            </a:r>
            <a:br>
              <a:rPr lang="en-US" dirty="0"/>
            </a:br>
            <a:r>
              <a:rPr lang="en-US" dirty="0"/>
              <a:t>Job Title, Institution</a:t>
            </a:r>
          </a:p>
        </p:txBody>
      </p:sp>
      <p:sp>
        <p:nvSpPr>
          <p:cNvPr id="16" name="TextBox 15"/>
          <p:cNvSpPr txBox="1"/>
          <p:nvPr userDrawn="1"/>
        </p:nvSpPr>
        <p:spPr>
          <a:xfrm>
            <a:off x="2057400" y="1961547"/>
            <a:ext cx="5029200" cy="430887"/>
          </a:xfrm>
          <a:prstGeom prst="rect">
            <a:avLst/>
          </a:prstGeom>
          <a:noFill/>
        </p:spPr>
        <p:txBody>
          <a:bodyPr wrap="square" lIns="0" tIns="0" rIns="0" bIns="0" rtlCol="0">
            <a:spAutoFit/>
          </a:bodyPr>
          <a:lstStyle/>
          <a:p>
            <a:pPr algn="ctr" defTabSz="685800" fontAlgn="auto">
              <a:spcBef>
                <a:spcPts val="0"/>
              </a:spcBef>
              <a:spcAft>
                <a:spcPts val="0"/>
              </a:spcAft>
            </a:pPr>
            <a:r>
              <a:rPr lang="en-US" sz="1400" cap="all" spc="225" dirty="0">
                <a:solidFill>
                  <a:srgbClr val="344068"/>
                </a:solidFill>
                <a:latin typeface="Arial" panose="020B0604020202020204" pitchFamily="34" charset="0"/>
                <a:cs typeface="Arial" panose="020B0604020202020204" pitchFamily="34" charset="0"/>
              </a:rPr>
              <a:t>Applications Workshop</a:t>
            </a:r>
          </a:p>
          <a:p>
            <a:pPr algn="ctr" defTabSz="685800" fontAlgn="auto">
              <a:spcBef>
                <a:spcPts val="0"/>
              </a:spcBef>
              <a:spcAft>
                <a:spcPts val="0"/>
              </a:spcAft>
            </a:pPr>
            <a:r>
              <a:rPr lang="en-US" sz="1400" cap="all" spc="225" dirty="0">
                <a:solidFill>
                  <a:srgbClr val="344068"/>
                </a:solidFill>
                <a:latin typeface="Arial" panose="020B0604020202020204" pitchFamily="34" charset="0"/>
                <a:cs typeface="Arial" panose="020B0604020202020204" pitchFamily="34" charset="0"/>
              </a:rPr>
              <a:t>Reston, VA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311" y="574266"/>
            <a:ext cx="1274590" cy="797334"/>
          </a:xfrm>
          <a:prstGeom prst="rect">
            <a:avLst/>
          </a:prstGeom>
        </p:spPr>
      </p:pic>
      <p:sp>
        <p:nvSpPr>
          <p:cNvPr id="13" name="TextBox 12"/>
          <p:cNvSpPr txBox="1"/>
          <p:nvPr userDrawn="1"/>
        </p:nvSpPr>
        <p:spPr>
          <a:xfrm>
            <a:off x="914400" y="1997640"/>
            <a:ext cx="858408" cy="117725"/>
          </a:xfrm>
          <a:prstGeom prst="rect">
            <a:avLst/>
          </a:prstGeom>
          <a:solidFill>
            <a:schemeClr val="bg1"/>
          </a:solidFill>
        </p:spPr>
        <p:txBody>
          <a:bodyPr wrap="none" lIns="0" tIns="0" rIns="0" bIns="0" rtlCol="0">
            <a:spAutoFit/>
          </a:bodyPr>
          <a:lstStyle/>
          <a:p>
            <a:pPr defTabSz="685800" fontAlgn="auto">
              <a:lnSpc>
                <a:spcPct val="85000"/>
              </a:lnSpc>
              <a:spcBef>
                <a:spcPts val="0"/>
              </a:spcBef>
              <a:spcAft>
                <a:spcPts val="0"/>
              </a:spcAft>
            </a:pPr>
            <a:r>
              <a:rPr lang="en-US" sz="900" dirty="0">
                <a:solidFill>
                  <a:srgbClr val="344068"/>
                </a:solidFill>
                <a:latin typeface="Arial" panose="020B0604020202020204" pitchFamily="34" charset="0"/>
                <a:cs typeface="Arial" panose="020B0604020202020204" pitchFamily="34" charset="0"/>
              </a:rPr>
              <a:t>Oct. 28-19, 2014</a:t>
            </a:r>
            <a:endParaRPr lang="en-US" sz="800" dirty="0">
              <a:solidFill>
                <a:srgbClr val="344068"/>
              </a:solidFill>
              <a:latin typeface="Arial" panose="020B0604020202020204" pitchFamily="34" charset="0"/>
              <a:cs typeface="Arial" panose="020B0604020202020204" pitchFamily="34" charset="0"/>
            </a:endParaRPr>
          </a:p>
        </p:txBody>
      </p:sp>
      <p:pic>
        <p:nvPicPr>
          <p:cNvPr id="12" name="Picture 11" descr="NISAR_logo_v2.1.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4200" y="534516"/>
            <a:ext cx="2908300" cy="1359843"/>
          </a:xfrm>
          <a:prstGeom prst="rect">
            <a:avLst/>
          </a:prstGeom>
        </p:spPr>
      </p:pic>
    </p:spTree>
    <p:extLst>
      <p:ext uri="{BB962C8B-B14F-4D97-AF65-F5344CB8AC3E}">
        <p14:creationId xmlns:p14="http://schemas.microsoft.com/office/powerpoint/2010/main" val="1485619266"/>
      </p:ext>
    </p:extLst>
  </p:cSld>
  <p:clrMapOvr>
    <a:masterClrMapping/>
  </p:clrMapOvr>
  <p:extLst mod="1">
    <p:ext uri="{DCECCB84-F9BA-43D5-87BE-67443E8EF086}">
      <p15:sldGuideLst xmlns:p15="http://schemas.microsoft.com/office/powerpoint/2012/main">
        <p15:guide id="1" pos="2880">
          <p15:clr>
            <a:srgbClr val="FBAE40"/>
          </p15:clr>
        </p15:guide>
        <p15:guide id="2" pos="144">
          <p15:clr>
            <a:srgbClr val="FBAE40"/>
          </p15:clr>
        </p15:guide>
        <p15:guide id="3" pos="5616">
          <p15:clr>
            <a:srgbClr val="FBAE40"/>
          </p15:clr>
        </p15:guide>
        <p15:guide id="4" orient="horz" pos="4176">
          <p15:clr>
            <a:srgbClr val="FBAE40"/>
          </p15:clr>
        </p15:guide>
        <p15:guide id="5" orient="horz" pos="4128">
          <p15:clr>
            <a:srgbClr val="FBAE40"/>
          </p15:clr>
        </p15:guide>
        <p15:guide id="6" pos="936">
          <p15:clr>
            <a:srgbClr val="FBAE40"/>
          </p15:clr>
        </p15:guide>
        <p15:guide id="7" pos="5184">
          <p15:clr>
            <a:srgbClr val="FBAE40"/>
          </p15:clr>
        </p15:guide>
        <p15:guide id="8" pos="1296">
          <p15:clr>
            <a:srgbClr val="FBAE40"/>
          </p15:clr>
        </p15:guide>
        <p15:guide id="9" orient="horz" pos="2160">
          <p15:clr>
            <a:srgbClr val="FBAE40"/>
          </p15:clr>
        </p15:guide>
        <p15:guide id="10" orient="horz" pos="1644">
          <p15:clr>
            <a:srgbClr val="FBAE40"/>
          </p15:clr>
        </p15:guide>
        <p15:guide id="11" orient="horz" pos="2388">
          <p15:clr>
            <a:srgbClr val="FBAE40"/>
          </p15:clr>
        </p15:guide>
        <p15:guide id="12" orient="horz" pos="3139">
          <p15:clr>
            <a:srgbClr val="FBAE40"/>
          </p15:clr>
        </p15:guide>
        <p15:guide id="13" pos="4464">
          <p15:clr>
            <a:srgbClr val="FBAE40"/>
          </p15:clr>
        </p15:guide>
        <p15:guide id="14" pos="576">
          <p15:clr>
            <a:srgbClr val="FBAE40"/>
          </p15:clr>
        </p15:guide>
        <p15:guide id="15" orient="horz" pos="4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90000"/>
              </a:lnSpc>
              <a:defRPr baseline="0"/>
            </a:lvl1pPr>
          </a:lstStyle>
          <a:p>
            <a:r>
              <a:rPr lang="en-US" dirty="0"/>
              <a:t>Slide Title on One Line (Can Go to Two)</a:t>
            </a:r>
          </a:p>
        </p:txBody>
      </p:sp>
      <p:sp>
        <p:nvSpPr>
          <p:cNvPr id="3" name="Content Placeholder 2"/>
          <p:cNvSpPr>
            <a:spLocks noGrp="1"/>
          </p:cNvSpPr>
          <p:nvPr>
            <p:ph idx="1" hasCustomPrompt="1"/>
          </p:nvPr>
        </p:nvSpPr>
        <p:spPr/>
        <p:txBody>
          <a:bodyPr/>
          <a:lstStyle>
            <a:lvl2pPr marL="342900" marR="0" indent="-169069" algn="l" defTabSz="685800" rtl="0" eaLnBrk="1" fontAlgn="auto" latinLnBrk="0" hangingPunct="1">
              <a:lnSpc>
                <a:spcPct val="90000"/>
              </a:lnSpc>
              <a:spcBef>
                <a:spcPts val="600"/>
              </a:spcBef>
              <a:spcAft>
                <a:spcPts val="225"/>
              </a:spcAft>
              <a:buClr>
                <a:schemeClr val="accent1"/>
              </a:buClr>
              <a:buSzTx/>
              <a:buFont typeface="Arial" panose="020B0604020202020204" pitchFamily="34" charset="0"/>
              <a:buChar char="•"/>
              <a:tabLst/>
              <a:defRPr/>
            </a:lvl2pPr>
          </a:lstStyle>
          <a:p>
            <a:pPr lvl="0"/>
            <a:r>
              <a:rPr lang="en-US" dirty="0"/>
              <a:t>First-level bullet point</a:t>
            </a:r>
          </a:p>
          <a:p>
            <a:pPr marL="342900" marR="0" lvl="1" indent="-169069" algn="l" defTabSz="685800" rtl="0" eaLnBrk="1" fontAlgn="auto" latinLnBrk="0" hangingPunct="1">
              <a:lnSpc>
                <a:spcPct val="90000"/>
              </a:lnSpc>
              <a:spcBef>
                <a:spcPts val="600"/>
              </a:spcBef>
              <a:spcAft>
                <a:spcPts val="225"/>
              </a:spcAft>
              <a:buClr>
                <a:schemeClr val="accent1"/>
              </a:buClr>
              <a:buSzTx/>
              <a:buFont typeface="Arial" panose="020B0604020202020204" pitchFamily="34" charset="0"/>
              <a:buChar char="•"/>
              <a:tabLst/>
              <a:defRPr/>
            </a:pPr>
            <a:r>
              <a:rPr lang="en-US" dirty="0"/>
              <a:t>Second-level bullet point</a:t>
            </a:r>
          </a:p>
          <a:p>
            <a:pPr lvl="2"/>
            <a:r>
              <a:rPr lang="en-US" dirty="0"/>
              <a:t>Third-level bullet point</a:t>
            </a:r>
          </a:p>
          <a:p>
            <a:pPr lvl="3"/>
            <a:r>
              <a:rPr lang="en-US" dirty="0"/>
              <a:t>Fourth-level bullet-point</a:t>
            </a:r>
          </a:p>
          <a:p>
            <a:pPr lvl="4"/>
            <a:r>
              <a:rPr lang="en-US" dirty="0"/>
              <a:t>Fifth-level bullet point</a:t>
            </a:r>
          </a:p>
        </p:txBody>
      </p:sp>
      <p:sp>
        <p:nvSpPr>
          <p:cNvPr id="6" name="Slide Number Placeholder 5"/>
          <p:cNvSpPr>
            <a:spLocks noGrp="1"/>
          </p:cNvSpPr>
          <p:nvPr>
            <p:ph type="sldNum" sz="quarter" idx="12"/>
          </p:nvPr>
        </p:nvSpPr>
        <p:spPr>
          <a:xfrm>
            <a:off x="8811855" y="4998330"/>
            <a:ext cx="100990" cy="123111"/>
          </a:xfrm>
        </p:spPr>
        <p:txBody>
          <a:bodyPr/>
          <a:lstStyle>
            <a:lvl1pPr marL="0" marR="0" indent="0" algn="r" defTabSz="342900" rtl="0" eaLnBrk="1" fontAlgn="auto" latinLnBrk="0" hangingPunct="1">
              <a:lnSpc>
                <a:spcPct val="100000"/>
              </a:lnSpc>
              <a:spcBef>
                <a:spcPts val="0"/>
              </a:spcBef>
              <a:spcAft>
                <a:spcPts val="0"/>
              </a:spcAft>
              <a:buClrTx/>
              <a:buSzTx/>
              <a:buFontTx/>
              <a:buNone/>
              <a:tabLst/>
              <a:defRPr/>
            </a:lvl1pPr>
          </a:lstStyle>
          <a:p>
            <a:fld id="{4FAB73BC-B049-4115-A692-8D63A059BFB8}" type="slidenum">
              <a:rPr lang="en-US" smtClean="0"/>
              <a:pPr/>
              <a:t>‹#›</a:t>
            </a:fld>
            <a:endParaRPr lang="en-US" dirty="0"/>
          </a:p>
        </p:txBody>
      </p:sp>
      <p:pic>
        <p:nvPicPr>
          <p:cNvPr id="5" name="Picture 4" descr="NISAR_logo_v2.6_2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 y="57151"/>
            <a:ext cx="1689100" cy="639663"/>
          </a:xfrm>
          <a:prstGeom prst="rect">
            <a:avLst/>
          </a:prstGeom>
        </p:spPr>
      </p:pic>
    </p:spTree>
    <p:extLst>
      <p:ext uri="{BB962C8B-B14F-4D97-AF65-F5344CB8AC3E}">
        <p14:creationId xmlns:p14="http://schemas.microsoft.com/office/powerpoint/2010/main" val="3511914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Backup">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5744" y="2239701"/>
            <a:ext cx="7313801" cy="222128"/>
          </a:xfrm>
        </p:spPr>
        <p:txBody>
          <a:bodyPr anchor="b" anchorCtr="0">
            <a:noAutofit/>
          </a:bodyPr>
          <a:lstStyle>
            <a:lvl1pPr>
              <a:lnSpc>
                <a:spcPct val="90000"/>
              </a:lnSpc>
              <a:defRPr sz="1800" b="0" baseline="0">
                <a:solidFill>
                  <a:srgbClr val="663300"/>
                </a:solidFill>
              </a:defRPr>
            </a:lvl1pPr>
          </a:lstStyle>
          <a:p>
            <a:r>
              <a:rPr lang="en-US" dirty="0"/>
              <a:t>Backup (or Subsection Heading if Needed)</a:t>
            </a:r>
          </a:p>
        </p:txBody>
      </p:sp>
      <p:sp>
        <p:nvSpPr>
          <p:cNvPr id="3" name="Text Placeholder 2"/>
          <p:cNvSpPr>
            <a:spLocks noGrp="1"/>
          </p:cNvSpPr>
          <p:nvPr>
            <p:ph type="body" idx="1" hasCustomPrompt="1"/>
          </p:nvPr>
        </p:nvSpPr>
        <p:spPr>
          <a:xfrm>
            <a:off x="905743" y="2717154"/>
            <a:ext cx="7313802" cy="1532025"/>
          </a:xfrm>
        </p:spPr>
        <p:txBody>
          <a:bodyPr lIns="0" tIns="0" rIns="0" bIns="0" anchor="t" anchorCtr="0">
            <a:normAutofit/>
          </a:bodyPr>
          <a:lstStyle>
            <a:lvl1pPr marL="173831" indent="-173831">
              <a:buFont typeface="Arial" panose="020B0604020202020204" pitchFamily="34" charset="0"/>
              <a:buChar char="•"/>
              <a:defRPr sz="1500" cap="none" spc="0" baseline="0">
                <a:solidFill>
                  <a:schemeClr val="tx2"/>
                </a:solidFill>
                <a:latin typeface="Arial" panose="020B0604020202020204" pitchFamily="34" charset="0"/>
                <a:cs typeface="Arial" panose="020B0604020202020204" pitchFamily="34" charset="0"/>
              </a:defRPr>
            </a:lvl1pPr>
            <a:lvl2pPr marL="342900" marR="0" indent="-169069" algn="l" defTabSz="685800" rtl="0" eaLnBrk="1" fontAlgn="auto" latinLnBrk="0" hangingPunct="1">
              <a:lnSpc>
                <a:spcPct val="90000"/>
              </a:lnSpc>
              <a:spcBef>
                <a:spcPts val="600"/>
              </a:spcBef>
              <a:spcAft>
                <a:spcPts val="225"/>
              </a:spcAft>
              <a:buClr>
                <a:schemeClr val="accent1"/>
              </a:buClr>
              <a:buSzTx/>
              <a:buFont typeface="Arial" panose="020B0604020202020204" pitchFamily="34" charset="0"/>
              <a:buChar char="•"/>
              <a:tabLst/>
              <a:defRPr sz="1400" spc="0" baseline="0">
                <a:solidFill>
                  <a:schemeClr val="tx2"/>
                </a:solidFill>
                <a:latin typeface="Arial" panose="020B0604020202020204" pitchFamily="34" charset="0"/>
                <a:cs typeface="Arial" panose="020B0604020202020204" pitchFamily="34" charset="0"/>
              </a:defRPr>
            </a:lvl2pPr>
            <a:lvl3pPr marL="900113" indent="-214313">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3pPr>
            <a:lvl4pPr marL="1243013" indent="-214313">
              <a:buFont typeface="Arial" panose="020B0604020202020204" pitchFamily="34" charset="0"/>
              <a:buChar char="•"/>
              <a:defRPr sz="1100">
                <a:solidFill>
                  <a:schemeClr val="tx2"/>
                </a:solidFill>
                <a:latin typeface="Arial" panose="020B0604020202020204" pitchFamily="34" charset="0"/>
                <a:cs typeface="Arial" panose="020B0604020202020204" pitchFamily="34" charset="0"/>
              </a:defRPr>
            </a:lvl4pPr>
            <a:lvl5pPr marL="1371600" indent="0">
              <a:buNone/>
              <a:defRPr sz="1100">
                <a:solidFill>
                  <a:schemeClr val="tx2"/>
                </a:solidFill>
                <a:latin typeface="Arial" panose="020B0604020202020204" pitchFamily="34" charset="0"/>
                <a:cs typeface="Arial" panose="020B0604020202020204" pitchFamily="34" charset="0"/>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a:t>Describe backup material in a few bullet points</a:t>
            </a:r>
          </a:p>
          <a:p>
            <a:pPr lvl="0"/>
            <a:r>
              <a:rPr lang="en-US" dirty="0"/>
              <a:t>Use the slide titles if there are only a few of them</a:t>
            </a:r>
          </a:p>
          <a:p>
            <a:pPr lvl="0"/>
            <a:r>
              <a:rPr lang="en-US" dirty="0"/>
              <a:t>Otherwise, sum it up somehow</a:t>
            </a:r>
          </a:p>
        </p:txBody>
      </p:sp>
      <p:sp>
        <p:nvSpPr>
          <p:cNvPr id="10" name="Rectangle 9"/>
          <p:cNvSpPr/>
          <p:nvPr userDrawn="1"/>
        </p:nvSpPr>
        <p:spPr>
          <a:xfrm>
            <a:off x="1" y="4972050"/>
            <a:ext cx="9144001" cy="171450"/>
          </a:xfrm>
          <a:prstGeom prst="rect">
            <a:avLst/>
          </a:prstGeom>
          <a:solidFill>
            <a:srgbClr val="0066B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4914900"/>
            <a:ext cx="9144001" cy="57150"/>
          </a:xfrm>
          <a:prstGeom prst="rect">
            <a:avLst/>
          </a:prstGeom>
          <a:solidFill>
            <a:srgbClr val="56B8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Slide Number Placeholder 5"/>
          <p:cNvSpPr>
            <a:spLocks noGrp="1"/>
          </p:cNvSpPr>
          <p:nvPr>
            <p:ph type="sldNum" sz="quarter" idx="4"/>
          </p:nvPr>
        </p:nvSpPr>
        <p:spPr>
          <a:xfrm>
            <a:off x="8811855" y="4998330"/>
            <a:ext cx="100990" cy="123111"/>
          </a:xfrm>
          <a:prstGeom prst="rect">
            <a:avLst/>
          </a:prstGeom>
        </p:spPr>
        <p:txBody>
          <a:bodyPr vert="horz" wrap="none" lIns="0" tIns="0" rIns="0" bIns="0" rtlCol="0" anchor="ctr">
            <a:spAutoFit/>
          </a:bodyPr>
          <a:lstStyle>
            <a:lvl1pPr algn="r">
              <a:defRPr sz="800">
                <a:solidFill>
                  <a:srgbClr val="FFFFFF"/>
                </a:solidFill>
                <a:latin typeface="Arial Narrow" panose="020B0606020202030204" pitchFamily="34" charset="0"/>
              </a:defRPr>
            </a:lvl1pPr>
          </a:lstStyle>
          <a:p>
            <a:fld id="{4FAB73BC-B049-4115-A692-8D63A059BFB8}" type="slidenum">
              <a:rPr lang="en-US" smtClean="0"/>
              <a:pPr/>
              <a:t>‹#›</a:t>
            </a:fld>
            <a:endParaRPr lang="en-US" dirty="0"/>
          </a:p>
        </p:txBody>
      </p:sp>
      <p:cxnSp>
        <p:nvCxnSpPr>
          <p:cNvPr id="15" name="Straight Connector 14"/>
          <p:cNvCxnSpPr/>
          <p:nvPr userDrawn="1"/>
        </p:nvCxnSpPr>
        <p:spPr>
          <a:xfrm>
            <a:off x="226044" y="2572420"/>
            <a:ext cx="8686800"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840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8451" y="828676"/>
            <a:ext cx="4252527" cy="4029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828676"/>
            <a:ext cx="4249404" cy="40290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hasCustomPrompt="1"/>
          </p:nvPr>
        </p:nvSpPr>
        <p:spPr>
          <a:xfrm>
            <a:off x="228600" y="171450"/>
            <a:ext cx="8686800" cy="428625"/>
          </a:xfrm>
        </p:spPr>
        <p:txBody>
          <a:bodyPr/>
          <a:lstStyle>
            <a:lvl1pPr>
              <a:lnSpc>
                <a:spcPct val="90000"/>
              </a:lnSpc>
              <a:defRPr baseline="0"/>
            </a:lvl1pPr>
          </a:lstStyle>
          <a:p>
            <a:r>
              <a:rPr lang="en-US" dirty="0"/>
              <a:t>Two-Content Layout</a:t>
            </a:r>
          </a:p>
        </p:txBody>
      </p:sp>
      <p:sp>
        <p:nvSpPr>
          <p:cNvPr id="11" name="Slide Number Placeholder 5"/>
          <p:cNvSpPr>
            <a:spLocks noGrp="1"/>
          </p:cNvSpPr>
          <p:nvPr>
            <p:ph type="sldNum" sz="quarter" idx="4"/>
          </p:nvPr>
        </p:nvSpPr>
        <p:spPr>
          <a:xfrm>
            <a:off x="8811855" y="4998330"/>
            <a:ext cx="100990" cy="123111"/>
          </a:xfrm>
          <a:prstGeom prst="rect">
            <a:avLst/>
          </a:prstGeom>
        </p:spPr>
        <p:txBody>
          <a:bodyPr vert="horz" wrap="none" lIns="0" tIns="0" rIns="0" bIns="0" rtlCol="0" anchor="ctr">
            <a:spAutoFit/>
          </a:bodyPr>
          <a:lstStyle>
            <a:lvl1pPr algn="r">
              <a:defRPr sz="800">
                <a:solidFill>
                  <a:srgbClr val="FFFFFF"/>
                </a:solidFill>
                <a:latin typeface="Arial Narrow" panose="020B060602020203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39976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228600" y="171450"/>
            <a:ext cx="8686800" cy="428625"/>
          </a:xfrm>
          <a:prstGeom prst="rect">
            <a:avLst/>
          </a:prstGeom>
        </p:spPr>
        <p:txBody>
          <a:bodyPr vert="horz" lIns="0" tIns="0" rIns="0" bIns="0" rtlCol="0" anchor="b">
            <a:noAutofit/>
          </a:bodyPr>
          <a:lstStyle>
            <a:lvl1pPr>
              <a:defRPr baseline="0"/>
            </a:lvl1pPr>
          </a:lstStyle>
          <a:p>
            <a:r>
              <a:rPr lang="en-US" dirty="0"/>
              <a:t>Title-Only Layout</a:t>
            </a:r>
          </a:p>
        </p:txBody>
      </p:sp>
      <p:sp>
        <p:nvSpPr>
          <p:cNvPr id="7" name="Slide Number Placeholder 5"/>
          <p:cNvSpPr>
            <a:spLocks noGrp="1"/>
          </p:cNvSpPr>
          <p:nvPr>
            <p:ph type="sldNum" sz="quarter" idx="4"/>
          </p:nvPr>
        </p:nvSpPr>
        <p:spPr>
          <a:xfrm>
            <a:off x="8811855" y="4998330"/>
            <a:ext cx="100990" cy="123111"/>
          </a:xfrm>
          <a:prstGeom prst="rect">
            <a:avLst/>
          </a:prstGeom>
        </p:spPr>
        <p:txBody>
          <a:bodyPr vert="horz" wrap="none" lIns="0" tIns="0" rIns="0" bIns="0" rtlCol="0" anchor="ctr">
            <a:spAutoFit/>
          </a:bodyPr>
          <a:lstStyle>
            <a:lvl1pPr algn="r">
              <a:defRPr sz="800">
                <a:solidFill>
                  <a:srgbClr val="FFFFFF"/>
                </a:solidFill>
                <a:latin typeface="Arial Narrow" panose="020B060602020203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73261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p:nvPr userDrawn="1"/>
        </p:nvSpPr>
        <p:spPr>
          <a:xfrm>
            <a:off x="1" y="4972050"/>
            <a:ext cx="9144001" cy="171450"/>
          </a:xfrm>
          <a:prstGeom prst="rect">
            <a:avLst/>
          </a:prstGeom>
          <a:solidFill>
            <a:srgbClr val="0066B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 y="4914900"/>
            <a:ext cx="9144001" cy="57150"/>
          </a:xfrm>
          <a:prstGeom prst="rect">
            <a:avLst/>
          </a:prstGeom>
          <a:solidFill>
            <a:srgbClr val="56B8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Slide Number Placeholder 5"/>
          <p:cNvSpPr>
            <a:spLocks noGrp="1"/>
          </p:cNvSpPr>
          <p:nvPr>
            <p:ph type="sldNum" sz="quarter" idx="4"/>
          </p:nvPr>
        </p:nvSpPr>
        <p:spPr>
          <a:xfrm>
            <a:off x="8811855" y="4998330"/>
            <a:ext cx="100990" cy="123111"/>
          </a:xfrm>
          <a:prstGeom prst="rect">
            <a:avLst/>
          </a:prstGeom>
        </p:spPr>
        <p:txBody>
          <a:bodyPr vert="horz" wrap="none" lIns="0" tIns="0" rIns="0" bIns="0" rtlCol="0" anchor="ctr">
            <a:spAutoFit/>
          </a:bodyPr>
          <a:lstStyle>
            <a:lvl1pPr algn="r">
              <a:defRPr sz="800">
                <a:solidFill>
                  <a:srgbClr val="FFFFFF"/>
                </a:solidFill>
                <a:latin typeface="Arial Narrow" panose="020B0606020202030204" pitchFamily="34" charset="0"/>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7305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pPr>
              <a:defRPr/>
            </a:pPr>
            <a:r>
              <a:rPr lang="en-AU"/>
              <a:t>Phone:</a:t>
            </a:r>
            <a:r>
              <a:rPr lang="en-AU" b="0"/>
              <a:t> +61 2 6249 9111</a:t>
            </a:r>
          </a:p>
          <a:p>
            <a:pPr>
              <a:defRPr/>
            </a:pPr>
            <a:r>
              <a:rPr lang="en-AU"/>
              <a:t>Web:</a:t>
            </a:r>
            <a:r>
              <a:rPr lang="en-AU" b="0"/>
              <a:t> www.ga.gov.au</a:t>
            </a:r>
          </a:p>
          <a:p>
            <a:pPr>
              <a:defRPr/>
            </a:pPr>
            <a:r>
              <a:rPr lang="en-AU"/>
              <a:t>Email:</a:t>
            </a:r>
            <a:r>
              <a:rPr lang="en-AU" b="0"/>
              <a:t> feedback@ga.gov.au</a:t>
            </a:r>
          </a:p>
          <a:p>
            <a:pPr>
              <a:defRPr/>
            </a:pPr>
            <a:r>
              <a:rPr lang="en-AU"/>
              <a:t>Address:</a:t>
            </a:r>
            <a:r>
              <a:rPr lang="en-AU" b="0"/>
              <a:t> Cnr Jerrabomberra Avenue and Hindmarsh Drive, Symonston ACT 2609</a:t>
            </a:r>
          </a:p>
          <a:p>
            <a:pPr>
              <a:defRPr/>
            </a:pPr>
            <a:r>
              <a:rPr lang="en-AU"/>
              <a:t>Postal Address:</a:t>
            </a:r>
            <a:r>
              <a:rPr lang="en-AU" b="0"/>
              <a:t> GPO Box 378, Canberra ACT 2601</a:t>
            </a:r>
          </a:p>
        </p:txBody>
      </p:sp>
    </p:spTree>
    <p:extLst>
      <p:ext uri="{BB962C8B-B14F-4D97-AF65-F5344CB8AC3E}">
        <p14:creationId xmlns:p14="http://schemas.microsoft.com/office/powerpoint/2010/main" val="23137033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395413"/>
            <a:ext cx="7916862" cy="463846"/>
          </a:xfrm>
        </p:spPr>
        <p:txBody>
          <a:bodyPr lIns="90000" tIns="46800" rIns="90000" bIns="46800"/>
          <a:lstStyle>
            <a:lvl1pPr>
              <a:defRPr sz="2400">
                <a:solidFill>
                  <a:srgbClr val="4D4D4D"/>
                </a:solidFill>
              </a:defRPr>
            </a:lvl1pPr>
          </a:lstStyle>
          <a:p>
            <a:pPr lvl="0"/>
            <a:r>
              <a:rPr lang="en-AU" noProof="0" dirty="0" smtClean="0"/>
              <a:t>Click to edit Master Title style</a:t>
            </a:r>
          </a:p>
        </p:txBody>
      </p:sp>
      <p:sp>
        <p:nvSpPr>
          <p:cNvPr id="386051" name="Rectangle 3"/>
          <p:cNvSpPr>
            <a:spLocks noGrp="1" noChangeArrowheads="1"/>
          </p:cNvSpPr>
          <p:nvPr>
            <p:ph type="subTitle" idx="1"/>
          </p:nvPr>
        </p:nvSpPr>
        <p:spPr>
          <a:xfrm>
            <a:off x="611188" y="1862138"/>
            <a:ext cx="7916862" cy="340735"/>
          </a:xfrm>
        </p:spPr>
        <p:txBody>
          <a:bodyPr lIns="90000" tIns="46800" rIns="90000" bIns="46800">
            <a:spAutoFit/>
          </a:bodyPr>
          <a:lstStyle>
            <a:lvl1pPr>
              <a:defRPr sz="1600">
                <a:solidFill>
                  <a:schemeClr val="tx1"/>
                </a:solidFill>
              </a:defRPr>
            </a:lvl1pPr>
          </a:lstStyle>
          <a:p>
            <a:pPr lvl="0"/>
            <a:r>
              <a:rPr lang="en-AU" noProof="0" dirty="0" smtClean="0"/>
              <a:t>Click to edit Master Author style</a:t>
            </a:r>
          </a:p>
        </p:txBody>
      </p:sp>
    </p:spTree>
    <p:extLst>
      <p:ext uri="{BB962C8B-B14F-4D97-AF65-F5344CB8AC3E}">
        <p14:creationId xmlns:p14="http://schemas.microsoft.com/office/powerpoint/2010/main" val="110301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4"/>
          <p:cNvSpPr>
            <a:spLocks noGrp="1" noChangeArrowheads="1"/>
          </p:cNvSpPr>
          <p:nvPr>
            <p:ph type="ftr" sz="quarter" idx="10"/>
          </p:nvPr>
        </p:nvSpPr>
        <p:spPr>
          <a:ln/>
        </p:spPr>
        <p:txBody>
          <a:bodyPr/>
          <a:lstStyle>
            <a:lvl1pPr>
              <a:defRPr/>
            </a:lvl1pPr>
          </a:lstStyle>
          <a:p>
            <a:pPr>
              <a:defRPr/>
            </a:pPr>
            <a:endParaRPr lang="en-AU"/>
          </a:p>
        </p:txBody>
      </p:sp>
    </p:spTree>
    <p:extLst>
      <p:ext uri="{BB962C8B-B14F-4D97-AF65-F5344CB8AC3E}">
        <p14:creationId xmlns:p14="http://schemas.microsoft.com/office/powerpoint/2010/main" val="171438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9" name="Textplatzhalter 8"/>
          <p:cNvSpPr>
            <a:spLocks noGrp="1"/>
          </p:cNvSpPr>
          <p:nvPr>
            <p:ph type="body" sz="quarter" idx="12" hasCustomPrompt="1"/>
          </p:nvPr>
        </p:nvSpPr>
        <p:spPr>
          <a:xfrm>
            <a:off x="486000" y="1193399"/>
            <a:ext cx="8172000" cy="32535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Titel 12"/>
          <p:cNvSpPr>
            <a:spLocks noGrp="1"/>
          </p:cNvSpPr>
          <p:nvPr>
            <p:ph type="title" hasCustomPrompt="1"/>
          </p:nvPr>
        </p:nvSpPr>
        <p:spPr/>
        <p:txBody>
          <a:bodyPr/>
          <a:lstStyle/>
          <a:p>
            <a:r>
              <a:rPr lang="en-GB" noProof="0" dirty="0" smtClean="0"/>
              <a:t>Click here to insert chart title</a:t>
            </a:r>
            <a:endParaRPr lang="en-GB" noProof="0" dirty="0"/>
          </a:p>
        </p:txBody>
      </p:sp>
      <p:sp>
        <p:nvSpPr>
          <p:cNvPr id="2" name="Fußzeilenplatzhalter 1"/>
          <p:cNvSpPr>
            <a:spLocks noGrp="1"/>
          </p:cNvSpPr>
          <p:nvPr>
            <p:ph type="ftr" sz="quarter" idx="13"/>
          </p:nvPr>
        </p:nvSpPr>
        <p:spPr/>
        <p:txBody>
          <a:bodyPr/>
          <a:lstStyle/>
          <a:p>
            <a:pPr>
              <a:defRPr/>
            </a:pPr>
            <a:r>
              <a:rPr lang="en-US" smtClean="0"/>
              <a:t>&gt; TOPS FM mismatch &gt; H. Breit &gt; 2018-04</a:t>
            </a:r>
            <a:endParaRPr lang="en-GB" dirty="0"/>
          </a:p>
        </p:txBody>
      </p:sp>
      <p:sp>
        <p:nvSpPr>
          <p:cNvPr id="3" name="Foliennummernplatzhalter 2"/>
          <p:cNvSpPr>
            <a:spLocks noGrp="1"/>
          </p:cNvSpPr>
          <p:nvPr>
            <p:ph type="sldNum" sz="quarter" idx="14"/>
          </p:nvPr>
        </p:nvSpPr>
        <p:spPr>
          <a:xfrm>
            <a:off x="486000" y="94499"/>
            <a:ext cx="1044000" cy="108000"/>
          </a:xfrm>
          <a:prstGeom prst="rect">
            <a:avLst/>
          </a:prstGeom>
        </p:spPr>
        <p:txBody>
          <a:bodyPr/>
          <a:lstStyle/>
          <a:p>
            <a:pPr>
              <a:defRPr/>
            </a:pPr>
            <a:r>
              <a:rPr lang="en-GB" smtClean="0"/>
              <a:t>DLR.de  •  Chart </a:t>
            </a:r>
            <a:fld id="{18C7CB6D-895A-4F21-B0E7-2185F6FE5534}" type="slidenum">
              <a:rPr lang="en-GB" smtClean="0"/>
              <a:pPr>
                <a:defRPr/>
              </a:pPr>
              <a:t>‹#›</a:t>
            </a:fld>
            <a:endParaRPr lang="en-GB" dirty="0"/>
          </a:p>
        </p:txBody>
      </p:sp>
    </p:spTree>
    <p:extLst>
      <p:ext uri="{BB962C8B-B14F-4D97-AF65-F5344CB8AC3E}">
        <p14:creationId xmlns:p14="http://schemas.microsoft.com/office/powerpoint/2010/main" val="72970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194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611188" y="1862138"/>
            <a:ext cx="8229600" cy="1557349"/>
          </a:xfrm>
        </p:spPr>
        <p:txBody>
          <a:bodyPr/>
          <a:lstStyle>
            <a:lvl1pPr>
              <a:defRPr>
                <a:solidFill>
                  <a:srgbClr val="4D4D4F"/>
                </a:solidFill>
              </a:defRPr>
            </a:lvl1pPr>
            <a:lvl2pPr>
              <a:defRPr sz="1800">
                <a:solidFill>
                  <a:srgbClr val="4D4D4F"/>
                </a:solidFill>
              </a:defRPr>
            </a:lvl2pPr>
            <a:lvl3pPr>
              <a:defRPr sz="1600">
                <a:solidFill>
                  <a:srgbClr val="4D4D4F"/>
                </a:solidFill>
              </a:defRPr>
            </a:lvl3pPr>
            <a:lvl4pPr>
              <a:defRPr sz="1600">
                <a:solidFill>
                  <a:srgbClr val="4D4D4F"/>
                </a:solidFill>
              </a:defRPr>
            </a:lvl4pPr>
            <a:lvl5pPr>
              <a:defRPr sz="1600">
                <a:solidFill>
                  <a:srgbClr val="4D4D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smtClean="0"/>
          </a:p>
        </p:txBody>
      </p:sp>
    </p:spTree>
    <p:extLst>
      <p:ext uri="{BB962C8B-B14F-4D97-AF65-F5344CB8AC3E}">
        <p14:creationId xmlns:p14="http://schemas.microsoft.com/office/powerpoint/2010/main" val="16411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395413"/>
            <a:ext cx="7916862" cy="463846"/>
          </a:xfrm>
        </p:spPr>
        <p:txBody>
          <a:bodyPr lIns="90000" tIns="46800" rIns="90000" bIns="46800"/>
          <a:lstStyle>
            <a:lvl1pPr>
              <a:defRPr sz="2400">
                <a:solidFill>
                  <a:srgbClr val="4D4D4D"/>
                </a:solidFill>
              </a:defRPr>
            </a:lvl1pPr>
          </a:lstStyle>
          <a:p>
            <a:pPr lvl="0"/>
            <a:r>
              <a:rPr lang="en-AU" noProof="0" dirty="0" smtClean="0"/>
              <a:t>Click to edit Master Title style</a:t>
            </a:r>
          </a:p>
        </p:txBody>
      </p:sp>
      <p:sp>
        <p:nvSpPr>
          <p:cNvPr id="386051" name="Rectangle 3"/>
          <p:cNvSpPr>
            <a:spLocks noGrp="1" noChangeArrowheads="1"/>
          </p:cNvSpPr>
          <p:nvPr>
            <p:ph type="subTitle" idx="1"/>
          </p:nvPr>
        </p:nvSpPr>
        <p:spPr>
          <a:xfrm>
            <a:off x="611188" y="1862141"/>
            <a:ext cx="7916862" cy="340735"/>
          </a:xfrm>
        </p:spPr>
        <p:txBody>
          <a:bodyPr lIns="90000" tIns="46800" rIns="90000" bIns="46800">
            <a:spAutoFit/>
          </a:bodyPr>
          <a:lstStyle>
            <a:lvl1pPr>
              <a:defRPr sz="1600">
                <a:solidFill>
                  <a:schemeClr val="tx1"/>
                </a:solidFill>
              </a:defRPr>
            </a:lvl1pPr>
          </a:lstStyle>
          <a:p>
            <a:pPr lvl="0"/>
            <a:r>
              <a:rPr lang="en-AU" noProof="0" dirty="0" smtClean="0"/>
              <a:t>Click to edit Master Author style</a:t>
            </a:r>
          </a:p>
        </p:txBody>
      </p:sp>
    </p:spTree>
    <p:extLst>
      <p:ext uri="{BB962C8B-B14F-4D97-AF65-F5344CB8AC3E}">
        <p14:creationId xmlns:p14="http://schemas.microsoft.com/office/powerpoint/2010/main" val="35350963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Footer Placeholder 3"/>
          <p:cNvSpPr>
            <a:spLocks noGrp="1"/>
          </p:cNvSpPr>
          <p:nvPr>
            <p:ph type="ftr" sz="quarter" idx="10"/>
          </p:nvPr>
        </p:nvSpPr>
        <p:spPr/>
        <p:txBody>
          <a:bodyPr/>
          <a:lstStyle>
            <a:lvl1pPr>
              <a:defRPr/>
            </a:lvl1pPr>
          </a:lstStyle>
          <a:p>
            <a:endParaRPr lang="en-AU" dirty="0">
              <a:solidFill>
                <a:srgbClr val="FFFFFF"/>
              </a:solidFill>
            </a:endParaRPr>
          </a:p>
        </p:txBody>
      </p:sp>
    </p:spTree>
    <p:extLst>
      <p:ext uri="{BB962C8B-B14F-4D97-AF65-F5344CB8AC3E}">
        <p14:creationId xmlns:p14="http://schemas.microsoft.com/office/powerpoint/2010/main" val="23041106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5.jpg"/><Relationship Id="rId5" Type="http://schemas.openxmlformats.org/officeDocument/2006/relationships/theme" Target="../theme/theme4.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body" idx="1"/>
          </p:nvPr>
        </p:nvSpPr>
        <p:spPr bwMode="auto">
          <a:xfrm>
            <a:off x="611188" y="1808163"/>
            <a:ext cx="82296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1027" name="Rectangle 11"/>
          <p:cNvSpPr>
            <a:spLocks noGrp="1" noChangeArrowheads="1"/>
          </p:cNvSpPr>
          <p:nvPr>
            <p:ph type="title"/>
          </p:nvPr>
        </p:nvSpPr>
        <p:spPr bwMode="auto">
          <a:xfrm>
            <a:off x="614363" y="1395413"/>
            <a:ext cx="822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title style</a:t>
            </a:r>
            <a:endParaRPr lang="en-AU" altLang="en-US" smtClean="0"/>
          </a:p>
        </p:txBody>
      </p:sp>
      <p:sp>
        <p:nvSpPr>
          <p:cNvPr id="63500" name="Rectangle 12"/>
          <p:cNvSpPr>
            <a:spLocks noGrp="1" noChangeArrowheads="1"/>
          </p:cNvSpPr>
          <p:nvPr>
            <p:ph type="ftr" sz="quarter" idx="3"/>
          </p:nvPr>
        </p:nvSpPr>
        <p:spPr bwMode="auto">
          <a:xfrm>
            <a:off x="611188" y="3724275"/>
            <a:ext cx="8208962" cy="1384300"/>
          </a:xfrm>
          <a:prstGeom prst="rect">
            <a:avLst/>
          </a:prstGeom>
          <a:noFill/>
          <a:ln>
            <a:noFill/>
          </a:ln>
          <a:effectLst/>
          <a:extLst/>
        </p:spPr>
        <p:txBody>
          <a:bodyPr vert="horz" wrap="square" lIns="91440" tIns="45720" rIns="91440" bIns="45720" numCol="1" anchor="t" anchorCtr="0" compatLnSpc="1">
            <a:prstTxWarp prst="textNoShape">
              <a:avLst/>
            </a:prstTxWarp>
            <a:spAutoFit/>
          </a:bodyPr>
          <a:lstStyle>
            <a:lvl1pPr eaLnBrk="1" hangingPunct="1">
              <a:lnSpc>
                <a:spcPct val="80000"/>
              </a:lnSpc>
              <a:spcBef>
                <a:spcPct val="50000"/>
              </a:spcBef>
              <a:defRPr sz="1400" b="1" dirty="0" smtClean="0">
                <a:solidFill>
                  <a:srgbClr val="4D4D4D"/>
                </a:solidFill>
                <a:cs typeface="+mn-cs"/>
              </a:defRPr>
            </a:lvl1pPr>
          </a:lstStyle>
          <a:p>
            <a:pPr>
              <a:defRPr/>
            </a:pPr>
            <a:r>
              <a:rPr lang="en-AU"/>
              <a:t>Phone:</a:t>
            </a:r>
            <a:r>
              <a:rPr lang="en-AU" b="0"/>
              <a:t> +61 2 6249 9111</a:t>
            </a:r>
          </a:p>
          <a:p>
            <a:pPr>
              <a:defRPr/>
            </a:pPr>
            <a:r>
              <a:rPr lang="en-AU"/>
              <a:t>Web:</a:t>
            </a:r>
            <a:r>
              <a:rPr lang="en-AU" b="0"/>
              <a:t> www.ga.gov.au</a:t>
            </a:r>
          </a:p>
          <a:p>
            <a:pPr>
              <a:defRPr/>
            </a:pPr>
            <a:r>
              <a:rPr lang="en-AU"/>
              <a:t>Email:</a:t>
            </a:r>
            <a:r>
              <a:rPr lang="en-AU" b="0"/>
              <a:t> feedback@ga.gov.au</a:t>
            </a:r>
          </a:p>
          <a:p>
            <a:pPr>
              <a:defRPr/>
            </a:pPr>
            <a:r>
              <a:rPr lang="en-AU"/>
              <a:t>Address:</a:t>
            </a:r>
            <a:r>
              <a:rPr lang="en-AU" b="0"/>
              <a:t> </a:t>
            </a:r>
            <a:r>
              <a:rPr lang="en-AU" b="0" err="1"/>
              <a:t>Cnr</a:t>
            </a:r>
            <a:r>
              <a:rPr lang="en-AU" b="0"/>
              <a:t> Jerrabomberra Avenue and Hindmarsh Drive, Symonston ACT 2609</a:t>
            </a:r>
          </a:p>
          <a:p>
            <a:pPr>
              <a:defRPr/>
            </a:pPr>
            <a:r>
              <a:rPr lang="en-AU"/>
              <a:t>Postal Address:</a:t>
            </a:r>
            <a:r>
              <a:rPr lang="en-AU" b="0"/>
              <a:t> GPO Box 378, Canberra ACT 2601</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Lst>
  <p:timing>
    <p:tnLst>
      <p:par>
        <p:cTn id="1" dur="indefinite" restart="never" nodeType="tmRoot"/>
      </p:par>
    </p:tnLst>
  </p:timing>
  <p:hf sldNum="0" hdr="0" dt="0"/>
  <p:txStyles>
    <p:titleStyle>
      <a:lvl1pPr algn="l" rtl="0" eaLnBrk="1" fontAlgn="base" hangingPunct="1">
        <a:spcBef>
          <a:spcPct val="0"/>
        </a:spcBef>
        <a:spcAft>
          <a:spcPct val="0"/>
        </a:spcAft>
        <a:defRPr sz="2400" b="1">
          <a:solidFill>
            <a:srgbClr val="006983"/>
          </a:solidFill>
          <a:latin typeface="+mj-lt"/>
          <a:ea typeface="+mj-ea"/>
          <a:cs typeface="+mj-cs"/>
        </a:defRPr>
      </a:lvl1pPr>
      <a:lvl2pPr algn="l" rtl="0" eaLnBrk="1" fontAlgn="base" hangingPunct="1">
        <a:spcBef>
          <a:spcPct val="0"/>
        </a:spcBef>
        <a:spcAft>
          <a:spcPct val="0"/>
        </a:spcAft>
        <a:defRPr sz="2400" b="1">
          <a:solidFill>
            <a:srgbClr val="006983"/>
          </a:solidFill>
          <a:latin typeface="Arial" charset="0"/>
        </a:defRPr>
      </a:lvl2pPr>
      <a:lvl3pPr algn="l" rtl="0" eaLnBrk="1" fontAlgn="base" hangingPunct="1">
        <a:spcBef>
          <a:spcPct val="0"/>
        </a:spcBef>
        <a:spcAft>
          <a:spcPct val="0"/>
        </a:spcAft>
        <a:defRPr sz="2400" b="1">
          <a:solidFill>
            <a:srgbClr val="006983"/>
          </a:solidFill>
          <a:latin typeface="Arial" charset="0"/>
        </a:defRPr>
      </a:lvl3pPr>
      <a:lvl4pPr algn="l" rtl="0" eaLnBrk="1" fontAlgn="base" hangingPunct="1">
        <a:spcBef>
          <a:spcPct val="0"/>
        </a:spcBef>
        <a:spcAft>
          <a:spcPct val="0"/>
        </a:spcAft>
        <a:defRPr sz="2400" b="1">
          <a:solidFill>
            <a:srgbClr val="006983"/>
          </a:solidFill>
          <a:latin typeface="Arial" charset="0"/>
        </a:defRPr>
      </a:lvl4pPr>
      <a:lvl5pPr algn="l" rtl="0" eaLnBrk="1" fontAlgn="base" hangingPunct="1">
        <a:spcBef>
          <a:spcPct val="0"/>
        </a:spcBef>
        <a:spcAft>
          <a:spcPct val="0"/>
        </a:spcAft>
        <a:defRPr sz="2400" b="1">
          <a:solidFill>
            <a:srgbClr val="006983"/>
          </a:solidFill>
          <a:latin typeface="Arial" charset="0"/>
        </a:defRPr>
      </a:lvl5pPr>
      <a:lvl6pPr marL="457200" algn="l" rtl="0" eaLnBrk="1" fontAlgn="base" hangingPunct="1">
        <a:spcBef>
          <a:spcPct val="0"/>
        </a:spcBef>
        <a:spcAft>
          <a:spcPct val="0"/>
        </a:spcAft>
        <a:defRPr sz="2600" b="1">
          <a:solidFill>
            <a:srgbClr val="006983"/>
          </a:solidFill>
          <a:latin typeface="Arial" charset="0"/>
        </a:defRPr>
      </a:lvl6pPr>
      <a:lvl7pPr marL="914400" algn="l" rtl="0" eaLnBrk="1" fontAlgn="base" hangingPunct="1">
        <a:spcBef>
          <a:spcPct val="0"/>
        </a:spcBef>
        <a:spcAft>
          <a:spcPct val="0"/>
        </a:spcAft>
        <a:defRPr sz="2600" b="1">
          <a:solidFill>
            <a:srgbClr val="006983"/>
          </a:solidFill>
          <a:latin typeface="Arial" charset="0"/>
        </a:defRPr>
      </a:lvl7pPr>
      <a:lvl8pPr marL="1371600" algn="l" rtl="0" eaLnBrk="1" fontAlgn="base" hangingPunct="1">
        <a:spcBef>
          <a:spcPct val="0"/>
        </a:spcBef>
        <a:spcAft>
          <a:spcPct val="0"/>
        </a:spcAft>
        <a:defRPr sz="2600" b="1">
          <a:solidFill>
            <a:srgbClr val="006983"/>
          </a:solidFill>
          <a:latin typeface="Arial" charset="0"/>
        </a:defRPr>
      </a:lvl8pPr>
      <a:lvl9pPr marL="1828800" algn="l" rtl="0" eaLnBrk="1" fontAlgn="base" hangingPunct="1">
        <a:spcBef>
          <a:spcPct val="0"/>
        </a:spcBef>
        <a:spcAft>
          <a:spcPct val="0"/>
        </a:spcAft>
        <a:defRPr sz="2600" b="1">
          <a:solidFill>
            <a:srgbClr val="006983"/>
          </a:solidFill>
          <a:latin typeface="Arial" charset="0"/>
        </a:defRPr>
      </a:lvl9pPr>
    </p:titleStyle>
    <p:bodyStyle>
      <a:lvl1pPr algn="l" rtl="0" eaLnBrk="1" fontAlgn="base" hangingPunct="1">
        <a:spcBef>
          <a:spcPct val="50000"/>
        </a:spcBef>
        <a:spcAft>
          <a:spcPct val="0"/>
        </a:spcAft>
        <a:defRPr>
          <a:solidFill>
            <a:srgbClr val="4D4D4D"/>
          </a:solidFill>
          <a:latin typeface="+mn-lt"/>
          <a:ea typeface="+mn-ea"/>
          <a:cs typeface="+mn-cs"/>
        </a:defRPr>
      </a:lvl1pPr>
      <a:lvl2pPr marL="447675" indent="-268288" algn="l" rtl="0" eaLnBrk="1" fontAlgn="base" hangingPunct="1">
        <a:spcBef>
          <a:spcPct val="50000"/>
        </a:spcBef>
        <a:spcAft>
          <a:spcPct val="0"/>
        </a:spcAft>
        <a:buChar char="•"/>
        <a:defRPr>
          <a:solidFill>
            <a:srgbClr val="4D4D4D"/>
          </a:solidFill>
          <a:latin typeface="+mn-lt"/>
        </a:defRPr>
      </a:lvl2pPr>
      <a:lvl3pPr marL="895350" indent="-265113" algn="l" rtl="0" eaLnBrk="1" fontAlgn="base" hangingPunct="1">
        <a:spcBef>
          <a:spcPct val="25000"/>
        </a:spcBef>
        <a:spcAft>
          <a:spcPct val="0"/>
        </a:spcAft>
        <a:buFont typeface="Arial" charset="0"/>
        <a:buChar char="–"/>
        <a:defRPr sz="1600">
          <a:solidFill>
            <a:srgbClr val="4D4D4D"/>
          </a:solidFill>
          <a:latin typeface="+mn-lt"/>
        </a:defRPr>
      </a:lvl3pPr>
      <a:lvl4pPr marL="1344613" indent="-268288" algn="l" rtl="0" eaLnBrk="1" fontAlgn="base" hangingPunct="1">
        <a:spcBef>
          <a:spcPct val="25000"/>
        </a:spcBef>
        <a:spcAft>
          <a:spcPct val="0"/>
        </a:spcAft>
        <a:buChar char="•"/>
        <a:defRPr sz="1600">
          <a:solidFill>
            <a:srgbClr val="4D4D4D"/>
          </a:solidFill>
          <a:latin typeface="+mn-lt"/>
        </a:defRPr>
      </a:lvl4pPr>
      <a:lvl5pPr marL="1792288" indent="-268288" algn="l" rtl="0" eaLnBrk="1" fontAlgn="base" hangingPunct="1">
        <a:spcBef>
          <a:spcPct val="25000"/>
        </a:spcBef>
        <a:spcAft>
          <a:spcPct val="0"/>
        </a:spcAft>
        <a:buFont typeface="Arial" charset="0"/>
        <a:buChar char="–"/>
        <a:defRPr sz="1600">
          <a:solidFill>
            <a:srgbClr val="4D4D4D"/>
          </a:solidFill>
          <a:latin typeface="+mn-lt"/>
        </a:defRPr>
      </a:lvl5pPr>
      <a:lvl6pPr marL="2249488" indent="-268288" algn="l" rtl="0" eaLnBrk="1" fontAlgn="base" hangingPunct="1">
        <a:spcBef>
          <a:spcPct val="25000"/>
        </a:spcBef>
        <a:spcAft>
          <a:spcPct val="0"/>
        </a:spcAft>
        <a:buFont typeface="Arial" charset="0"/>
        <a:buChar char="–"/>
        <a:defRPr sz="2000">
          <a:solidFill>
            <a:srgbClr val="4D4D4D"/>
          </a:solidFill>
          <a:latin typeface="+mn-lt"/>
        </a:defRPr>
      </a:lvl6pPr>
      <a:lvl7pPr marL="2706688" indent="-268288" algn="l" rtl="0" eaLnBrk="1" fontAlgn="base" hangingPunct="1">
        <a:spcBef>
          <a:spcPct val="25000"/>
        </a:spcBef>
        <a:spcAft>
          <a:spcPct val="0"/>
        </a:spcAft>
        <a:buFont typeface="Arial" charset="0"/>
        <a:buChar char="–"/>
        <a:defRPr sz="2000">
          <a:solidFill>
            <a:srgbClr val="4D4D4D"/>
          </a:solidFill>
          <a:latin typeface="+mn-lt"/>
        </a:defRPr>
      </a:lvl7pPr>
      <a:lvl8pPr marL="3163888" indent="-268288" algn="l" rtl="0" eaLnBrk="1" fontAlgn="base" hangingPunct="1">
        <a:spcBef>
          <a:spcPct val="25000"/>
        </a:spcBef>
        <a:spcAft>
          <a:spcPct val="0"/>
        </a:spcAft>
        <a:buFont typeface="Arial" charset="0"/>
        <a:buChar char="–"/>
        <a:defRPr sz="2000">
          <a:solidFill>
            <a:srgbClr val="4D4D4D"/>
          </a:solidFill>
          <a:latin typeface="+mn-lt"/>
        </a:defRPr>
      </a:lvl8pPr>
      <a:lvl9pPr marL="3621088" indent="-268288" algn="l" rtl="0" eaLnBrk="1" fontAlgn="base" hangingPunct="1">
        <a:spcBef>
          <a:spcPct val="25000"/>
        </a:spcBef>
        <a:spcAft>
          <a:spcPct val="0"/>
        </a:spcAft>
        <a:buFont typeface="Arial" charset="0"/>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12738"/>
            <a:ext cx="8229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AU" altLang="en-US" smtClean="0"/>
              <a:t>Click to edit Master Title style</a:t>
            </a:r>
          </a:p>
        </p:txBody>
      </p:sp>
      <p:sp>
        <p:nvSpPr>
          <p:cNvPr id="4099" name="Rectangle 3"/>
          <p:cNvSpPr>
            <a:spLocks noGrp="1" noChangeArrowheads="1"/>
          </p:cNvSpPr>
          <p:nvPr>
            <p:ph type="body" idx="1"/>
          </p:nvPr>
        </p:nvSpPr>
        <p:spPr bwMode="auto">
          <a:xfrm>
            <a:off x="457200" y="717550"/>
            <a:ext cx="8229600"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385028" name="Rectangle 4"/>
          <p:cNvSpPr>
            <a:spLocks noGrp="1" noChangeArrowheads="1"/>
          </p:cNvSpPr>
          <p:nvPr>
            <p:ph type="ftr" sz="quarter" idx="3"/>
          </p:nvPr>
        </p:nvSpPr>
        <p:spPr bwMode="auto">
          <a:xfrm>
            <a:off x="4284663" y="4845050"/>
            <a:ext cx="4751387" cy="311150"/>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800" dirty="0">
                <a:solidFill>
                  <a:schemeClr val="bg1"/>
                </a:solidFill>
                <a:cs typeface="+mn-cs"/>
              </a:defRPr>
            </a:lvl1pPr>
          </a:lstStyle>
          <a:p>
            <a:pPr>
              <a:defRPr/>
            </a:pPr>
            <a:endParaRPr lang="en-AU"/>
          </a:p>
        </p:txBody>
      </p:sp>
    </p:spTree>
  </p:cSld>
  <p:clrMap bg1="lt1" tx1="dk1" bg2="lt2" tx2="dk2" accent1="accent1" accent2="accent2" accent3="accent3" accent4="accent4" accent5="accent5" accent6="accent6" hlink="hlink" folHlink="folHlink"/>
  <p:sldLayoutIdLst>
    <p:sldLayoutId id="2147483668" r:id="rId1"/>
    <p:sldLayoutId id="2147483664" r:id="rId2"/>
    <p:sldLayoutId id="2147483673" r:id="rId3"/>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rgbClr val="267485"/>
          </a:solidFill>
          <a:latin typeface="+mj-lt"/>
          <a:ea typeface="+mj-ea"/>
          <a:cs typeface="+mj-cs"/>
        </a:defRPr>
      </a:lvl1pPr>
      <a:lvl2pPr algn="l" rtl="0" eaLnBrk="0" fontAlgn="base" hangingPunct="0">
        <a:spcBef>
          <a:spcPct val="0"/>
        </a:spcBef>
        <a:spcAft>
          <a:spcPct val="0"/>
        </a:spcAft>
        <a:defRPr sz="2400" b="1">
          <a:solidFill>
            <a:srgbClr val="267485"/>
          </a:solidFill>
          <a:latin typeface="Arial" charset="0"/>
        </a:defRPr>
      </a:lvl2pPr>
      <a:lvl3pPr algn="l" rtl="0" eaLnBrk="0" fontAlgn="base" hangingPunct="0">
        <a:spcBef>
          <a:spcPct val="0"/>
        </a:spcBef>
        <a:spcAft>
          <a:spcPct val="0"/>
        </a:spcAft>
        <a:defRPr sz="2400" b="1">
          <a:solidFill>
            <a:srgbClr val="267485"/>
          </a:solidFill>
          <a:latin typeface="Arial" charset="0"/>
        </a:defRPr>
      </a:lvl3pPr>
      <a:lvl4pPr algn="l" rtl="0" eaLnBrk="0" fontAlgn="base" hangingPunct="0">
        <a:spcBef>
          <a:spcPct val="0"/>
        </a:spcBef>
        <a:spcAft>
          <a:spcPct val="0"/>
        </a:spcAft>
        <a:defRPr sz="2400" b="1">
          <a:solidFill>
            <a:srgbClr val="267485"/>
          </a:solidFill>
          <a:latin typeface="Arial" charset="0"/>
        </a:defRPr>
      </a:lvl4pPr>
      <a:lvl5pPr algn="l" rtl="0" eaLnBrk="0" fontAlgn="base" hangingPunct="0">
        <a:spcBef>
          <a:spcPct val="0"/>
        </a:spcBef>
        <a:spcAft>
          <a:spcPct val="0"/>
        </a:spcAft>
        <a:defRPr sz="2400" b="1">
          <a:solidFill>
            <a:srgbClr val="267485"/>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algn="l" rtl="0" eaLnBrk="0" fontAlgn="base" hangingPunct="0">
        <a:spcBef>
          <a:spcPct val="50000"/>
        </a:spcBef>
        <a:spcAft>
          <a:spcPct val="0"/>
        </a:spcAft>
        <a:defRPr>
          <a:solidFill>
            <a:srgbClr val="4D4D4D"/>
          </a:solidFill>
          <a:latin typeface="+mn-lt"/>
          <a:ea typeface="+mn-ea"/>
          <a:cs typeface="+mn-cs"/>
        </a:defRPr>
      </a:lvl1pPr>
      <a:lvl2pPr marL="447675" indent="-268288" algn="l" rtl="0" eaLnBrk="0" fontAlgn="base" hangingPunct="0">
        <a:spcBef>
          <a:spcPct val="50000"/>
        </a:spcBef>
        <a:spcAft>
          <a:spcPct val="0"/>
        </a:spcAft>
        <a:buChar char="•"/>
        <a:defRPr>
          <a:solidFill>
            <a:srgbClr val="4D4D4D"/>
          </a:solidFill>
          <a:latin typeface="+mn-lt"/>
        </a:defRPr>
      </a:lvl2pPr>
      <a:lvl3pPr marL="895350" indent="-268288" algn="l" rtl="0" eaLnBrk="0" fontAlgn="base" hangingPunct="0">
        <a:spcBef>
          <a:spcPct val="25000"/>
        </a:spcBef>
        <a:spcAft>
          <a:spcPct val="0"/>
        </a:spcAft>
        <a:buFont typeface="Arial" charset="0"/>
        <a:buChar char="–"/>
        <a:defRPr sz="1600">
          <a:solidFill>
            <a:srgbClr val="4D4D4D"/>
          </a:solidFill>
          <a:latin typeface="+mn-lt"/>
        </a:defRPr>
      </a:lvl3pPr>
      <a:lvl4pPr marL="1350963" indent="-271463" algn="l" rtl="0" eaLnBrk="0" fontAlgn="base" hangingPunct="0">
        <a:spcBef>
          <a:spcPct val="25000"/>
        </a:spcBef>
        <a:spcAft>
          <a:spcPct val="0"/>
        </a:spcAft>
        <a:buChar char="•"/>
        <a:defRPr sz="1600">
          <a:solidFill>
            <a:srgbClr val="4D4D4D"/>
          </a:solidFill>
          <a:latin typeface="+mn-lt"/>
        </a:defRPr>
      </a:lvl4pPr>
      <a:lvl5pPr marL="1792288" indent="-261938" algn="l" rtl="0" eaLnBrk="0" fontAlgn="base" hangingPunct="0">
        <a:spcBef>
          <a:spcPct val="25000"/>
        </a:spcBef>
        <a:spcAft>
          <a:spcPct val="0"/>
        </a:spcAft>
        <a:buFont typeface="Arial" charset="0"/>
        <a:buChar char="–"/>
        <a:defRPr sz="16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14363" y="1395413"/>
            <a:ext cx="822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AU" altLang="en-US" smtClean="0"/>
              <a:t>Click to edit Master Title Style</a:t>
            </a:r>
          </a:p>
        </p:txBody>
      </p:sp>
      <p:sp>
        <p:nvSpPr>
          <p:cNvPr id="7171" name="Rectangle 3"/>
          <p:cNvSpPr>
            <a:spLocks noGrp="1" noChangeArrowheads="1"/>
          </p:cNvSpPr>
          <p:nvPr>
            <p:ph type="body" idx="1"/>
          </p:nvPr>
        </p:nvSpPr>
        <p:spPr bwMode="auto">
          <a:xfrm>
            <a:off x="611188" y="1862138"/>
            <a:ext cx="8229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AU" altLang="en-US" smtClean="0"/>
              <a:t>Click to edit Master Author style</a:t>
            </a:r>
          </a:p>
        </p:txBody>
      </p:sp>
    </p:spTree>
  </p:cSld>
  <p:clrMap bg1="lt1" tx1="dk1" bg2="lt2" tx2="dk2" accent1="accent1" accent2="accent2" accent3="accent3" accent4="accent4" accent5="accent5" accent6="accent6" hlink="hlink" folHlink="folHlink"/>
  <p:sldLayoutIdLst>
    <p:sldLayoutId id="2147483669" r:id="rId1"/>
    <p:sldLayoutId id="2147483665" r:id="rId2"/>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4D4D4D"/>
          </a:solidFill>
          <a:latin typeface="+mj-lt"/>
          <a:ea typeface="+mj-ea"/>
          <a:cs typeface="+mj-cs"/>
        </a:defRPr>
      </a:lvl1pPr>
      <a:lvl2pPr algn="l" rtl="0" eaLnBrk="0" fontAlgn="base" hangingPunct="0">
        <a:spcBef>
          <a:spcPct val="0"/>
        </a:spcBef>
        <a:spcAft>
          <a:spcPct val="0"/>
        </a:spcAft>
        <a:defRPr sz="2400" b="1">
          <a:solidFill>
            <a:srgbClr val="4D4D4D"/>
          </a:solidFill>
          <a:latin typeface="Arial" charset="0"/>
        </a:defRPr>
      </a:lvl2pPr>
      <a:lvl3pPr algn="l" rtl="0" eaLnBrk="0" fontAlgn="base" hangingPunct="0">
        <a:spcBef>
          <a:spcPct val="0"/>
        </a:spcBef>
        <a:spcAft>
          <a:spcPct val="0"/>
        </a:spcAft>
        <a:defRPr sz="2400" b="1">
          <a:solidFill>
            <a:srgbClr val="4D4D4D"/>
          </a:solidFill>
          <a:latin typeface="Arial" charset="0"/>
        </a:defRPr>
      </a:lvl3pPr>
      <a:lvl4pPr algn="l" rtl="0" eaLnBrk="0" fontAlgn="base" hangingPunct="0">
        <a:spcBef>
          <a:spcPct val="0"/>
        </a:spcBef>
        <a:spcAft>
          <a:spcPct val="0"/>
        </a:spcAft>
        <a:defRPr sz="2400" b="1">
          <a:solidFill>
            <a:srgbClr val="4D4D4D"/>
          </a:solidFill>
          <a:latin typeface="Arial" charset="0"/>
        </a:defRPr>
      </a:lvl4pPr>
      <a:lvl5pPr algn="l" rtl="0" eaLnBrk="0" fontAlgn="base" hangingPunct="0">
        <a:spcBef>
          <a:spcPct val="0"/>
        </a:spcBef>
        <a:spcAft>
          <a:spcPct val="0"/>
        </a:spcAft>
        <a:defRPr sz="2400" b="1">
          <a:solidFill>
            <a:srgbClr val="4D4D4D"/>
          </a:solidFill>
          <a:latin typeface="Arial" charset="0"/>
        </a:defRPr>
      </a:lvl5pPr>
      <a:lvl6pPr marL="457200" algn="l" rtl="0" fontAlgn="base">
        <a:spcBef>
          <a:spcPct val="0"/>
        </a:spcBef>
        <a:spcAft>
          <a:spcPct val="0"/>
        </a:spcAft>
        <a:defRPr sz="3000" b="1">
          <a:solidFill>
            <a:srgbClr val="4D4D4D"/>
          </a:solidFill>
          <a:latin typeface="Arial" charset="0"/>
        </a:defRPr>
      </a:lvl6pPr>
      <a:lvl7pPr marL="914400" algn="l" rtl="0" fontAlgn="base">
        <a:spcBef>
          <a:spcPct val="0"/>
        </a:spcBef>
        <a:spcAft>
          <a:spcPct val="0"/>
        </a:spcAft>
        <a:defRPr sz="3000" b="1">
          <a:solidFill>
            <a:srgbClr val="4D4D4D"/>
          </a:solidFill>
          <a:latin typeface="Arial" charset="0"/>
        </a:defRPr>
      </a:lvl7pPr>
      <a:lvl8pPr marL="1371600" algn="l" rtl="0" fontAlgn="base">
        <a:spcBef>
          <a:spcPct val="0"/>
        </a:spcBef>
        <a:spcAft>
          <a:spcPct val="0"/>
        </a:spcAft>
        <a:defRPr sz="3000" b="1">
          <a:solidFill>
            <a:srgbClr val="4D4D4D"/>
          </a:solidFill>
          <a:latin typeface="Arial" charset="0"/>
        </a:defRPr>
      </a:lvl8pPr>
      <a:lvl9pPr marL="1828800" algn="l" rtl="0" fontAlgn="base">
        <a:spcBef>
          <a:spcPct val="0"/>
        </a:spcBef>
        <a:spcAft>
          <a:spcPct val="0"/>
        </a:spcAft>
        <a:defRPr sz="3000" b="1">
          <a:solidFill>
            <a:srgbClr val="4D4D4D"/>
          </a:solidFill>
          <a:latin typeface="Arial" charset="0"/>
        </a:defRPr>
      </a:lvl9pPr>
    </p:titleStyle>
    <p:bodyStyle>
      <a:lvl1pPr marL="342900" indent="-342900" algn="l" rtl="0" eaLnBrk="0" fontAlgn="base" hangingPunct="0">
        <a:spcBef>
          <a:spcPct val="20000"/>
        </a:spcBef>
        <a:spcAft>
          <a:spcPct val="0"/>
        </a:spcAft>
        <a:defRPr sz="16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311946"/>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AU" dirty="0" smtClean="0"/>
              <a:t>Click to edit Master Title style</a:t>
            </a:r>
          </a:p>
        </p:txBody>
      </p:sp>
      <p:sp>
        <p:nvSpPr>
          <p:cNvPr id="385027" name="Rectangle 3"/>
          <p:cNvSpPr>
            <a:spLocks noGrp="1" noChangeArrowheads="1"/>
          </p:cNvSpPr>
          <p:nvPr>
            <p:ph type="body" idx="1"/>
          </p:nvPr>
        </p:nvSpPr>
        <p:spPr bwMode="auto">
          <a:xfrm>
            <a:off x="457200" y="717822"/>
            <a:ext cx="8229600" cy="394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
        <p:nvSpPr>
          <p:cNvPr id="385028" name="Rectangle 4"/>
          <p:cNvSpPr>
            <a:spLocks noGrp="1" noChangeArrowheads="1"/>
          </p:cNvSpPr>
          <p:nvPr>
            <p:ph type="ftr" sz="quarter" idx="3"/>
          </p:nvPr>
        </p:nvSpPr>
        <p:spPr bwMode="auto">
          <a:xfrm>
            <a:off x="4284668" y="4844656"/>
            <a:ext cx="4751387" cy="31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800">
                <a:solidFill>
                  <a:schemeClr val="bg1"/>
                </a:solidFill>
              </a:defRPr>
            </a:lvl1pPr>
          </a:lstStyle>
          <a:p>
            <a:endParaRPr lang="en-AU" dirty="0">
              <a:solidFill>
                <a:srgbClr val="FFFFFF"/>
              </a:solidFill>
              <a:cs typeface="+mn-cs"/>
            </a:endParaRPr>
          </a:p>
        </p:txBody>
      </p:sp>
    </p:spTree>
    <p:extLst>
      <p:ext uri="{BB962C8B-B14F-4D97-AF65-F5344CB8AC3E}">
        <p14:creationId xmlns:p14="http://schemas.microsoft.com/office/powerpoint/2010/main" val="266618407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87" r:id="rId4"/>
  </p:sldLayoutIdLst>
  <p:timing>
    <p:tnLst>
      <p:par>
        <p:cTn id="1" dur="indefinite" restart="never" nodeType="tmRoot"/>
      </p:par>
    </p:tnLst>
  </p:timing>
  <p:hf sldNum="0" hdr="0" dt="0"/>
  <p:txStyles>
    <p:titleStyle>
      <a:lvl1pPr algn="l" rtl="0" fontAlgn="base">
        <a:spcBef>
          <a:spcPct val="0"/>
        </a:spcBef>
        <a:spcAft>
          <a:spcPct val="0"/>
        </a:spcAft>
        <a:defRPr sz="2400" b="1">
          <a:solidFill>
            <a:srgbClr val="267485"/>
          </a:solidFill>
          <a:latin typeface="+mj-lt"/>
          <a:ea typeface="+mj-ea"/>
          <a:cs typeface="+mj-cs"/>
        </a:defRPr>
      </a:lvl1pPr>
      <a:lvl2pPr algn="l" rtl="0" fontAlgn="base">
        <a:spcBef>
          <a:spcPct val="0"/>
        </a:spcBef>
        <a:spcAft>
          <a:spcPct val="0"/>
        </a:spcAft>
        <a:defRPr sz="2600" b="1">
          <a:solidFill>
            <a:schemeClr val="bg1"/>
          </a:solidFill>
          <a:latin typeface="Arial" charset="0"/>
        </a:defRPr>
      </a:lvl2pPr>
      <a:lvl3pPr algn="l" rtl="0" fontAlgn="base">
        <a:spcBef>
          <a:spcPct val="0"/>
        </a:spcBef>
        <a:spcAft>
          <a:spcPct val="0"/>
        </a:spcAft>
        <a:defRPr sz="2600" b="1">
          <a:solidFill>
            <a:schemeClr val="bg1"/>
          </a:solidFill>
          <a:latin typeface="Arial" charset="0"/>
        </a:defRPr>
      </a:lvl3pPr>
      <a:lvl4pPr algn="l" rtl="0" fontAlgn="base">
        <a:spcBef>
          <a:spcPct val="0"/>
        </a:spcBef>
        <a:spcAft>
          <a:spcPct val="0"/>
        </a:spcAft>
        <a:defRPr sz="2600" b="1">
          <a:solidFill>
            <a:schemeClr val="bg1"/>
          </a:solidFill>
          <a:latin typeface="Arial" charset="0"/>
        </a:defRPr>
      </a:lvl4pPr>
      <a:lvl5pPr algn="l" rtl="0" fontAlgn="base">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algn="l" rtl="0" fontAlgn="base">
        <a:spcBef>
          <a:spcPct val="50000"/>
        </a:spcBef>
        <a:spcAft>
          <a:spcPct val="0"/>
        </a:spcAft>
        <a:defRPr sz="1800">
          <a:solidFill>
            <a:srgbClr val="4D4D4D"/>
          </a:solidFill>
          <a:latin typeface="+mn-lt"/>
          <a:ea typeface="+mn-ea"/>
          <a:cs typeface="+mn-cs"/>
        </a:defRPr>
      </a:lvl1pPr>
      <a:lvl2pPr marL="447675" indent="-268288" algn="l" rtl="0" fontAlgn="base">
        <a:spcBef>
          <a:spcPct val="50000"/>
        </a:spcBef>
        <a:spcAft>
          <a:spcPct val="0"/>
        </a:spcAft>
        <a:buChar char="•"/>
        <a:defRPr sz="1800">
          <a:solidFill>
            <a:srgbClr val="4D4D4D"/>
          </a:solidFill>
          <a:latin typeface="+mn-lt"/>
        </a:defRPr>
      </a:lvl2pPr>
      <a:lvl3pPr marL="895350" indent="-268288" algn="l" rtl="0" fontAlgn="base">
        <a:spcBef>
          <a:spcPct val="25000"/>
        </a:spcBef>
        <a:spcAft>
          <a:spcPct val="0"/>
        </a:spcAft>
        <a:buFont typeface="Arial" charset="0"/>
        <a:buChar char="–"/>
        <a:defRPr sz="1600">
          <a:solidFill>
            <a:srgbClr val="4D4D4D"/>
          </a:solidFill>
          <a:latin typeface="+mn-lt"/>
        </a:defRPr>
      </a:lvl3pPr>
      <a:lvl4pPr marL="1350963" indent="-271463" algn="l" rtl="0" fontAlgn="base">
        <a:spcBef>
          <a:spcPct val="25000"/>
        </a:spcBef>
        <a:spcAft>
          <a:spcPct val="0"/>
        </a:spcAft>
        <a:buChar char="•"/>
        <a:defRPr sz="1600">
          <a:solidFill>
            <a:srgbClr val="4D4D4D"/>
          </a:solidFill>
          <a:latin typeface="+mn-lt"/>
        </a:defRPr>
      </a:lvl4pPr>
      <a:lvl5pPr marL="1792288" indent="-261938" algn="l" rtl="0" fontAlgn="base">
        <a:spcBef>
          <a:spcPct val="25000"/>
        </a:spcBef>
        <a:spcAft>
          <a:spcPct val="0"/>
        </a:spcAft>
        <a:buFont typeface="Arial" charset="0"/>
        <a:buChar char="–"/>
        <a:defRPr sz="16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972050"/>
            <a:ext cx="9144001" cy="171450"/>
          </a:xfrm>
          <a:prstGeom prst="rect">
            <a:avLst/>
          </a:prstGeom>
          <a:solidFill>
            <a:srgbClr val="0066B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4914900"/>
            <a:ext cx="9144001" cy="57150"/>
          </a:xfrm>
          <a:prstGeom prst="rect">
            <a:avLst/>
          </a:prstGeom>
          <a:solidFill>
            <a:srgbClr val="56B8F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28600" y="171450"/>
            <a:ext cx="8686800" cy="428625"/>
          </a:xfrm>
          <a:prstGeom prst="rect">
            <a:avLst/>
          </a:prstGeom>
        </p:spPr>
        <p:txBody>
          <a:bodyPr vert="horz" lIns="0" tIns="0" rIns="0" bIns="0" rtlCol="0" anchor="b">
            <a:noAutofit/>
          </a:bodyPr>
          <a:lstStyle/>
          <a:p>
            <a:r>
              <a:rPr lang="en-US" dirty="0"/>
              <a:t>Slide Title on One Line</a:t>
            </a:r>
            <a:br>
              <a:rPr lang="en-US" dirty="0"/>
            </a:br>
            <a:r>
              <a:rPr lang="en-US" dirty="0"/>
              <a:t>or Two Lines if You Need Them</a:t>
            </a:r>
          </a:p>
        </p:txBody>
      </p:sp>
      <p:sp>
        <p:nvSpPr>
          <p:cNvPr id="3" name="Text Placeholder 2"/>
          <p:cNvSpPr>
            <a:spLocks noGrp="1"/>
          </p:cNvSpPr>
          <p:nvPr>
            <p:ph type="body" idx="1"/>
          </p:nvPr>
        </p:nvSpPr>
        <p:spPr>
          <a:xfrm>
            <a:off x="238451" y="828675"/>
            <a:ext cx="8686799" cy="4011714"/>
          </a:xfrm>
          <a:prstGeom prst="rect">
            <a:avLst/>
          </a:prstGeom>
        </p:spPr>
        <p:txBody>
          <a:bodyPr vert="horz" lIns="0" tIns="34290" rIns="0" bIns="34290" rtlCol="0">
            <a:normAutofit/>
          </a:bodyPr>
          <a:lstStyle/>
          <a:p>
            <a:pPr lvl="0"/>
            <a:r>
              <a:rPr lang="en-US" dirty="0"/>
              <a:t>First-level bullet point</a:t>
            </a:r>
          </a:p>
          <a:p>
            <a:pPr marL="342900" marR="0" lvl="1" indent="-169069" algn="l" defTabSz="685800" rtl="0" eaLnBrk="1" fontAlgn="auto" latinLnBrk="0" hangingPunct="1">
              <a:lnSpc>
                <a:spcPct val="90000"/>
              </a:lnSpc>
              <a:spcBef>
                <a:spcPts val="600"/>
              </a:spcBef>
              <a:spcAft>
                <a:spcPts val="225"/>
              </a:spcAft>
              <a:buClr>
                <a:schemeClr val="accent1"/>
              </a:buClr>
              <a:buSzTx/>
              <a:buFont typeface="Arial" panose="020B0604020202020204" pitchFamily="34" charset="0"/>
              <a:buChar char="•"/>
              <a:tabLst/>
              <a:defRPr/>
            </a:pPr>
            <a:r>
              <a:rPr lang="en-US" dirty="0"/>
              <a:t>Second-level bullet point</a:t>
            </a:r>
          </a:p>
          <a:p>
            <a:pPr lvl="2"/>
            <a:r>
              <a:rPr lang="en-US" dirty="0"/>
              <a:t>Third-level bullet point</a:t>
            </a:r>
          </a:p>
          <a:p>
            <a:pPr lvl="3"/>
            <a:r>
              <a:rPr lang="en-US" dirty="0"/>
              <a:t>Fourth-level bullet-point</a:t>
            </a:r>
          </a:p>
          <a:p>
            <a:pPr lvl="4"/>
            <a:r>
              <a:rPr lang="en-US" dirty="0"/>
              <a:t>Fifth-level bullet point</a:t>
            </a:r>
          </a:p>
        </p:txBody>
      </p:sp>
      <p:sp>
        <p:nvSpPr>
          <p:cNvPr id="6" name="Slide Number Placeholder 5"/>
          <p:cNvSpPr>
            <a:spLocks noGrp="1"/>
          </p:cNvSpPr>
          <p:nvPr>
            <p:ph type="sldNum" sz="quarter" idx="4"/>
          </p:nvPr>
        </p:nvSpPr>
        <p:spPr>
          <a:xfrm>
            <a:off x="8811855" y="4998330"/>
            <a:ext cx="100990" cy="123111"/>
          </a:xfrm>
          <a:prstGeom prst="rect">
            <a:avLst/>
          </a:prstGeom>
        </p:spPr>
        <p:txBody>
          <a:bodyPr vert="horz" wrap="none" lIns="0" tIns="0" rIns="0" bIns="0" rtlCol="0" anchor="ctr">
            <a:spAutoFit/>
          </a:bodyPr>
          <a:lstStyle>
            <a:lvl1pPr algn="r">
              <a:defRPr sz="800">
                <a:solidFill>
                  <a:srgbClr val="FFFFFF"/>
                </a:solidFill>
                <a:latin typeface="Arial Narrow" panose="020B0606020202030204" pitchFamily="34" charset="0"/>
              </a:defRPr>
            </a:lvl1pPr>
          </a:lstStyle>
          <a:p>
            <a:pPr defTabSz="685800" fontAlgn="auto">
              <a:spcBef>
                <a:spcPts val="0"/>
              </a:spcBef>
              <a:spcAft>
                <a:spcPts val="0"/>
              </a:spcAft>
            </a:pPr>
            <a:fld id="{4FAB73BC-B049-4115-A692-8D63A059BFB8}" type="slidenum">
              <a:rPr lang="en-US" smtClean="0">
                <a:cs typeface="+mn-cs"/>
              </a:rPr>
              <a:pPr defTabSz="685800" fontAlgn="auto">
                <a:spcBef>
                  <a:spcPts val="0"/>
                </a:spcBef>
                <a:spcAft>
                  <a:spcPts val="0"/>
                </a:spcAft>
              </a:pPr>
              <a:t>‹#›</a:t>
            </a:fld>
            <a:endParaRPr lang="en-US" dirty="0">
              <a:cs typeface="+mn-cs"/>
            </a:endParaRPr>
          </a:p>
        </p:txBody>
      </p:sp>
      <p:cxnSp>
        <p:nvCxnSpPr>
          <p:cNvPr id="10" name="Straight Connector 9"/>
          <p:cNvCxnSpPr/>
          <p:nvPr/>
        </p:nvCxnSpPr>
        <p:spPr>
          <a:xfrm>
            <a:off x="238450" y="714375"/>
            <a:ext cx="8686800"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626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hf hdr="0"/>
  <p:txStyles>
    <p:titleStyle>
      <a:lvl1pPr algn="r" defTabSz="685800" rtl="0" eaLnBrk="1" latinLnBrk="0" hangingPunct="1">
        <a:lnSpc>
          <a:spcPct val="90000"/>
        </a:lnSpc>
        <a:spcBef>
          <a:spcPct val="0"/>
        </a:spcBef>
        <a:buNone/>
        <a:defRPr sz="1800" kern="1200" spc="-38" baseline="0">
          <a:solidFill>
            <a:srgbClr val="663300"/>
          </a:solidFill>
          <a:latin typeface="Franklin Gothic Heavy" panose="020B0903020102020204" pitchFamily="34" charset="0"/>
          <a:ea typeface="+mj-ea"/>
          <a:cs typeface="+mj-cs"/>
        </a:defRPr>
      </a:lvl1pPr>
    </p:titleStyle>
    <p:bodyStyle>
      <a:lvl1pPr marL="173831" indent="-173831" algn="l" defTabSz="685800" rtl="0" eaLnBrk="1" latinLnBrk="0" hangingPunct="1">
        <a:lnSpc>
          <a:spcPct val="90000"/>
        </a:lnSpc>
        <a:spcBef>
          <a:spcPts val="900"/>
        </a:spcBef>
        <a:spcAft>
          <a:spcPts val="225"/>
        </a:spcAft>
        <a:buClr>
          <a:schemeClr val="accent1"/>
        </a:buClr>
        <a:buSzPct val="100000"/>
        <a:buFont typeface="Arial" panose="020B0604020202020204" pitchFamily="34" charset="0"/>
        <a:buChar char="•"/>
        <a:defRPr sz="15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42900" marR="0" indent="-169069" algn="l" defTabSz="685800" rtl="0" eaLnBrk="1" fontAlgn="auto" latinLnBrk="0" hangingPunct="1">
        <a:lnSpc>
          <a:spcPct val="90000"/>
        </a:lnSpc>
        <a:spcBef>
          <a:spcPts val="600"/>
        </a:spcBef>
        <a:spcAft>
          <a:spcPts val="225"/>
        </a:spcAft>
        <a:buClr>
          <a:schemeClr val="accent1"/>
        </a:buClr>
        <a:buSzTx/>
        <a:buFont typeface="Arial" panose="020B0604020202020204" pitchFamily="34" charset="0"/>
        <a:buChar char="•"/>
        <a:tabLst/>
        <a:defRPr sz="1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472679" indent="-129779" algn="l" defTabSz="685800" rtl="0" eaLnBrk="1" latinLnBrk="0" hangingPunct="1">
        <a:lnSpc>
          <a:spcPct val="90000"/>
        </a:lnSpc>
        <a:spcBef>
          <a:spcPts val="450"/>
        </a:spcBef>
        <a:spcAft>
          <a:spcPts val="225"/>
        </a:spcAft>
        <a:buClr>
          <a:schemeClr val="accent1"/>
        </a:buClr>
        <a:buFont typeface="Arial" panose="020B0604020202020204"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598885" indent="-126206" algn="l" defTabSz="685800" rtl="0" eaLnBrk="1" latinLnBrk="0" hangingPunct="1">
        <a:lnSpc>
          <a:spcPct val="90000"/>
        </a:lnSpc>
        <a:spcBef>
          <a:spcPts val="300"/>
        </a:spcBef>
        <a:spcAft>
          <a:spcPts val="150"/>
        </a:spcAft>
        <a:buClr>
          <a:schemeClr val="accent1"/>
        </a:buClr>
        <a:buFont typeface="Arial" panose="020B0604020202020204" pitchFamily="34" charset="0"/>
        <a:buChar char="•"/>
        <a:defRPr sz="11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728663" indent="-129779" algn="l" defTabSz="685800" rtl="0" eaLnBrk="1" latinLnBrk="0" hangingPunct="1">
        <a:lnSpc>
          <a:spcPct val="90000"/>
        </a:lnSpc>
        <a:spcBef>
          <a:spcPts val="225"/>
        </a:spcBef>
        <a:spcAft>
          <a:spcPts val="113"/>
        </a:spcAft>
        <a:buClr>
          <a:schemeClr val="accent1"/>
        </a:buClr>
        <a:buFont typeface="Arial" panose="020B0604020202020204" pitchFamily="34" charset="0"/>
        <a:buChar char="•"/>
        <a:defRPr sz="11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23">
          <p15:clr>
            <a:srgbClr val="F26B43"/>
          </p15:clr>
        </p15:guide>
        <p15:guide id="2" pos="2880">
          <p15:clr>
            <a:srgbClr val="F26B43"/>
          </p15:clr>
        </p15:guide>
        <p15:guide id="3" orient="horz" pos="4176">
          <p15:clr>
            <a:srgbClr val="F26B43"/>
          </p15:clr>
        </p15:guide>
        <p15:guide id="4" orient="horz" pos="4128">
          <p15:clr>
            <a:srgbClr val="F26B43"/>
          </p15:clr>
        </p15:guide>
        <p15:guide id="5" pos="144">
          <p15:clr>
            <a:srgbClr val="F26B43"/>
          </p15:clr>
        </p15:guide>
        <p15:guide id="6" pos="5616">
          <p15:clr>
            <a:srgbClr val="F26B43"/>
          </p15:clr>
        </p15:guide>
        <p15:guide id="7" orient="horz" pos="144">
          <p15:clr>
            <a:srgbClr val="F26B43"/>
          </p15:clr>
        </p15:guide>
        <p15:guide id="9" orient="horz" pos="4080">
          <p15:clr>
            <a:srgbClr val="F26B43"/>
          </p15:clr>
        </p15:guide>
        <p15:guide id="10" orient="horz" pos="864">
          <p15:clr>
            <a:srgbClr val="F26B43"/>
          </p15:clr>
        </p15:guide>
        <p15:guide id="11" orient="horz" pos="600">
          <p15:clr>
            <a:srgbClr val="F26B43"/>
          </p15:clr>
        </p15:guide>
        <p15:guide id="12" orient="horz" pos="984">
          <p15:clr>
            <a:srgbClr val="F26B43"/>
          </p15:clr>
        </p15:guide>
        <p15:guide id="13" orient="horz" pos="504">
          <p15:clr>
            <a:srgbClr val="F26B43"/>
          </p15:clr>
        </p15:guide>
        <p15:guide id="14" orient="horz" pos="6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18.emf"/><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5.xml"/><Relationship Id="rId4" Type="http://schemas.openxmlformats.org/officeDocument/2006/relationships/image" Target="../media/image22.tif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ctrTitle"/>
          </p:nvPr>
        </p:nvSpPr>
        <p:spPr>
          <a:xfrm>
            <a:off x="395536" y="1645659"/>
            <a:ext cx="8424936" cy="710067"/>
          </a:xfrm>
        </p:spPr>
        <p:txBody>
          <a:bodyPr/>
          <a:lstStyle/>
          <a:p>
            <a:pPr eaLnBrk="1" hangingPunct="1"/>
            <a:r>
              <a:rPr lang="en-AU" altLang="en-US" sz="2000" dirty="0" smtClean="0"/>
              <a:t>Concept for a new Australian supersite to support multi-mission  SAR calibration</a:t>
            </a:r>
            <a:endParaRPr lang="en-US" altLang="en-US" sz="2000" dirty="0" smtClean="0"/>
          </a:p>
        </p:txBody>
      </p:sp>
      <p:sp>
        <p:nvSpPr>
          <p:cNvPr id="11266" name="Rectangle 5"/>
          <p:cNvSpPr>
            <a:spLocks noGrp="1" noChangeArrowheads="1"/>
          </p:cNvSpPr>
          <p:nvPr>
            <p:ph type="subTitle" idx="1"/>
          </p:nvPr>
        </p:nvSpPr>
        <p:spPr>
          <a:xfrm>
            <a:off x="395536" y="2539952"/>
            <a:ext cx="8640960" cy="463846"/>
          </a:xfrm>
        </p:spPr>
        <p:txBody>
          <a:bodyPr/>
          <a:lstStyle/>
          <a:p>
            <a:pPr eaLnBrk="1" hangingPunct="1"/>
            <a:r>
              <a:rPr lang="en-US" altLang="en-US" sz="1200" b="1" dirty="0"/>
              <a:t>Medhavy </a:t>
            </a:r>
            <a:r>
              <a:rPr lang="en-US" altLang="en-US" sz="1200" b="1" dirty="0" smtClean="0"/>
              <a:t>Thankappan, </a:t>
            </a:r>
            <a:r>
              <a:rPr lang="en-US" altLang="en-US" sz="1200" b="1" dirty="0"/>
              <a:t>Matthew </a:t>
            </a:r>
            <a:r>
              <a:rPr lang="en-US" altLang="en-US" sz="1200" b="1" dirty="0" smtClean="0"/>
              <a:t>Garthwaite, </a:t>
            </a:r>
            <a:r>
              <a:rPr lang="en-US" altLang="en-US" sz="1200" b="1" dirty="0"/>
              <a:t>Guy </a:t>
            </a:r>
            <a:r>
              <a:rPr lang="en-US" altLang="en-US" sz="1200" b="1" dirty="0" smtClean="0"/>
              <a:t>Royal, </a:t>
            </a:r>
            <a:r>
              <a:rPr lang="en-US" altLang="en-US" sz="1200" b="1" dirty="0"/>
              <a:t>Bruce </a:t>
            </a:r>
            <a:r>
              <a:rPr lang="en-US" altLang="en-US" sz="1200" b="1" dirty="0" smtClean="0"/>
              <a:t>Chapman, </a:t>
            </a:r>
            <a:r>
              <a:rPr lang="en-US" altLang="en-US" sz="1200" b="1" dirty="0"/>
              <a:t>Scott </a:t>
            </a:r>
            <a:r>
              <a:rPr lang="en-US" altLang="en-US" sz="1200" b="1" dirty="0" smtClean="0"/>
              <a:t>Hensley, </a:t>
            </a:r>
            <a:r>
              <a:rPr lang="en-US" altLang="en-US" sz="1200" b="1" dirty="0"/>
              <a:t>Yuhsyen </a:t>
            </a:r>
            <a:r>
              <a:rPr lang="en-US" altLang="en-US" sz="1200" b="1" dirty="0" smtClean="0"/>
              <a:t>Shen, </a:t>
            </a:r>
            <a:r>
              <a:rPr lang="en-US" altLang="en-US" sz="1200" b="1" dirty="0"/>
              <a:t>Paul </a:t>
            </a:r>
            <a:r>
              <a:rPr lang="en-US" altLang="en-US" sz="1200" b="1" dirty="0" smtClean="0"/>
              <a:t>Rosen, </a:t>
            </a:r>
            <a:r>
              <a:rPr lang="en-US" altLang="en-US" sz="1200" b="1" dirty="0"/>
              <a:t>Gerald </a:t>
            </a:r>
            <a:r>
              <a:rPr lang="en-US" altLang="en-US" sz="1200" b="1" dirty="0" smtClean="0"/>
              <a:t>Bawden</a:t>
            </a:r>
          </a:p>
        </p:txBody>
      </p: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3582110"/>
            <a:ext cx="1728192" cy="9181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as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3510102"/>
            <a:ext cx="1345350" cy="10621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484358"/>
            <a:ext cx="3888432" cy="338554"/>
          </a:xfrm>
          <a:prstGeom prst="rect">
            <a:avLst/>
          </a:prstGeom>
        </p:spPr>
        <p:txBody>
          <a:bodyPr wrap="square">
            <a:spAutoFit/>
          </a:bodyPr>
          <a:lstStyle/>
          <a:p>
            <a:r>
              <a:rPr lang="en-AU" sz="1600" dirty="0" smtClean="0"/>
              <a:t>medhavy.thankappan@ga.gov.au</a:t>
            </a:r>
            <a:endParaRPr lang="en-AU" sz="1600" dirty="0"/>
          </a:p>
        </p:txBody>
      </p:sp>
    </p:spTree>
    <p:extLst>
      <p:ext uri="{BB962C8B-B14F-4D97-AF65-F5344CB8AC3E}">
        <p14:creationId xmlns:p14="http://schemas.microsoft.com/office/powerpoint/2010/main" val="722294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483518"/>
            <a:ext cx="8424936" cy="4801314"/>
          </a:xfrm>
          <a:prstGeom prst="rect">
            <a:avLst/>
          </a:prstGeom>
        </p:spPr>
        <p:txBody>
          <a:bodyPr wrap="square">
            <a:spAutoFit/>
          </a:bodyPr>
          <a:lstStyle/>
          <a:p>
            <a:r>
              <a:rPr lang="en-AU" dirty="0" smtClean="0"/>
              <a:t>AGOS CRs in Surat Basin are currently supporting routine calibration of X and C band SAR missions (1.5m CRs), some </a:t>
            </a:r>
            <a:r>
              <a:rPr lang="en-AU" dirty="0"/>
              <a:t>CR </a:t>
            </a:r>
            <a:r>
              <a:rPr lang="en-AU" dirty="0" smtClean="0"/>
              <a:t>locations may be </a:t>
            </a:r>
            <a:r>
              <a:rPr lang="en-AU" dirty="0"/>
              <a:t>affected </a:t>
            </a:r>
            <a:r>
              <a:rPr lang="en-AU" dirty="0" smtClean="0"/>
              <a:t>by deformation in future, and become sub-optimal </a:t>
            </a:r>
            <a:r>
              <a:rPr lang="en-AU" dirty="0"/>
              <a:t>for long-term </a:t>
            </a:r>
            <a:r>
              <a:rPr lang="en-AU" dirty="0" smtClean="0"/>
              <a:t>calibration</a:t>
            </a:r>
          </a:p>
          <a:p>
            <a:endParaRPr lang="en-AU" dirty="0"/>
          </a:p>
          <a:p>
            <a:r>
              <a:rPr lang="en-AU" dirty="0" smtClean="0"/>
              <a:t>Longer </a:t>
            </a:r>
            <a:r>
              <a:rPr lang="en-AU" dirty="0"/>
              <a:t>wavelength SAR missions </a:t>
            </a:r>
            <a:r>
              <a:rPr lang="en-AU" dirty="0" smtClean="0"/>
              <a:t>are being </a:t>
            </a:r>
            <a:r>
              <a:rPr lang="en-AU" dirty="0"/>
              <a:t>launched, and would require larger CRs (2.5m) for </a:t>
            </a:r>
            <a:r>
              <a:rPr lang="en-AU" dirty="0" smtClean="0"/>
              <a:t>calibration (SAOCOM, Tandem-L, NISAR, ALOS-4, BIOMASS)</a:t>
            </a:r>
          </a:p>
          <a:p>
            <a:endParaRPr lang="en-AU" dirty="0"/>
          </a:p>
          <a:p>
            <a:r>
              <a:rPr lang="en-AU" dirty="0" smtClean="0"/>
              <a:t>Ongoing discussions with NASA-JPL on support for NISAR calibration involving deployment of additional larger CRs in Australia</a:t>
            </a:r>
          </a:p>
          <a:p>
            <a:endParaRPr lang="en-AU" dirty="0"/>
          </a:p>
          <a:p>
            <a:r>
              <a:rPr lang="en-AU" dirty="0" smtClean="0"/>
              <a:t>Well maintained high quality supersites will support long-term, sustainable multi-mission </a:t>
            </a:r>
            <a:r>
              <a:rPr lang="en-AU" dirty="0"/>
              <a:t>SAR calibration </a:t>
            </a:r>
            <a:r>
              <a:rPr lang="en-AU" dirty="0" smtClean="0"/>
              <a:t>/ validation for a range of measurements </a:t>
            </a:r>
            <a:endParaRPr lang="en-AU" dirty="0" smtClean="0"/>
          </a:p>
          <a:p>
            <a:endParaRPr lang="en-AU" dirty="0"/>
          </a:p>
          <a:p>
            <a:r>
              <a:rPr lang="en-AU" dirty="0" smtClean="0"/>
              <a:t>Australia is ideal for establishing a SAR </a:t>
            </a:r>
            <a:r>
              <a:rPr lang="en-AU" dirty="0" err="1" smtClean="0"/>
              <a:t>cal</a:t>
            </a:r>
            <a:r>
              <a:rPr lang="en-AU" dirty="0" smtClean="0"/>
              <a:t> </a:t>
            </a:r>
            <a:r>
              <a:rPr lang="en-AU" dirty="0" err="1" smtClean="0"/>
              <a:t>val</a:t>
            </a:r>
            <a:r>
              <a:rPr lang="en-AU" dirty="0" smtClean="0"/>
              <a:t> </a:t>
            </a:r>
            <a:r>
              <a:rPr lang="en-AU" dirty="0" smtClean="0"/>
              <a:t>supersite </a:t>
            </a:r>
            <a:r>
              <a:rPr lang="en-AU" dirty="0" smtClean="0"/>
              <a:t>(no </a:t>
            </a:r>
            <a:r>
              <a:rPr lang="en-AU" dirty="0"/>
              <a:t>significant internal tectonic </a:t>
            </a:r>
            <a:r>
              <a:rPr lang="en-AU" dirty="0" smtClean="0"/>
              <a:t>deformation, large areas, </a:t>
            </a:r>
            <a:r>
              <a:rPr lang="en-AU" dirty="0" smtClean="0"/>
              <a:t>collocated multi-technique measurements)</a:t>
            </a:r>
            <a:endParaRPr lang="en-AU" dirty="0" smtClean="0"/>
          </a:p>
          <a:p>
            <a:endParaRPr lang="en-AU" dirty="0"/>
          </a:p>
          <a:p>
            <a:r>
              <a:rPr lang="en-AU" dirty="0" smtClean="0"/>
              <a:t>   </a:t>
            </a:r>
            <a:endParaRPr lang="en-AU" dirty="0"/>
          </a:p>
        </p:txBody>
      </p:sp>
      <p:sp>
        <p:nvSpPr>
          <p:cNvPr id="3" name="Title 1"/>
          <p:cNvSpPr>
            <a:spLocks noGrp="1"/>
          </p:cNvSpPr>
          <p:nvPr>
            <p:ph type="title"/>
          </p:nvPr>
        </p:nvSpPr>
        <p:spPr>
          <a:xfrm>
            <a:off x="304866" y="9956"/>
            <a:ext cx="8229600"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GB" dirty="0" smtClean="0"/>
              <a:t>Context for a SAR calibration supersite in Australia</a:t>
            </a:r>
            <a:endParaRPr lang="en-GB" dirty="0"/>
          </a:p>
        </p:txBody>
      </p:sp>
    </p:spTree>
    <p:extLst>
      <p:ext uri="{BB962C8B-B14F-4D97-AF65-F5344CB8AC3E}">
        <p14:creationId xmlns:p14="http://schemas.microsoft.com/office/powerpoint/2010/main" val="193431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3480"/>
            <a:ext cx="8229600" cy="461665"/>
          </a:xfrm>
        </p:spPr>
        <p:txBody>
          <a:bodyPr/>
          <a:lstStyle/>
          <a:p>
            <a:r>
              <a:rPr lang="en-AU" dirty="0" smtClean="0"/>
              <a:t>AGOS CR array - Surat Basin, Queensland</a:t>
            </a:r>
            <a:endParaRPr lang="en-AU" dirty="0"/>
          </a:p>
        </p:txBody>
      </p:sp>
      <p:sp>
        <p:nvSpPr>
          <p:cNvPr id="5" name="Content Placeholder 2"/>
          <p:cNvSpPr>
            <a:spLocks noGrp="1"/>
          </p:cNvSpPr>
          <p:nvPr>
            <p:ph idx="1"/>
          </p:nvPr>
        </p:nvSpPr>
        <p:spPr>
          <a:xfrm>
            <a:off x="179512" y="627534"/>
            <a:ext cx="2448272" cy="4032448"/>
          </a:xfrm>
        </p:spPr>
        <p:txBody>
          <a:bodyPr/>
          <a:lstStyle/>
          <a:p>
            <a:r>
              <a:rPr lang="en-AU" dirty="0"/>
              <a:t>65 </a:t>
            </a:r>
            <a:r>
              <a:rPr lang="en-AU" dirty="0" smtClean="0"/>
              <a:t>sites with survey marks, </a:t>
            </a:r>
            <a:r>
              <a:rPr lang="en-AU" dirty="0"/>
              <a:t>40 with co-located radar corner </a:t>
            </a:r>
            <a:r>
              <a:rPr lang="en-AU" dirty="0" smtClean="0"/>
              <a:t>reflectors</a:t>
            </a:r>
            <a:r>
              <a:rPr lang="en-AU" dirty="0"/>
              <a:t> </a:t>
            </a:r>
            <a:r>
              <a:rPr lang="en-AU" dirty="0" smtClean="0"/>
              <a:t>spread over 100km x 100km</a:t>
            </a:r>
          </a:p>
          <a:p>
            <a:r>
              <a:rPr lang="en-AU" dirty="0"/>
              <a:t>C</a:t>
            </a:r>
            <a:r>
              <a:rPr lang="en-AU" dirty="0" smtClean="0"/>
              <a:t>urrently </a:t>
            </a:r>
            <a:r>
              <a:rPr lang="en-AU" dirty="0"/>
              <a:t>used by multiple SAR missions for calibration including the Sentinel-1 </a:t>
            </a:r>
            <a:r>
              <a:rPr lang="en-AU" dirty="0" smtClean="0"/>
              <a:t>under </a:t>
            </a:r>
            <a:r>
              <a:rPr lang="en-AU" dirty="0"/>
              <a:t>ESA’s FRM4SAR initiative; NISAR </a:t>
            </a:r>
            <a:r>
              <a:rPr lang="en-AU" dirty="0" err="1"/>
              <a:t>cal</a:t>
            </a:r>
            <a:r>
              <a:rPr lang="en-AU" dirty="0"/>
              <a:t> support being discussed now</a:t>
            </a:r>
          </a:p>
          <a:p>
            <a:endParaRPr lang="en-AU" dirty="0" smtClean="0"/>
          </a:p>
          <a:p>
            <a:r>
              <a:rPr lang="en-AU" dirty="0" smtClean="0"/>
              <a:t> </a:t>
            </a:r>
            <a:endParaRPr lang="en-AU"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778096"/>
            <a:ext cx="6120680" cy="344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618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platzhalter 4"/>
          <p:cNvSpPr>
            <a:spLocks noGrp="1"/>
          </p:cNvSpPr>
          <p:nvPr>
            <p:ph type="body" sz="quarter" idx="12"/>
          </p:nvPr>
        </p:nvSpPr>
        <p:spPr>
          <a:xfrm>
            <a:off x="202145" y="627534"/>
            <a:ext cx="8784976" cy="594066"/>
          </a:xfrm>
        </p:spPr>
        <p:txBody>
          <a:bodyPr/>
          <a:lstStyle/>
          <a:p>
            <a:pPr>
              <a:spcAft>
                <a:spcPts val="600"/>
              </a:spcAft>
            </a:pPr>
            <a:r>
              <a:rPr lang="en-US" sz="1600" dirty="0" err="1" smtClean="0"/>
              <a:t>Yarragadee</a:t>
            </a:r>
            <a:r>
              <a:rPr lang="en-US" sz="1600" dirty="0" smtClean="0"/>
              <a:t> is one of the few fundamental geodetic stations that co-locates all four geodetic techniques (GNSS, VLBI, SLR, DORIS) . In August 2018 station equipped with two trihedral CRs (1.5m), mounted on deep concrete foundations, with one CR facing east and the other CR facing west to support both ascending and descending passes</a:t>
            </a:r>
          </a:p>
        </p:txBody>
      </p:sp>
      <p:sp>
        <p:nvSpPr>
          <p:cNvPr id="45" name="Titel 1"/>
          <p:cNvSpPr>
            <a:spLocks noGrp="1"/>
          </p:cNvSpPr>
          <p:nvPr>
            <p:ph type="title"/>
          </p:nvPr>
        </p:nvSpPr>
        <p:spPr>
          <a:xfrm>
            <a:off x="274153" y="123478"/>
            <a:ext cx="8172000" cy="507831"/>
          </a:xfrm>
        </p:spPr>
        <p:txBody>
          <a:bodyPr/>
          <a:lstStyle/>
          <a:p>
            <a:pPr>
              <a:lnSpc>
                <a:spcPct val="150000"/>
              </a:lnSpc>
              <a:spcBef>
                <a:spcPts val="2400"/>
              </a:spcBef>
              <a:spcAft>
                <a:spcPts val="3600"/>
              </a:spcAft>
            </a:pPr>
            <a:r>
              <a:rPr lang="en-US" sz="1800" dirty="0" smtClean="0"/>
              <a:t>Permanent SAR Corner Reflectors at </a:t>
            </a:r>
            <a:r>
              <a:rPr lang="en-US" sz="1800" dirty="0" err="1" smtClean="0"/>
              <a:t>Yarragadee</a:t>
            </a:r>
            <a:r>
              <a:rPr lang="en-US" sz="1800" dirty="0" smtClean="0"/>
              <a:t> Geodetic Station</a:t>
            </a:r>
            <a:endParaRPr lang="en-US" sz="1400" i="1" dirty="0"/>
          </a:p>
        </p:txBody>
      </p:sp>
      <p:sp>
        <p:nvSpPr>
          <p:cNvPr id="19" name="Fußzeilenplatzhalter 3"/>
          <p:cNvSpPr>
            <a:spLocks noGrp="1"/>
          </p:cNvSpPr>
          <p:nvPr>
            <p:ph type="ftr" sz="quarter" idx="13"/>
          </p:nvPr>
        </p:nvSpPr>
        <p:spPr>
          <a:xfrm>
            <a:off x="1529999" y="94499"/>
            <a:ext cx="7128000" cy="108000"/>
          </a:xfrm>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mn-ea"/>
                <a:cs typeface="+mn-cs"/>
              </a:rPr>
              <a:t>&gt; </a:t>
            </a:r>
            <a:r>
              <a:rPr kumimoji="0" lang="en-US" sz="800" b="0" i="0" u="none" strike="noStrike" kern="1200" cap="none" spc="0" normalizeH="0" baseline="0" noProof="0" dirty="0" smtClean="0">
                <a:ln>
                  <a:noFill/>
                </a:ln>
                <a:solidFill>
                  <a:srgbClr val="FFFFFF"/>
                </a:solidFill>
                <a:effectLst/>
                <a:uLnTx/>
                <a:uFillTx/>
                <a:latin typeface="Arial" charset="0"/>
                <a:ea typeface="+mn-ea"/>
                <a:cs typeface="+mn-cs"/>
              </a:rPr>
              <a:t>CEOS 2018 Inputs &gt; </a:t>
            </a:r>
            <a:r>
              <a:rPr kumimoji="0" lang="en-US" sz="800" b="0" i="0" u="none" strike="noStrike" kern="1200" cap="none" spc="0" normalizeH="0" baseline="0" noProof="0" dirty="0">
                <a:ln>
                  <a:noFill/>
                </a:ln>
                <a:solidFill>
                  <a:srgbClr val="FFFFFF"/>
                </a:solidFill>
                <a:effectLst/>
                <a:uLnTx/>
                <a:uFillTx/>
                <a:latin typeface="Arial" charset="0"/>
                <a:ea typeface="+mn-ea"/>
                <a:cs typeface="+mn-cs"/>
              </a:rPr>
              <a:t>C. Gisinger &gt; </a:t>
            </a:r>
            <a:r>
              <a:rPr kumimoji="0" lang="en-US" sz="800" b="0" i="0" u="none" strike="noStrike" kern="1200" cap="none" spc="0" normalizeH="0" baseline="0" noProof="0" dirty="0" smtClean="0">
                <a:ln>
                  <a:noFill/>
                </a:ln>
                <a:solidFill>
                  <a:srgbClr val="FFFFFF"/>
                </a:solidFill>
                <a:effectLst/>
                <a:uLnTx/>
                <a:uFillTx/>
                <a:latin typeface="Arial" charset="0"/>
                <a:ea typeface="+mn-ea"/>
                <a:cs typeface="+mn-cs"/>
              </a:rPr>
              <a:t>2018-11-28</a:t>
            </a:r>
            <a:endParaRPr kumimoji="0" lang="en-GB" sz="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953" y="2372591"/>
            <a:ext cx="4696991" cy="2351586"/>
          </a:xfrm>
          <a:prstGeom prst="rect">
            <a:avLst/>
          </a:prstGeom>
        </p:spPr>
      </p:pic>
      <p:sp>
        <p:nvSpPr>
          <p:cNvPr id="21" name="Textplatzhalter 4"/>
          <p:cNvSpPr txBox="1">
            <a:spLocks/>
          </p:cNvSpPr>
          <p:nvPr/>
        </p:nvSpPr>
        <p:spPr bwMode="auto">
          <a:xfrm>
            <a:off x="223364" y="1779662"/>
            <a:ext cx="368367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marR="0" lvl="0" indent="-180000" algn="l" defTabSz="914400" rtl="0" eaLnBrk="1" fontAlgn="base" latinLnBrk="0" hangingPunct="1">
              <a:lnSpc>
                <a:spcPct val="100000"/>
              </a:lnSpc>
              <a:spcBef>
                <a:spcPts val="300"/>
              </a:spcBef>
              <a:spcAft>
                <a:spcPts val="600"/>
              </a:spcAft>
              <a:buClrTx/>
              <a:buSzTx/>
              <a:buFont typeface="Arial" pitchFamily="34" charset="0"/>
              <a:buChar char="•"/>
              <a:tabLst/>
              <a:defRPr/>
            </a:pPr>
            <a:r>
              <a:rPr kumimoji="0" lang="en-US" sz="16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The CR vertical boresight was aligned for 40° incidence angle to allow measurements from all radar beams between 25° and 55° incidence angle</a:t>
            </a:r>
          </a:p>
          <a:p>
            <a:pPr marL="180000" marR="0" lvl="0" indent="-180000" algn="l" defTabSz="914400" rtl="0" eaLnBrk="1" fontAlgn="base" latinLnBrk="0" hangingPunct="1">
              <a:lnSpc>
                <a:spcPct val="100000"/>
              </a:lnSpc>
              <a:spcBef>
                <a:spcPts val="300"/>
              </a:spcBef>
              <a:spcAft>
                <a:spcPts val="600"/>
              </a:spcAft>
              <a:buClrTx/>
              <a:buSzTx/>
              <a:buFont typeface="Arial" pitchFamily="34" charset="0"/>
              <a:buChar char="•"/>
              <a:tabLst/>
              <a:defRPr/>
            </a:pPr>
            <a:r>
              <a:rPr kumimoji="0" lang="en-AU" sz="1600" b="0" i="0" u="none" strike="noStrike" kern="1200" cap="none" spc="0" normalizeH="0" baseline="0" noProof="0" dirty="0">
                <a:ln>
                  <a:noFill/>
                </a:ln>
                <a:solidFill>
                  <a:srgbClr val="4D4D4F"/>
                </a:solidFill>
                <a:effectLst/>
                <a:uLnTx/>
                <a:uFillTx/>
                <a:latin typeface="Arial" pitchFamily="34" charset="0"/>
                <a:ea typeface="+mn-ea"/>
                <a:cs typeface="Arial" pitchFamily="34" charset="0"/>
              </a:rPr>
              <a:t>Local ties have been </a:t>
            </a:r>
            <a:r>
              <a:rPr kumimoji="0" lang="en-AU" sz="16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measured with </a:t>
            </a:r>
            <a:r>
              <a:rPr kumimoji="0" lang="en-AU" sz="1600" b="0" i="0" u="none" strike="noStrike" kern="1200" cap="none" spc="0" normalizeH="0" baseline="0" noProof="0" dirty="0">
                <a:ln>
                  <a:noFill/>
                </a:ln>
                <a:solidFill>
                  <a:srgbClr val="4D4D4F"/>
                </a:solidFill>
                <a:effectLst/>
                <a:uLnTx/>
                <a:uFillTx/>
                <a:latin typeface="Arial" pitchFamily="34" charset="0"/>
                <a:ea typeface="+mn-ea"/>
                <a:cs typeface="Arial" pitchFamily="34" charset="0"/>
              </a:rPr>
              <a:t>terrestrial geodetic </a:t>
            </a:r>
            <a:r>
              <a:rPr kumimoji="0" lang="en-AU" sz="16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survey and </a:t>
            </a:r>
            <a:r>
              <a:rPr kumimoji="0" lang="en-AU" sz="1600" b="0" i="0" u="none" strike="noStrike" kern="1200" cap="none" spc="0" normalizeH="0" baseline="0" noProof="0" dirty="0">
                <a:ln>
                  <a:noFill/>
                </a:ln>
                <a:solidFill>
                  <a:srgbClr val="4D4D4F"/>
                </a:solidFill>
                <a:effectLst/>
                <a:uLnTx/>
                <a:uFillTx/>
                <a:latin typeface="Arial" pitchFamily="34" charset="0"/>
                <a:ea typeface="+mn-ea"/>
                <a:cs typeface="Arial" pitchFamily="34" charset="0"/>
              </a:rPr>
              <a:t>are now available </a:t>
            </a:r>
            <a:r>
              <a:rPr kumimoji="0" lang="en-AU" sz="16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in GDA2020 &amp; ITRF2014</a:t>
            </a:r>
          </a:p>
          <a:p>
            <a:pPr marL="180000" marR="0" lvl="0" indent="-180000" algn="l" defTabSz="914400" rtl="0" eaLnBrk="1" fontAlgn="base" latinLnBrk="0" hangingPunct="1">
              <a:lnSpc>
                <a:spcPct val="100000"/>
              </a:lnSpc>
              <a:spcBef>
                <a:spcPts val="300"/>
              </a:spcBef>
              <a:spcAft>
                <a:spcPts val="600"/>
              </a:spcAft>
              <a:buClrTx/>
              <a:buSzTx/>
              <a:buFont typeface="Arial" pitchFamily="34" charset="0"/>
              <a:buChar char="•"/>
              <a:tabLst/>
              <a:defRPr/>
            </a:pPr>
            <a:r>
              <a:rPr kumimoji="0" lang="en-AU" sz="1600" b="0" i="0" u="none" strike="noStrike" kern="1200" cap="none" spc="0" normalizeH="0" baseline="0" noProof="0" dirty="0">
                <a:ln>
                  <a:noFill/>
                </a:ln>
                <a:solidFill>
                  <a:srgbClr val="4D4D4F"/>
                </a:solidFill>
                <a:effectLst/>
                <a:uLnTx/>
                <a:uFillTx/>
                <a:latin typeface="Arial" pitchFamily="34" charset="0"/>
                <a:ea typeface="+mn-ea"/>
                <a:cs typeface="Arial" pitchFamily="34" charset="0"/>
              </a:rPr>
              <a:t>Both CRs have perfect visibility and the derived SCR values are in line with </a:t>
            </a:r>
            <a:r>
              <a:rPr kumimoji="0" lang="en-AU" sz="16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results </a:t>
            </a:r>
            <a:r>
              <a:rPr kumimoji="0" lang="en-AU" sz="1600" b="0" i="0" u="none" strike="noStrike" kern="1200" cap="none" spc="0" normalizeH="0" baseline="0" noProof="0" dirty="0">
                <a:ln>
                  <a:noFill/>
                </a:ln>
                <a:solidFill>
                  <a:srgbClr val="4D4D4F"/>
                </a:solidFill>
                <a:effectLst/>
                <a:uLnTx/>
                <a:uFillTx/>
                <a:latin typeface="Arial" pitchFamily="34" charset="0"/>
                <a:ea typeface="+mn-ea"/>
                <a:cs typeface="Arial" pitchFamily="34" charset="0"/>
              </a:rPr>
              <a:t>obtained for the 1.5m CRs at </a:t>
            </a:r>
            <a:r>
              <a:rPr kumimoji="0" lang="en-AU" sz="1600" b="0" i="0" u="none" strike="noStrike" kern="1200" cap="none" spc="0" normalizeH="0" baseline="0" noProof="0" dirty="0" err="1">
                <a:ln>
                  <a:noFill/>
                </a:ln>
                <a:solidFill>
                  <a:srgbClr val="4D4D4F"/>
                </a:solidFill>
                <a:effectLst/>
                <a:uLnTx/>
                <a:uFillTx/>
                <a:latin typeface="Arial" pitchFamily="34" charset="0"/>
                <a:ea typeface="+mn-ea"/>
                <a:cs typeface="Arial" pitchFamily="34" charset="0"/>
              </a:rPr>
              <a:t>Wettzell</a:t>
            </a:r>
            <a:r>
              <a:rPr kumimoji="0" lang="en-AU" sz="1600" b="0" i="0" u="none" strike="noStrike" kern="1200" cap="none" spc="0" normalizeH="0" baseline="0" noProof="0" dirty="0">
                <a:ln>
                  <a:noFill/>
                </a:ln>
                <a:solidFill>
                  <a:srgbClr val="4D4D4F"/>
                </a:solidFill>
                <a:effectLst/>
                <a:uLnTx/>
                <a:uFillTx/>
                <a:latin typeface="Arial" pitchFamily="34" charset="0"/>
                <a:ea typeface="+mn-ea"/>
                <a:cs typeface="Arial" pitchFamily="34" charset="0"/>
              </a:rPr>
              <a:t> and </a:t>
            </a:r>
            <a:r>
              <a:rPr kumimoji="0" lang="en-AU" sz="1600" b="0" i="0" u="none" strike="noStrike" kern="1200" cap="none" spc="0" normalizeH="0" baseline="0" noProof="0" dirty="0" err="1">
                <a:ln>
                  <a:noFill/>
                </a:ln>
                <a:solidFill>
                  <a:srgbClr val="4D4D4F"/>
                </a:solidFill>
                <a:effectLst/>
                <a:uLnTx/>
                <a:uFillTx/>
                <a:latin typeface="Arial" pitchFamily="34" charset="0"/>
                <a:ea typeface="+mn-ea"/>
                <a:cs typeface="Arial" pitchFamily="34" charset="0"/>
              </a:rPr>
              <a:t>Metsähovi</a:t>
            </a:r>
            <a:r>
              <a:rPr kumimoji="0" lang="en-AU" sz="1600" b="0" i="0" u="none" strike="noStrike" kern="1200" cap="none" spc="0" normalizeH="0" baseline="0" noProof="0" dirty="0">
                <a:ln>
                  <a:noFill/>
                </a:ln>
                <a:solidFill>
                  <a:srgbClr val="4D4D4F"/>
                </a:solidFill>
                <a:effectLst/>
                <a:uLnTx/>
                <a:uFillTx/>
                <a:latin typeface="Arial" pitchFamily="34" charset="0"/>
                <a:ea typeface="+mn-ea"/>
                <a:cs typeface="Arial" pitchFamily="34" charset="0"/>
              </a:rPr>
              <a:t> (45 to 50 dB)</a:t>
            </a:r>
            <a:endParaRPr kumimoji="0" lang="en-US" sz="16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ts val="300"/>
              </a:spcBef>
              <a:spcAft>
                <a:spcPts val="300"/>
              </a:spcAft>
              <a:buClrTx/>
              <a:buSzTx/>
              <a:buFont typeface="Arial" pitchFamily="34" charset="0"/>
              <a:buNone/>
              <a:tabLst/>
              <a:defRPr/>
            </a:pPr>
            <a:endParaRPr kumimoji="0" lang="en-US" sz="1200" b="0" i="0" u="none" strike="noStrike" kern="1200" cap="none" spc="0" normalizeH="0" baseline="0" noProof="0" dirty="0">
              <a:ln>
                <a:noFill/>
              </a:ln>
              <a:solidFill>
                <a:srgbClr val="4D4D4F"/>
              </a:solidFill>
              <a:effectLst/>
              <a:uLnTx/>
              <a:uFillTx/>
              <a:latin typeface="Arial" pitchFamily="34" charset="0"/>
              <a:ea typeface="+mn-ea"/>
              <a:cs typeface="Arial" pitchFamily="34" charset="0"/>
            </a:endParaRPr>
          </a:p>
        </p:txBody>
      </p:sp>
      <p:cxnSp>
        <p:nvCxnSpPr>
          <p:cNvPr id="4" name="Gerade Verbindung mit Pfeil 3"/>
          <p:cNvCxnSpPr/>
          <p:nvPr/>
        </p:nvCxnSpPr>
        <p:spPr>
          <a:xfrm>
            <a:off x="7344122" y="2768631"/>
            <a:ext cx="0" cy="43204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a:off x="7058372" y="2730531"/>
            <a:ext cx="0" cy="43204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7236173" y="2578038"/>
            <a:ext cx="346249" cy="215444"/>
          </a:xfrm>
          <a:prstGeom prst="rect">
            <a:avLst/>
          </a:prstGeom>
          <a:solidFill>
            <a:schemeClr val="bg1"/>
          </a:solid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CR</a:t>
            </a:r>
            <a:r>
              <a:rPr kumimoji="0" lang="de-DE" sz="1400" b="0" i="0" u="none" strike="noStrike" kern="1200" cap="none" spc="0" normalizeH="0" baseline="-25000" noProof="0" dirty="0" smtClean="0">
                <a:ln>
                  <a:noFill/>
                </a:ln>
                <a:solidFill>
                  <a:srgbClr val="4D4D4F"/>
                </a:solidFill>
                <a:effectLst/>
                <a:uLnTx/>
                <a:uFillTx/>
                <a:latin typeface="Arial" pitchFamily="34" charset="0"/>
                <a:ea typeface="+mn-ea"/>
                <a:cs typeface="Arial" pitchFamily="34" charset="0"/>
              </a:rPr>
              <a:t>D</a:t>
            </a:r>
          </a:p>
        </p:txBody>
      </p:sp>
      <p:sp>
        <p:nvSpPr>
          <p:cNvPr id="23" name="Textfeld 22"/>
          <p:cNvSpPr txBox="1"/>
          <p:nvPr/>
        </p:nvSpPr>
        <p:spPr>
          <a:xfrm>
            <a:off x="6834448" y="2539938"/>
            <a:ext cx="339837" cy="215444"/>
          </a:xfrm>
          <a:prstGeom prst="rect">
            <a:avLst/>
          </a:prstGeom>
          <a:solidFill>
            <a:schemeClr val="bg1"/>
          </a:solid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CR</a:t>
            </a:r>
            <a:r>
              <a:rPr kumimoji="0" lang="de-DE" sz="1400" b="0" i="0" u="none" strike="noStrike" kern="1200" cap="none" spc="0" normalizeH="0" baseline="-25000" noProof="0" dirty="0" smtClean="0">
                <a:ln>
                  <a:noFill/>
                </a:ln>
                <a:solidFill>
                  <a:srgbClr val="4D4D4F"/>
                </a:solidFill>
                <a:effectLst/>
                <a:uLnTx/>
                <a:uFillTx/>
                <a:latin typeface="Arial" pitchFamily="34" charset="0"/>
                <a:ea typeface="+mn-ea"/>
                <a:cs typeface="Arial" pitchFamily="34" charset="0"/>
              </a:rPr>
              <a:t>A</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152" y="2431288"/>
            <a:ext cx="1224136" cy="745516"/>
          </a:xfrm>
          <a:prstGeom prst="rect">
            <a:avLst/>
          </a:prstGeom>
        </p:spPr>
      </p:pic>
      <p:sp>
        <p:nvSpPr>
          <p:cNvPr id="8" name="Textfeld 7"/>
          <p:cNvSpPr txBox="1"/>
          <p:nvPr/>
        </p:nvSpPr>
        <p:spPr>
          <a:xfrm>
            <a:off x="4323355" y="2719407"/>
            <a:ext cx="769441" cy="169277"/>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1"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Yarragadee</a:t>
            </a:r>
          </a:p>
        </p:txBody>
      </p:sp>
      <p:sp>
        <p:nvSpPr>
          <p:cNvPr id="24" name="Textfeld 23"/>
          <p:cNvSpPr txBox="1"/>
          <p:nvPr/>
        </p:nvSpPr>
        <p:spPr>
          <a:xfrm>
            <a:off x="4524673" y="4537482"/>
            <a:ext cx="4032447" cy="138499"/>
          </a:xfrm>
          <a:prstGeom prst="rect">
            <a:avLst/>
          </a:prstGeom>
          <a:solidFill>
            <a:schemeClr val="bg1"/>
          </a:solid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err="1" smtClean="0">
                <a:ln>
                  <a:noFill/>
                </a:ln>
                <a:solidFill>
                  <a:srgbClr val="4D4D4F"/>
                </a:solidFill>
                <a:effectLst/>
                <a:uLnTx/>
                <a:uFillTx/>
                <a:latin typeface="Arial" pitchFamily="34" charset="0"/>
                <a:ea typeface="+mn-ea"/>
                <a:cs typeface="Arial" pitchFamily="34" charset="0"/>
              </a:rPr>
              <a:t>modified</a:t>
            </a:r>
            <a:r>
              <a:rPr kumimoji="0" lang="de-DE" sz="9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 </a:t>
            </a:r>
            <a:r>
              <a:rPr kumimoji="0" lang="de-DE" sz="900" b="0" i="0" u="none" strike="noStrike" kern="1200" cap="none" spc="0" normalizeH="0" baseline="0" noProof="0" dirty="0" err="1" smtClean="0">
                <a:ln>
                  <a:noFill/>
                </a:ln>
                <a:solidFill>
                  <a:srgbClr val="4D4D4F"/>
                </a:solidFill>
                <a:effectLst/>
                <a:uLnTx/>
                <a:uFillTx/>
                <a:latin typeface="Arial" pitchFamily="34" charset="0"/>
                <a:ea typeface="+mn-ea"/>
                <a:cs typeface="Arial" pitchFamily="34" charset="0"/>
              </a:rPr>
              <a:t>from</a:t>
            </a:r>
            <a:r>
              <a:rPr kumimoji="0" lang="de-DE" sz="9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 </a:t>
            </a:r>
            <a:r>
              <a:rPr kumimoji="0" lang="de-DE" sz="900" b="0" i="0" u="none" strike="noStrike" kern="1200" cap="none" spc="0" normalizeH="0" baseline="0" noProof="0" dirty="0" err="1" smtClean="0">
                <a:ln>
                  <a:noFill/>
                </a:ln>
                <a:solidFill>
                  <a:srgbClr val="4D4D4F"/>
                </a:solidFill>
                <a:effectLst/>
                <a:uLnTx/>
                <a:uFillTx/>
                <a:latin typeface="Arial" pitchFamily="34" charset="0"/>
                <a:ea typeface="+mn-ea"/>
                <a:cs typeface="Arial" pitchFamily="34" charset="0"/>
              </a:rPr>
              <a:t>Teunissen</a:t>
            </a:r>
            <a:r>
              <a:rPr kumimoji="0" lang="de-DE" sz="9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 &amp; </a:t>
            </a:r>
            <a:r>
              <a:rPr kumimoji="0" lang="de-DE" sz="900" b="0" i="0" u="none" strike="noStrike" kern="1200" cap="none" spc="0" normalizeH="0" baseline="0" noProof="0" dirty="0" err="1" smtClean="0">
                <a:ln>
                  <a:noFill/>
                </a:ln>
                <a:solidFill>
                  <a:srgbClr val="4D4D4F"/>
                </a:solidFill>
                <a:effectLst/>
                <a:uLnTx/>
                <a:uFillTx/>
                <a:latin typeface="Arial" pitchFamily="34" charset="0"/>
                <a:ea typeface="+mn-ea"/>
                <a:cs typeface="Arial" pitchFamily="34" charset="0"/>
              </a:rPr>
              <a:t>Montenbruck</a:t>
            </a:r>
            <a:r>
              <a:rPr kumimoji="0" lang="de-DE" sz="9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 Springer Handbook </a:t>
            </a:r>
            <a:r>
              <a:rPr kumimoji="0" lang="de-DE" sz="900" b="0" i="0" u="none" strike="noStrike" kern="1200" cap="none" spc="0" normalizeH="0" baseline="0" noProof="0" dirty="0" err="1" smtClean="0">
                <a:ln>
                  <a:noFill/>
                </a:ln>
                <a:solidFill>
                  <a:srgbClr val="4D4D4F"/>
                </a:solidFill>
                <a:effectLst/>
                <a:uLnTx/>
                <a:uFillTx/>
                <a:latin typeface="Arial" pitchFamily="34" charset="0"/>
                <a:ea typeface="+mn-ea"/>
                <a:cs typeface="Arial" pitchFamily="34" charset="0"/>
              </a:rPr>
              <a:t>of</a:t>
            </a:r>
            <a:r>
              <a:rPr kumimoji="0" lang="de-DE" sz="900" b="0" i="0" u="none" strike="noStrike" kern="1200" cap="none" spc="0" normalizeH="0" baseline="0" noProof="0" dirty="0" smtClean="0">
                <a:ln>
                  <a:noFill/>
                </a:ln>
                <a:solidFill>
                  <a:srgbClr val="4D4D4F"/>
                </a:solidFill>
                <a:effectLst/>
                <a:uLnTx/>
                <a:uFillTx/>
                <a:latin typeface="Arial" pitchFamily="34" charset="0"/>
                <a:ea typeface="+mn-ea"/>
                <a:cs typeface="Arial" pitchFamily="34" charset="0"/>
              </a:rPr>
              <a:t> GNSS, 2017</a:t>
            </a:r>
            <a:endParaRPr kumimoji="0" lang="de-DE" sz="900" b="0" i="0" u="none" strike="noStrike" kern="1200" cap="none" spc="0" normalizeH="0" baseline="-25000" noProof="0" dirty="0" smtClean="0">
              <a:ln>
                <a:noFill/>
              </a:ln>
              <a:solidFill>
                <a:srgbClr val="4D4D4F"/>
              </a:solidFill>
              <a:effectLst/>
              <a:uLnTx/>
              <a:uFillTx/>
              <a:latin typeface="Arial" pitchFamily="34" charset="0"/>
              <a:ea typeface="+mn-ea"/>
              <a:cs typeface="Arial" pitchFamily="34" charset="0"/>
            </a:endParaRPr>
          </a:p>
        </p:txBody>
      </p:sp>
      <p:pic>
        <p:nvPicPr>
          <p:cNvPr id="3" name="Picture 2"/>
          <p:cNvPicPr>
            <a:picLocks noChangeAspect="1"/>
          </p:cNvPicPr>
          <p:nvPr/>
        </p:nvPicPr>
        <p:blipFill>
          <a:blip r:embed="rId4"/>
          <a:stretch>
            <a:fillRect/>
          </a:stretch>
        </p:blipFill>
        <p:spPr>
          <a:xfrm>
            <a:off x="6228184" y="1613162"/>
            <a:ext cx="988245" cy="749859"/>
          </a:xfrm>
          <a:prstGeom prst="rect">
            <a:avLst/>
          </a:prstGeom>
        </p:spPr>
      </p:pic>
      <p:pic>
        <p:nvPicPr>
          <p:cNvPr id="6" name="Picture 5"/>
          <p:cNvPicPr>
            <a:picLocks noChangeAspect="1"/>
          </p:cNvPicPr>
          <p:nvPr/>
        </p:nvPicPr>
        <p:blipFill>
          <a:blip r:embed="rId5"/>
          <a:stretch>
            <a:fillRect/>
          </a:stretch>
        </p:blipFill>
        <p:spPr>
          <a:xfrm>
            <a:off x="7245943" y="1613162"/>
            <a:ext cx="895315" cy="746706"/>
          </a:xfrm>
          <a:prstGeom prst="rect">
            <a:avLst/>
          </a:prstGeom>
        </p:spPr>
      </p:pic>
      <p:pic>
        <p:nvPicPr>
          <p:cNvPr id="9" name="Picture 2"/>
          <p:cNvPicPr>
            <a:picLocks noChangeAspect="1"/>
          </p:cNvPicPr>
          <p:nvPr/>
        </p:nvPicPr>
        <p:blipFill>
          <a:blip r:embed="rId4"/>
          <a:stretch>
            <a:fillRect/>
          </a:stretch>
        </p:blipFill>
        <p:spPr>
          <a:xfrm>
            <a:off x="6228184" y="1613162"/>
            <a:ext cx="988245" cy="749859"/>
          </a:xfrm>
          <a:prstGeom prst="rect">
            <a:avLst/>
          </a:prstGeom>
        </p:spPr>
      </p:pic>
      <p:pic>
        <p:nvPicPr>
          <p:cNvPr id="10" name="Picture 5"/>
          <p:cNvPicPr>
            <a:picLocks noChangeAspect="1"/>
          </p:cNvPicPr>
          <p:nvPr/>
        </p:nvPicPr>
        <p:blipFill>
          <a:blip r:embed="rId5"/>
          <a:stretch>
            <a:fillRect/>
          </a:stretch>
        </p:blipFill>
        <p:spPr>
          <a:xfrm>
            <a:off x="7245943" y="1613162"/>
            <a:ext cx="895315" cy="746706"/>
          </a:xfrm>
          <a:prstGeom prst="rect">
            <a:avLst/>
          </a:prstGeom>
        </p:spPr>
      </p:pic>
    </p:spTree>
    <p:extLst>
      <p:ext uri="{BB962C8B-B14F-4D97-AF65-F5344CB8AC3E}">
        <p14:creationId xmlns:p14="http://schemas.microsoft.com/office/powerpoint/2010/main" val="2136759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D27D-8A0D-0147-9F80-63B43673C91B}"/>
              </a:ext>
            </a:extLst>
          </p:cNvPr>
          <p:cNvSpPr>
            <a:spLocks noGrp="1"/>
          </p:cNvSpPr>
          <p:nvPr>
            <p:ph type="title"/>
          </p:nvPr>
        </p:nvSpPr>
        <p:spPr>
          <a:xfrm>
            <a:off x="1865351" y="191711"/>
            <a:ext cx="7243153" cy="5078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eaLnBrk="0" fontAlgn="base" hangingPunct="0">
              <a:lnSpc>
                <a:spcPct val="150000"/>
              </a:lnSpc>
              <a:spcBef>
                <a:spcPts val="2400"/>
              </a:spcBef>
              <a:spcAft>
                <a:spcPts val="3600"/>
              </a:spcAft>
            </a:pPr>
            <a:r>
              <a:rPr lang="en-US" b="1" dirty="0">
                <a:solidFill>
                  <a:srgbClr val="267485"/>
                </a:solidFill>
                <a:latin typeface="Arial" panose="020B0604020202020204" pitchFamily="34" charset="0"/>
                <a:cs typeface="Arial" panose="020B0604020202020204" pitchFamily="34" charset="0"/>
              </a:rPr>
              <a:t>NISAR </a:t>
            </a:r>
            <a:r>
              <a:rPr lang="en-US" b="1" dirty="0" smtClean="0">
                <a:solidFill>
                  <a:srgbClr val="267485"/>
                </a:solidFill>
                <a:latin typeface="Arial" panose="020B0604020202020204" pitchFamily="34" charset="0"/>
                <a:cs typeface="Arial" panose="020B0604020202020204" pitchFamily="34" charset="0"/>
              </a:rPr>
              <a:t>requires </a:t>
            </a:r>
            <a:r>
              <a:rPr lang="en-US" b="1" dirty="0">
                <a:solidFill>
                  <a:srgbClr val="267485"/>
                </a:solidFill>
                <a:latin typeface="Arial" panose="020B0604020202020204" pitchFamily="34" charset="0"/>
                <a:cs typeface="Arial" panose="020B0604020202020204" pitchFamily="34" charset="0"/>
              </a:rPr>
              <a:t>an array of trihedral corner reflectors for calibration </a:t>
            </a:r>
          </a:p>
        </p:txBody>
      </p:sp>
      <p:sp>
        <p:nvSpPr>
          <p:cNvPr id="6" name="Content Placeholder 5">
            <a:extLst>
              <a:ext uri="{FF2B5EF4-FFF2-40B4-BE49-F238E27FC236}">
                <a16:creationId xmlns:a16="http://schemas.microsoft.com/office/drawing/2014/main" id="{9B924199-818C-B943-89BC-C0B4C7092936}"/>
              </a:ext>
            </a:extLst>
          </p:cNvPr>
          <p:cNvSpPr>
            <a:spLocks noGrp="1"/>
          </p:cNvSpPr>
          <p:nvPr>
            <p:ph idx="1"/>
          </p:nvPr>
        </p:nvSpPr>
        <p:spPr>
          <a:xfrm>
            <a:off x="143495" y="828675"/>
            <a:ext cx="8768388" cy="4011714"/>
          </a:xfrm>
        </p:spPr>
        <p:txBody>
          <a:bodyPr>
            <a:normAutofit fontScale="85000" lnSpcReduction="10000"/>
          </a:bodyPr>
          <a:lstStyle/>
          <a:p>
            <a:pPr marL="0" indent="0">
              <a:buNone/>
            </a:pPr>
            <a:r>
              <a:rPr lang="en-US" sz="1800" b="1" dirty="0"/>
              <a:t>Array characteristics </a:t>
            </a:r>
          </a:p>
          <a:p>
            <a:r>
              <a:rPr lang="en-US" sz="1800" dirty="0"/>
              <a:t>The array need to span NISAR’s </a:t>
            </a:r>
            <a:r>
              <a:rPr lang="en-US" sz="1800" b="1" dirty="0">
                <a:solidFill>
                  <a:srgbClr val="000099"/>
                </a:solidFill>
              </a:rPr>
              <a:t>240 km swath</a:t>
            </a:r>
          </a:p>
          <a:p>
            <a:pPr lvl="1">
              <a:lnSpc>
                <a:spcPct val="120000"/>
              </a:lnSpc>
            </a:pPr>
            <a:r>
              <a:rPr lang="en-US" sz="1700" dirty="0"/>
              <a:t>Reflectors do not need to lie on a straight line across the swath</a:t>
            </a:r>
          </a:p>
          <a:p>
            <a:pPr>
              <a:lnSpc>
                <a:spcPct val="120000"/>
              </a:lnSpc>
            </a:pPr>
            <a:r>
              <a:rPr lang="en-US" sz="1800" dirty="0"/>
              <a:t>A total of </a:t>
            </a:r>
            <a:r>
              <a:rPr lang="en-US" sz="1800" b="1" dirty="0">
                <a:solidFill>
                  <a:srgbClr val="000099"/>
                </a:solidFill>
              </a:rPr>
              <a:t>48 reflectors are needed </a:t>
            </a:r>
            <a:r>
              <a:rPr lang="en-US" sz="1800" dirty="0"/>
              <a:t>in a cross-track configuration</a:t>
            </a:r>
          </a:p>
          <a:p>
            <a:pPr lvl="1">
              <a:lnSpc>
                <a:spcPct val="120000"/>
              </a:lnSpc>
            </a:pPr>
            <a:r>
              <a:rPr lang="en-US" sz="1700" dirty="0"/>
              <a:t>Two locations within each of the 12 NISAR sub-beams</a:t>
            </a:r>
          </a:p>
          <a:p>
            <a:pPr lvl="1">
              <a:lnSpc>
                <a:spcPct val="120000"/>
              </a:lnSpc>
            </a:pPr>
            <a:r>
              <a:rPr lang="en-US" sz="1700" b="1" dirty="0">
                <a:solidFill>
                  <a:srgbClr val="000099"/>
                </a:solidFill>
              </a:rPr>
              <a:t>Four pointing directions are needed</a:t>
            </a:r>
            <a:r>
              <a:rPr lang="en-US" sz="1700" dirty="0"/>
              <a:t>, </a:t>
            </a:r>
            <a:r>
              <a:rPr lang="en-US" sz="1700" dirty="0" err="1" smtClean="0"/>
              <a:t>asc</a:t>
            </a:r>
            <a:r>
              <a:rPr lang="en-US" sz="1700" dirty="0" smtClean="0"/>
              <a:t> / </a:t>
            </a:r>
            <a:r>
              <a:rPr lang="en-US" sz="1700" dirty="0" err="1" smtClean="0"/>
              <a:t>desc</a:t>
            </a:r>
            <a:r>
              <a:rPr lang="en-US" sz="1700" dirty="0" smtClean="0"/>
              <a:t> </a:t>
            </a:r>
            <a:r>
              <a:rPr lang="en-US" sz="1700" dirty="0"/>
              <a:t>&amp; </a:t>
            </a:r>
            <a:r>
              <a:rPr lang="en-US" sz="1700" dirty="0" smtClean="0"/>
              <a:t>left / right </a:t>
            </a:r>
            <a:r>
              <a:rPr lang="en-US" sz="1700" dirty="0"/>
              <a:t>looking </a:t>
            </a:r>
            <a:r>
              <a:rPr lang="en-US" sz="1700" dirty="0" smtClean="0"/>
              <a:t>orbits</a:t>
            </a:r>
            <a:endParaRPr lang="en-US" sz="1700" dirty="0"/>
          </a:p>
          <a:p>
            <a:pPr>
              <a:lnSpc>
                <a:spcPct val="120000"/>
              </a:lnSpc>
            </a:pPr>
            <a:r>
              <a:rPr lang="en-US" sz="1800" dirty="0"/>
              <a:t>Reflectors should be deployed in areas where there is </a:t>
            </a:r>
            <a:r>
              <a:rPr lang="en-US" sz="1800" b="1" dirty="0">
                <a:solidFill>
                  <a:srgbClr val="000099"/>
                </a:solidFill>
              </a:rPr>
              <a:t>minimal vegetation/agriculture</a:t>
            </a:r>
          </a:p>
          <a:p>
            <a:pPr>
              <a:lnSpc>
                <a:spcPct val="120000"/>
              </a:lnSpc>
            </a:pPr>
            <a:r>
              <a:rPr lang="en-US" sz="1800" dirty="0"/>
              <a:t>Reflectors should be deployed in areas where there is </a:t>
            </a:r>
            <a:r>
              <a:rPr lang="en-US" sz="1800" b="1" dirty="0">
                <a:solidFill>
                  <a:srgbClr val="000099"/>
                </a:solidFill>
              </a:rPr>
              <a:t>minimal deformation/subsidence</a:t>
            </a:r>
            <a:endParaRPr lang="en-US" sz="1800" dirty="0"/>
          </a:p>
          <a:p>
            <a:pPr>
              <a:lnSpc>
                <a:spcPct val="120000"/>
              </a:lnSpc>
            </a:pPr>
            <a:r>
              <a:rPr lang="en-US" sz="1800" dirty="0"/>
              <a:t>Reflectors should either be in protected or remote locations where </a:t>
            </a:r>
            <a:r>
              <a:rPr lang="en-US" sz="1800" b="1" dirty="0">
                <a:solidFill>
                  <a:srgbClr val="000099"/>
                </a:solidFill>
              </a:rPr>
              <a:t>vandalism is less likely</a:t>
            </a:r>
          </a:p>
          <a:p>
            <a:pPr>
              <a:lnSpc>
                <a:spcPct val="120000"/>
              </a:lnSpc>
            </a:pPr>
            <a:r>
              <a:rPr lang="en-US" sz="1800" b="1" dirty="0">
                <a:solidFill>
                  <a:srgbClr val="000099"/>
                </a:solidFill>
              </a:rPr>
              <a:t>Reflectors must be in place by mid-2021</a:t>
            </a:r>
          </a:p>
        </p:txBody>
      </p:sp>
      <p:pic>
        <p:nvPicPr>
          <p:cNvPr id="2050" name="Picture 2" descr="https://uavsar.jpl.nasa.gov/images/calibration/350deg-CRs.jpg">
            <a:extLst>
              <a:ext uri="{FF2B5EF4-FFF2-40B4-BE49-F238E27FC236}">
                <a16:creationId xmlns:a16="http://schemas.microsoft.com/office/drawing/2014/main" id="{3EFFEE25-E2B4-7046-81F2-F2197EEF6E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93" r="36031"/>
          <a:stretch/>
        </p:blipFill>
        <p:spPr bwMode="auto">
          <a:xfrm>
            <a:off x="6488725" y="765370"/>
            <a:ext cx="2570871" cy="2030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25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55B5-0CF0-E54D-A35F-A1DAA5715C5B}"/>
              </a:ext>
            </a:extLst>
          </p:cNvPr>
          <p:cNvSpPr>
            <a:spLocks noGrp="1"/>
          </p:cNvSpPr>
          <p:nvPr>
            <p:ph type="title"/>
          </p:nvPr>
        </p:nvSpPr>
        <p:spPr>
          <a:xfrm>
            <a:off x="228600" y="195486"/>
            <a:ext cx="8686800" cy="45653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eaLnBrk="0" fontAlgn="base" hangingPunct="0">
              <a:lnSpc>
                <a:spcPct val="150000"/>
              </a:lnSpc>
              <a:spcBef>
                <a:spcPts val="2400"/>
              </a:spcBef>
              <a:spcAft>
                <a:spcPts val="3600"/>
              </a:spcAft>
            </a:pPr>
            <a:r>
              <a:rPr lang="en-US" b="1" dirty="0">
                <a:solidFill>
                  <a:srgbClr val="267485"/>
                </a:solidFill>
                <a:latin typeface="Arial" panose="020B0604020202020204" pitchFamily="34" charset="0"/>
                <a:cs typeface="Arial" panose="020B0604020202020204" pitchFamily="34" charset="0"/>
              </a:rPr>
              <a:t>Build a </a:t>
            </a:r>
            <a:r>
              <a:rPr lang="en-US" b="1" dirty="0" smtClean="0">
                <a:solidFill>
                  <a:srgbClr val="267485"/>
                </a:solidFill>
                <a:latin typeface="Arial" panose="020B0604020202020204" pitchFamily="34" charset="0"/>
                <a:cs typeface="Arial" panose="020B0604020202020204" pitchFamily="34" charset="0"/>
              </a:rPr>
              <a:t>consortium - partnerships </a:t>
            </a:r>
            <a:r>
              <a:rPr lang="en-US" b="1" dirty="0">
                <a:solidFill>
                  <a:srgbClr val="267485"/>
                </a:solidFill>
                <a:latin typeface="Arial" panose="020B0604020202020204" pitchFamily="34" charset="0"/>
                <a:cs typeface="Arial" panose="020B0604020202020204" pitchFamily="34" charset="0"/>
              </a:rPr>
              <a:t>with other L-band SAR missions</a:t>
            </a:r>
          </a:p>
        </p:txBody>
      </p:sp>
      <p:sp>
        <p:nvSpPr>
          <p:cNvPr id="3" name="Content Placeholder 2">
            <a:extLst>
              <a:ext uri="{FF2B5EF4-FFF2-40B4-BE49-F238E27FC236}">
                <a16:creationId xmlns:a16="http://schemas.microsoft.com/office/drawing/2014/main" id="{3B9558CB-05D6-0B44-82FD-E3752F5B8123}"/>
              </a:ext>
            </a:extLst>
          </p:cNvPr>
          <p:cNvSpPr>
            <a:spLocks noGrp="1"/>
          </p:cNvSpPr>
          <p:nvPr>
            <p:ph idx="1"/>
          </p:nvPr>
        </p:nvSpPr>
        <p:spPr>
          <a:xfrm>
            <a:off x="238451" y="828675"/>
            <a:ext cx="8803559" cy="4011714"/>
          </a:xfrm>
        </p:spPr>
        <p:txBody>
          <a:bodyPr>
            <a:normAutofit lnSpcReduction="10000"/>
          </a:bodyPr>
          <a:lstStyle/>
          <a:p>
            <a:r>
              <a:rPr lang="en-US" sz="1800" dirty="0"/>
              <a:t>Most SAR missions are right-looking rather than left-looking</a:t>
            </a:r>
          </a:p>
          <a:p>
            <a:pPr lvl="1"/>
            <a:r>
              <a:rPr lang="en-US" sz="1500" dirty="0"/>
              <a:t>Would need to repoint the reflectors for use by other SAR satellites.</a:t>
            </a:r>
          </a:p>
          <a:p>
            <a:pPr lvl="1"/>
            <a:r>
              <a:rPr lang="en-US" sz="1500" dirty="0"/>
              <a:t>Would need revised design of reflectors to facilitate repointing</a:t>
            </a:r>
          </a:p>
          <a:p>
            <a:pPr lvl="1"/>
            <a:r>
              <a:rPr lang="en-US" dirty="0"/>
              <a:t>GA provided such a design</a:t>
            </a:r>
          </a:p>
          <a:p>
            <a:r>
              <a:rPr lang="en-US" sz="1800" dirty="0"/>
              <a:t>Several planned upcoming L-band SAR missions with large swaths</a:t>
            </a:r>
          </a:p>
          <a:p>
            <a:pPr lvl="1"/>
            <a:r>
              <a:rPr lang="en-US" sz="1500" dirty="0"/>
              <a:t>Japanese ALOS-4</a:t>
            </a:r>
          </a:p>
          <a:p>
            <a:pPr lvl="1"/>
            <a:r>
              <a:rPr lang="en-US" sz="1500" dirty="0"/>
              <a:t>European Tandem-L</a:t>
            </a:r>
          </a:p>
          <a:p>
            <a:pPr lvl="1"/>
            <a:r>
              <a:rPr lang="en-US" sz="1500" dirty="0"/>
              <a:t>Argentina SAOCOM series -- 1A recently launched</a:t>
            </a:r>
          </a:p>
          <a:p>
            <a:r>
              <a:rPr lang="en-US" sz="1800" b="1" dirty="0"/>
              <a:t>Science Goals: This site could become a global geodetic observatory with  collocated SAR reflectors, GNSS, and possibly Satellite Laser Ranging (SLR).  </a:t>
            </a:r>
            <a:endParaRPr lang="en-US" sz="1700" dirty="0"/>
          </a:p>
          <a:p>
            <a:pPr lvl="1"/>
            <a:r>
              <a:rPr lang="en-US" sz="1700" dirty="0"/>
              <a:t>This array could uniquely </a:t>
            </a:r>
            <a:r>
              <a:rPr lang="en-US" sz="1700" b="1" i="1" dirty="0"/>
              <a:t>cross-calibrate the global constellation of radar satellites </a:t>
            </a:r>
            <a:r>
              <a:rPr lang="en-US" sz="1700" dirty="0"/>
              <a:t>and aircraft sensors --- a true </a:t>
            </a:r>
            <a:r>
              <a:rPr lang="en-US" sz="1700" b="1" dirty="0"/>
              <a:t>geodetic supersite</a:t>
            </a:r>
            <a:r>
              <a:rPr lang="en-US" sz="1700" dirty="0"/>
              <a:t>.  </a:t>
            </a:r>
          </a:p>
          <a:p>
            <a:pPr lvl="1"/>
            <a:r>
              <a:rPr lang="en-US" sz="1700" b="1" dirty="0"/>
              <a:t>Testbed</a:t>
            </a:r>
            <a:r>
              <a:rPr lang="en-US" sz="1700" dirty="0"/>
              <a:t> for radar reflectors – i.e. polarimetric active radar calibrators, reflector design, etc.</a:t>
            </a:r>
          </a:p>
        </p:txBody>
      </p:sp>
    </p:spTree>
    <p:extLst>
      <p:ext uri="{BB962C8B-B14F-4D97-AF65-F5344CB8AC3E}">
        <p14:creationId xmlns:p14="http://schemas.microsoft.com/office/powerpoint/2010/main" val="372991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1645-5D42-8B4F-9A8B-A0835638D07C}"/>
              </a:ext>
            </a:extLst>
          </p:cNvPr>
          <p:cNvSpPr>
            <a:spLocks noGrp="1"/>
          </p:cNvSpPr>
          <p:nvPr>
            <p:ph type="title"/>
          </p:nvPr>
        </p:nvSpPr>
        <p:spPr>
          <a:xfrm>
            <a:off x="228600" y="171450"/>
            <a:ext cx="8686800" cy="45653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eaLnBrk="0" fontAlgn="base" hangingPunct="0">
              <a:lnSpc>
                <a:spcPct val="150000"/>
              </a:lnSpc>
              <a:spcBef>
                <a:spcPts val="2400"/>
              </a:spcBef>
              <a:spcAft>
                <a:spcPts val="3600"/>
              </a:spcAft>
            </a:pPr>
            <a:r>
              <a:rPr lang="en-US" b="1" dirty="0">
                <a:solidFill>
                  <a:srgbClr val="267485"/>
                </a:solidFill>
                <a:latin typeface="Arial" panose="020B0604020202020204" pitchFamily="34" charset="0"/>
                <a:cs typeface="Arial" panose="020B0604020202020204" pitchFamily="34" charset="0"/>
              </a:rPr>
              <a:t>Notional </a:t>
            </a:r>
            <a:r>
              <a:rPr lang="en-US" b="1" dirty="0" smtClean="0">
                <a:solidFill>
                  <a:srgbClr val="267485"/>
                </a:solidFill>
                <a:latin typeface="Arial" panose="020B0604020202020204" pitchFamily="34" charset="0"/>
                <a:cs typeface="Arial" panose="020B0604020202020204" pitchFamily="34" charset="0"/>
              </a:rPr>
              <a:t>cooperative arrangement for</a:t>
            </a:r>
            <a:r>
              <a:rPr lang="en-US" b="1" dirty="0">
                <a:solidFill>
                  <a:srgbClr val="267485"/>
                </a:solidFill>
                <a:latin typeface="Arial" panose="020B0604020202020204" pitchFamily="34" charset="0"/>
                <a:cs typeface="Arial" panose="020B0604020202020204" pitchFamily="34" charset="0"/>
              </a:rPr>
              <a:t> </a:t>
            </a:r>
            <a:r>
              <a:rPr lang="en-US" b="1" dirty="0" smtClean="0">
                <a:solidFill>
                  <a:srgbClr val="267485"/>
                </a:solidFill>
                <a:latin typeface="Arial" panose="020B0604020202020204" pitchFamily="34" charset="0"/>
                <a:cs typeface="Arial" panose="020B0604020202020204" pitchFamily="34" charset="0"/>
              </a:rPr>
              <a:t>a SAR </a:t>
            </a:r>
            <a:r>
              <a:rPr lang="en-US" b="1" dirty="0">
                <a:solidFill>
                  <a:srgbClr val="267485"/>
                </a:solidFill>
                <a:latin typeface="Arial" panose="020B0604020202020204" pitchFamily="34" charset="0"/>
                <a:cs typeface="Arial" panose="020B0604020202020204" pitchFamily="34" charset="0"/>
              </a:rPr>
              <a:t>supersite in Australia</a:t>
            </a:r>
          </a:p>
        </p:txBody>
      </p:sp>
      <p:sp>
        <p:nvSpPr>
          <p:cNvPr id="3" name="Content Placeholder 2">
            <a:extLst>
              <a:ext uri="{FF2B5EF4-FFF2-40B4-BE49-F238E27FC236}">
                <a16:creationId xmlns:a16="http://schemas.microsoft.com/office/drawing/2014/main" id="{FC1C1079-C07C-CC40-868B-9D473BC0299D}"/>
              </a:ext>
            </a:extLst>
          </p:cNvPr>
          <p:cNvSpPr>
            <a:spLocks noGrp="1"/>
          </p:cNvSpPr>
          <p:nvPr>
            <p:ph idx="1"/>
          </p:nvPr>
        </p:nvSpPr>
        <p:spPr/>
        <p:txBody>
          <a:bodyPr>
            <a:normAutofit/>
          </a:bodyPr>
          <a:lstStyle/>
          <a:p>
            <a:r>
              <a:rPr lang="en-US" sz="1800" dirty="0"/>
              <a:t>GA would potentially manage the project, and have oversight over its operations, maintenance and </a:t>
            </a:r>
            <a:r>
              <a:rPr lang="en-US" sz="1800" dirty="0" smtClean="0"/>
              <a:t>surveying</a:t>
            </a:r>
            <a:endParaRPr lang="en-US" sz="1800" dirty="0"/>
          </a:p>
          <a:p>
            <a:r>
              <a:rPr lang="en-US" sz="1800" dirty="0"/>
              <a:t>NASA would contribute funds for the manufacture, deployment, and initial surveying of 48 L-band reflectors extending over 240 km</a:t>
            </a:r>
          </a:p>
          <a:p>
            <a:r>
              <a:rPr lang="en-US" sz="1800" dirty="0"/>
              <a:t>The consortium would fund GA management of the facility for nominally a decade (2021-2031), management of the facility would include </a:t>
            </a:r>
          </a:p>
          <a:p>
            <a:pPr lvl="1"/>
            <a:r>
              <a:rPr lang="en-US" sz="1500" dirty="0"/>
              <a:t>site selection and planning (including land right issues)</a:t>
            </a:r>
          </a:p>
          <a:p>
            <a:pPr lvl="1"/>
            <a:r>
              <a:rPr lang="en-US" sz="1500" dirty="0"/>
              <a:t>regular (annual?)  inspection and surveying.</a:t>
            </a:r>
          </a:p>
          <a:p>
            <a:pPr lvl="1"/>
            <a:r>
              <a:rPr lang="en-US" sz="1500" dirty="0"/>
              <a:t>re-orientation of reflectors as negotiated to support left/right looking missions</a:t>
            </a:r>
          </a:p>
          <a:p>
            <a:r>
              <a:rPr lang="en-US" sz="1800" b="1" dirty="0"/>
              <a:t>Open for other possible arrangements and broader </a:t>
            </a:r>
            <a:r>
              <a:rPr lang="en-US" sz="1800" b="1" dirty="0" smtClean="0"/>
              <a:t>partnership</a:t>
            </a:r>
            <a:r>
              <a:rPr lang="en-US" sz="1800" dirty="0" smtClean="0"/>
              <a:t> </a:t>
            </a:r>
            <a:r>
              <a:rPr lang="en-US" sz="1700" dirty="0" smtClean="0"/>
              <a:t>  </a:t>
            </a:r>
            <a:endParaRPr lang="en-US" sz="1700" dirty="0"/>
          </a:p>
          <a:p>
            <a:pPr marL="4763" indent="0">
              <a:buNone/>
            </a:pPr>
            <a:endParaRPr lang="en-US" sz="1700" dirty="0"/>
          </a:p>
          <a:p>
            <a:endParaRPr lang="en-US" sz="1800" dirty="0"/>
          </a:p>
        </p:txBody>
      </p:sp>
      <p:cxnSp>
        <p:nvCxnSpPr>
          <p:cNvPr id="4" name="Straight Connector 3">
            <a:extLst>
              <a:ext uri="{FF2B5EF4-FFF2-40B4-BE49-F238E27FC236}">
                <a16:creationId xmlns:a16="http://schemas.microsoft.com/office/drawing/2014/main" id="{7CCF1058-14F8-E34F-A6F2-D21DA85B1267}"/>
              </a:ext>
            </a:extLst>
          </p:cNvPr>
          <p:cNvCxnSpPr>
            <a:cxnSpLocks/>
          </p:cNvCxnSpPr>
          <p:nvPr/>
        </p:nvCxnSpPr>
        <p:spPr>
          <a:xfrm>
            <a:off x="0" y="4587675"/>
            <a:ext cx="2498410" cy="7013"/>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pic>
        <p:nvPicPr>
          <p:cNvPr id="5" name="Picture 202">
            <a:extLst>
              <a:ext uri="{FF2B5EF4-FFF2-40B4-BE49-F238E27FC236}">
                <a16:creationId xmlns:a16="http://schemas.microsoft.com/office/drawing/2014/main" id="{A9D45725-35F4-E64D-937E-878D65D688FE}"/>
              </a:ext>
            </a:extLst>
          </p:cNvPr>
          <p:cNvPicPr>
            <a:picLocks noChangeAspect="1" noChangeArrowheads="1"/>
          </p:cNvPicPr>
          <p:nvPr/>
        </p:nvPicPr>
        <p:blipFill>
          <a:blip r:embed="rId2" cstate="print"/>
          <a:srcRect/>
          <a:stretch>
            <a:fillRect/>
          </a:stretch>
        </p:blipFill>
        <p:spPr bwMode="auto">
          <a:xfrm>
            <a:off x="2967025" y="4280361"/>
            <a:ext cx="760809" cy="628650"/>
          </a:xfrm>
          <a:prstGeom prst="rect">
            <a:avLst/>
          </a:prstGeom>
          <a:noFill/>
          <a:ln w="9525">
            <a:noFill/>
            <a:miter lim="800000"/>
            <a:headEnd/>
            <a:tailEnd/>
          </a:ln>
        </p:spPr>
      </p:pic>
      <p:cxnSp>
        <p:nvCxnSpPr>
          <p:cNvPr id="6" name="Straight Connector 5">
            <a:extLst>
              <a:ext uri="{FF2B5EF4-FFF2-40B4-BE49-F238E27FC236}">
                <a16:creationId xmlns:a16="http://schemas.microsoft.com/office/drawing/2014/main" id="{1506A657-C8C6-504D-AC31-F4FEE02A7F39}"/>
              </a:ext>
            </a:extLst>
          </p:cNvPr>
          <p:cNvCxnSpPr>
            <a:cxnSpLocks/>
          </p:cNvCxnSpPr>
          <p:nvPr/>
        </p:nvCxnSpPr>
        <p:spPr>
          <a:xfrm>
            <a:off x="6667109" y="4587674"/>
            <a:ext cx="2476893" cy="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050D530-C53A-F64A-8A91-CAEC3D4DF0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2905" y="4299166"/>
            <a:ext cx="853731" cy="591044"/>
          </a:xfrm>
          <a:prstGeom prst="rect">
            <a:avLst/>
          </a:prstGeom>
        </p:spPr>
      </p:pic>
      <p:pic>
        <p:nvPicPr>
          <p:cNvPr id="8" name="Picture 7">
            <a:extLst>
              <a:ext uri="{FF2B5EF4-FFF2-40B4-BE49-F238E27FC236}">
                <a16:creationId xmlns:a16="http://schemas.microsoft.com/office/drawing/2014/main" id="{6C8EBF31-45BC-A44D-B520-E4C781F61452}"/>
              </a:ext>
            </a:extLst>
          </p:cNvPr>
          <p:cNvPicPr>
            <a:picLocks noChangeAspect="1"/>
          </p:cNvPicPr>
          <p:nvPr/>
        </p:nvPicPr>
        <p:blipFill>
          <a:blip r:embed="rId4"/>
          <a:stretch>
            <a:fillRect/>
          </a:stretch>
        </p:blipFill>
        <p:spPr>
          <a:xfrm>
            <a:off x="5361133" y="4315554"/>
            <a:ext cx="1209423" cy="544241"/>
          </a:xfrm>
          <a:prstGeom prst="rect">
            <a:avLst/>
          </a:prstGeom>
        </p:spPr>
      </p:pic>
    </p:spTree>
    <p:extLst>
      <p:ext uri="{BB962C8B-B14F-4D97-AF65-F5344CB8AC3E}">
        <p14:creationId xmlns:p14="http://schemas.microsoft.com/office/powerpoint/2010/main" val="416624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platzhalter 4"/>
          <p:cNvSpPr>
            <a:spLocks noGrp="1"/>
          </p:cNvSpPr>
          <p:nvPr>
            <p:ph type="body" sz="quarter" idx="12"/>
          </p:nvPr>
        </p:nvSpPr>
        <p:spPr>
          <a:xfrm>
            <a:off x="251520" y="483518"/>
            <a:ext cx="8784976" cy="594066"/>
          </a:xfrm>
        </p:spPr>
        <p:txBody>
          <a:bodyPr/>
          <a:lstStyle/>
          <a:p>
            <a:pPr>
              <a:spcAft>
                <a:spcPts val="1200"/>
              </a:spcAft>
            </a:pPr>
            <a:r>
              <a:rPr lang="en-US" dirty="0" smtClean="0"/>
              <a:t>The Australian CR array continues to support routine SAR calibration for multiple missions (X/C), including for Sentinel-1 under the FRM4SAR initiative </a:t>
            </a:r>
            <a:endParaRPr lang="en-US" dirty="0"/>
          </a:p>
          <a:p>
            <a:pPr>
              <a:spcAft>
                <a:spcPts val="1200"/>
              </a:spcAft>
            </a:pPr>
            <a:r>
              <a:rPr lang="en-US" dirty="0" smtClean="0"/>
              <a:t>The Yarragadee geodetic observatory supports SAR calibration with other co-located geodetic measurement techniques; </a:t>
            </a:r>
            <a:r>
              <a:rPr lang="en-AU" dirty="0"/>
              <a:t>small observation residuals in range and azimuth confirm high accuracy (&lt; 2.5 cm)</a:t>
            </a:r>
            <a:endParaRPr lang="en-US" dirty="0" smtClean="0"/>
          </a:p>
          <a:p>
            <a:pPr>
              <a:spcAft>
                <a:spcPts val="1200"/>
              </a:spcAft>
            </a:pPr>
            <a:r>
              <a:rPr lang="en-US" dirty="0" smtClean="0"/>
              <a:t>Discussions to support specific NISAR (L/S) calibration requirements through additional new CR infrastructure in Australia, presents possibilities for establishing a high quality Australian supersite for calibration of other SAR missions</a:t>
            </a:r>
          </a:p>
          <a:p>
            <a:pPr>
              <a:spcAft>
                <a:spcPts val="1200"/>
              </a:spcAft>
            </a:pPr>
            <a:r>
              <a:rPr lang="en-AU" dirty="0"/>
              <a:t>Long-term multi-mission SAR calibration over a high quality supersite </a:t>
            </a:r>
            <a:r>
              <a:rPr lang="en-AU" dirty="0" smtClean="0"/>
              <a:t>will </a:t>
            </a:r>
            <a:r>
              <a:rPr lang="en-AU" dirty="0"/>
              <a:t>improve data quality outcomes and </a:t>
            </a:r>
            <a:r>
              <a:rPr lang="en-AU" dirty="0" smtClean="0"/>
              <a:t>interoperability for missions</a:t>
            </a:r>
          </a:p>
          <a:p>
            <a:pPr>
              <a:spcAft>
                <a:spcPts val="1200"/>
              </a:spcAft>
            </a:pPr>
            <a:r>
              <a:rPr lang="en-AU" b="1" i="1" dirty="0" smtClean="0"/>
              <a:t>Ongoing discussion</a:t>
            </a:r>
            <a:r>
              <a:rPr lang="en-AU" i="1" dirty="0" smtClean="0"/>
              <a:t> </a:t>
            </a:r>
            <a:r>
              <a:rPr lang="en-AU" i="1" dirty="0" smtClean="0"/>
              <a:t>on join investment opportunities for SAR supersite</a:t>
            </a:r>
            <a:endParaRPr lang="en-US" b="1" i="1" dirty="0"/>
          </a:p>
          <a:p>
            <a:pPr>
              <a:spcAft>
                <a:spcPts val="1200"/>
              </a:spcAft>
            </a:pPr>
            <a:r>
              <a:rPr lang="en-US" dirty="0"/>
              <a:t> </a:t>
            </a:r>
            <a:endParaRPr lang="en-US" dirty="0" smtClean="0"/>
          </a:p>
        </p:txBody>
      </p:sp>
      <p:sp>
        <p:nvSpPr>
          <p:cNvPr id="45" name="Titel 1"/>
          <p:cNvSpPr>
            <a:spLocks noGrp="1"/>
          </p:cNvSpPr>
          <p:nvPr>
            <p:ph type="title"/>
          </p:nvPr>
        </p:nvSpPr>
        <p:spPr>
          <a:xfrm>
            <a:off x="251520" y="-20538"/>
            <a:ext cx="8172000" cy="456535"/>
          </a:xfrm>
        </p:spPr>
        <p:txBody>
          <a:bodyPr/>
          <a:lstStyle/>
          <a:p>
            <a:pPr>
              <a:lnSpc>
                <a:spcPct val="150000"/>
              </a:lnSpc>
              <a:spcBef>
                <a:spcPts val="2400"/>
              </a:spcBef>
              <a:spcAft>
                <a:spcPts val="3600"/>
              </a:spcAft>
            </a:pPr>
            <a:r>
              <a:rPr lang="en-US" sz="1800" dirty="0" smtClean="0"/>
              <a:t>Summary</a:t>
            </a:r>
            <a:endParaRPr lang="en-US" sz="1400" i="1" dirty="0"/>
          </a:p>
        </p:txBody>
      </p:sp>
      <p:sp>
        <p:nvSpPr>
          <p:cNvPr id="8" name="Fußzeilenplatzhalter 3"/>
          <p:cNvSpPr>
            <a:spLocks noGrp="1"/>
          </p:cNvSpPr>
          <p:nvPr>
            <p:ph type="ftr" sz="quarter" idx="13"/>
          </p:nvPr>
        </p:nvSpPr>
        <p:spPr>
          <a:xfrm>
            <a:off x="1529999" y="94499"/>
            <a:ext cx="7128000" cy="108000"/>
          </a:xfrm>
        </p:spPr>
        <p:txBody>
          <a:bodyPr/>
          <a:lstStyle/>
          <a:p>
            <a:r>
              <a:rPr lang="en-US" dirty="0"/>
              <a:t>&gt; CEOS 2018 Inputs &gt; C. Gisinger &gt; 2018-11-28</a:t>
            </a:r>
            <a:endParaRPr lang="en-GB" dirty="0"/>
          </a:p>
        </p:txBody>
      </p:sp>
    </p:spTree>
    <p:extLst>
      <p:ext uri="{BB962C8B-B14F-4D97-AF65-F5344CB8AC3E}">
        <p14:creationId xmlns:p14="http://schemas.microsoft.com/office/powerpoint/2010/main" val="2271186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7504" y="411510"/>
            <a:ext cx="8928992" cy="4320480"/>
          </a:xfrm>
        </p:spPr>
        <p:txBody>
          <a:bodyPr/>
          <a:lstStyle/>
          <a:p>
            <a:pPr marL="285750" indent="-285750">
              <a:buFont typeface="Arial" panose="020B0604020202020204" pitchFamily="34" charset="0"/>
              <a:buChar char="•"/>
            </a:pPr>
            <a:r>
              <a:rPr lang="en-AU" dirty="0" smtClean="0"/>
              <a:t>Value of global supersites for multi-mission SAR </a:t>
            </a:r>
            <a:r>
              <a:rPr lang="en-AU" dirty="0" smtClean="0"/>
              <a:t>radiometric / geometric calibration</a:t>
            </a:r>
            <a:r>
              <a:rPr lang="en-AU" dirty="0" smtClean="0"/>
              <a:t>, </a:t>
            </a:r>
            <a:r>
              <a:rPr lang="en-AU" dirty="0" smtClean="0"/>
              <a:t>cross-calibration and validation in </a:t>
            </a:r>
            <a:r>
              <a:rPr lang="en-AU" dirty="0" smtClean="0"/>
              <a:t>light of multiple upcoming missions </a:t>
            </a:r>
            <a:r>
              <a:rPr lang="en-AU" dirty="0" smtClean="0"/>
              <a:t>was reiterated</a:t>
            </a:r>
            <a:endParaRPr lang="en-AU" dirty="0" smtClean="0"/>
          </a:p>
          <a:p>
            <a:pPr marL="285750" indent="-285750">
              <a:buFont typeface="Arial" panose="020B0604020202020204" pitchFamily="34" charset="0"/>
              <a:buChar char="•"/>
            </a:pPr>
            <a:r>
              <a:rPr lang="en-AU" dirty="0" smtClean="0"/>
              <a:t>SAR supersites need to cater for multiple calibration </a:t>
            </a:r>
            <a:r>
              <a:rPr lang="en-AU" dirty="0" smtClean="0"/>
              <a:t>validation and </a:t>
            </a:r>
            <a:r>
              <a:rPr lang="en-AU" dirty="0" smtClean="0"/>
              <a:t>observation requirements e.g. CRs, transponders, PARCs, left / right looking, temporal </a:t>
            </a:r>
            <a:r>
              <a:rPr lang="en-AU" dirty="0" smtClean="0"/>
              <a:t>stability.</a:t>
            </a:r>
            <a:endParaRPr lang="en-AU" dirty="0" smtClean="0"/>
          </a:p>
          <a:p>
            <a:pPr marL="285750" indent="-285750">
              <a:buFont typeface="Arial" panose="020B0604020202020204" pitchFamily="34" charset="0"/>
              <a:buChar char="•"/>
            </a:pPr>
            <a:r>
              <a:rPr lang="en-AU" dirty="0" smtClean="0"/>
              <a:t>Ongoing </a:t>
            </a:r>
            <a:r>
              <a:rPr lang="en-AU" dirty="0" smtClean="0"/>
              <a:t>discussion between NASA, GA for NISAR L-band calibration, ISRO interest for S-band calibration noted with implications for </a:t>
            </a:r>
            <a:r>
              <a:rPr lang="en-AU" dirty="0" err="1" smtClean="0"/>
              <a:t>NovaSAR</a:t>
            </a:r>
            <a:r>
              <a:rPr lang="en-AU" dirty="0" smtClean="0"/>
              <a:t> calibration</a:t>
            </a:r>
          </a:p>
          <a:p>
            <a:pPr marL="285750" indent="-285750">
              <a:buFont typeface="Arial" panose="020B0604020202020204" pitchFamily="34" charset="0"/>
              <a:buChar char="•"/>
            </a:pPr>
            <a:r>
              <a:rPr lang="en-AU" dirty="0" smtClean="0"/>
              <a:t>Sustainability of operations and co-investment would have to be central to SAR supersite discussions</a:t>
            </a:r>
          </a:p>
          <a:p>
            <a:pPr marL="285750" indent="-285750">
              <a:buFont typeface="Arial" panose="020B0604020202020204" pitchFamily="34" charset="0"/>
              <a:buChar char="•"/>
            </a:pPr>
            <a:r>
              <a:rPr lang="en-AU" dirty="0">
                <a:solidFill>
                  <a:srgbClr val="371EEE"/>
                </a:solidFill>
              </a:rPr>
              <a:t>A defined set of criteria / requirements and characteristics would provide shared understanding for setting up SAR supersites (similar to RADCALNET)</a:t>
            </a:r>
          </a:p>
          <a:p>
            <a:pPr marL="285750" indent="-285750">
              <a:buFont typeface="Arial" panose="020B0604020202020204" pitchFamily="34" charset="0"/>
              <a:buChar char="•"/>
            </a:pPr>
            <a:r>
              <a:rPr lang="en-AU" dirty="0" smtClean="0">
                <a:solidFill>
                  <a:srgbClr val="371EEE"/>
                </a:solidFill>
              </a:rPr>
              <a:t>A </a:t>
            </a:r>
            <a:r>
              <a:rPr lang="en-AU" dirty="0" smtClean="0">
                <a:solidFill>
                  <a:srgbClr val="371EEE"/>
                </a:solidFill>
              </a:rPr>
              <a:t>task plan to define the activity with timelines to be prepared by the SAR subgroup for discussion at the Nov 2019 meeting in </a:t>
            </a:r>
            <a:r>
              <a:rPr lang="en-AU" dirty="0" err="1" smtClean="0">
                <a:solidFill>
                  <a:srgbClr val="371EEE"/>
                </a:solidFill>
              </a:rPr>
              <a:t>Frascati</a:t>
            </a:r>
            <a:endParaRPr lang="en-AU" dirty="0">
              <a:solidFill>
                <a:srgbClr val="371EEE"/>
              </a:solidFill>
            </a:endParaRPr>
          </a:p>
        </p:txBody>
      </p:sp>
      <p:sp>
        <p:nvSpPr>
          <p:cNvPr id="3" name="Title 2"/>
          <p:cNvSpPr>
            <a:spLocks noGrp="1"/>
          </p:cNvSpPr>
          <p:nvPr>
            <p:ph type="title"/>
          </p:nvPr>
        </p:nvSpPr>
        <p:spPr>
          <a:xfrm>
            <a:off x="141931" y="0"/>
            <a:ext cx="8229600" cy="460375"/>
          </a:xfrm>
        </p:spPr>
        <p:txBody>
          <a:bodyPr/>
          <a:lstStyle/>
          <a:p>
            <a:r>
              <a:rPr lang="en-AU" dirty="0" smtClean="0"/>
              <a:t>Notes from group discussion - Monday 15 July 2019</a:t>
            </a:r>
            <a:endParaRPr lang="en-AU" dirty="0"/>
          </a:p>
        </p:txBody>
      </p:sp>
    </p:spTree>
    <p:extLst>
      <p:ext uri="{BB962C8B-B14F-4D97-AF65-F5344CB8AC3E}">
        <p14:creationId xmlns:p14="http://schemas.microsoft.com/office/powerpoint/2010/main" val="1338392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GA White Widescreen 16x9 (2)">
  <a:themeElements>
    <a:clrScheme name="GA Conclusio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A Conclusion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Conclusio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Conclusion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Conclusion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Conclusion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Conclusion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Conclusion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Conclusion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Conclusion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Conclusion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Conclusion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Conclusion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Conclusion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A White Widescreen 16x9" id="{36C018EC-58BC-9842-85C6-4F95260A005E}" vid="{3C7843D9-C5F1-FE42-B617-D7F3F29089D7}"/>
    </a:ext>
  </a:extLst>
</a:theme>
</file>

<file path=ppt/theme/theme2.xml><?xml version="1.0" encoding="utf-8"?>
<a:theme xmlns:a="http://schemas.openxmlformats.org/drawingml/2006/main" name="GA Blue Pages">
  <a:themeElements>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Blu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Blu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Blu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Blu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Blu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Blu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Blu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Blu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Blu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Blu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Blu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Blu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Blu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A White Widescreen 16x9" id="{36C018EC-58BC-9842-85C6-4F95260A005E}" vid="{A0350F47-2C41-BA4F-B356-CB7681E17C4D}"/>
    </a:ext>
  </a:extLst>
</a:theme>
</file>

<file path=ppt/theme/theme3.xml><?xml version="1.0" encoding="utf-8"?>
<a:theme xmlns:a="http://schemas.openxmlformats.org/drawingml/2006/main" name="GA Internal Title Slide">
  <a:themeElements>
    <a:clrScheme name="GA Internal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A Internal 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Internal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Internal 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Internal 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Internal 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Internal 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Internal 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Internal 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Internal 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Internal 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Internal 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Internal 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Internal 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A White Widescreen 16x9" id="{36C018EC-58BC-9842-85C6-4F95260A005E}" vid="{D092405F-8C75-D144-97FD-1612E9661D79}"/>
    </a:ext>
  </a:extLst>
</a:theme>
</file>

<file path=ppt/theme/theme4.xml><?xml version="1.0" encoding="utf-8"?>
<a:theme xmlns:a="http://schemas.openxmlformats.org/drawingml/2006/main" name="1_GA Blue Pages">
  <a:themeElements>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Blu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Blu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Blu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Blu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Blu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Blu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Blu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Blu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Blu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Blu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Blu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Blu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Blu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 White Widescreen 16x9 (2)</Template>
  <TotalTime>5842</TotalTime>
  <Words>1003</Words>
  <Application>Microsoft Office PowerPoint</Application>
  <PresentationFormat>On-screen Show (16:9)</PresentationFormat>
  <Paragraphs>80</Paragraphs>
  <Slides>10</Slides>
  <Notes>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10</vt:i4>
      </vt:variant>
    </vt:vector>
  </HeadingPairs>
  <TitlesOfParts>
    <vt:vector size="21" baseType="lpstr">
      <vt:lpstr>Arial</vt:lpstr>
      <vt:lpstr>Arial Narrow</vt:lpstr>
      <vt:lpstr>Calibri</vt:lpstr>
      <vt:lpstr>Franklin Gothic Heavy</vt:lpstr>
      <vt:lpstr>Kozuka Gothic Pr6N H</vt:lpstr>
      <vt:lpstr>Tahoma</vt:lpstr>
      <vt:lpstr>GA White Widescreen 16x9 (2)</vt:lpstr>
      <vt:lpstr>GA Blue Pages</vt:lpstr>
      <vt:lpstr>GA Internal Title Slide</vt:lpstr>
      <vt:lpstr>1_GA Blue Pages</vt:lpstr>
      <vt:lpstr>Retrospect</vt:lpstr>
      <vt:lpstr>Concept for a new Australian supersite to support multi-mission  SAR calibration</vt:lpstr>
      <vt:lpstr>Context for a SAR calibration supersite in Australia</vt:lpstr>
      <vt:lpstr>AGOS CR array - Surat Basin, Queensland</vt:lpstr>
      <vt:lpstr>Permanent SAR Corner Reflectors at Yarragadee Geodetic Station</vt:lpstr>
      <vt:lpstr>NISAR requires an array of trihedral corner reflectors for calibration </vt:lpstr>
      <vt:lpstr>Build a consortium - partnerships with other L-band SAR missions</vt:lpstr>
      <vt:lpstr>Notional cooperative arrangement for a SAR supersite in Australia</vt:lpstr>
      <vt:lpstr>Summary</vt:lpstr>
      <vt:lpstr>Notes from group discussion - Monday 15 July 2019</vt:lpstr>
      <vt:lpstr>PowerPoint Presentation</vt:lpstr>
    </vt:vector>
  </TitlesOfParts>
  <Company>Geoscience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Geoscience Australia</dc:creator>
  <cp:lastModifiedBy>Thankappan Medhavy</cp:lastModifiedBy>
  <cp:revision>254</cp:revision>
  <dcterms:created xsi:type="dcterms:W3CDTF">2018-08-08T07:46:29Z</dcterms:created>
  <dcterms:modified xsi:type="dcterms:W3CDTF">2019-07-19T00:07:15Z</dcterms:modified>
</cp:coreProperties>
</file>