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3"/>
  </p:notesMasterIdLst>
  <p:handoutMasterIdLst>
    <p:handoutMasterId r:id="rId14"/>
  </p:handoutMasterIdLst>
  <p:sldIdLst>
    <p:sldId id="367" r:id="rId2"/>
    <p:sldId id="650" r:id="rId3"/>
    <p:sldId id="651" r:id="rId4"/>
    <p:sldId id="454" r:id="rId5"/>
    <p:sldId id="453" r:id="rId6"/>
    <p:sldId id="654" r:id="rId7"/>
    <p:sldId id="259" r:id="rId8"/>
    <p:sldId id="655" r:id="rId9"/>
    <p:sldId id="656" r:id="rId10"/>
    <p:sldId id="657" r:id="rId11"/>
    <p:sldId id="608" r:id="rId12"/>
  </p:sldIdLst>
  <p:sldSz cx="9144000" cy="6858000" type="screen4x3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09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5193">
          <p15:clr>
            <a:srgbClr val="A4A3A4"/>
          </p15:clr>
        </p15:guide>
        <p15:guide id="6" pos="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5493"/>
    <a:srgbClr val="FF5050"/>
    <a:srgbClr val="D8FEE0"/>
    <a:srgbClr val="B2F1B1"/>
    <a:srgbClr val="F3DCD8"/>
    <a:srgbClr val="A5CC35"/>
    <a:srgbClr val="344C72"/>
    <a:srgbClr val="E0FEDE"/>
    <a:srgbClr val="008F00"/>
    <a:srgbClr val="DDF4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2657" autoAdjust="0"/>
    <p:restoredTop sz="95214" autoAdjust="0"/>
  </p:normalViewPr>
  <p:slideViewPr>
    <p:cSldViewPr snapToObjects="1">
      <p:cViewPr>
        <p:scale>
          <a:sx n="110" d="100"/>
          <a:sy n="110" d="100"/>
        </p:scale>
        <p:origin x="102" y="840"/>
      </p:cViewPr>
      <p:guideLst>
        <p:guide orient="horz" pos="709"/>
        <p:guide orient="horz" pos="4110"/>
        <p:guide orient="horz" pos="119"/>
        <p:guide orient="horz" pos="3838"/>
        <p:guide pos="5193"/>
        <p:guide pos="567"/>
      </p:guideLst>
    </p:cSldViewPr>
  </p:slideViewPr>
  <p:outlineViewPr>
    <p:cViewPr>
      <p:scale>
        <a:sx n="33" d="100"/>
        <a:sy n="33" d="100"/>
      </p:scale>
      <p:origin x="6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-3336"/>
    </p:cViewPr>
  </p:sorterViewPr>
  <p:notesViewPr>
    <p:cSldViewPr snapToGrid="0" snapToObjects="1">
      <p:cViewPr varScale="1">
        <p:scale>
          <a:sx n="86" d="100"/>
          <a:sy n="86" d="100"/>
        </p:scale>
        <p:origin x="-2328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B169-C35F-BD48-B4D2-BFF2343759B4}" type="datetimeFigureOut">
              <a:rPr lang="en-US" smtClean="0"/>
              <a:pPr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E897-F8C2-D240-9D33-4C48ED8F28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805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1812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noProof="0"/>
              <a:t>Textmasterformate durch Klicken bearbeiten</a:t>
            </a:r>
          </a:p>
          <a:p>
            <a:pPr lvl="1"/>
            <a:r>
              <a:rPr lang="de-CH" altLang="en-US" noProof="0"/>
              <a:t>Zweite Ebene</a:t>
            </a:r>
          </a:p>
          <a:p>
            <a:pPr lvl="2"/>
            <a:r>
              <a:rPr lang="de-CH" altLang="en-US" noProof="0"/>
              <a:t>Dritte Ebene</a:t>
            </a:r>
          </a:p>
          <a:p>
            <a:pPr lvl="3"/>
            <a:r>
              <a:rPr lang="de-CH" altLang="en-US" noProof="0"/>
              <a:t>Vierte Ebene</a:t>
            </a:r>
          </a:p>
          <a:p>
            <a:pPr lvl="4"/>
            <a:r>
              <a:rPr lang="de-CH" altLang="en-US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066B99-7191-4C41-A3ED-64083AB6D595}" type="slidenum">
              <a:rPr lang="de-CH" altLang="en-US"/>
              <a:pPr>
                <a:defRPr/>
              </a:pPr>
              <a:t>‹Nº›</a:t>
            </a:fld>
            <a:endParaRPr lang="de-CH" altLang="en-US"/>
          </a:p>
        </p:txBody>
      </p:sp>
    </p:spTree>
    <p:extLst>
      <p:ext uri="{BB962C8B-B14F-4D97-AF65-F5344CB8AC3E}">
        <p14:creationId xmlns="" xmlns:p14="http://schemas.microsoft.com/office/powerpoint/2010/main" val="290363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en-US">
                <a:ea typeface="ＭＳ Ｐゴシック" pitchFamily="34" charset="-128"/>
              </a:rPr>
              <a:t>LPV established as subgroup in 2000.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444E9D-01CA-4B63-B5CB-F2E1566FA80F}" type="slidenum">
              <a:rPr lang="en-US" altLang="en-US" sz="1100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US" altLang="en-US" sz="11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5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95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F335-0D5C-40D0-A81C-F0E6C573DC2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3880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A057-3DC0-48D4-986F-07D652B065B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769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6CD8-71C0-448A-9FB0-7CB7C4F6D43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4866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817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3ED-3CA8-486F-9949-DD3997A21E3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0552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BA8A-0601-43A9-B8B5-ED1A0EDD855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334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EB8C-AA48-40A1-93C5-45D84C0D97D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43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B25D-921A-4BF2-B813-46D0E92871D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126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5A82-3698-4C51-BB5C-E620EAF6279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020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2CF5-04B4-48DD-BF91-886DFA49BA8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018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42D9-7451-4ED4-A7D3-AA01D44F7BE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492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8423-A651-4546-AD82-8911A111AEA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84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e-CH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e-CH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DC67A6-4AEC-4B68-94DB-B051B95E650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51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739" y="2017001"/>
            <a:ext cx="8376013" cy="1550631"/>
          </a:xfrm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dirty="0">
                <a:latin typeface="Avenir Medium" charset="0"/>
                <a:ea typeface="Avenir Medium" charset="0"/>
                <a:cs typeface="Avenir Medium" charset="0"/>
              </a:rPr>
              <a:t>IVOS/LPV Surface Reflectance Task</a:t>
            </a:r>
            <a:endParaRPr lang="en-US" sz="4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BF335-0D5C-40D0-A81C-F0E6C573DC2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13" name="12 Imagen" descr="CEOSlogo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25808" y="0"/>
            <a:ext cx="5420275" cy="120011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E0C06A41-3116-42CE-B05B-E43DB3EDF6C8}"/>
              </a:ext>
            </a:extLst>
          </p:cNvPr>
          <p:cNvSpPr txBox="1">
            <a:spLocks/>
          </p:cNvSpPr>
          <p:nvPr/>
        </p:nvSpPr>
        <p:spPr bwMode="auto">
          <a:xfrm>
            <a:off x="928662" y="3714752"/>
            <a:ext cx="7869201" cy="915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Fernando </a:t>
            </a:r>
            <a:r>
              <a:rPr lang="en-US" sz="2200" dirty="0">
                <a:latin typeface="Avenir Medium" charset="0"/>
                <a:ea typeface="Avenir Medium" charset="0"/>
                <a:cs typeface="Avenir Medium" charset="0"/>
              </a:rPr>
              <a:t>Camacho  (</a:t>
            </a:r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LPV) </a:t>
            </a:r>
            <a:r>
              <a:rPr lang="en-US" sz="2200" dirty="0">
                <a:latin typeface="Avenir Medium" charset="0"/>
                <a:ea typeface="Avenir Medium" charset="0"/>
                <a:cs typeface="Avenir Medium" charset="0"/>
              </a:rPr>
              <a:t>, Niguel Fox (</a:t>
            </a:r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IVOS) </a:t>
            </a:r>
            <a:endParaRPr lang="en-US" sz="2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8250C2D-964E-46DB-A0D6-E4A67CCAB5BF}"/>
              </a:ext>
            </a:extLst>
          </p:cNvPr>
          <p:cNvSpPr/>
          <p:nvPr/>
        </p:nvSpPr>
        <p:spPr>
          <a:xfrm>
            <a:off x="0" y="0"/>
            <a:ext cx="412750" cy="6858000"/>
          </a:xfrm>
          <a:prstGeom prst="rect">
            <a:avLst/>
          </a:prstGeom>
          <a:solidFill>
            <a:srgbClr val="344C72"/>
          </a:solidFill>
          <a:ln>
            <a:solidFill>
              <a:srgbClr val="344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1370013"/>
            <a:r>
              <a:rPr lang="en-US" sz="1800" spc="100" dirty="0">
                <a:solidFill>
                  <a:srgbClr val="A5CC35"/>
                </a:solidFill>
                <a:latin typeface="Avenir Book" charset="0"/>
                <a:ea typeface="Avenir Book" charset="0"/>
                <a:cs typeface="Avenir Book" charset="0"/>
              </a:rPr>
              <a:t>Working Group on Calibration and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1" y="262905"/>
            <a:ext cx="8229600" cy="6096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If Agree ?</a:t>
            </a:r>
            <a:endParaRPr lang="en-US" sz="3600" dirty="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842EC7-2940-4520-BFE7-FF8F0C5B2645}"/>
              </a:ext>
            </a:extLst>
          </p:cNvPr>
          <p:cNvSpPr>
            <a:spLocks noGrp="1"/>
          </p:cNvSpPr>
          <p:nvPr/>
        </p:nvSpPr>
        <p:spPr bwMode="auto">
          <a:xfrm>
            <a:off x="609600" y="104775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Establish a small task group to define CEOS wide strategy in terms of consolidating and agreeing consensus protocols</a:t>
            </a:r>
          </a:p>
          <a:p>
            <a:r>
              <a:rPr lang="en-GB" sz="2400" dirty="0"/>
              <a:t>Prepare and distribute initial indicative invite for </a:t>
            </a:r>
            <a:r>
              <a:rPr lang="en-GB" sz="2400" dirty="0" smtClean="0"/>
              <a:t>inter-comparison </a:t>
            </a:r>
            <a:r>
              <a:rPr lang="en-GB" sz="2400" dirty="0"/>
              <a:t>exercise</a:t>
            </a:r>
          </a:p>
          <a:p>
            <a:pPr lvl="1"/>
            <a:r>
              <a:rPr lang="en-GB" sz="2400" dirty="0"/>
              <a:t>Identify number of likely participants</a:t>
            </a:r>
          </a:p>
          <a:p>
            <a:pPr lvl="1"/>
            <a:r>
              <a:rPr lang="en-GB" sz="2400" dirty="0"/>
              <a:t>Scope and scale of task etc</a:t>
            </a:r>
          </a:p>
          <a:p>
            <a:pPr lvl="1"/>
            <a:r>
              <a:rPr lang="en-GB" sz="2400" dirty="0"/>
              <a:t>Single end to end validation exercise</a:t>
            </a:r>
          </a:p>
          <a:p>
            <a:r>
              <a:rPr lang="en-GB" sz="2400" dirty="0"/>
              <a:t>Develop strategy for potential CEOS (network) building on </a:t>
            </a:r>
            <a:r>
              <a:rPr lang="en-GB" sz="2400" dirty="0" err="1"/>
              <a:t>RadCalNet</a:t>
            </a:r>
            <a:endParaRPr lang="en-GB" sz="2400" dirty="0"/>
          </a:p>
          <a:p>
            <a:r>
              <a:rPr lang="en-GB" sz="2400" dirty="0"/>
              <a:t>Develop strategy and plan for a validation exercise as part of an </a:t>
            </a:r>
            <a:r>
              <a:rPr lang="en-GB" sz="2400" dirty="0" smtClean="0"/>
              <a:t>ACIX </a:t>
            </a:r>
            <a:r>
              <a:rPr lang="en-GB" sz="2400" dirty="0"/>
              <a:t>3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666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67544" y="0"/>
            <a:ext cx="867645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97" y="274405"/>
            <a:ext cx="7051495" cy="637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D61005E-9F2B-40CA-9FE8-DD0198E3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75" y="3056941"/>
            <a:ext cx="2448272" cy="58829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Time for discussion 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8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2905"/>
            <a:ext cx="8229600" cy="609600"/>
          </a:xfrm>
        </p:spPr>
        <p:txBody>
          <a:bodyPr/>
          <a:lstStyle/>
          <a:p>
            <a:r>
              <a:rPr lang="en-US" sz="36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8670"/>
            <a:ext cx="8229600" cy="1296144"/>
          </a:xfrm>
        </p:spPr>
        <p:txBody>
          <a:bodyPr/>
          <a:lstStyle/>
          <a:p>
            <a:r>
              <a:rPr lang="en-AU" sz="2400" dirty="0"/>
              <a:t>Field based validation is critical to ensure consistency in  generation of ARD products such as Surface Reflectance (SR) from multiple sensors</a:t>
            </a:r>
          </a:p>
          <a:p>
            <a:r>
              <a:rPr lang="en-AU" sz="2400" dirty="0"/>
              <a:t>Quantifying measurement uncertainty will help define ‘fit for purpose’ SR products </a:t>
            </a:r>
          </a:p>
          <a:p>
            <a:r>
              <a:rPr lang="en-AU" sz="2400" dirty="0"/>
              <a:t>Surface Reflectance is input for many terrestrial land products, understanding uncertainty in both field and satellite products is essential.</a:t>
            </a:r>
          </a:p>
          <a:p>
            <a:r>
              <a:rPr lang="en-AU" sz="2400" dirty="0"/>
              <a:t>Community consensus protocols (CEOS) on SR still to be written</a:t>
            </a:r>
          </a:p>
          <a:p>
            <a:r>
              <a:rPr lang="en-AU" sz="2400" dirty="0"/>
              <a:t>Several on-going </a:t>
            </a:r>
            <a:r>
              <a:rPr lang="en-AU" sz="2400" dirty="0" smtClean="0"/>
              <a:t>activities (GA Australia, ESA FRM4Veg,..) on </a:t>
            </a:r>
            <a:r>
              <a:rPr lang="en-AU" sz="2400" dirty="0"/>
              <a:t>SR </a:t>
            </a:r>
            <a:r>
              <a:rPr lang="en-AU" sz="2400" dirty="0" smtClean="0"/>
              <a:t> open </a:t>
            </a:r>
            <a:r>
              <a:rPr lang="en-AU" sz="2400" dirty="0"/>
              <a:t>a window of opportunity to agree on </a:t>
            </a:r>
            <a:r>
              <a:rPr lang="en-AU" sz="2400" dirty="0" smtClean="0"/>
              <a:t>SR validation protocols, before starting a global SR validation exercise.</a:t>
            </a:r>
            <a:endParaRPr lang="en-AU" sz="2400" dirty="0"/>
          </a:p>
          <a:p>
            <a:pPr marL="0" indent="0">
              <a:buNone/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957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2905"/>
            <a:ext cx="8229600" cy="609600"/>
          </a:xfrm>
        </p:spPr>
        <p:txBody>
          <a:bodyPr/>
          <a:lstStyle/>
          <a:p>
            <a:r>
              <a:rPr lang="en-US" sz="36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92" y="1281210"/>
            <a:ext cx="8229600" cy="1296144"/>
          </a:xfrm>
        </p:spPr>
        <p:txBody>
          <a:bodyPr/>
          <a:lstStyle/>
          <a:p>
            <a:r>
              <a:rPr lang="en-AU" sz="2400" dirty="0"/>
              <a:t>IVOS recommendation</a:t>
            </a:r>
          </a:p>
          <a:p>
            <a:pPr marL="0" indent="0">
              <a:buNone/>
            </a:pPr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pPr marL="0" indent="0">
              <a:buNone/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467EB63-C7A7-478C-841B-82E59A57B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1800" r="32675" b="62600"/>
          <a:stretch/>
        </p:blipFill>
        <p:spPr>
          <a:xfrm>
            <a:off x="780336" y="1714488"/>
            <a:ext cx="7969712" cy="6250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2242DEE-37C6-4460-9799-96D62CBDE156}"/>
              </a:ext>
            </a:extLst>
          </p:cNvPr>
          <p:cNvSpPr txBox="1">
            <a:spLocks/>
          </p:cNvSpPr>
          <p:nvPr/>
        </p:nvSpPr>
        <p:spPr bwMode="auto">
          <a:xfrm>
            <a:off x="520448" y="2918674"/>
            <a:ext cx="8229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AU" sz="2400" dirty="0"/>
          </a:p>
          <a:p>
            <a:r>
              <a:rPr lang="en-AU" sz="2400" dirty="0"/>
              <a:t>LPV recommendation</a:t>
            </a:r>
          </a:p>
          <a:p>
            <a:pPr marL="0" indent="0">
              <a:buFont typeface="Arial" charset="0"/>
              <a:buNone/>
            </a:pPr>
            <a:endParaRPr lang="en-AU" sz="2400" dirty="0"/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i="1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itchFamily="34" charset="-128"/>
                <a:cs typeface="Calibri" panose="020F0502020204030204" pitchFamily="34" charset="0"/>
              </a:rPr>
              <a:t>LPV R-2019-1: To promote ESA </a:t>
            </a:r>
            <a:r>
              <a:rPr lang="en-US" sz="1700" i="1" dirty="0" err="1">
                <a:solidFill>
                  <a:srgbClr val="000000"/>
                </a:solidFill>
                <a:latin typeface="Georgia" panose="02040502050405020303" pitchFamily="18" charset="0"/>
                <a:ea typeface="ＭＳ Ｐゴシック" pitchFamily="34" charset="-128"/>
                <a:cs typeface="Calibri" panose="020F0502020204030204" pitchFamily="34" charset="0"/>
              </a:rPr>
              <a:t>FRMVeg</a:t>
            </a:r>
            <a:r>
              <a:rPr lang="en-US" sz="1700" i="1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itchFamily="34" charset="-128"/>
                <a:cs typeface="Calibri" panose="020F0502020204030204" pitchFamily="34" charset="0"/>
              </a:rPr>
              <a:t> protocols under CEOS WGCV, to involve other agencies to get the needed international consensus on the surface reflectance and FAPAR validation protocols. </a:t>
            </a:r>
            <a:endParaRPr lang="es-ES" sz="1700" i="1" dirty="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400" dirty="0"/>
          </a:p>
          <a:p>
            <a:pPr marL="0" indent="0">
              <a:buFont typeface="Arial" charset="0"/>
              <a:buNone/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DF11EBF2-6E8E-44A2-AC40-938B6DEF225A}"/>
              </a:ext>
            </a:extLst>
          </p:cNvPr>
          <p:cNvSpPr/>
          <p:nvPr/>
        </p:nvSpPr>
        <p:spPr>
          <a:xfrm>
            <a:off x="881320" y="5230419"/>
            <a:ext cx="7998672" cy="91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LPV R-2019-4: In collaboration with IVOS, propose a new CEOS WGCV surface reflectance validation and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intercomparison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exercise lead by ESA and NPL (UK) in the framework of FRM4Veg.</a:t>
            </a:r>
          </a:p>
        </p:txBody>
      </p:sp>
    </p:spTree>
    <p:extLst>
      <p:ext uri="{BB962C8B-B14F-4D97-AF65-F5344CB8AC3E}">
        <p14:creationId xmlns="" xmlns:p14="http://schemas.microsoft.com/office/powerpoint/2010/main" val="7942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Ideal</a:t>
            </a:r>
            <a:r>
              <a:rPr lang="en-GB" dirty="0"/>
              <a:t> scenario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6202" y="1023301"/>
            <a:ext cx="8076396" cy="18173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End – to – End Traceability </a:t>
            </a:r>
            <a:r>
              <a:rPr lang="en-GB" sz="1800" dirty="0"/>
              <a:t>(how the product was produced and how the product was validated)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Uncertainty characterisation and propagation </a:t>
            </a:r>
            <a:r>
              <a:rPr lang="en-GB" sz="1800" dirty="0"/>
              <a:t>(sources and extent of error)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Fully documented with use case examples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831" y="3872732"/>
            <a:ext cx="2968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Algorithm Traceability Chain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7511" y="4421280"/>
            <a:ext cx="2605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In situ Traceability Chain</a:t>
            </a:r>
          </a:p>
        </p:txBody>
      </p:sp>
      <p:sp>
        <p:nvSpPr>
          <p:cNvPr id="9" name="Parallelogram 8"/>
          <p:cNvSpPr/>
          <p:nvPr/>
        </p:nvSpPr>
        <p:spPr bwMode="auto">
          <a:xfrm>
            <a:off x="3940611" y="4353191"/>
            <a:ext cx="1926217" cy="86257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</a:rPr>
              <a:t>ECV Data Product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5" y="4421280"/>
            <a:ext cx="2922616" cy="1161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2629" y="5071668"/>
            <a:ext cx="2001964" cy="129058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3384082" y="4640457"/>
            <a:ext cx="588800" cy="21952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6252288" y="5852415"/>
            <a:ext cx="588800" cy="21952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12" name="Parallelogram 8">
            <a:extLst>
              <a:ext uri="{FF2B5EF4-FFF2-40B4-BE49-F238E27FC236}">
                <a16:creationId xmlns="" xmlns:a16="http://schemas.microsoft.com/office/drawing/2014/main" id="{59162399-1CDD-462D-A49C-33F6A700D506}"/>
              </a:ext>
            </a:extLst>
          </p:cNvPr>
          <p:cNvSpPr/>
          <p:nvPr/>
        </p:nvSpPr>
        <p:spPr bwMode="auto">
          <a:xfrm>
            <a:off x="4427984" y="5690563"/>
            <a:ext cx="1824304" cy="717211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</a:rPr>
              <a:t>Validation</a:t>
            </a:r>
          </a:p>
        </p:txBody>
      </p:sp>
      <p:sp>
        <p:nvSpPr>
          <p:cNvPr id="17" name="Right Arrow 15">
            <a:extLst>
              <a:ext uri="{FF2B5EF4-FFF2-40B4-BE49-F238E27FC236}">
                <a16:creationId xmlns="" xmlns:a16="http://schemas.microsoft.com/office/drawing/2014/main" id="{38623A8C-BD63-42FC-83D9-DC1CA211E989}"/>
              </a:ext>
            </a:extLst>
          </p:cNvPr>
          <p:cNvSpPr/>
          <p:nvPr/>
        </p:nvSpPr>
        <p:spPr bwMode="auto">
          <a:xfrm rot="5400000">
            <a:off x="4694297" y="5318812"/>
            <a:ext cx="588800" cy="21952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711" y="110647"/>
            <a:ext cx="8229600" cy="6096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Fiducial Reference Measurements 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615" y="1052736"/>
            <a:ext cx="8505800" cy="49948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Direct translation of QA4EO to in situ / reference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situ measurements / campaigns specifically designed for satellite data/product validation:</a:t>
            </a:r>
          </a:p>
          <a:p>
            <a:pPr lvl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</a:rPr>
              <a:t>That are rigorous on traceability and uncertainty characterisation </a:t>
            </a:r>
          </a:p>
          <a:p>
            <a:pPr lvl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</a:rPr>
              <a:t>May provide a means to bridge potential data gaps</a:t>
            </a:r>
          </a:p>
          <a:p>
            <a:pPr lvl="1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</a:rPr>
              <a:t>Facilitate interoperability between sensors</a:t>
            </a:r>
          </a:p>
          <a:p>
            <a:pPr marL="457200" lvl="1" indent="0">
              <a:buClr>
                <a:srgbClr val="003399"/>
              </a:buClr>
            </a:pPr>
            <a:endParaRPr lang="en-GB" sz="1400" dirty="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Funded by ESA, but is being adopted more widely by other space agencies in the context of CEOS</a:t>
            </a:r>
          </a:p>
        </p:txBody>
      </p:sp>
    </p:spTree>
    <p:extLst>
      <p:ext uri="{BB962C8B-B14F-4D97-AF65-F5344CB8AC3E}">
        <p14:creationId xmlns="" xmlns:p14="http://schemas.microsoft.com/office/powerpoint/2010/main" val="35043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9080"/>
            <a:ext cx="2810272" cy="641720"/>
          </a:xfrm>
        </p:spPr>
        <p:txBody>
          <a:bodyPr/>
          <a:lstStyle/>
          <a:p>
            <a:r>
              <a:rPr lang="en-GB" dirty="0"/>
              <a:t>FRM4Veg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2168"/>
            <a:ext cx="8642920" cy="48736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Support the initial validation of Copernicus Surface Reflectance(SR), FAPAR and CCC products from: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Sentinel-3 (FAPAR, OTCI and SYN)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Sentinel-2 (L2A) and PROBA-V (S1 TOC 100m)</a:t>
            </a:r>
          </a:p>
          <a:p>
            <a:pPr marL="0" indent="0">
              <a:buNone/>
            </a:pPr>
            <a:r>
              <a:rPr lang="en-US" sz="2000" dirty="0"/>
              <a:t>Proposing the methodologies for </a:t>
            </a:r>
            <a:r>
              <a:rPr lang="en-US" sz="2000" u="sng" dirty="0"/>
              <a:t>Fiducial Reference Measurements </a:t>
            </a:r>
            <a:r>
              <a:rPr lang="en-US" sz="2000" dirty="0"/>
              <a:t>(FRM) and </a:t>
            </a:r>
            <a:r>
              <a:rPr lang="en-US" sz="2000" u="sng" dirty="0"/>
              <a:t>Product Validation </a:t>
            </a:r>
            <a:r>
              <a:rPr lang="en-US" sz="2000" dirty="0"/>
              <a:t>for vegetated </a:t>
            </a:r>
            <a:r>
              <a:rPr lang="en-US" sz="2000" dirty="0" smtClean="0"/>
              <a:t>targets and perform FRM campaigns.</a:t>
            </a:r>
            <a:endParaRPr lang="en-US" sz="20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b="1" dirty="0"/>
              <a:t>Phase 1 (2019-2020):</a:t>
            </a:r>
          </a:p>
          <a:p>
            <a:pPr marL="0" indent="0">
              <a:buNone/>
            </a:pPr>
            <a:r>
              <a:rPr lang="en-US" sz="2000" dirty="0"/>
              <a:t>FRM protocols and Validation concept</a:t>
            </a:r>
          </a:p>
          <a:p>
            <a:pPr marL="0" indent="0">
              <a:buNone/>
            </a:pPr>
            <a:r>
              <a:rPr lang="en-US" sz="2000" dirty="0"/>
              <a:t>2 field campaigns (</a:t>
            </a:r>
            <a:r>
              <a:rPr lang="en-US" sz="2000" dirty="0" err="1"/>
              <a:t>Barrax</a:t>
            </a:r>
            <a:r>
              <a:rPr lang="en-US" sz="2000" dirty="0"/>
              <a:t>, </a:t>
            </a:r>
            <a:r>
              <a:rPr lang="en-US" sz="2000" dirty="0" err="1"/>
              <a:t>Wytham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b="1" dirty="0"/>
              <a:t>Phase 2 (2020-2021) (under preparation)</a:t>
            </a:r>
          </a:p>
          <a:p>
            <a:pPr marL="0" indent="0">
              <a:buNone/>
            </a:pPr>
            <a:r>
              <a:rPr lang="en-US" sz="2000" dirty="0"/>
              <a:t>Consolidate FRM protocols for SR, FAPAR and CCC</a:t>
            </a:r>
          </a:p>
          <a:p>
            <a:pPr marL="0" indent="0">
              <a:buNone/>
            </a:pPr>
            <a:r>
              <a:rPr lang="en-US" sz="2000" dirty="0"/>
              <a:t>New campaigns, round-robin </a:t>
            </a:r>
            <a:r>
              <a:rPr lang="en-US" sz="2000" dirty="0" err="1"/>
              <a:t>intercomparison</a:t>
            </a:r>
            <a:r>
              <a:rPr lang="en-US" sz="2000" dirty="0"/>
              <a:t>, workshops, write and review community endorsed protocols</a:t>
            </a:r>
          </a:p>
          <a:p>
            <a:pPr marL="0" indent="0">
              <a:buNone/>
            </a:pPr>
            <a:r>
              <a:rPr lang="en-US" sz="2000" dirty="0"/>
              <a:t>+ European supersites</a:t>
            </a:r>
            <a:endParaRPr lang="en-GB" sz="2000" dirty="0"/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EAA78326-AF92-4F04-A786-B8DB85F0E2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70" y="0"/>
            <a:ext cx="2351340" cy="944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8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5" t="-218" r="1261" b="4490"/>
          <a:stretch/>
        </p:blipFill>
        <p:spPr>
          <a:xfrm>
            <a:off x="3164335" y="1034640"/>
            <a:ext cx="5740646" cy="4002050"/>
          </a:xfrm>
          <a:prstGeom prst="rect">
            <a:avLst/>
          </a:prstGeom>
        </p:spPr>
      </p:pic>
      <p:pic>
        <p:nvPicPr>
          <p:cNvPr id="3" name="Picture 3" descr="C:\GA WorkSpace\DEA SR Validation Workshop\Image content\thumbnails\Winton_corner_poi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9" y="1443881"/>
            <a:ext cx="1505914" cy="137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GA WorkSpace\DEA SR Validation Workshop\Image content\thumbnails\longreach_corner_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9" y="1469666"/>
            <a:ext cx="1510139" cy="1375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GA WorkSpace\DEA SR Validation Workshop\Image content\thumbnails\Heron_island_corner_poi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7" y="1448359"/>
            <a:ext cx="1510141" cy="1363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5" y="1414857"/>
            <a:ext cx="1533882" cy="1404000"/>
          </a:xfrm>
          <a:prstGeom prst="rect">
            <a:avLst/>
          </a:prstGeom>
        </p:spPr>
      </p:pic>
      <p:pic>
        <p:nvPicPr>
          <p:cNvPr id="7" name="Picture 8" descr="C:\GA WorkSpace\DEA SR Validation Workshop\Image content\thumbnails\lake_george_corner_poi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3" y="1472127"/>
            <a:ext cx="1510140" cy="1382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GA WorkSpace\DEA SR Validation Workshop\Image content\thumbnails\Narrabundah_corner_poin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3" y="1420541"/>
            <a:ext cx="1544286" cy="1433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7" y="1462423"/>
            <a:ext cx="1538973" cy="140162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4" y="1405645"/>
            <a:ext cx="1527973" cy="1406278"/>
          </a:xfrm>
          <a:prstGeom prst="rect">
            <a:avLst/>
          </a:prstGeom>
        </p:spPr>
      </p:pic>
      <p:pic>
        <p:nvPicPr>
          <p:cNvPr id="11" name="Picture 5" descr="C:\GA WorkSpace\DEA SR Validation Workshop\Image content\thumbnails\Dookie_corner_point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5" y="1434917"/>
            <a:ext cx="1585151" cy="1445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GA WorkSpace\DEA SR Validation Workshop\Image content\thumbnails\fowlers_gap_corner_poi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" r="6280"/>
          <a:stretch/>
        </p:blipFill>
        <p:spPr bwMode="auto">
          <a:xfrm>
            <a:off x="714669" y="1434918"/>
            <a:ext cx="1570156" cy="1426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GA WorkSpace\DEA SR Validation Workshop\Image content\thumbnails\Blanctetown_corner_point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0" y="1480839"/>
            <a:ext cx="1532553" cy="1412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GA WorkSpace\DEA SR Validation Workshop\Image content\thumbnails\lake_lefroy_corner_point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9" y="1414857"/>
            <a:ext cx="1589488" cy="1440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GA WorkSpace\DEA SR Validation Workshop\Image content\thumbnails\pinnacles_corner_point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8" y="1451860"/>
            <a:ext cx="1516914" cy="1393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720953" y="1432276"/>
            <a:ext cx="1516914" cy="371513"/>
          </a:xfrm>
          <a:prstGeom prst="rect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AU" sz="1800"/>
          </a:p>
        </p:txBody>
      </p:sp>
      <p:sp>
        <p:nvSpPr>
          <p:cNvPr id="29" name="Rectangle 28"/>
          <p:cNvSpPr/>
          <p:nvPr/>
        </p:nvSpPr>
        <p:spPr>
          <a:xfrm>
            <a:off x="612206" y="3086273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/>
              <a:t>Surface types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6217" y="3492974"/>
            <a:ext cx="277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‘mostly’ flat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bare or low 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homogeneous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spectrally diverse</a:t>
            </a:r>
          </a:p>
        </p:txBody>
      </p:sp>
      <p:pic>
        <p:nvPicPr>
          <p:cNvPr id="35" name="Picture 10" descr="C:\GA WorkSpace\DEA SR Validation Workshop\Image content\thumbnails\litchfield_corner_point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8" y="1433590"/>
            <a:ext cx="1510139" cy="1363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305762" y="104715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Surface Reflectance Validation Sites</a:t>
            </a:r>
            <a:endParaRPr lang="en-AU" sz="1800" i="1" kern="0" dirty="0"/>
          </a:p>
        </p:txBody>
      </p:sp>
      <p:grpSp>
        <p:nvGrpSpPr>
          <p:cNvPr id="37" name="Group 1">
            <a:extLst>
              <a:ext uri="{FF2B5EF4-FFF2-40B4-BE49-F238E27FC236}">
                <a16:creationId xmlns="" xmlns:a16="http://schemas.microsoft.com/office/drawing/2014/main" id="{19FAE4A9-0D0A-4B7A-A283-E7D7F104A639}"/>
              </a:ext>
            </a:extLst>
          </p:cNvPr>
          <p:cNvGrpSpPr/>
          <p:nvPr/>
        </p:nvGrpSpPr>
        <p:grpSpPr>
          <a:xfrm>
            <a:off x="107504" y="5036690"/>
            <a:ext cx="8949410" cy="1736063"/>
            <a:chOff x="179512" y="2967886"/>
            <a:chExt cx="8784976" cy="1548080"/>
          </a:xfrm>
        </p:grpSpPr>
        <p:pic>
          <p:nvPicPr>
            <p:cNvPr id="38" name="Picture 8" descr="Image result for university of adelaide logo">
              <a:extLst>
                <a:ext uri="{FF2B5EF4-FFF2-40B4-BE49-F238E27FC236}">
                  <a16:creationId xmlns="" xmlns:a16="http://schemas.microsoft.com/office/drawing/2014/main" id="{2953A220-FF2F-4795-8D62-365C7C8C0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67886"/>
              <a:ext cx="1253063" cy="7701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Image result for csiro logo">
              <a:extLst>
                <a:ext uri="{FF2B5EF4-FFF2-40B4-BE49-F238E27FC236}">
                  <a16:creationId xmlns="" xmlns:a16="http://schemas.microsoft.com/office/drawing/2014/main" id="{A12626C4-ADD9-4B3D-A93A-0DB0622E9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670" y="3063812"/>
              <a:ext cx="588058" cy="588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university of wollongong logo">
              <a:extLst>
                <a:ext uri="{FF2B5EF4-FFF2-40B4-BE49-F238E27FC236}">
                  <a16:creationId xmlns="" xmlns:a16="http://schemas.microsoft.com/office/drawing/2014/main" id="{56926F15-45B0-4E02-98F3-5F1C89FAD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76" y="4031893"/>
              <a:ext cx="1274656" cy="4120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Image result for university of queensland logo">
              <a:extLst>
                <a:ext uri="{FF2B5EF4-FFF2-40B4-BE49-F238E27FC236}">
                  <a16:creationId xmlns="" xmlns:a16="http://schemas.microsoft.com/office/drawing/2014/main" id="{CBE00641-1CDA-4B9D-8354-FE359CA13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11910"/>
              <a:ext cx="1286032" cy="4123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 descr="Image result for TERN logo">
              <a:extLst>
                <a:ext uri="{FF2B5EF4-FFF2-40B4-BE49-F238E27FC236}">
                  <a16:creationId xmlns="" xmlns:a16="http://schemas.microsoft.com/office/drawing/2014/main" id="{DD7A9A7E-51CE-4D42-B959-72AF7E729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795886"/>
              <a:ext cx="648072" cy="5832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" descr="C:\Users\u65672\Pictures\dealogo.PNG">
              <a:extLst>
                <a:ext uri="{FF2B5EF4-FFF2-40B4-BE49-F238E27FC236}">
                  <a16:creationId xmlns="" xmlns:a16="http://schemas.microsoft.com/office/drawing/2014/main" id="{074B2F4E-0061-4211-A7F4-B72F4D7BF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034930"/>
              <a:ext cx="1584176" cy="6169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Image result for curtin university logo logo">
              <a:extLst>
                <a:ext uri="{FF2B5EF4-FFF2-40B4-BE49-F238E27FC236}">
                  <a16:creationId xmlns="" xmlns:a16="http://schemas.microsoft.com/office/drawing/2014/main" id="{E4806B21-9860-494F-9E5C-FF651A8A2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3218259"/>
              <a:ext cx="1656185" cy="2895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7" descr="Image result for joint remote sensing research program logo">
              <a:extLst>
                <a:ext uri="{FF2B5EF4-FFF2-40B4-BE49-F238E27FC236}">
                  <a16:creationId xmlns="" xmlns:a16="http://schemas.microsoft.com/office/drawing/2014/main" id="{5EA884F3-80A4-4EE9-B7AF-E9CF23455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803693"/>
              <a:ext cx="756084" cy="6804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1" descr="Image result for nerc facility edinburgh">
              <a:extLst>
                <a:ext uri="{FF2B5EF4-FFF2-40B4-BE49-F238E27FC236}">
                  <a16:creationId xmlns="" xmlns:a16="http://schemas.microsoft.com/office/drawing/2014/main" id="{CF56B1CE-1C53-40AE-8CFD-193B7C755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3" y="3189960"/>
              <a:ext cx="1656185" cy="389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" descr="Image result for maitec logo">
              <a:extLst>
                <a:ext uri="{FF2B5EF4-FFF2-40B4-BE49-F238E27FC236}">
                  <a16:creationId xmlns="" xmlns:a16="http://schemas.microsoft.com/office/drawing/2014/main" id="{646A68CE-7546-445F-A829-396835713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859452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8" descr="Image result for university of melbourne logo">
              <a:extLst>
                <a:ext uri="{FF2B5EF4-FFF2-40B4-BE49-F238E27FC236}">
                  <a16:creationId xmlns="" xmlns:a16="http://schemas.microsoft.com/office/drawing/2014/main" id="{98B33BD9-ADEA-40F5-85BD-7392130A8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775" y="3835352"/>
              <a:ext cx="1225105" cy="6806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3" descr="Image result for eros centre of excellence for calibration and validation logo">
              <a:extLst>
                <a:ext uri="{FF2B5EF4-FFF2-40B4-BE49-F238E27FC236}">
                  <a16:creationId xmlns="" xmlns:a16="http://schemas.microsoft.com/office/drawing/2014/main" id="{F6E69571-B549-4610-A65B-F2076659A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217822"/>
              <a:ext cx="1296144" cy="2900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nasa logo">
              <a:extLst>
                <a:ext uri="{FF2B5EF4-FFF2-40B4-BE49-F238E27FC236}">
                  <a16:creationId xmlns="" xmlns:a16="http://schemas.microsoft.com/office/drawing/2014/main" id="{987ABB38-C387-4890-8552-57FDACC3C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77" y="3939902"/>
              <a:ext cx="674807" cy="5584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itle 2">
            <a:extLst>
              <a:ext uri="{FF2B5EF4-FFF2-40B4-BE49-F238E27FC236}">
                <a16:creationId xmlns="" xmlns:a16="http://schemas.microsoft.com/office/drawing/2014/main" id="{02E90D16-19CC-4A25-A10E-253605502141}"/>
              </a:ext>
            </a:extLst>
          </p:cNvPr>
          <p:cNvSpPr txBox="1">
            <a:spLocks/>
          </p:cNvSpPr>
          <p:nvPr/>
        </p:nvSpPr>
        <p:spPr>
          <a:xfrm>
            <a:off x="107504" y="119080"/>
            <a:ext cx="9036496" cy="641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/>
              <a:t>Continental scale SR </a:t>
            </a:r>
            <a:r>
              <a:rPr lang="en-GB" dirty="0" smtClean="0"/>
              <a:t>validation (CV-17)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604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68" y="604349"/>
            <a:ext cx="5270596" cy="641720"/>
          </a:xfrm>
        </p:spPr>
        <p:txBody>
          <a:bodyPr/>
          <a:lstStyle/>
          <a:p>
            <a:r>
              <a:rPr lang="en-AU" sz="3600" dirty="0"/>
              <a:t>Field data collection for continental scale validation of surface reflectance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0994536B-467B-4F1D-A056-551396FE2171}"/>
              </a:ext>
            </a:extLst>
          </p:cNvPr>
          <p:cNvSpPr/>
          <p:nvPr/>
        </p:nvSpPr>
        <p:spPr>
          <a:xfrm>
            <a:off x="485086" y="2028851"/>
            <a:ext cx="5270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All instruments / panels were characterised by 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100x100m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6 transects in each site oriented on the solar azimuth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Atmospheric readings coincident with overpass using either </a:t>
            </a:r>
            <a:r>
              <a:rPr lang="en-AU" sz="1600" dirty="0" err="1"/>
              <a:t>MicroTops</a:t>
            </a:r>
            <a:r>
              <a:rPr lang="en-AU" sz="1600" dirty="0"/>
              <a:t> or ASD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Transects bookended by panel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SR field validation protocols documented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C1BB338-8576-4A3F-AD71-0D277A4D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37" y="4747516"/>
            <a:ext cx="1997617" cy="202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u65672\Pictures\FieldMeasure3.JPG">
            <a:extLst>
              <a:ext uri="{FF2B5EF4-FFF2-40B4-BE49-F238E27FC236}">
                <a16:creationId xmlns="" xmlns:a16="http://schemas.microsoft.com/office/drawing/2014/main" id="{84B8CDC3-81F6-4EEE-BB28-D57EC529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60" y="4145126"/>
            <a:ext cx="2378575" cy="1664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958D4B82-AD57-466B-BD16-A7A29E403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8" y="4145126"/>
            <a:ext cx="2437721" cy="166407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D57335C0-4098-435D-AAD6-C066D348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00" y="4869160"/>
            <a:ext cx="19013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2285DD0F-2885-4FF1-BF9C-A62E3C34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39" y="439940"/>
            <a:ext cx="2919764" cy="397710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BEDC02C-F54E-468D-AE23-24A29A261B03}"/>
              </a:ext>
            </a:extLst>
          </p:cNvPr>
          <p:cNvSpPr/>
          <p:nvPr/>
        </p:nvSpPr>
        <p:spPr>
          <a:xfrm>
            <a:off x="485086" y="1787954"/>
            <a:ext cx="523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Coordinated by CSIRO </a:t>
            </a:r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AFE27F9-F706-4A32-9D6D-C96E865B1A48}"/>
              </a:ext>
            </a:extLst>
          </p:cNvPr>
          <p:cNvSpPr/>
          <p:nvPr/>
        </p:nvSpPr>
        <p:spPr>
          <a:xfrm>
            <a:off x="485086" y="5796372"/>
            <a:ext cx="487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800" dirty="0"/>
          </a:p>
          <a:p>
            <a:r>
              <a:rPr lang="en-AU" sz="1800" dirty="0"/>
              <a:t>The National Spectral Database will provide free access to field data</a:t>
            </a:r>
          </a:p>
        </p:txBody>
      </p:sp>
    </p:spTree>
    <p:extLst>
      <p:ext uri="{BB962C8B-B14F-4D97-AF65-F5344CB8AC3E}">
        <p14:creationId xmlns="" xmlns:p14="http://schemas.microsoft.com/office/powerpoint/2010/main" val="24503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0" y="262905"/>
            <a:ext cx="8229600" cy="6096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LPV - IVOS </a:t>
            </a:r>
            <a:r>
              <a:rPr lang="en-US" sz="36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new SR Task  (proposition)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46" y="2630856"/>
            <a:ext cx="8229599" cy="129614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venir Book" charset="0"/>
                <a:ea typeface="Avenir Book" charset="0"/>
                <a:cs typeface="Avenir Book" charset="0"/>
              </a:rPr>
              <a:t>Objectives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r>
              <a:rPr lang="en-US" sz="1800" u="sng" dirty="0">
                <a:latin typeface="Avenir Book" charset="0"/>
                <a:ea typeface="Avenir Book" charset="0"/>
                <a:cs typeface="Avenir Book" charset="0"/>
              </a:rPr>
              <a:t>Agree on fiducial reference measurements </a:t>
            </a:r>
            <a:r>
              <a:rPr lang="en-US" sz="1800" u="sng" dirty="0" smtClean="0">
                <a:latin typeface="Avenir Book" charset="0"/>
                <a:ea typeface="Avenir Book" charset="0"/>
                <a:cs typeface="Avenir Book" charset="0"/>
              </a:rPr>
              <a:t>protocols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with 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full traceability for surface reflectance (SR)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characterization  (inputs: GA, FRM4Veg,..)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800" u="sng" dirty="0" smtClean="0">
                <a:latin typeface="Avenir Book" charset="0"/>
                <a:ea typeface="Avenir Book" charset="0"/>
                <a:cs typeface="Avenir Book" charset="0"/>
              </a:rPr>
              <a:t>Develop protocols </a:t>
            </a:r>
            <a:r>
              <a:rPr lang="en-US" sz="1800" u="sng" dirty="0">
                <a:latin typeface="Avenir Book" charset="0"/>
                <a:ea typeface="Avenir Book" charset="0"/>
                <a:cs typeface="Avenir Book" charset="0"/>
              </a:rPr>
              <a:t>for </a:t>
            </a:r>
            <a:r>
              <a:rPr lang="en-US" sz="1800" u="sng" dirty="0" smtClean="0">
                <a:latin typeface="Avenir Book" charset="0"/>
                <a:ea typeface="Avenir Book" charset="0"/>
                <a:cs typeface="Avenir Book" charset="0"/>
              </a:rPr>
              <a:t>global SR </a:t>
            </a:r>
            <a:r>
              <a:rPr lang="en-US" sz="1800" u="sng" dirty="0">
                <a:latin typeface="Avenir Book" charset="0"/>
                <a:ea typeface="Avenir Book" charset="0"/>
                <a:cs typeface="Avenir Book" charset="0"/>
              </a:rPr>
              <a:t>validation 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(field radiometry, airborne, models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) (LPV type)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800" u="sng" dirty="0">
                <a:latin typeface="Avenir Book" charset="0"/>
                <a:ea typeface="Avenir Book" charset="0"/>
                <a:cs typeface="Avenir Book" charset="0"/>
              </a:rPr>
              <a:t>Perform </a:t>
            </a:r>
            <a:r>
              <a:rPr lang="en-US" sz="1800" u="sng" dirty="0" smtClean="0">
                <a:latin typeface="Avenir Book" charset="0"/>
                <a:ea typeface="Avenir Book" charset="0"/>
                <a:cs typeface="Avenir Book" charset="0"/>
              </a:rPr>
              <a:t>RR inter </a:t>
            </a:r>
            <a:r>
              <a:rPr lang="en-US" sz="1800" u="sng" dirty="0">
                <a:latin typeface="Avenir Book" charset="0"/>
                <a:ea typeface="Avenir Book" charset="0"/>
                <a:cs typeface="Avenir Book" charset="0"/>
              </a:rPr>
              <a:t>comparison of SR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, to learn and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refine 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FRM protocols </a:t>
            </a:r>
          </a:p>
          <a:p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Organize two workshops before and after RR for discussion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on protocols, field experiment 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and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outcomes</a:t>
            </a:r>
          </a:p>
          <a:p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Publish RR inter-comparison results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Book" charset="0"/>
                <a:ea typeface="Avenir Book" charset="0"/>
                <a:cs typeface="Avenir Book" charset="0"/>
              </a:rPr>
              <a:t>Outcome: 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Endorse FRM4Veg SR protocols under CEOS WGCV (LPV-IVOS)</a:t>
            </a:r>
          </a:p>
          <a:p>
            <a:pPr marL="0" indent="0">
              <a:buNone/>
            </a:pPr>
            <a:r>
              <a:rPr lang="en-US" sz="1800" b="1" dirty="0">
                <a:latin typeface="Avenir Book" charset="0"/>
              </a:rPr>
              <a:t>Period: </a:t>
            </a:r>
            <a:r>
              <a:rPr lang="en-US" sz="1800" dirty="0">
                <a:latin typeface="Avenir Book" charset="0"/>
              </a:rPr>
              <a:t>2020 - 2021 (RR exercise in June-July </a:t>
            </a:r>
            <a:r>
              <a:rPr lang="en-US" sz="1800" dirty="0" smtClean="0">
                <a:latin typeface="Avenir Book" charset="0"/>
              </a:rPr>
              <a:t>2021, </a:t>
            </a:r>
            <a:r>
              <a:rPr lang="en-US" sz="1800" dirty="0">
                <a:latin typeface="Avenir Book" charset="0"/>
              </a:rPr>
              <a:t>Europe) </a:t>
            </a:r>
          </a:p>
          <a:p>
            <a:pPr marL="0" indent="0">
              <a:buNone/>
            </a:pPr>
            <a:r>
              <a:rPr lang="en-US" sz="1800" b="1" dirty="0">
                <a:latin typeface="Avenir Book" charset="0"/>
                <a:ea typeface="Avenir Book" charset="0"/>
                <a:cs typeface="Avenir Book" charset="0"/>
              </a:rPr>
              <a:t>On the horizon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: Validation of SR products using community endorsed protocols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3ACBAE0-2520-4D89-94AC-9355697DB62A}"/>
              </a:ext>
            </a:extLst>
          </p:cNvPr>
          <p:cNvSpPr/>
          <p:nvPr/>
        </p:nvSpPr>
        <p:spPr>
          <a:xfrm>
            <a:off x="734846" y="928670"/>
            <a:ext cx="84091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venir Book" charset="0"/>
              </a:rPr>
              <a:t>Field Surface Reflectance “Round-Robin” </a:t>
            </a:r>
            <a:r>
              <a:rPr lang="en-US" sz="1600" b="1" dirty="0">
                <a:latin typeface="Avenir Book" charset="0"/>
              </a:rPr>
              <a:t>inter-comparison </a:t>
            </a:r>
            <a:r>
              <a:rPr lang="en-US" sz="1600" b="1" dirty="0" smtClean="0">
                <a:latin typeface="Avenir Book" charset="0"/>
              </a:rPr>
              <a:t>exercise, and </a:t>
            </a:r>
            <a:r>
              <a:rPr lang="en-US" sz="1600" b="1" dirty="0">
                <a:latin typeface="Avenir Book" charset="0"/>
              </a:rPr>
              <a:t>development of community </a:t>
            </a:r>
            <a:r>
              <a:rPr lang="en-US" sz="1600" b="1" dirty="0" smtClean="0">
                <a:latin typeface="Avenir Book" charset="0"/>
              </a:rPr>
              <a:t>endorsed SR validation protocols</a:t>
            </a:r>
          </a:p>
          <a:p>
            <a:r>
              <a:rPr lang="en-US" sz="1600" b="1" dirty="0" smtClean="0">
                <a:latin typeface="Avenir Book" charset="0"/>
              </a:rPr>
              <a:t> </a:t>
            </a:r>
            <a:endParaRPr lang="en-US" sz="1600" b="1" dirty="0">
              <a:latin typeface="Avenir Book" charset="0"/>
            </a:endParaRPr>
          </a:p>
          <a:p>
            <a:r>
              <a:rPr lang="en-US" sz="1600" b="1" dirty="0">
                <a:latin typeface="Avenir Book" charset="0"/>
              </a:rPr>
              <a:t>Lead Agency</a:t>
            </a:r>
            <a:r>
              <a:rPr lang="en-US" sz="1600" dirty="0">
                <a:latin typeface="Avenir Book" charset="0"/>
              </a:rPr>
              <a:t>: ESA (FRM4Veg project), Funding support (ESA </a:t>
            </a:r>
            <a:r>
              <a:rPr lang="en-US" sz="1600" dirty="0" err="1" smtClean="0">
                <a:latin typeface="Avenir Book" charset="0"/>
              </a:rPr>
              <a:t>Earthnet</a:t>
            </a:r>
            <a:r>
              <a:rPr lang="en-US" sz="1600" dirty="0" smtClean="0">
                <a:latin typeface="Avenir Book" charset="0"/>
              </a:rPr>
              <a:t>)</a:t>
            </a:r>
            <a:endParaRPr lang="en-US" sz="1600" dirty="0">
              <a:latin typeface="Avenir Book" charset="0"/>
            </a:endParaRPr>
          </a:p>
          <a:p>
            <a:r>
              <a:rPr lang="en-US" sz="1400" b="1" smtClean="0">
                <a:latin typeface="Avenir Book" charset="0"/>
              </a:rPr>
              <a:t>IVOS</a:t>
            </a:r>
            <a:r>
              <a:rPr lang="en-US" sz="1400" smtClean="0">
                <a:latin typeface="Avenir Book" charset="0"/>
              </a:rPr>
              <a:t> </a:t>
            </a:r>
            <a:r>
              <a:rPr lang="en-US" sz="1400" dirty="0">
                <a:latin typeface="Avenir Book" charset="0"/>
              </a:rPr>
              <a:t>supporting calibration / traceability of field radiometry,…</a:t>
            </a:r>
          </a:p>
          <a:p>
            <a:r>
              <a:rPr lang="en-US" sz="1400" b="1" dirty="0">
                <a:latin typeface="Avenir Book" charset="0"/>
              </a:rPr>
              <a:t>LPV </a:t>
            </a:r>
            <a:r>
              <a:rPr lang="en-US" sz="1400" dirty="0">
                <a:latin typeface="Avenir Book" charset="0"/>
              </a:rPr>
              <a:t>supporting consensus validation protocols for SR </a:t>
            </a:r>
            <a:r>
              <a:rPr lang="en-US" sz="1400" dirty="0" smtClean="0">
                <a:latin typeface="Avenir Book" charset="0"/>
              </a:rPr>
              <a:t>global</a:t>
            </a:r>
            <a:endParaRPr lang="en-US" sz="1400" dirty="0">
              <a:latin typeface="Avenir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6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uzh_praesentation_informell_e</Template>
  <TotalTime>23307</TotalTime>
  <Words>786</Words>
  <Application>Microsoft Office PowerPoint</Application>
  <PresentationFormat>Presentación en pantalla (4:3)</PresentationFormat>
  <Paragraphs>102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4_Office Theme</vt:lpstr>
      <vt:lpstr>IVOS/LPV Surface Reflectance Task</vt:lpstr>
      <vt:lpstr>Background</vt:lpstr>
      <vt:lpstr>Background</vt:lpstr>
      <vt:lpstr>Ideal scenario</vt:lpstr>
      <vt:lpstr> Fiducial Reference Measurements  </vt:lpstr>
      <vt:lpstr>FRM4Veg</vt:lpstr>
      <vt:lpstr>Diapositiva 7</vt:lpstr>
      <vt:lpstr>Field data collection for continental scale validation of surface reflectance</vt:lpstr>
      <vt:lpstr>LPV - IVOS new SR Task  (proposition)</vt:lpstr>
      <vt:lpstr>If Agree ?</vt:lpstr>
      <vt:lpstr>Diapositiva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LPV Subgroup Overview - AGU 2014</dc:title>
  <dc:creator>J Nickeson</dc:creator>
  <cp:lastModifiedBy>Fernando</cp:lastModifiedBy>
  <cp:revision>905</cp:revision>
  <cp:lastPrinted>2016-05-23T17:14:50Z</cp:lastPrinted>
  <dcterms:created xsi:type="dcterms:W3CDTF">2012-11-12T08:21:21Z</dcterms:created>
  <dcterms:modified xsi:type="dcterms:W3CDTF">2019-07-19T01:22:25Z</dcterms:modified>
</cp:coreProperties>
</file>