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6" r:id="rId2"/>
    <p:sldId id="374" r:id="rId3"/>
    <p:sldId id="390" r:id="rId4"/>
    <p:sldId id="391" r:id="rId5"/>
    <p:sldId id="392" r:id="rId6"/>
    <p:sldId id="380" r:id="rId7"/>
    <p:sldId id="394" r:id="rId8"/>
    <p:sldId id="393" r:id="rId9"/>
    <p:sldId id="381" r:id="rId10"/>
    <p:sldId id="385" r:id="rId11"/>
    <p:sldId id="382" r:id="rId12"/>
    <p:sldId id="387" r:id="rId13"/>
    <p:sldId id="398" r:id="rId14"/>
    <p:sldId id="396" r:id="rId15"/>
    <p:sldId id="383" r:id="rId16"/>
    <p:sldId id="384" r:id="rId17"/>
    <p:sldId id="397" r:id="rId18"/>
    <p:sldId id="386" r:id="rId19"/>
    <p:sldId id="395" r:id="rId20"/>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E395"/>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511" autoAdjust="0"/>
    <p:restoredTop sz="94674" autoAdjust="0"/>
  </p:normalViewPr>
  <p:slideViewPr>
    <p:cSldViewPr>
      <p:cViewPr varScale="1">
        <p:scale>
          <a:sx n="119" d="100"/>
          <a:sy n="119" d="100"/>
        </p:scale>
        <p:origin x="1024" y="19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102" d="100"/>
          <a:sy n="102" d="100"/>
        </p:scale>
        <p:origin x="-320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 name="Textfeld 7"/>
          <p:cNvSpPr txBox="1"/>
          <p:nvPr userDrawn="1"/>
        </p:nvSpPr>
        <p:spPr>
          <a:xfrm>
            <a:off x="609600" y="6172200"/>
            <a:ext cx="5257800" cy="3048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US" sz="1800" b="1" dirty="0">
                <a:solidFill>
                  <a:srgbClr val="92D050"/>
                </a:solidFill>
                <a:effectLst/>
                <a:latin typeface="Frutiger 45 Light"/>
                <a:ea typeface="Times New Roman"/>
                <a:cs typeface="Arial"/>
              </a:rPr>
              <a:t>Working Group on Calibration and Validation</a:t>
            </a:r>
            <a:endParaRPr lang="en-US" sz="1800" dirty="0">
              <a:effectLst/>
              <a:latin typeface="Times New Roman"/>
              <a:ea typeface="Times New Roman"/>
              <a:cs typeface="Times"/>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Shape 3"/>
          <p:cNvSpPr/>
          <p:nvPr userDrawn="1"/>
        </p:nvSpPr>
        <p:spPr>
          <a:xfrm>
            <a:off x="2133600" y="0"/>
            <a:ext cx="5029200" cy="1015663"/>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0" defTabSz="914400">
              <a:defRPr>
                <a:solidFill>
                  <a:srgbClr val="000000"/>
                </a:solidFill>
              </a:defRPr>
            </a:pPr>
            <a:r>
              <a:rPr lang="en-US" sz="2200" dirty="0">
                <a:solidFill>
                  <a:srgbClr val="FFFFFF"/>
                </a:solidFill>
                <a:latin typeface="Proxima Nova Regular"/>
                <a:ea typeface="Proxima Nova Regular"/>
                <a:cs typeface="Proxima Nova Regular"/>
                <a:sym typeface="Proxima Nova Regular"/>
              </a:rPr>
              <a:t>Towards a DEM Quality Framework</a:t>
            </a:r>
          </a:p>
          <a:p>
            <a:pPr lvl="0" defTabSz="914400">
              <a:defRPr>
                <a:solidFill>
                  <a:srgbClr val="000000"/>
                </a:solidFill>
              </a:defRPr>
            </a:pPr>
            <a:endParaRPr lang="en-US" sz="2200" dirty="0">
              <a:solidFill>
                <a:srgbClr val="FFFFFF"/>
              </a:solidFill>
              <a:latin typeface="Proxima Nova Regular"/>
              <a:ea typeface="Proxima Nova Regular"/>
              <a:cs typeface="Proxima Nova Regular"/>
              <a:sym typeface="Proxima Nova Regular"/>
            </a:endParaRPr>
          </a:p>
          <a:p>
            <a:pPr lvl="0" defTabSz="914400">
              <a:defRPr>
                <a:solidFill>
                  <a:srgbClr val="000000"/>
                </a:solidFill>
              </a:defRPr>
            </a:pPr>
            <a:r>
              <a:rPr lang="en-US" sz="2200" dirty="0">
                <a:solidFill>
                  <a:srgbClr val="FFFFFF"/>
                </a:solidFill>
                <a:latin typeface="Proxima Nova Regular"/>
                <a:ea typeface="Proxima Nova Regular"/>
                <a:cs typeface="Proxima Nova Regular"/>
                <a:sym typeface="Proxima Nova Regular"/>
              </a:rPr>
              <a:t>WGCV-45</a:t>
            </a:r>
          </a:p>
        </p:txBody>
      </p:sp>
    </p:spTree>
    <p:extLst>
      <p:ext uri="{BB962C8B-B14F-4D97-AF65-F5344CB8AC3E}">
        <p14:creationId xmlns:p14="http://schemas.microsoft.com/office/powerpoint/2010/main" val="109395542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0" y="1143000"/>
            <a:ext cx="8305800" cy="762000"/>
          </a:xfrm>
          <a:prstGeom prst="rect">
            <a:avLst/>
          </a:prstGeom>
        </p:spPr>
        <p:txBody>
          <a:bodyPr/>
          <a:lstStyle>
            <a:lvl1pPr algn="just">
              <a:buNone/>
              <a:defRPr sz="2200" b="1">
                <a:solidFill>
                  <a:schemeClr val="tx1"/>
                </a:solidFill>
              </a:defRPr>
            </a:lvl1pPr>
            <a:lvl2pPr>
              <a:buNone/>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5" name="Content Placeholder 3"/>
          <p:cNvSpPr>
            <a:spLocks noGrp="1"/>
          </p:cNvSpPr>
          <p:nvPr>
            <p:ph sz="half" idx="11" hasCustomPrompt="1"/>
          </p:nvPr>
        </p:nvSpPr>
        <p:spPr>
          <a:xfrm>
            <a:off x="0" y="1905000"/>
            <a:ext cx="8839200" cy="4572000"/>
          </a:xfrm>
          <a:prstGeom prst="rect">
            <a:avLst/>
          </a:prstGeom>
        </p:spPr>
        <p:txBody>
          <a:bodyPr/>
          <a:lstStyle>
            <a:lvl1pPr>
              <a:buSzPct val="90000"/>
              <a:defRPr sz="2000" baseline="0">
                <a:solidFill>
                  <a:schemeClr val="tx1"/>
                </a:solidFill>
                <a:latin typeface="Century Gothic" pitchFamily="34" charset="0"/>
              </a:defRPr>
            </a:lvl1pPr>
            <a:lvl2pPr marL="768927" indent="-311727">
              <a:buClr>
                <a:srgbClr val="005426"/>
              </a:buClr>
              <a:buSzPct val="80000"/>
              <a:buFont typeface="Wingdings" panose="05000000000000000000" pitchFamily="2" charset="2"/>
              <a:buChar char="§"/>
              <a:defRPr sz="2000" baseline="0">
                <a:solidFill>
                  <a:schemeClr val="tx1"/>
                </a:solidFill>
                <a:latin typeface="Century Gothic" pitchFamily="34" charset="0"/>
              </a:defRPr>
            </a:lvl2pPr>
            <a:lvl3pPr>
              <a:buSzPct val="60000"/>
              <a:defRPr sz="2000" baseline="0">
                <a:solidFill>
                  <a:schemeClr val="tx1"/>
                </a:solidFill>
                <a:latin typeface="Century Gothic" pitchFamily="34" charset="0"/>
              </a:defRPr>
            </a:lvl3pPr>
            <a:lvl4pPr>
              <a:defRPr sz="2400">
                <a:solidFill>
                  <a:srgbClr val="C00000"/>
                </a:solidFill>
              </a:defRPr>
            </a:lvl4pPr>
            <a:lvl5pPr>
              <a:defRPr sz="24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GB" noProof="0" dirty="0"/>
              <a:t>Third</a:t>
            </a:r>
            <a:r>
              <a:rPr lang="en-US" dirty="0"/>
              <a:t> level</a:t>
            </a:r>
          </a:p>
        </p:txBody>
      </p:sp>
      <p:sp>
        <p:nvSpPr>
          <p:cNvPr id="6" name="Shape 3"/>
          <p:cNvSpPr/>
          <p:nvPr userDrawn="1"/>
        </p:nvSpPr>
        <p:spPr>
          <a:xfrm>
            <a:off x="1981200" y="76200"/>
            <a:ext cx="4419600" cy="1015663"/>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0" defTabSz="914400">
              <a:defRPr>
                <a:solidFill>
                  <a:srgbClr val="000000"/>
                </a:solidFill>
              </a:defRPr>
            </a:pPr>
            <a:r>
              <a:rPr lang="en-US" sz="2200" dirty="0">
                <a:solidFill>
                  <a:srgbClr val="FFFFFF"/>
                </a:solidFill>
                <a:latin typeface="Proxima Nova Regular"/>
                <a:ea typeface="Proxima Nova Regular"/>
                <a:cs typeface="Proxima Nova Regular"/>
                <a:sym typeface="Proxima Nova Regular"/>
              </a:rPr>
              <a:t>Towards a DEM Quality Framework</a:t>
            </a:r>
          </a:p>
          <a:p>
            <a:pPr lvl="0" defTabSz="914400">
              <a:defRPr>
                <a:solidFill>
                  <a:srgbClr val="000000"/>
                </a:solidFill>
              </a:defRPr>
            </a:pPr>
            <a:endParaRPr lang="en-US" sz="2200" dirty="0">
              <a:solidFill>
                <a:srgbClr val="FFFFFF"/>
              </a:solidFill>
              <a:latin typeface="Proxima Nova Regular"/>
              <a:ea typeface="Proxima Nova Regular"/>
              <a:cs typeface="Proxima Nova Regular"/>
              <a:sym typeface="Proxima Nova Regular"/>
            </a:endParaRPr>
          </a:p>
          <a:p>
            <a:pPr lvl="0" defTabSz="914400">
              <a:defRPr>
                <a:solidFill>
                  <a:srgbClr val="000000"/>
                </a:solidFill>
              </a:defRPr>
            </a:pPr>
            <a:r>
              <a:rPr lang="en-US" sz="2200" dirty="0">
                <a:solidFill>
                  <a:srgbClr val="FFFFFF"/>
                </a:solidFill>
                <a:latin typeface="Proxima Nova Regular"/>
                <a:ea typeface="Proxima Nova Regular"/>
                <a:cs typeface="Proxima Nova Regular"/>
                <a:sym typeface="Proxima Nova Regular"/>
              </a:rPr>
              <a:t>WGCV-45</a:t>
            </a:r>
          </a:p>
        </p:txBody>
      </p:sp>
    </p:spTree>
    <p:extLst>
      <p:ext uri="{BB962C8B-B14F-4D97-AF65-F5344CB8AC3E}">
        <p14:creationId xmlns:p14="http://schemas.microsoft.com/office/powerpoint/2010/main" val="3344838444"/>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0" y="1143000"/>
            <a:ext cx="8305800" cy="762000"/>
          </a:xfrm>
          <a:prstGeom prst="rect">
            <a:avLst/>
          </a:prstGeom>
        </p:spPr>
        <p:txBody>
          <a:bodyPr/>
          <a:lstStyle>
            <a:lvl1pPr algn="just">
              <a:buNone/>
              <a:defRPr sz="2200">
                <a:solidFill>
                  <a:schemeClr val="tx1"/>
                </a:solidFill>
              </a:defRPr>
            </a:lvl1pPr>
            <a:lvl2pPr>
              <a:buNone/>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5" name="Content Placeholder 3"/>
          <p:cNvSpPr>
            <a:spLocks noGrp="1"/>
          </p:cNvSpPr>
          <p:nvPr>
            <p:ph sz="half" idx="11" hasCustomPrompt="1"/>
          </p:nvPr>
        </p:nvSpPr>
        <p:spPr>
          <a:xfrm>
            <a:off x="0" y="1905000"/>
            <a:ext cx="8839200" cy="4572000"/>
          </a:xfrm>
          <a:prstGeom prst="rect">
            <a:avLst/>
          </a:prstGeom>
        </p:spPr>
        <p:txBody>
          <a:bodyPr/>
          <a:lstStyle>
            <a:lvl1pPr>
              <a:buSzPct val="90000"/>
              <a:defRPr sz="2000" baseline="0">
                <a:solidFill>
                  <a:schemeClr val="tx1"/>
                </a:solidFill>
                <a:latin typeface="Century Gothic" pitchFamily="34" charset="0"/>
              </a:defRPr>
            </a:lvl1pPr>
            <a:lvl2pPr marL="768927" indent="-311727">
              <a:buClr>
                <a:srgbClr val="005426"/>
              </a:buClr>
              <a:buSzPct val="80000"/>
              <a:buFont typeface="Wingdings" panose="05000000000000000000" pitchFamily="2" charset="2"/>
              <a:buChar char="§"/>
              <a:defRPr sz="2000" baseline="0">
                <a:solidFill>
                  <a:schemeClr val="tx1"/>
                </a:solidFill>
                <a:latin typeface="Century Gothic" pitchFamily="34" charset="0"/>
              </a:defRPr>
            </a:lvl2pPr>
            <a:lvl3pPr>
              <a:buSzPct val="60000"/>
              <a:defRPr sz="2000" baseline="0">
                <a:solidFill>
                  <a:schemeClr val="tx1"/>
                </a:solidFill>
                <a:latin typeface="Century Gothic" pitchFamily="34" charset="0"/>
              </a:defRPr>
            </a:lvl3pPr>
            <a:lvl4pPr>
              <a:defRPr sz="2400">
                <a:solidFill>
                  <a:srgbClr val="C00000"/>
                </a:solidFill>
              </a:defRPr>
            </a:lvl4pPr>
            <a:lvl5pPr>
              <a:defRPr sz="2400">
                <a:solidFill>
                  <a:schemeClr val="tx1"/>
                </a:solidFill>
              </a:defRPr>
            </a:lvl5pPr>
            <a:lvl6pPr>
              <a:defRPr sz="1800"/>
            </a:lvl6pPr>
            <a:lvl7pPr>
              <a:defRPr sz="1800"/>
            </a:lvl7pPr>
            <a:lvl8pPr>
              <a:defRPr sz="1800"/>
            </a:lvl8pPr>
            <a:lvl9pPr>
              <a:defRPr sz="1800"/>
            </a:lvl9pPr>
          </a:lstStyle>
          <a:p>
            <a:pPr lvl="0"/>
            <a:r>
              <a:rPr lang="en-GB" noProof="0"/>
              <a:t>Click to edit Master text styles</a:t>
            </a:r>
          </a:p>
          <a:p>
            <a:pPr lvl="1"/>
            <a:r>
              <a:rPr lang="en-GB" noProof="0"/>
              <a:t>Second level</a:t>
            </a:r>
          </a:p>
          <a:p>
            <a:pPr lvl="2"/>
            <a:r>
              <a:rPr lang="en-GB" noProof="0"/>
              <a:t>Third level</a:t>
            </a:r>
          </a:p>
        </p:txBody>
      </p:sp>
      <p:sp>
        <p:nvSpPr>
          <p:cNvPr id="6" name="Shape 3"/>
          <p:cNvSpPr/>
          <p:nvPr userDrawn="1"/>
        </p:nvSpPr>
        <p:spPr>
          <a:xfrm>
            <a:off x="1981200" y="127337"/>
            <a:ext cx="5334000" cy="1015663"/>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0" defTabSz="914400">
              <a:defRPr>
                <a:solidFill>
                  <a:srgbClr val="000000"/>
                </a:solidFill>
              </a:defRPr>
            </a:pPr>
            <a:r>
              <a:rPr lang="en-US" sz="2200" dirty="0">
                <a:solidFill>
                  <a:srgbClr val="FFFFFF"/>
                </a:solidFill>
                <a:latin typeface="Proxima Nova Regular"/>
                <a:ea typeface="Proxima Nova Regular"/>
                <a:cs typeface="Proxima Nova Regular"/>
                <a:sym typeface="Proxima Nova Regular"/>
              </a:rPr>
              <a:t>Towards a DEM Quality Framework</a:t>
            </a:r>
          </a:p>
          <a:p>
            <a:pPr lvl="0" defTabSz="914400">
              <a:defRPr>
                <a:solidFill>
                  <a:srgbClr val="000000"/>
                </a:solidFill>
              </a:defRPr>
            </a:pPr>
            <a:endParaRPr lang="en-US" sz="2200" dirty="0">
              <a:solidFill>
                <a:srgbClr val="FFFFFF"/>
              </a:solidFill>
              <a:latin typeface="Proxima Nova Regular"/>
              <a:ea typeface="Proxima Nova Regular"/>
              <a:cs typeface="Proxima Nova Regular"/>
              <a:sym typeface="Proxima Nova Regular"/>
            </a:endParaRPr>
          </a:p>
          <a:p>
            <a:pPr lvl="0" defTabSz="914400">
              <a:defRPr>
                <a:solidFill>
                  <a:srgbClr val="000000"/>
                </a:solidFill>
              </a:defRPr>
            </a:pPr>
            <a:r>
              <a:rPr lang="en-US" sz="2200" dirty="0">
                <a:solidFill>
                  <a:srgbClr val="FFFFFF"/>
                </a:solidFill>
                <a:latin typeface="Proxima Nova Regular"/>
                <a:ea typeface="Proxima Nova Regular"/>
                <a:cs typeface="Proxima Nova Regular"/>
                <a:sym typeface="Proxima Nova Regular"/>
              </a:rPr>
              <a:t>WGCV-45</a:t>
            </a:r>
          </a:p>
        </p:txBody>
      </p:sp>
    </p:spTree>
    <p:extLst>
      <p:ext uri="{BB962C8B-B14F-4D97-AF65-F5344CB8AC3E}">
        <p14:creationId xmlns:p14="http://schemas.microsoft.com/office/powerpoint/2010/main" val="2269019924"/>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6"/>
          <a:srcRect/>
          <a:stretch>
            <a:fillRect/>
          </a:stretch>
        </a:blipFill>
        <a:effectLst/>
      </p:bgPr>
    </p:bg>
    <p:spTree>
      <p:nvGrpSpPr>
        <p:cNvPr id="1" name=""/>
        <p:cNvGrpSpPr/>
        <p:nvPr/>
      </p:nvGrpSpPr>
      <p:grpSpPr>
        <a:xfrm>
          <a:off x="0" y="0"/>
          <a:ext cx="0" cy="0"/>
          <a:chOff x="0" y="0"/>
          <a:chExt cx="0" cy="0"/>
        </a:xfrm>
      </p:grpSpPr>
      <p:sp>
        <p:nvSpPr>
          <p:cNvPr id="4" name="Textfeld 7"/>
          <p:cNvSpPr txBox="1"/>
          <p:nvPr userDrawn="1"/>
        </p:nvSpPr>
        <p:spPr>
          <a:xfrm>
            <a:off x="3733800" y="6477000"/>
            <a:ext cx="4572000" cy="3048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US" sz="1600" b="1" dirty="0">
                <a:solidFill>
                  <a:srgbClr val="92D050"/>
                </a:solidFill>
                <a:effectLst/>
                <a:latin typeface="Frutiger 45 Light"/>
                <a:ea typeface="Times New Roman"/>
                <a:cs typeface="Arial"/>
              </a:rPr>
              <a:t>Working Group on Calibration and Validation</a:t>
            </a:r>
            <a:endParaRPr lang="en-US" sz="1600" dirty="0">
              <a:effectLst/>
              <a:latin typeface="Times New Roman"/>
              <a:ea typeface="Times New Roman"/>
              <a:cs typeface="Times"/>
            </a:endParaRPr>
          </a:p>
        </p:txBody>
      </p:sp>
      <p:sp>
        <p:nvSpPr>
          <p:cNvPr id="3" name="Rectangle 2"/>
          <p:cNvSpPr/>
          <p:nvPr userDrawn="1"/>
        </p:nvSpPr>
        <p:spPr>
          <a:xfrm>
            <a:off x="8153400" y="6504801"/>
            <a:ext cx="972224" cy="276999"/>
          </a:xfrm>
          <a:prstGeom prst="rect">
            <a:avLst/>
          </a:prstGeom>
        </p:spPr>
        <p:txBody>
          <a:bodyPr wrap="square">
            <a:spAutoFit/>
          </a:bodyPr>
          <a:lstStyle/>
          <a:p>
            <a:pPr algn="r"/>
            <a:fld id="{D9245422-3BB8-6D4A-8024-718D9EB8D280}" type="slidenum">
              <a:rPr lang="en-US" sz="1200" smtClean="0"/>
              <a:pPr algn="r"/>
              <a:t>‹#›</a:t>
            </a:fld>
            <a:endParaRPr lang="en-US" sz="1200" dirty="0"/>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4" r:id="rId4"/>
  </p:sldLayoutIdLst>
  <p:transition spd="med"/>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s://ec.europa.eu/growth/content/copernicus-digital-elevation-model-dem_en"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578357" y="1752600"/>
            <a:ext cx="8032243" cy="12192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r>
              <a:rPr lang="en-US" dirty="0"/>
              <a:t>Towards a (joint?) DEM Quality Framework</a:t>
            </a:r>
          </a:p>
        </p:txBody>
      </p:sp>
      <p:sp>
        <p:nvSpPr>
          <p:cNvPr id="11" name="Shape 11"/>
          <p:cNvSpPr/>
          <p:nvPr/>
        </p:nvSpPr>
        <p:spPr>
          <a:xfrm>
            <a:off x="685800" y="3200400"/>
            <a:ext cx="4810858" cy="2541589"/>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lnSpc>
                <a:spcPct val="150000"/>
              </a:lnSpc>
              <a:defRPr>
                <a:solidFill>
                  <a:srgbClr val="000000"/>
                </a:solidFill>
              </a:defRPr>
            </a:pPr>
            <a:r>
              <a:rPr lang="en-US" dirty="0">
                <a:solidFill>
                  <a:srgbClr val="FFFFFF"/>
                </a:solidFill>
                <a:latin typeface="Arial Bold"/>
                <a:ea typeface="Arial Bold"/>
                <a:cs typeface="Arial Bold"/>
                <a:sym typeface="Arial Bold"/>
              </a:rPr>
              <a:t>P. Strobl</a:t>
            </a:r>
          </a:p>
          <a:p>
            <a:pPr lvl="0" defTabSz="914400">
              <a:lnSpc>
                <a:spcPct val="150000"/>
              </a:lnSpc>
              <a:defRPr>
                <a:solidFill>
                  <a:srgbClr val="000000"/>
                </a:solidFill>
              </a:defRPr>
            </a:pPr>
            <a:r>
              <a:rPr lang="en-US" dirty="0">
                <a:solidFill>
                  <a:srgbClr val="FFFFFF"/>
                </a:solidFill>
                <a:latin typeface="Arial Bold"/>
                <a:ea typeface="Arial Bold"/>
                <a:cs typeface="Arial Bold"/>
                <a:sym typeface="Arial Bold"/>
              </a:rPr>
              <a:t>European Commission</a:t>
            </a:r>
            <a:endParaRPr dirty="0">
              <a:solidFill>
                <a:srgbClr val="FFFFFF"/>
              </a:solidFill>
              <a:latin typeface="Arial Bold"/>
              <a:ea typeface="Arial Bold"/>
              <a:cs typeface="Arial Bold"/>
              <a:sym typeface="Arial Bold"/>
            </a:endParaRPr>
          </a:p>
          <a:p>
            <a:pPr lvl="0" defTabSz="914400">
              <a:lnSpc>
                <a:spcPct val="150000"/>
              </a:lnSpc>
              <a:defRPr>
                <a:solidFill>
                  <a:srgbClr val="000000"/>
                </a:solidFill>
              </a:defRPr>
            </a:pPr>
            <a:r>
              <a:rPr lang="en-US" dirty="0">
                <a:solidFill>
                  <a:srgbClr val="FFFFFF"/>
                </a:solidFill>
                <a:latin typeface="Arial Bold"/>
                <a:ea typeface="Arial Bold"/>
                <a:cs typeface="Arial Bold"/>
                <a:sym typeface="Arial Bold"/>
              </a:rPr>
              <a:t>WGCV Plenary # 45</a:t>
            </a:r>
          </a:p>
          <a:p>
            <a:pPr lvl="0" defTabSz="914400">
              <a:lnSpc>
                <a:spcPct val="150000"/>
              </a:lnSpc>
              <a:defRPr>
                <a:solidFill>
                  <a:srgbClr val="000000"/>
                </a:solidFill>
              </a:defRPr>
            </a:pPr>
            <a:r>
              <a:rPr lang="en-US" dirty="0">
                <a:solidFill>
                  <a:srgbClr val="FFFFFF"/>
                </a:solidFill>
                <a:latin typeface="Arial Bold"/>
                <a:ea typeface="Arial Bold"/>
                <a:cs typeface="Arial Bold"/>
                <a:sym typeface="Arial Bold"/>
              </a:rPr>
              <a:t>CSIRO,  Perth, Australia</a:t>
            </a:r>
          </a:p>
          <a:p>
            <a:pPr lvl="0" defTabSz="914400">
              <a:lnSpc>
                <a:spcPct val="150000"/>
              </a:lnSpc>
              <a:defRPr>
                <a:solidFill>
                  <a:srgbClr val="000000"/>
                </a:solidFill>
              </a:defRPr>
            </a:pPr>
            <a:r>
              <a:rPr lang="en-US" dirty="0">
                <a:solidFill>
                  <a:srgbClr val="FFFFFF"/>
                </a:solidFill>
                <a:latin typeface="Arial Bold"/>
                <a:ea typeface="Arial Bold"/>
                <a:cs typeface="Arial Bold"/>
                <a:sym typeface="Arial Bold"/>
              </a:rPr>
              <a:t>July 16-19, 2019</a:t>
            </a:r>
          </a:p>
          <a:p>
            <a:pPr lvl="0" defTabSz="914400">
              <a:lnSpc>
                <a:spcPct val="150000"/>
              </a:lnSpc>
              <a:defRPr>
                <a:solidFill>
                  <a:srgbClr val="000000"/>
                </a:solidFill>
              </a:defRPr>
            </a:pPr>
            <a:endParaRPr dirty="0">
              <a:solidFill>
                <a:srgbClr val="FFFFFF"/>
              </a:solidFill>
              <a:latin typeface="Arial Bold"/>
              <a:ea typeface="Arial Bold"/>
              <a:cs typeface="Arial Bold"/>
              <a:sym typeface="Arial Bold"/>
            </a:endParaRPr>
          </a:p>
        </p:txBody>
      </p:sp>
      <p:pic>
        <p:nvPicPr>
          <p:cNvPr id="12" name="ceos_logo.png"/>
          <p:cNvPicPr/>
          <p:nvPr/>
        </p:nvPicPr>
        <p:blipFill>
          <a:blip r:embed="rId2">
            <a:extLst/>
          </a:blip>
          <a:stretch>
            <a:fillRect/>
          </a:stretch>
        </p:blipFill>
        <p:spPr>
          <a:xfrm>
            <a:off x="533400" y="304800"/>
            <a:ext cx="2507906" cy="993132"/>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C22D798-99D6-3E48-9A44-8A45B8862BE1}"/>
              </a:ext>
            </a:extLst>
          </p:cNvPr>
          <p:cNvSpPr>
            <a:spLocks noGrp="1"/>
          </p:cNvSpPr>
          <p:nvPr>
            <p:ph sz="half" idx="1"/>
          </p:nvPr>
        </p:nvSpPr>
        <p:spPr/>
        <p:txBody>
          <a:bodyPr/>
          <a:lstStyle/>
          <a:p>
            <a:pPr marL="342900" indent="-342900" algn="just" rtl="0">
              <a:spcBef>
                <a:spcPts val="500"/>
              </a:spcBef>
              <a:buSzPct val="100000"/>
              <a:buFont typeface="Arial"/>
              <a:buNone/>
            </a:pPr>
            <a:r>
              <a:rPr lang="en-US" dirty="0"/>
              <a:t>What is consistency or coherence?</a:t>
            </a:r>
          </a:p>
        </p:txBody>
      </p:sp>
      <p:sp>
        <p:nvSpPr>
          <p:cNvPr id="3" name="Content Placeholder 2">
            <a:extLst>
              <a:ext uri="{FF2B5EF4-FFF2-40B4-BE49-F238E27FC236}">
                <a16:creationId xmlns:a16="http://schemas.microsoft.com/office/drawing/2014/main" id="{22FDE79A-7065-0749-BA01-006C96D49F4C}"/>
              </a:ext>
            </a:extLst>
          </p:cNvPr>
          <p:cNvSpPr>
            <a:spLocks noGrp="1"/>
          </p:cNvSpPr>
          <p:nvPr>
            <p:ph sz="half" idx="11"/>
          </p:nvPr>
        </p:nvSpPr>
        <p:spPr/>
        <p:txBody>
          <a:bodyPr/>
          <a:lstStyle/>
          <a:p>
            <a:pPr algn="l" rtl="0"/>
            <a:endParaRPr lang="en-US" dirty="0"/>
          </a:p>
          <a:p>
            <a:pPr marL="0" indent="0" algn="l" rtl="0">
              <a:buNone/>
            </a:pPr>
            <a:endParaRPr lang="en-US" dirty="0"/>
          </a:p>
        </p:txBody>
      </p:sp>
      <p:sp>
        <p:nvSpPr>
          <p:cNvPr id="5" name="Content Placeholder 2">
            <a:extLst>
              <a:ext uri="{FF2B5EF4-FFF2-40B4-BE49-F238E27FC236}">
                <a16:creationId xmlns:a16="http://schemas.microsoft.com/office/drawing/2014/main" id="{5C2B8A71-7821-A34E-9525-A0040FEC2ACB}"/>
              </a:ext>
            </a:extLst>
          </p:cNvPr>
          <p:cNvSpPr txBox="1">
            <a:spLocks/>
          </p:cNvSpPr>
          <p:nvPr/>
        </p:nvSpPr>
        <p:spPr>
          <a:xfrm>
            <a:off x="152400" y="2057400"/>
            <a:ext cx="8839200" cy="4572000"/>
          </a:xfrm>
          <a:prstGeom prst="rect">
            <a:avLst/>
          </a:prstGeom>
        </p:spPr>
        <p:txBody>
          <a:bodyPr/>
          <a:lstStyle>
            <a:lvl1pPr marL="342900" indent="-342900">
              <a:spcBef>
                <a:spcPts val="500"/>
              </a:spcBef>
              <a:buSzPct val="90000"/>
              <a:buFont typeface="Arial"/>
              <a:buChar char="•"/>
              <a:defRPr sz="2000" baseline="0">
                <a:solidFill>
                  <a:schemeClr val="tx1"/>
                </a:solidFill>
                <a:latin typeface="Century Gothic" pitchFamily="34" charset="0"/>
                <a:ea typeface="Arial Bold"/>
                <a:cs typeface="Arial Bold"/>
                <a:sym typeface="Arial Bold"/>
              </a:defRPr>
            </a:lvl1pPr>
            <a:lvl2pPr marL="768927" indent="-311727">
              <a:spcBef>
                <a:spcPts val="500"/>
              </a:spcBef>
              <a:buClr>
                <a:srgbClr val="005426"/>
              </a:buClr>
              <a:buSzPct val="80000"/>
              <a:buFont typeface="Wingdings" panose="05000000000000000000" pitchFamily="2" charset="2"/>
              <a:buChar char="§"/>
              <a:defRPr sz="2000" baseline="0">
                <a:solidFill>
                  <a:schemeClr val="tx1"/>
                </a:solidFill>
                <a:latin typeface="Century Gothic" pitchFamily="34" charset="0"/>
                <a:ea typeface="Arial Bold"/>
                <a:cs typeface="Arial Bold"/>
                <a:sym typeface="Arial Bold"/>
              </a:defRPr>
            </a:lvl2pPr>
            <a:lvl3pPr marL="1188719" indent="-274319">
              <a:spcBef>
                <a:spcPts val="500"/>
              </a:spcBef>
              <a:buSzPct val="60000"/>
              <a:buFont typeface="Arial"/>
              <a:buChar char="o"/>
              <a:defRPr sz="2000" baseline="0">
                <a:solidFill>
                  <a:schemeClr val="tx1"/>
                </a:solidFill>
                <a:latin typeface="Century Gothic" pitchFamily="34" charset="0"/>
                <a:ea typeface="Arial Bold"/>
                <a:cs typeface="Arial Bold"/>
                <a:sym typeface="Arial Bold"/>
              </a:defRPr>
            </a:lvl3pPr>
            <a:lvl4pPr marL="1676400" indent="-304800">
              <a:spcBef>
                <a:spcPts val="500"/>
              </a:spcBef>
              <a:buSzPct val="100000"/>
              <a:buFont typeface="Arial"/>
              <a:buChar char="▪"/>
              <a:defRPr sz="2400">
                <a:solidFill>
                  <a:srgbClr val="C00000"/>
                </a:solidFill>
                <a:latin typeface="Arial Bold"/>
                <a:ea typeface="Arial Bold"/>
                <a:cs typeface="Arial Bold"/>
                <a:sym typeface="Arial Bold"/>
              </a:defRPr>
            </a:lvl4pPr>
            <a:lvl5pPr marL="2171700" indent="-342900">
              <a:spcBef>
                <a:spcPts val="500"/>
              </a:spcBef>
              <a:buSzPct val="100000"/>
              <a:buFont typeface="Arial"/>
              <a:buChar char="•"/>
              <a:defRPr sz="2400">
                <a:solidFill>
                  <a:schemeClr val="tx1"/>
                </a:solidFill>
                <a:latin typeface="Arial Bold"/>
                <a:ea typeface="Arial Bold"/>
                <a:cs typeface="Arial Bold"/>
                <a:sym typeface="Arial Bold"/>
              </a:defRPr>
            </a:lvl5pPr>
            <a:lvl6pPr indent="2286000">
              <a:spcBef>
                <a:spcPts val="500"/>
              </a:spcBef>
              <a:buFont typeface="Arial"/>
              <a:defRPr sz="1800">
                <a:solidFill>
                  <a:srgbClr val="002569"/>
                </a:solidFill>
                <a:latin typeface="Arial Bold"/>
                <a:ea typeface="Arial Bold"/>
                <a:cs typeface="Arial Bold"/>
                <a:sym typeface="Arial Bold"/>
              </a:defRPr>
            </a:lvl6pPr>
            <a:lvl7pPr indent="2743200">
              <a:spcBef>
                <a:spcPts val="500"/>
              </a:spcBef>
              <a:buFont typeface="Arial"/>
              <a:defRPr sz="1800">
                <a:solidFill>
                  <a:srgbClr val="002569"/>
                </a:solidFill>
                <a:latin typeface="Arial Bold"/>
                <a:ea typeface="Arial Bold"/>
                <a:cs typeface="Arial Bold"/>
                <a:sym typeface="Arial Bold"/>
              </a:defRPr>
            </a:lvl7pPr>
            <a:lvl8pPr indent="3200400">
              <a:spcBef>
                <a:spcPts val="500"/>
              </a:spcBef>
              <a:buFont typeface="Arial"/>
              <a:defRPr sz="1800">
                <a:solidFill>
                  <a:srgbClr val="002569"/>
                </a:solidFill>
                <a:latin typeface="Arial Bold"/>
                <a:ea typeface="Arial Bold"/>
                <a:cs typeface="Arial Bold"/>
                <a:sym typeface="Arial Bold"/>
              </a:defRPr>
            </a:lvl8pPr>
            <a:lvl9pPr indent="3657600">
              <a:spcBef>
                <a:spcPts val="500"/>
              </a:spcBef>
              <a:buFont typeface="Arial"/>
              <a:defRPr sz="1800">
                <a:solidFill>
                  <a:srgbClr val="002569"/>
                </a:solidFill>
                <a:latin typeface="Arial Bold"/>
                <a:ea typeface="Arial Bold"/>
                <a:cs typeface="Arial Bold"/>
                <a:sym typeface="Arial Bold"/>
              </a:defRPr>
            </a:lvl9pPr>
          </a:lstStyle>
          <a:p>
            <a:pPr defTabSz="914400">
              <a:buFont typeface="Arial" panose="020B0604020202020204" pitchFamily="34" charset="0"/>
              <a:buChar char="•"/>
            </a:pPr>
            <a:r>
              <a:rPr lang="en-GB" dirty="0"/>
              <a:t>So far these are rather qualitative terms which are however frequently and interchangeably used as quality criteria.</a:t>
            </a:r>
          </a:p>
          <a:p>
            <a:pPr defTabSz="914400">
              <a:buFont typeface="Arial" panose="020B0604020202020204" pitchFamily="34" charset="0"/>
              <a:buChar char="•"/>
            </a:pPr>
            <a:endParaRPr lang="en-GB" dirty="0"/>
          </a:p>
          <a:p>
            <a:pPr defTabSz="914400">
              <a:buFont typeface="Arial" panose="020B0604020202020204" pitchFamily="34" charset="0"/>
              <a:buChar char="•"/>
            </a:pPr>
            <a:r>
              <a:rPr lang="en-GB" dirty="0"/>
              <a:t>Need for a (better) definition!</a:t>
            </a:r>
          </a:p>
          <a:p>
            <a:pPr defTabSz="914400">
              <a:buFont typeface="Arial" panose="020B0604020202020204" pitchFamily="34" charset="0"/>
              <a:buChar char="•"/>
            </a:pPr>
            <a:endParaRPr lang="en-GB" dirty="0"/>
          </a:p>
          <a:p>
            <a:pPr defTabSz="914400">
              <a:buFont typeface="Arial" panose="020B0604020202020204" pitchFamily="34" charset="0"/>
              <a:buChar char="•"/>
            </a:pPr>
            <a:r>
              <a:rPr lang="en-GB" dirty="0"/>
              <a:t>and if possible quantification! </a:t>
            </a:r>
          </a:p>
          <a:p>
            <a:pPr defTabSz="914400"/>
            <a:endParaRPr lang="en-GB" dirty="0"/>
          </a:p>
        </p:txBody>
      </p:sp>
    </p:spTree>
    <p:extLst>
      <p:ext uri="{BB962C8B-B14F-4D97-AF65-F5344CB8AC3E}">
        <p14:creationId xmlns:p14="http://schemas.microsoft.com/office/powerpoint/2010/main" val="320064895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C22D798-99D6-3E48-9A44-8A45B8862BE1}"/>
              </a:ext>
            </a:extLst>
          </p:cNvPr>
          <p:cNvSpPr>
            <a:spLocks noGrp="1"/>
          </p:cNvSpPr>
          <p:nvPr>
            <p:ph sz="half" idx="1"/>
          </p:nvPr>
        </p:nvSpPr>
        <p:spPr/>
        <p:txBody>
          <a:bodyPr/>
          <a:lstStyle/>
          <a:p>
            <a:pPr marL="342900" indent="-342900" algn="just" rtl="0">
              <a:spcBef>
                <a:spcPts val="500"/>
              </a:spcBef>
              <a:buSzPct val="100000"/>
              <a:buFont typeface="Arial"/>
              <a:buNone/>
            </a:pPr>
            <a:r>
              <a:rPr lang="en-US" dirty="0"/>
              <a:t>What is a ‘good’ DEM?</a:t>
            </a:r>
          </a:p>
        </p:txBody>
      </p:sp>
      <p:sp>
        <p:nvSpPr>
          <p:cNvPr id="3" name="Content Placeholder 2">
            <a:extLst>
              <a:ext uri="{FF2B5EF4-FFF2-40B4-BE49-F238E27FC236}">
                <a16:creationId xmlns:a16="http://schemas.microsoft.com/office/drawing/2014/main" id="{22FDE79A-7065-0749-BA01-006C96D49F4C}"/>
              </a:ext>
            </a:extLst>
          </p:cNvPr>
          <p:cNvSpPr>
            <a:spLocks noGrp="1"/>
          </p:cNvSpPr>
          <p:nvPr>
            <p:ph sz="half" idx="11"/>
          </p:nvPr>
        </p:nvSpPr>
        <p:spPr>
          <a:xfrm>
            <a:off x="228600" y="1905000"/>
            <a:ext cx="8610600" cy="4572000"/>
          </a:xfrm>
        </p:spPr>
        <p:txBody>
          <a:bodyPr/>
          <a:lstStyle/>
          <a:p>
            <a:pPr marL="0" indent="0" algn="l" rtl="0">
              <a:buNone/>
            </a:pPr>
            <a:r>
              <a:rPr lang="en-US" dirty="0"/>
              <a:t>Once we agreed on the metrics to describe a DEM we can set threshold and target values, which however will depend on the application!</a:t>
            </a:r>
          </a:p>
          <a:p>
            <a:pPr algn="l" rtl="0"/>
            <a:endParaRPr lang="en-US" dirty="0"/>
          </a:p>
          <a:p>
            <a:pPr algn="l" rtl="0"/>
            <a:r>
              <a:rPr lang="en-US" dirty="0"/>
              <a:t>For orthorectification:</a:t>
            </a:r>
          </a:p>
          <a:p>
            <a:pPr lvl="1" algn="l" rtl="0">
              <a:buFont typeface="Courier New" panose="02070309020205020404" pitchFamily="49" charset="0"/>
              <a:buChar char="o"/>
            </a:pPr>
            <a:r>
              <a:rPr lang="en-US" dirty="0"/>
              <a:t>Most important is maximum observation angle and then GSD</a:t>
            </a:r>
          </a:p>
          <a:p>
            <a:pPr lvl="1" algn="l" rtl="0">
              <a:buFont typeface="Courier New" panose="02070309020205020404" pitchFamily="49" charset="0"/>
              <a:buChar char="o"/>
            </a:pPr>
            <a:r>
              <a:rPr lang="en-US" dirty="0"/>
              <a:t>DEM must share same Reference Geometry as imagery</a:t>
            </a:r>
          </a:p>
          <a:p>
            <a:pPr marL="31173" indent="0" algn="l" rtl="0">
              <a:buNone/>
            </a:pPr>
            <a:endParaRPr lang="en-US" dirty="0"/>
          </a:p>
          <a:p>
            <a:pPr marL="374073" algn="l" rtl="0"/>
            <a:r>
              <a:rPr lang="en-US" dirty="0"/>
              <a:t>For terrain correction:</a:t>
            </a:r>
          </a:p>
          <a:p>
            <a:pPr marL="831273" lvl="1" indent="-342900" algn="l" rtl="0">
              <a:buFont typeface="Courier New" panose="02070309020205020404" pitchFamily="49" charset="0"/>
              <a:buChar char="o"/>
            </a:pPr>
            <a:r>
              <a:rPr lang="en-US" dirty="0"/>
              <a:t>Slope and Aspect must be realistic, to better 10º</a:t>
            </a:r>
          </a:p>
          <a:p>
            <a:pPr marL="831273" lvl="1" indent="-342900" algn="l" rtl="0">
              <a:buFont typeface="Courier New" panose="02070309020205020404" pitchFamily="49" charset="0"/>
              <a:buChar char="o"/>
            </a:pPr>
            <a:r>
              <a:rPr lang="en-US" dirty="0"/>
              <a:t>DEM and imagery must be co-registered at (sub-?)pixel level</a:t>
            </a:r>
          </a:p>
          <a:p>
            <a:pPr algn="l" rtl="0"/>
            <a:endParaRPr lang="en-US" dirty="0"/>
          </a:p>
          <a:p>
            <a:pPr marL="0" indent="0" algn="l" rtl="0">
              <a:buNone/>
            </a:pPr>
            <a:endParaRPr lang="en-US" dirty="0"/>
          </a:p>
        </p:txBody>
      </p:sp>
    </p:spTree>
    <p:extLst>
      <p:ext uri="{BB962C8B-B14F-4D97-AF65-F5344CB8AC3E}">
        <p14:creationId xmlns:p14="http://schemas.microsoft.com/office/powerpoint/2010/main" val="33757106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 calcmode="lin" valueType="num">
                                      <p:cBhvr additive="base">
                                        <p:cTn id="1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19F5F3F-6925-CA4C-8D2A-E4F9B7C27F31}"/>
              </a:ext>
            </a:extLst>
          </p:cNvPr>
          <p:cNvSpPr>
            <a:spLocks noGrp="1"/>
          </p:cNvSpPr>
          <p:nvPr>
            <p:ph sz="half" idx="1"/>
          </p:nvPr>
        </p:nvSpPr>
        <p:spPr/>
        <p:txBody>
          <a:bodyPr/>
          <a:lstStyle/>
          <a:p>
            <a:r>
              <a:rPr lang="en-GB" dirty="0"/>
              <a:t>Which is the better DEM?</a:t>
            </a:r>
          </a:p>
        </p:txBody>
      </p:sp>
      <p:sp>
        <p:nvSpPr>
          <p:cNvPr id="3" name="Content Placeholder 2">
            <a:extLst>
              <a:ext uri="{FF2B5EF4-FFF2-40B4-BE49-F238E27FC236}">
                <a16:creationId xmlns:a16="http://schemas.microsoft.com/office/drawing/2014/main" id="{84AC30EE-D5AE-CE4C-AE94-84A3C9FAC553}"/>
              </a:ext>
            </a:extLst>
          </p:cNvPr>
          <p:cNvSpPr>
            <a:spLocks noGrp="1"/>
          </p:cNvSpPr>
          <p:nvPr>
            <p:ph sz="half" idx="11"/>
          </p:nvPr>
        </p:nvSpPr>
        <p:spPr>
          <a:xfrm>
            <a:off x="228600" y="1905000"/>
            <a:ext cx="8534400" cy="4572000"/>
          </a:xfrm>
        </p:spPr>
        <p:txBody>
          <a:bodyPr/>
          <a:lstStyle/>
          <a:p>
            <a:pPr marL="0" indent="0">
              <a:buNone/>
            </a:pPr>
            <a:r>
              <a:rPr lang="en-GB" dirty="0"/>
              <a:t>Assessment of DEMs requires either to establish their absolute accuracy or to compare them with each other (relative)</a:t>
            </a:r>
          </a:p>
          <a:p>
            <a:endParaRPr lang="en-GB" dirty="0"/>
          </a:p>
          <a:p>
            <a:r>
              <a:rPr lang="en-GB" dirty="0"/>
              <a:t>Validation requires a reference which is considerably higher in accuracy than the validated data set</a:t>
            </a:r>
          </a:p>
          <a:p>
            <a:endParaRPr lang="en-GB" dirty="0"/>
          </a:p>
          <a:p>
            <a:r>
              <a:rPr lang="en-GB" dirty="0"/>
              <a:t>Benchmarking can be performed between any compatible data set</a:t>
            </a:r>
          </a:p>
          <a:p>
            <a:endParaRPr lang="en-GB" dirty="0"/>
          </a:p>
          <a:p>
            <a:r>
              <a:rPr lang="en-GB" dirty="0"/>
              <a:t>If multiple data sets are to be benchmarked against each other it might however be desirable to use one as reference </a:t>
            </a:r>
          </a:p>
          <a:p>
            <a:pPr marL="0" indent="0">
              <a:buNone/>
            </a:pPr>
            <a:endParaRPr lang="en-GB" dirty="0"/>
          </a:p>
        </p:txBody>
      </p:sp>
    </p:spTree>
    <p:extLst>
      <p:ext uri="{BB962C8B-B14F-4D97-AF65-F5344CB8AC3E}">
        <p14:creationId xmlns:p14="http://schemas.microsoft.com/office/powerpoint/2010/main" val="231351268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578357" y="1752600"/>
            <a:ext cx="8032243" cy="12192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latin typeface="Droid Serif"/>
                <a:ea typeface="Droid Serif"/>
                <a:cs typeface="Droid Serif"/>
                <a:sym typeface="Droid Serif"/>
              </a:defRPr>
            </a:lvl1pPr>
          </a:lstStyle>
          <a:p>
            <a:r>
              <a:rPr lang="en-US" dirty="0"/>
              <a:t>Towards “DEMIX” a global DEM </a:t>
            </a:r>
            <a:r>
              <a:rPr lang="en-US" dirty="0" err="1"/>
              <a:t>Intercomparison</a:t>
            </a:r>
            <a:r>
              <a:rPr lang="en-US" dirty="0"/>
              <a:t> Exercise</a:t>
            </a:r>
          </a:p>
        </p:txBody>
      </p:sp>
      <p:sp>
        <p:nvSpPr>
          <p:cNvPr id="11" name="Shape 11"/>
          <p:cNvSpPr/>
          <p:nvPr/>
        </p:nvSpPr>
        <p:spPr>
          <a:xfrm>
            <a:off x="685800" y="3200400"/>
            <a:ext cx="4810858" cy="2541589"/>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lnSpc>
                <a:spcPct val="150000"/>
              </a:lnSpc>
              <a:defRPr>
                <a:solidFill>
                  <a:srgbClr val="000000"/>
                </a:solidFill>
              </a:defRPr>
            </a:pPr>
            <a:r>
              <a:rPr lang="en-US" dirty="0">
                <a:solidFill>
                  <a:srgbClr val="FFFFFF"/>
                </a:solidFill>
                <a:latin typeface="Arial Bold"/>
                <a:ea typeface="Arial Bold"/>
                <a:cs typeface="Arial Bold"/>
                <a:sym typeface="Arial Bold"/>
              </a:rPr>
              <a:t>P. Strobl</a:t>
            </a:r>
          </a:p>
          <a:p>
            <a:pPr lvl="0" defTabSz="914400">
              <a:lnSpc>
                <a:spcPct val="150000"/>
              </a:lnSpc>
              <a:defRPr>
                <a:solidFill>
                  <a:srgbClr val="000000"/>
                </a:solidFill>
              </a:defRPr>
            </a:pPr>
            <a:r>
              <a:rPr lang="en-US" dirty="0">
                <a:solidFill>
                  <a:srgbClr val="FFFFFF"/>
                </a:solidFill>
                <a:latin typeface="Arial Bold"/>
                <a:ea typeface="Arial Bold"/>
                <a:cs typeface="Arial Bold"/>
                <a:sym typeface="Arial Bold"/>
              </a:rPr>
              <a:t>European Commission</a:t>
            </a:r>
            <a:endParaRPr dirty="0">
              <a:solidFill>
                <a:srgbClr val="FFFFFF"/>
              </a:solidFill>
              <a:latin typeface="Arial Bold"/>
              <a:ea typeface="Arial Bold"/>
              <a:cs typeface="Arial Bold"/>
              <a:sym typeface="Arial Bold"/>
            </a:endParaRPr>
          </a:p>
          <a:p>
            <a:pPr lvl="0" defTabSz="914400">
              <a:lnSpc>
                <a:spcPct val="150000"/>
              </a:lnSpc>
              <a:defRPr>
                <a:solidFill>
                  <a:srgbClr val="000000"/>
                </a:solidFill>
              </a:defRPr>
            </a:pPr>
            <a:r>
              <a:rPr lang="en-US" dirty="0">
                <a:solidFill>
                  <a:srgbClr val="FFFFFF"/>
                </a:solidFill>
                <a:latin typeface="Arial Bold"/>
                <a:ea typeface="Arial Bold"/>
                <a:cs typeface="Arial Bold"/>
                <a:sym typeface="Arial Bold"/>
              </a:rPr>
              <a:t>WGCV Plenary # 45</a:t>
            </a:r>
          </a:p>
          <a:p>
            <a:pPr lvl="0" defTabSz="914400">
              <a:lnSpc>
                <a:spcPct val="150000"/>
              </a:lnSpc>
              <a:defRPr>
                <a:solidFill>
                  <a:srgbClr val="000000"/>
                </a:solidFill>
              </a:defRPr>
            </a:pPr>
            <a:r>
              <a:rPr lang="en-US" dirty="0">
                <a:solidFill>
                  <a:srgbClr val="FFFFFF"/>
                </a:solidFill>
                <a:latin typeface="Arial Bold"/>
                <a:ea typeface="Arial Bold"/>
                <a:cs typeface="Arial Bold"/>
                <a:sym typeface="Arial Bold"/>
              </a:rPr>
              <a:t>CSIRO,  Perth, Australia</a:t>
            </a:r>
          </a:p>
          <a:p>
            <a:pPr lvl="0" defTabSz="914400">
              <a:lnSpc>
                <a:spcPct val="150000"/>
              </a:lnSpc>
              <a:defRPr>
                <a:solidFill>
                  <a:srgbClr val="000000"/>
                </a:solidFill>
              </a:defRPr>
            </a:pPr>
            <a:r>
              <a:rPr lang="en-US" dirty="0">
                <a:solidFill>
                  <a:srgbClr val="FFFFFF"/>
                </a:solidFill>
                <a:latin typeface="Arial Bold"/>
                <a:ea typeface="Arial Bold"/>
                <a:cs typeface="Arial Bold"/>
                <a:sym typeface="Arial Bold"/>
              </a:rPr>
              <a:t>July 16-19, 2019</a:t>
            </a:r>
          </a:p>
          <a:p>
            <a:pPr lvl="0" defTabSz="914400">
              <a:lnSpc>
                <a:spcPct val="150000"/>
              </a:lnSpc>
              <a:defRPr>
                <a:solidFill>
                  <a:srgbClr val="000000"/>
                </a:solidFill>
              </a:defRPr>
            </a:pPr>
            <a:endParaRPr dirty="0">
              <a:solidFill>
                <a:srgbClr val="FFFFFF"/>
              </a:solidFill>
              <a:latin typeface="Arial Bold"/>
              <a:ea typeface="Arial Bold"/>
              <a:cs typeface="Arial Bold"/>
              <a:sym typeface="Arial Bold"/>
            </a:endParaRPr>
          </a:p>
        </p:txBody>
      </p:sp>
      <p:pic>
        <p:nvPicPr>
          <p:cNvPr id="12" name="ceos_logo.png"/>
          <p:cNvPicPr/>
          <p:nvPr/>
        </p:nvPicPr>
        <p:blipFill>
          <a:blip r:embed="rId2">
            <a:extLst/>
          </a:blip>
          <a:stretch>
            <a:fillRect/>
          </a:stretch>
        </p:blipFill>
        <p:spPr>
          <a:xfrm>
            <a:off x="533400" y="304800"/>
            <a:ext cx="2507906" cy="993132"/>
          </a:xfrm>
          <a:prstGeom prst="rect">
            <a:avLst/>
          </a:prstGeom>
          <a:ln w="12700">
            <a:miter lim="400000"/>
          </a:ln>
        </p:spPr>
      </p:pic>
    </p:spTree>
    <p:extLst>
      <p:ext uri="{BB962C8B-B14F-4D97-AF65-F5344CB8AC3E}">
        <p14:creationId xmlns:p14="http://schemas.microsoft.com/office/powerpoint/2010/main" val="3086160491"/>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578357" y="1752600"/>
            <a:ext cx="8032243" cy="12192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r>
              <a:rPr lang="en-US" dirty="0"/>
              <a:t>Towards “DEMIX” a global DEM </a:t>
            </a:r>
            <a:r>
              <a:rPr lang="en-US" dirty="0" err="1"/>
              <a:t>Intercomparison</a:t>
            </a:r>
            <a:r>
              <a:rPr lang="en-US" dirty="0"/>
              <a:t> Exercise</a:t>
            </a:r>
          </a:p>
        </p:txBody>
      </p:sp>
      <p:sp>
        <p:nvSpPr>
          <p:cNvPr id="11" name="Shape 11"/>
          <p:cNvSpPr/>
          <p:nvPr/>
        </p:nvSpPr>
        <p:spPr>
          <a:xfrm>
            <a:off x="685800" y="3200400"/>
            <a:ext cx="4810858" cy="2541589"/>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lnSpc>
                <a:spcPct val="150000"/>
              </a:lnSpc>
              <a:defRPr>
                <a:solidFill>
                  <a:srgbClr val="000000"/>
                </a:solidFill>
              </a:defRPr>
            </a:pPr>
            <a:r>
              <a:rPr lang="en-US" dirty="0">
                <a:solidFill>
                  <a:srgbClr val="FFFFFF"/>
                </a:solidFill>
                <a:latin typeface="Arial Bold"/>
                <a:ea typeface="Arial Bold"/>
                <a:cs typeface="Arial Bold"/>
                <a:sym typeface="Arial Bold"/>
              </a:rPr>
              <a:t>P. Strobl</a:t>
            </a:r>
          </a:p>
          <a:p>
            <a:pPr lvl="0" defTabSz="914400">
              <a:lnSpc>
                <a:spcPct val="150000"/>
              </a:lnSpc>
              <a:defRPr>
                <a:solidFill>
                  <a:srgbClr val="000000"/>
                </a:solidFill>
              </a:defRPr>
            </a:pPr>
            <a:r>
              <a:rPr lang="en-US" dirty="0">
                <a:solidFill>
                  <a:srgbClr val="FFFFFF"/>
                </a:solidFill>
                <a:latin typeface="Arial Bold"/>
                <a:ea typeface="Arial Bold"/>
                <a:cs typeface="Arial Bold"/>
                <a:sym typeface="Arial Bold"/>
              </a:rPr>
              <a:t>European Commission</a:t>
            </a:r>
            <a:endParaRPr dirty="0">
              <a:solidFill>
                <a:srgbClr val="FFFFFF"/>
              </a:solidFill>
              <a:latin typeface="Arial Bold"/>
              <a:ea typeface="Arial Bold"/>
              <a:cs typeface="Arial Bold"/>
              <a:sym typeface="Arial Bold"/>
            </a:endParaRPr>
          </a:p>
          <a:p>
            <a:pPr lvl="0" defTabSz="914400">
              <a:lnSpc>
                <a:spcPct val="150000"/>
              </a:lnSpc>
              <a:defRPr>
                <a:solidFill>
                  <a:srgbClr val="000000"/>
                </a:solidFill>
              </a:defRPr>
            </a:pPr>
            <a:r>
              <a:rPr lang="en-US" dirty="0">
                <a:solidFill>
                  <a:srgbClr val="FFFFFF"/>
                </a:solidFill>
                <a:latin typeface="Arial Bold"/>
                <a:ea typeface="Arial Bold"/>
                <a:cs typeface="Arial Bold"/>
                <a:sym typeface="Arial Bold"/>
              </a:rPr>
              <a:t>WGCV Plenary # 45</a:t>
            </a:r>
          </a:p>
          <a:p>
            <a:pPr lvl="0" defTabSz="914400">
              <a:lnSpc>
                <a:spcPct val="150000"/>
              </a:lnSpc>
              <a:defRPr>
                <a:solidFill>
                  <a:srgbClr val="000000"/>
                </a:solidFill>
              </a:defRPr>
            </a:pPr>
            <a:r>
              <a:rPr lang="en-US" dirty="0">
                <a:solidFill>
                  <a:srgbClr val="FFFFFF"/>
                </a:solidFill>
                <a:latin typeface="Arial Bold"/>
                <a:ea typeface="Arial Bold"/>
                <a:cs typeface="Arial Bold"/>
                <a:sym typeface="Arial Bold"/>
              </a:rPr>
              <a:t>CSIRO,  Perth, Australia</a:t>
            </a:r>
          </a:p>
          <a:p>
            <a:pPr lvl="0" defTabSz="914400">
              <a:lnSpc>
                <a:spcPct val="150000"/>
              </a:lnSpc>
              <a:defRPr>
                <a:solidFill>
                  <a:srgbClr val="000000"/>
                </a:solidFill>
              </a:defRPr>
            </a:pPr>
            <a:r>
              <a:rPr lang="en-US" dirty="0">
                <a:solidFill>
                  <a:srgbClr val="FFFFFF"/>
                </a:solidFill>
                <a:latin typeface="Arial Bold"/>
                <a:ea typeface="Arial Bold"/>
                <a:cs typeface="Arial Bold"/>
                <a:sym typeface="Arial Bold"/>
              </a:rPr>
              <a:t>July 16-19, 2019</a:t>
            </a:r>
          </a:p>
          <a:p>
            <a:pPr lvl="0" defTabSz="914400">
              <a:lnSpc>
                <a:spcPct val="150000"/>
              </a:lnSpc>
              <a:defRPr>
                <a:solidFill>
                  <a:srgbClr val="000000"/>
                </a:solidFill>
              </a:defRPr>
            </a:pPr>
            <a:endParaRPr dirty="0">
              <a:solidFill>
                <a:srgbClr val="FFFFFF"/>
              </a:solidFill>
              <a:latin typeface="Arial Bold"/>
              <a:ea typeface="Arial Bold"/>
              <a:cs typeface="Arial Bold"/>
              <a:sym typeface="Arial Bold"/>
            </a:endParaRPr>
          </a:p>
        </p:txBody>
      </p:sp>
      <p:pic>
        <p:nvPicPr>
          <p:cNvPr id="12" name="ceos_logo.png"/>
          <p:cNvPicPr/>
          <p:nvPr/>
        </p:nvPicPr>
        <p:blipFill>
          <a:blip r:embed="rId2">
            <a:extLst/>
          </a:blip>
          <a:stretch>
            <a:fillRect/>
          </a:stretch>
        </p:blipFill>
        <p:spPr>
          <a:xfrm>
            <a:off x="533400" y="304800"/>
            <a:ext cx="2507906" cy="993132"/>
          </a:xfrm>
          <a:prstGeom prst="rect">
            <a:avLst/>
          </a:prstGeom>
          <a:ln w="12700">
            <a:miter lim="400000"/>
          </a:ln>
        </p:spPr>
      </p:pic>
      <p:pic>
        <p:nvPicPr>
          <p:cNvPr id="2" name="Picture 1">
            <a:extLst>
              <a:ext uri="{FF2B5EF4-FFF2-40B4-BE49-F238E27FC236}">
                <a16:creationId xmlns:a16="http://schemas.microsoft.com/office/drawing/2014/main" id="{2B9520F7-CAFE-D847-B3E2-C540C2516F5F}"/>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86686765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C22D798-99D6-3E48-9A44-8A45B8862BE1}"/>
              </a:ext>
            </a:extLst>
          </p:cNvPr>
          <p:cNvSpPr>
            <a:spLocks noGrp="1"/>
          </p:cNvSpPr>
          <p:nvPr>
            <p:ph sz="half" idx="1"/>
          </p:nvPr>
        </p:nvSpPr>
        <p:spPr/>
        <p:txBody>
          <a:bodyPr/>
          <a:lstStyle/>
          <a:p>
            <a:pPr marL="342900" indent="-342900" algn="just" rtl="0">
              <a:spcBef>
                <a:spcPts val="500"/>
              </a:spcBef>
              <a:buSzPct val="100000"/>
              <a:buFont typeface="Arial"/>
              <a:buNone/>
            </a:pPr>
            <a:r>
              <a:rPr lang="en-US" dirty="0" err="1"/>
              <a:t>Organisational</a:t>
            </a:r>
            <a:r>
              <a:rPr lang="en-US" dirty="0"/>
              <a:t> Prerequisites</a:t>
            </a:r>
          </a:p>
        </p:txBody>
      </p:sp>
      <p:sp>
        <p:nvSpPr>
          <p:cNvPr id="3" name="Content Placeholder 2">
            <a:extLst>
              <a:ext uri="{FF2B5EF4-FFF2-40B4-BE49-F238E27FC236}">
                <a16:creationId xmlns:a16="http://schemas.microsoft.com/office/drawing/2014/main" id="{22FDE79A-7065-0749-BA01-006C96D49F4C}"/>
              </a:ext>
            </a:extLst>
          </p:cNvPr>
          <p:cNvSpPr>
            <a:spLocks noGrp="1"/>
          </p:cNvSpPr>
          <p:nvPr>
            <p:ph sz="half" idx="11"/>
          </p:nvPr>
        </p:nvSpPr>
        <p:spPr>
          <a:xfrm>
            <a:off x="228600" y="1905000"/>
            <a:ext cx="8610600" cy="4572000"/>
          </a:xfrm>
        </p:spPr>
        <p:txBody>
          <a:bodyPr/>
          <a:lstStyle/>
          <a:p>
            <a:pPr algn="l" rtl="0"/>
            <a:r>
              <a:rPr lang="en-US" dirty="0"/>
              <a:t>Commitment of at least all (quasi) global </a:t>
            </a:r>
            <a:r>
              <a:rPr lang="en-US" dirty="0" err="1"/>
              <a:t>free&amp;open</a:t>
            </a:r>
            <a:r>
              <a:rPr lang="en-US" dirty="0"/>
              <a:t> DEM providers</a:t>
            </a:r>
          </a:p>
          <a:p>
            <a:pPr algn="l" rtl="0"/>
            <a:endParaRPr lang="en-US" dirty="0"/>
          </a:p>
          <a:p>
            <a:pPr algn="l" rtl="0"/>
            <a:r>
              <a:rPr lang="en-US" dirty="0"/>
              <a:t>Invitation to all commercial providers of at least continental DEMs</a:t>
            </a:r>
          </a:p>
          <a:p>
            <a:pPr algn="l" rtl="0"/>
            <a:endParaRPr lang="en-US" dirty="0"/>
          </a:p>
          <a:p>
            <a:pPr algn="l" rtl="0"/>
            <a:r>
              <a:rPr lang="en-US" dirty="0"/>
              <a:t>Agreement of all participants on technical baseline </a:t>
            </a:r>
          </a:p>
          <a:p>
            <a:pPr algn="l" rtl="0"/>
            <a:endParaRPr lang="en-US" dirty="0"/>
          </a:p>
          <a:p>
            <a:pPr algn="l" rtl="0"/>
            <a:r>
              <a:rPr lang="en-US" dirty="0"/>
              <a:t>Realistic estimate of effort</a:t>
            </a:r>
          </a:p>
          <a:p>
            <a:pPr algn="l" rtl="0"/>
            <a:endParaRPr lang="en-US" dirty="0"/>
          </a:p>
          <a:p>
            <a:pPr algn="l" rtl="0"/>
            <a:r>
              <a:rPr lang="en-US" dirty="0"/>
              <a:t>Resources for coordination and logistics (meetings etc.)</a:t>
            </a:r>
          </a:p>
          <a:p>
            <a:pPr marL="0" indent="0" algn="l" rtl="0">
              <a:buNone/>
            </a:pPr>
            <a:endParaRPr lang="en-US" dirty="0"/>
          </a:p>
          <a:p>
            <a:pPr marL="0" indent="0" algn="l" rtl="0">
              <a:buNone/>
            </a:pPr>
            <a:endParaRPr lang="en-US" dirty="0"/>
          </a:p>
          <a:p>
            <a:pPr algn="l" rtl="0"/>
            <a:r>
              <a:rPr lang="en-US" dirty="0"/>
              <a:t>ACIXS, CMIX, other-IX of any help?</a:t>
            </a:r>
          </a:p>
        </p:txBody>
      </p:sp>
    </p:spTree>
    <p:extLst>
      <p:ext uri="{BB962C8B-B14F-4D97-AF65-F5344CB8AC3E}">
        <p14:creationId xmlns:p14="http://schemas.microsoft.com/office/powerpoint/2010/main" val="3574730664"/>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E17BEE-86E0-2B41-A665-0599AAD30104}"/>
              </a:ext>
            </a:extLst>
          </p:cNvPr>
          <p:cNvSpPr>
            <a:spLocks noGrp="1"/>
          </p:cNvSpPr>
          <p:nvPr>
            <p:ph sz="half" idx="1"/>
          </p:nvPr>
        </p:nvSpPr>
        <p:spPr/>
        <p:txBody>
          <a:bodyPr/>
          <a:lstStyle/>
          <a:p>
            <a:r>
              <a:rPr lang="en-GB" dirty="0"/>
              <a:t>Approach</a:t>
            </a:r>
          </a:p>
        </p:txBody>
      </p:sp>
      <p:sp>
        <p:nvSpPr>
          <p:cNvPr id="3" name="Content Placeholder 2">
            <a:extLst>
              <a:ext uri="{FF2B5EF4-FFF2-40B4-BE49-F238E27FC236}">
                <a16:creationId xmlns:a16="http://schemas.microsoft.com/office/drawing/2014/main" id="{2C1F7618-1772-2946-827E-2531214D46B0}"/>
              </a:ext>
            </a:extLst>
          </p:cNvPr>
          <p:cNvSpPr>
            <a:spLocks noGrp="1"/>
          </p:cNvSpPr>
          <p:nvPr>
            <p:ph sz="half" idx="11"/>
          </p:nvPr>
        </p:nvSpPr>
        <p:spPr>
          <a:xfrm>
            <a:off x="152400" y="1905000"/>
            <a:ext cx="8686800" cy="4572000"/>
          </a:xfrm>
        </p:spPr>
        <p:txBody>
          <a:bodyPr/>
          <a:lstStyle/>
          <a:p>
            <a:pPr marL="457200" indent="-457200">
              <a:buFont typeface="+mj-lt"/>
              <a:buAutoNum type="alphaLcParenR"/>
            </a:pPr>
            <a:r>
              <a:rPr lang="en-GB" dirty="0"/>
              <a:t>Call for expression of interest to all CEOS partners (plus Industry?)</a:t>
            </a:r>
            <a:br>
              <a:rPr lang="en-GB" dirty="0"/>
            </a:br>
            <a:r>
              <a:rPr lang="en-GB" dirty="0"/>
              <a:t>Condition: </a:t>
            </a:r>
          </a:p>
          <a:p>
            <a:pPr lvl="1"/>
            <a:r>
              <a:rPr lang="en-GB" dirty="0"/>
              <a:t>Access to at least continental scale DEM</a:t>
            </a:r>
          </a:p>
          <a:p>
            <a:pPr lvl="1"/>
            <a:r>
              <a:rPr lang="en-GB" dirty="0"/>
              <a:t>Commitment to release benchmarking results</a:t>
            </a:r>
          </a:p>
          <a:p>
            <a:pPr lvl="1"/>
            <a:endParaRPr lang="en-GB" dirty="0"/>
          </a:p>
          <a:p>
            <a:pPr marL="457200" indent="-457200">
              <a:buFont typeface="+mj-lt"/>
              <a:buAutoNum type="alphaLcParenR"/>
            </a:pPr>
            <a:r>
              <a:rPr lang="en-GB" dirty="0"/>
              <a:t>Select one global DEM as reference (by consensus, majority?)</a:t>
            </a:r>
            <a:br>
              <a:rPr lang="en-GB" dirty="0"/>
            </a:br>
            <a:r>
              <a:rPr lang="en-GB" dirty="0"/>
              <a:t>Criteria:</a:t>
            </a:r>
          </a:p>
          <a:p>
            <a:pPr marL="914400" lvl="1" indent="-457200">
              <a:buFont typeface="+mj-lt"/>
              <a:buAutoNum type="arabicPeriod"/>
            </a:pPr>
            <a:r>
              <a:rPr lang="en-GB" dirty="0"/>
              <a:t>global coverage</a:t>
            </a:r>
          </a:p>
          <a:p>
            <a:pPr marL="914400" lvl="1" indent="-457200">
              <a:buFont typeface="+mj-lt"/>
              <a:buAutoNum type="arabicPeriod"/>
            </a:pPr>
            <a:r>
              <a:rPr lang="en-GB" dirty="0"/>
              <a:t>validated accuracy (x, y, z)</a:t>
            </a:r>
          </a:p>
          <a:p>
            <a:pPr marL="914400" lvl="1" indent="-457200">
              <a:buFont typeface="+mj-lt"/>
              <a:buAutoNum type="arabicPeriod"/>
            </a:pPr>
            <a:r>
              <a:rPr lang="en-GB" dirty="0"/>
              <a:t>grid spacing (as proxy for spatial resolution)</a:t>
            </a:r>
          </a:p>
          <a:p>
            <a:pPr marL="914400" lvl="1" indent="-457200">
              <a:buFont typeface="+mj-lt"/>
              <a:buAutoNum type="arabicPeriod"/>
            </a:pPr>
            <a:r>
              <a:rPr lang="en-GB" dirty="0"/>
              <a:t>accessibility</a:t>
            </a:r>
          </a:p>
          <a:p>
            <a:pPr marL="488373" indent="-457200">
              <a:buFont typeface="+mj-lt"/>
              <a:buAutoNum type="arabicPeriod"/>
            </a:pPr>
            <a:endParaRPr lang="en-GB" dirty="0"/>
          </a:p>
          <a:p>
            <a:pPr marL="488373" indent="-457200">
              <a:buFont typeface="+mj-lt"/>
              <a:buAutoNum type="arabicPeriod"/>
            </a:pPr>
            <a:endParaRPr lang="en-GB" dirty="0"/>
          </a:p>
        </p:txBody>
      </p:sp>
    </p:spTree>
    <p:extLst>
      <p:ext uri="{BB962C8B-B14F-4D97-AF65-F5344CB8AC3E}">
        <p14:creationId xmlns:p14="http://schemas.microsoft.com/office/powerpoint/2010/main" val="2176121963"/>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E17BEE-86E0-2B41-A665-0599AAD30104}"/>
              </a:ext>
            </a:extLst>
          </p:cNvPr>
          <p:cNvSpPr>
            <a:spLocks noGrp="1"/>
          </p:cNvSpPr>
          <p:nvPr>
            <p:ph sz="half" idx="1"/>
          </p:nvPr>
        </p:nvSpPr>
        <p:spPr/>
        <p:txBody>
          <a:bodyPr/>
          <a:lstStyle/>
          <a:p>
            <a:r>
              <a:rPr lang="en-GB" dirty="0"/>
              <a:t>Approach cont’d</a:t>
            </a:r>
          </a:p>
        </p:txBody>
      </p:sp>
      <p:sp>
        <p:nvSpPr>
          <p:cNvPr id="3" name="Content Placeholder 2">
            <a:extLst>
              <a:ext uri="{FF2B5EF4-FFF2-40B4-BE49-F238E27FC236}">
                <a16:creationId xmlns:a16="http://schemas.microsoft.com/office/drawing/2014/main" id="{2C1F7618-1772-2946-827E-2531214D46B0}"/>
              </a:ext>
            </a:extLst>
          </p:cNvPr>
          <p:cNvSpPr>
            <a:spLocks noGrp="1"/>
          </p:cNvSpPr>
          <p:nvPr>
            <p:ph sz="half" idx="11"/>
          </p:nvPr>
        </p:nvSpPr>
        <p:spPr>
          <a:xfrm>
            <a:off x="152400" y="1905000"/>
            <a:ext cx="8686800" cy="4572000"/>
          </a:xfrm>
        </p:spPr>
        <p:txBody>
          <a:bodyPr/>
          <a:lstStyle/>
          <a:p>
            <a:pPr marL="457200" indent="-457200">
              <a:buFont typeface="+mj-lt"/>
              <a:buAutoNum type="alphaLcParenR" startAt="3"/>
            </a:pPr>
            <a:r>
              <a:rPr lang="en-GB" dirty="0"/>
              <a:t>Determine a suitable sub-tiling of the reference DEM  </a:t>
            </a:r>
          </a:p>
          <a:p>
            <a:pPr marL="457200" indent="-457200">
              <a:buFont typeface="+mj-lt"/>
              <a:buAutoNum type="alphaLcParenR" startAt="3"/>
            </a:pPr>
            <a:endParaRPr lang="en-GB" dirty="0"/>
          </a:p>
          <a:p>
            <a:pPr marL="457200" indent="-457200">
              <a:buFont typeface="+mj-lt"/>
              <a:buAutoNum type="alphaLcParenR" startAt="3"/>
            </a:pPr>
            <a:r>
              <a:rPr lang="en-GB" dirty="0"/>
              <a:t>Perform (correlation?) matching between the reference DEM and the S2-GRI (using shaded relief technique) and analyse eventual co-registration issues</a:t>
            </a:r>
          </a:p>
          <a:p>
            <a:pPr marL="457200" indent="-457200">
              <a:buFont typeface="+mj-lt"/>
              <a:buAutoNum type="alphaLcParenR" startAt="3"/>
            </a:pPr>
            <a:endParaRPr lang="en-GB" dirty="0"/>
          </a:p>
          <a:p>
            <a:pPr marL="457200" indent="-457200">
              <a:buFont typeface="+mj-lt"/>
              <a:buAutoNum type="alphaLcParenR" startAt="3"/>
            </a:pPr>
            <a:r>
              <a:rPr lang="en-GB" dirty="0"/>
              <a:t>Calculate the agreed comparison metrics for each candidate with the reference</a:t>
            </a:r>
          </a:p>
          <a:p>
            <a:pPr marL="457200" indent="-457200">
              <a:buFont typeface="+mj-lt"/>
              <a:buAutoNum type="alphaLcParenR" startAt="3"/>
            </a:pPr>
            <a:endParaRPr lang="en-GB" dirty="0"/>
          </a:p>
          <a:p>
            <a:pPr marL="457200" indent="-457200">
              <a:buFont typeface="+mj-lt"/>
              <a:buAutoNum type="alphaLcParenR" startAt="3"/>
            </a:pPr>
            <a:r>
              <a:rPr lang="en-GB" dirty="0"/>
              <a:t>Publish results</a:t>
            </a:r>
          </a:p>
          <a:p>
            <a:pPr marL="488373" indent="-457200">
              <a:buFont typeface="+mj-lt"/>
              <a:buAutoNum type="arabicPeriod"/>
            </a:pPr>
            <a:endParaRPr lang="en-GB" dirty="0"/>
          </a:p>
          <a:p>
            <a:pPr marL="488373" indent="-457200">
              <a:buFont typeface="+mj-lt"/>
              <a:buAutoNum type="arabicPeriod"/>
            </a:pPr>
            <a:endParaRPr lang="en-GB" dirty="0"/>
          </a:p>
        </p:txBody>
      </p:sp>
    </p:spTree>
    <p:extLst>
      <p:ext uri="{BB962C8B-B14F-4D97-AF65-F5344CB8AC3E}">
        <p14:creationId xmlns:p14="http://schemas.microsoft.com/office/powerpoint/2010/main" val="202312054"/>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E17BEE-86E0-2B41-A665-0599AAD30104}"/>
              </a:ext>
            </a:extLst>
          </p:cNvPr>
          <p:cNvSpPr>
            <a:spLocks noGrp="1"/>
          </p:cNvSpPr>
          <p:nvPr>
            <p:ph sz="half" idx="1"/>
          </p:nvPr>
        </p:nvSpPr>
        <p:spPr/>
        <p:txBody>
          <a:bodyPr/>
          <a:lstStyle/>
          <a:p>
            <a:r>
              <a:rPr lang="en-GB" dirty="0"/>
              <a:t>Open issues</a:t>
            </a:r>
          </a:p>
        </p:txBody>
      </p:sp>
      <p:sp>
        <p:nvSpPr>
          <p:cNvPr id="3" name="Content Placeholder 2">
            <a:extLst>
              <a:ext uri="{FF2B5EF4-FFF2-40B4-BE49-F238E27FC236}">
                <a16:creationId xmlns:a16="http://schemas.microsoft.com/office/drawing/2014/main" id="{2C1F7618-1772-2946-827E-2531214D46B0}"/>
              </a:ext>
            </a:extLst>
          </p:cNvPr>
          <p:cNvSpPr>
            <a:spLocks noGrp="1"/>
          </p:cNvSpPr>
          <p:nvPr>
            <p:ph sz="half" idx="11"/>
          </p:nvPr>
        </p:nvSpPr>
        <p:spPr>
          <a:xfrm>
            <a:off x="152400" y="1905000"/>
            <a:ext cx="8686800" cy="4572000"/>
          </a:xfrm>
        </p:spPr>
        <p:txBody>
          <a:bodyPr/>
          <a:lstStyle/>
          <a:p>
            <a:pPr>
              <a:buFont typeface="Wingdings" pitchFamily="2" charset="2"/>
              <a:buChar char="Ø"/>
            </a:pPr>
            <a:r>
              <a:rPr lang="en-GB" dirty="0"/>
              <a:t>Do we need a multiscale approach (</a:t>
            </a:r>
            <a:r>
              <a:rPr lang="en-GB" dirty="0">
                <a:solidFill>
                  <a:schemeClr val="accent4">
                    <a:lumMod val="25000"/>
                    <a:lumOff val="75000"/>
                  </a:schemeClr>
                </a:solidFill>
              </a:rPr>
              <a:t>30”, </a:t>
            </a:r>
            <a:r>
              <a:rPr lang="en-GB" dirty="0"/>
              <a:t>3”, 1”</a:t>
            </a:r>
            <a:r>
              <a:rPr lang="en-GB" dirty="0">
                <a:solidFill>
                  <a:schemeClr val="accent4">
                    <a:lumMod val="25000"/>
                    <a:lumOff val="75000"/>
                  </a:schemeClr>
                </a:solidFill>
              </a:rPr>
              <a:t>, 0.33”</a:t>
            </a:r>
            <a:r>
              <a:rPr lang="en-GB" dirty="0"/>
              <a:t>)</a:t>
            </a:r>
            <a:endParaRPr lang="en-GB" dirty="0">
              <a:solidFill>
                <a:schemeClr val="accent4">
                  <a:lumMod val="25000"/>
                  <a:lumOff val="75000"/>
                </a:schemeClr>
              </a:solidFill>
            </a:endParaRPr>
          </a:p>
          <a:p>
            <a:pPr>
              <a:buFont typeface="Wingdings" pitchFamily="2" charset="2"/>
              <a:buChar char="Ø"/>
            </a:pPr>
            <a:endParaRPr lang="en-GB" dirty="0"/>
          </a:p>
          <a:p>
            <a:pPr>
              <a:buFont typeface="Wingdings" pitchFamily="2" charset="2"/>
              <a:buChar char="Ø"/>
            </a:pPr>
            <a:r>
              <a:rPr lang="en-GB" dirty="0"/>
              <a:t>Do we need a global grid, if so, which is the most suitable?</a:t>
            </a:r>
          </a:p>
          <a:p>
            <a:pPr>
              <a:buFont typeface="Wingdings" pitchFamily="2" charset="2"/>
              <a:buChar char="Ø"/>
            </a:pPr>
            <a:endParaRPr lang="en-GB" dirty="0"/>
          </a:p>
          <a:p>
            <a:pPr>
              <a:buFont typeface="Wingdings" pitchFamily="2" charset="2"/>
              <a:buChar char="Ø"/>
            </a:pPr>
            <a:r>
              <a:rPr lang="en-GB" dirty="0"/>
              <a:t>other?</a:t>
            </a:r>
          </a:p>
          <a:p>
            <a:pPr>
              <a:buFont typeface="Wingdings" pitchFamily="2" charset="2"/>
              <a:buChar char="Ø"/>
            </a:pPr>
            <a:endParaRPr lang="en-GB" dirty="0"/>
          </a:p>
          <a:p>
            <a:pPr marL="0" indent="0">
              <a:buNone/>
            </a:pPr>
            <a:endParaRPr lang="en-GB" dirty="0"/>
          </a:p>
          <a:p>
            <a:pPr>
              <a:buFont typeface="Wingdings" pitchFamily="2" charset="2"/>
              <a:buChar char="Ø"/>
            </a:pPr>
            <a:r>
              <a:rPr lang="en-GB" dirty="0"/>
              <a:t>… and after all: Does that fit with WGCV?</a:t>
            </a:r>
          </a:p>
          <a:p>
            <a:pPr>
              <a:buFont typeface="Wingdings" pitchFamily="2" charset="2"/>
              <a:buChar char="Ø"/>
            </a:pPr>
            <a:endParaRPr lang="en-GB" dirty="0"/>
          </a:p>
          <a:p>
            <a:pPr marL="488373" indent="-457200">
              <a:buFont typeface="+mj-lt"/>
              <a:buAutoNum type="arabicPeriod"/>
            </a:pPr>
            <a:endParaRPr lang="en-GB" dirty="0"/>
          </a:p>
          <a:p>
            <a:pPr marL="488373" indent="-457200">
              <a:buFont typeface="+mj-lt"/>
              <a:buAutoNum type="arabicPeriod"/>
            </a:pPr>
            <a:endParaRPr lang="en-GB" dirty="0"/>
          </a:p>
        </p:txBody>
      </p:sp>
      <p:pic>
        <p:nvPicPr>
          <p:cNvPr id="4" name="Picture 3" descr="dilbert_misinterpretation.gif">
            <a:extLst>
              <a:ext uri="{FF2B5EF4-FFF2-40B4-BE49-F238E27FC236}">
                <a16:creationId xmlns:a16="http://schemas.microsoft.com/office/drawing/2014/main" id="{5B542C8C-694E-DA40-9395-3A50BC17EB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5903" y="3124200"/>
            <a:ext cx="3215697" cy="3215697"/>
          </a:xfrm>
          <a:prstGeom prst="rect">
            <a:avLst/>
          </a:prstGeom>
        </p:spPr>
      </p:pic>
    </p:spTree>
    <p:extLst>
      <p:ext uri="{BB962C8B-B14F-4D97-AF65-F5344CB8AC3E}">
        <p14:creationId xmlns:p14="http://schemas.microsoft.com/office/powerpoint/2010/main" val="3201974807"/>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613EA81-4E29-E448-A2CC-0571C85EA164}"/>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2400" y="1905000"/>
            <a:ext cx="8839200" cy="4312553"/>
          </a:xfrm>
        </p:spPr>
      </p:pic>
      <p:sp>
        <p:nvSpPr>
          <p:cNvPr id="6" name="Rectangle 5">
            <a:extLst>
              <a:ext uri="{FF2B5EF4-FFF2-40B4-BE49-F238E27FC236}">
                <a16:creationId xmlns:a16="http://schemas.microsoft.com/office/drawing/2014/main" id="{E634022E-F1B3-774D-B5F5-4F612CE32E56}"/>
              </a:ext>
            </a:extLst>
          </p:cNvPr>
          <p:cNvSpPr/>
          <p:nvPr/>
        </p:nvSpPr>
        <p:spPr>
          <a:xfrm>
            <a:off x="1295400" y="3124200"/>
            <a:ext cx="6248400" cy="1446550"/>
          </a:xfrm>
          <a:prstGeom prst="rect">
            <a:avLst/>
          </a:prstGeom>
          <a:noFill/>
        </p:spPr>
        <p:txBody>
          <a:bodyPr wrap="square" lIns="91440" tIns="45720" rIns="91440" bIns="45720">
            <a:spAutoFit/>
          </a:bodyPr>
          <a:lstStyle/>
          <a:p>
            <a:pPr algn="ctr"/>
            <a:r>
              <a:rPr lang="en-US" sz="8800" b="1" cap="none" spc="0" dirty="0">
                <a:ln w="22225">
                  <a:solidFill>
                    <a:schemeClr val="accent2"/>
                  </a:solidFill>
                  <a:prstDash val="solid"/>
                </a:ln>
                <a:noFill/>
              </a:rPr>
              <a:t>Thanks</a:t>
            </a:r>
            <a:r>
              <a:rPr lang="en-US" sz="5400" b="1" cap="none" spc="0" dirty="0">
                <a:ln w="22225">
                  <a:solidFill>
                    <a:schemeClr val="accent2"/>
                  </a:solidFill>
                  <a:prstDash val="solid"/>
                </a:ln>
                <a:noFill/>
              </a:rPr>
              <a:t>!</a:t>
            </a:r>
          </a:p>
        </p:txBody>
      </p:sp>
      <p:sp>
        <p:nvSpPr>
          <p:cNvPr id="8" name="Content Placeholder 1">
            <a:extLst>
              <a:ext uri="{FF2B5EF4-FFF2-40B4-BE49-F238E27FC236}">
                <a16:creationId xmlns:a16="http://schemas.microsoft.com/office/drawing/2014/main" id="{9FD68468-8414-6344-B170-24C190586E67}"/>
              </a:ext>
            </a:extLst>
          </p:cNvPr>
          <p:cNvSpPr txBox="1">
            <a:spLocks/>
          </p:cNvSpPr>
          <p:nvPr/>
        </p:nvSpPr>
        <p:spPr>
          <a:xfrm>
            <a:off x="0" y="1143000"/>
            <a:ext cx="8305800" cy="762000"/>
          </a:xfrm>
          <a:prstGeom prst="rect">
            <a:avLst/>
          </a:prstGeom>
        </p:spPr>
        <p:txBody>
          <a:bodyPr/>
          <a:lstStyle>
            <a:lvl1pPr marL="342900" indent="-342900" algn="just">
              <a:spcBef>
                <a:spcPts val="500"/>
              </a:spcBef>
              <a:buSzPct val="100000"/>
              <a:buFont typeface="Arial"/>
              <a:buNone/>
              <a:defRPr sz="2200" b="1">
                <a:solidFill>
                  <a:schemeClr val="tx1"/>
                </a:solidFill>
                <a:latin typeface="Arial Bold"/>
                <a:ea typeface="Arial Bold"/>
                <a:cs typeface="Arial Bold"/>
                <a:sym typeface="Arial Bold"/>
              </a:defRPr>
            </a:lvl1pPr>
            <a:lvl2pPr marL="768927" indent="-311727">
              <a:spcBef>
                <a:spcPts val="500"/>
              </a:spcBef>
              <a:buSzPct val="100000"/>
              <a:buFont typeface="Arial"/>
              <a:buNone/>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0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18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1800">
                <a:solidFill>
                  <a:srgbClr val="002569"/>
                </a:solidFill>
                <a:latin typeface="Arial Bold"/>
                <a:ea typeface="Arial Bold"/>
                <a:cs typeface="Arial Bold"/>
                <a:sym typeface="Arial Bold"/>
              </a:defRPr>
            </a:lvl5pPr>
            <a:lvl6pPr indent="2286000">
              <a:spcBef>
                <a:spcPts val="500"/>
              </a:spcBef>
              <a:buFont typeface="Arial"/>
              <a:defRPr sz="1800">
                <a:solidFill>
                  <a:srgbClr val="002569"/>
                </a:solidFill>
                <a:latin typeface="Arial Bold"/>
                <a:ea typeface="Arial Bold"/>
                <a:cs typeface="Arial Bold"/>
                <a:sym typeface="Arial Bold"/>
              </a:defRPr>
            </a:lvl6pPr>
            <a:lvl7pPr indent="2743200">
              <a:spcBef>
                <a:spcPts val="500"/>
              </a:spcBef>
              <a:buFont typeface="Arial"/>
              <a:defRPr sz="1800">
                <a:solidFill>
                  <a:srgbClr val="002569"/>
                </a:solidFill>
                <a:latin typeface="Arial Bold"/>
                <a:ea typeface="Arial Bold"/>
                <a:cs typeface="Arial Bold"/>
                <a:sym typeface="Arial Bold"/>
              </a:defRPr>
            </a:lvl7pPr>
            <a:lvl8pPr indent="3200400">
              <a:spcBef>
                <a:spcPts val="500"/>
              </a:spcBef>
              <a:buFont typeface="Arial"/>
              <a:defRPr sz="1800">
                <a:solidFill>
                  <a:srgbClr val="002569"/>
                </a:solidFill>
                <a:latin typeface="Arial Bold"/>
                <a:ea typeface="Arial Bold"/>
                <a:cs typeface="Arial Bold"/>
                <a:sym typeface="Arial Bold"/>
              </a:defRPr>
            </a:lvl8pPr>
            <a:lvl9pPr indent="3657600">
              <a:spcBef>
                <a:spcPts val="500"/>
              </a:spcBef>
              <a:buFont typeface="Arial"/>
              <a:defRPr sz="1800">
                <a:solidFill>
                  <a:srgbClr val="002569"/>
                </a:solidFill>
                <a:latin typeface="Arial Bold"/>
                <a:ea typeface="Arial Bold"/>
                <a:cs typeface="Arial Bold"/>
                <a:sym typeface="Arial Bold"/>
              </a:defRPr>
            </a:lvl9pPr>
          </a:lstStyle>
          <a:p>
            <a:pPr defTabSz="914400"/>
            <a:r>
              <a:rPr lang="en-GB" dirty="0"/>
              <a:t>Questions?</a:t>
            </a:r>
          </a:p>
        </p:txBody>
      </p:sp>
    </p:spTree>
    <p:extLst>
      <p:ext uri="{BB962C8B-B14F-4D97-AF65-F5344CB8AC3E}">
        <p14:creationId xmlns:p14="http://schemas.microsoft.com/office/powerpoint/2010/main" val="164982920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C22D798-99D6-3E48-9A44-8A45B8862BE1}"/>
              </a:ext>
            </a:extLst>
          </p:cNvPr>
          <p:cNvSpPr>
            <a:spLocks noGrp="1"/>
          </p:cNvSpPr>
          <p:nvPr>
            <p:ph sz="half" idx="1"/>
          </p:nvPr>
        </p:nvSpPr>
        <p:spPr/>
        <p:txBody>
          <a:bodyPr/>
          <a:lstStyle/>
          <a:p>
            <a:pPr marL="342900" indent="-342900" algn="just" rtl="0">
              <a:spcBef>
                <a:spcPts val="500"/>
              </a:spcBef>
              <a:buSzPct val="100000"/>
              <a:buFont typeface="Arial"/>
              <a:buNone/>
            </a:pPr>
            <a:r>
              <a:rPr lang="en-US" dirty="0"/>
              <a:t>Rational – Why DEMs are important</a:t>
            </a:r>
          </a:p>
        </p:txBody>
      </p:sp>
      <p:sp>
        <p:nvSpPr>
          <p:cNvPr id="3" name="Content Placeholder 2">
            <a:extLst>
              <a:ext uri="{FF2B5EF4-FFF2-40B4-BE49-F238E27FC236}">
                <a16:creationId xmlns:a16="http://schemas.microsoft.com/office/drawing/2014/main" id="{22FDE79A-7065-0749-BA01-006C96D49F4C}"/>
              </a:ext>
            </a:extLst>
          </p:cNvPr>
          <p:cNvSpPr>
            <a:spLocks noGrp="1"/>
          </p:cNvSpPr>
          <p:nvPr>
            <p:ph sz="half" idx="11"/>
          </p:nvPr>
        </p:nvSpPr>
        <p:spPr/>
        <p:txBody>
          <a:bodyPr/>
          <a:lstStyle/>
          <a:p>
            <a:pPr algn="l" rtl="0"/>
            <a:r>
              <a:rPr lang="en-US" dirty="0"/>
              <a:t>The Earth is not flat! (we’ll come to that later)</a:t>
            </a:r>
          </a:p>
          <a:p>
            <a:pPr algn="l" rtl="0"/>
            <a:r>
              <a:rPr lang="en-US" dirty="0"/>
              <a:t>No validated DEM → no correct geometry.</a:t>
            </a:r>
          </a:p>
          <a:p>
            <a:pPr algn="l" rtl="0"/>
            <a:r>
              <a:rPr lang="en-US" dirty="0"/>
              <a:t>No validated DEM → no correct radiometry.</a:t>
            </a:r>
          </a:p>
          <a:p>
            <a:pPr algn="l" rtl="0"/>
            <a:endParaRPr lang="en-US" dirty="0"/>
          </a:p>
          <a:p>
            <a:pPr algn="l" rtl="0"/>
            <a:r>
              <a:rPr lang="en-US" dirty="0"/>
              <a:t>No correct geometry or radiometry → no ‘interoperability’!</a:t>
            </a:r>
          </a:p>
          <a:p>
            <a:pPr marL="0" indent="0" algn="l" rtl="0">
              <a:buNone/>
            </a:pPr>
            <a:endParaRPr lang="en-US" dirty="0"/>
          </a:p>
          <a:p>
            <a:pPr algn="l" rtl="0"/>
            <a:r>
              <a:rPr lang="en-US" dirty="0"/>
              <a:t>DEMs usually are NOT proprietary to an EO mission (unless they are its target).</a:t>
            </a:r>
          </a:p>
          <a:p>
            <a:pPr algn="l" rtl="0"/>
            <a:r>
              <a:rPr lang="en-US" dirty="0"/>
              <a:t>DEMs usually are NOT considered upon the outset of most EO missions, but are added as kind of commodity later in the ground segment.</a:t>
            </a:r>
          </a:p>
          <a:p>
            <a:pPr marL="0" indent="0" algn="l" rtl="0">
              <a:buNone/>
            </a:pPr>
            <a:endParaRPr lang="en-US" dirty="0"/>
          </a:p>
        </p:txBody>
      </p:sp>
    </p:spTree>
    <p:extLst>
      <p:ext uri="{BB962C8B-B14F-4D97-AF65-F5344CB8AC3E}">
        <p14:creationId xmlns:p14="http://schemas.microsoft.com/office/powerpoint/2010/main" val="238778274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C22D798-99D6-3E48-9A44-8A45B8862BE1}"/>
              </a:ext>
            </a:extLst>
          </p:cNvPr>
          <p:cNvSpPr>
            <a:spLocks noGrp="1"/>
          </p:cNvSpPr>
          <p:nvPr>
            <p:ph sz="half" idx="1"/>
          </p:nvPr>
        </p:nvSpPr>
        <p:spPr/>
        <p:txBody>
          <a:bodyPr/>
          <a:lstStyle/>
          <a:p>
            <a:pPr marL="342900" indent="-342900" algn="just" rtl="0">
              <a:spcBef>
                <a:spcPts val="500"/>
              </a:spcBef>
              <a:buSzPct val="100000"/>
              <a:buFont typeface="Arial"/>
              <a:buNone/>
            </a:pPr>
            <a:r>
              <a:rPr lang="en-US" dirty="0"/>
              <a:t>DEMs in Copernicus</a:t>
            </a:r>
          </a:p>
        </p:txBody>
      </p:sp>
      <p:sp>
        <p:nvSpPr>
          <p:cNvPr id="3" name="Content Placeholder 2">
            <a:extLst>
              <a:ext uri="{FF2B5EF4-FFF2-40B4-BE49-F238E27FC236}">
                <a16:creationId xmlns:a16="http://schemas.microsoft.com/office/drawing/2014/main" id="{22FDE79A-7065-0749-BA01-006C96D49F4C}"/>
              </a:ext>
            </a:extLst>
          </p:cNvPr>
          <p:cNvSpPr>
            <a:spLocks noGrp="1"/>
          </p:cNvSpPr>
          <p:nvPr>
            <p:ph sz="half" idx="11"/>
          </p:nvPr>
        </p:nvSpPr>
        <p:spPr>
          <a:xfrm>
            <a:off x="0" y="1752600"/>
            <a:ext cx="8839200" cy="4953000"/>
          </a:xfrm>
        </p:spPr>
        <p:txBody>
          <a:bodyPr/>
          <a:lstStyle/>
          <a:p>
            <a:pPr algn="l" rtl="0"/>
            <a:r>
              <a:rPr lang="en-US" dirty="0"/>
              <a:t>2010-2012 as part of the GMES Initial Operations (GIO) the </a:t>
            </a:r>
            <a:r>
              <a:rPr lang="en-US" b="1" dirty="0"/>
              <a:t>EU-DEM</a:t>
            </a:r>
            <a:r>
              <a:rPr lang="en-US" dirty="0"/>
              <a:t> was procured to serve as a reference data set throughout the 39 EEA member states (EEA39).</a:t>
            </a:r>
          </a:p>
          <a:p>
            <a:pPr algn="l" rtl="0"/>
            <a:r>
              <a:rPr lang="en-US" dirty="0"/>
              <a:t>It was produced by an industrial consortium as a merger of the SRTM v4.1 (CGIAR-CSI) and the ASTER-GDEM V1.0 on a 1” </a:t>
            </a:r>
            <a:r>
              <a:rPr lang="en-US" dirty="0" err="1"/>
              <a:t>lat</a:t>
            </a:r>
            <a:r>
              <a:rPr lang="en-US" dirty="0"/>
              <a:t>/</a:t>
            </a:r>
            <a:r>
              <a:rPr lang="en-US" dirty="0" err="1"/>
              <a:t>lon</a:t>
            </a:r>
            <a:r>
              <a:rPr lang="en-US" dirty="0"/>
              <a:t> ETRS89/EVRS2000 grid later resampled to 25m ETRS89-LAEA (EPSG:3035)</a:t>
            </a:r>
          </a:p>
          <a:p>
            <a:pPr algn="l" rtl="0"/>
            <a:r>
              <a:rPr lang="en-US" b="1" dirty="0"/>
              <a:t>Quality</a:t>
            </a:r>
            <a:r>
              <a:rPr lang="en-US" dirty="0"/>
              <a:t> was highly disputed (ASTER GDEM V2 became available end 2011). Overall accuracy was  confirmed in 2014 at around 3m (RMSE), but </a:t>
            </a:r>
            <a:r>
              <a:rPr lang="en-US" b="1" dirty="0"/>
              <a:t>varies</a:t>
            </a:r>
            <a:r>
              <a:rPr lang="en-US" dirty="0"/>
              <a:t> with location, terrain, and land cover between 2 and 10m (RMSE) or 2-20m (LE95).</a:t>
            </a:r>
          </a:p>
          <a:p>
            <a:pPr algn="l" rtl="0"/>
            <a:r>
              <a:rPr lang="en-US" dirty="0"/>
              <a:t>Since 2014 the EU-DEM continuously ranked among the 3 </a:t>
            </a:r>
            <a:r>
              <a:rPr lang="en-US" b="1" dirty="0"/>
              <a:t>most downloaded </a:t>
            </a:r>
            <a:r>
              <a:rPr lang="en-US" dirty="0"/>
              <a:t>datasets on EEA portal.</a:t>
            </a:r>
          </a:p>
          <a:p>
            <a:pPr algn="l" rtl="0"/>
            <a:r>
              <a:rPr lang="en-US" dirty="0"/>
              <a:t>IN 2017 an initiative started to procure a global reference dataset: </a:t>
            </a:r>
            <a:r>
              <a:rPr lang="en-US" b="1" dirty="0"/>
              <a:t>Copernicus-DEM</a:t>
            </a:r>
            <a:r>
              <a:rPr lang="en-US" dirty="0"/>
              <a:t>.</a:t>
            </a:r>
            <a:endParaRPr lang="en-US" b="1" dirty="0"/>
          </a:p>
          <a:p>
            <a:pPr marL="0" indent="0" algn="l" rtl="0">
              <a:buNone/>
            </a:pPr>
            <a:endParaRPr lang="en-US" dirty="0"/>
          </a:p>
        </p:txBody>
      </p:sp>
    </p:spTree>
    <p:extLst>
      <p:ext uri="{BB962C8B-B14F-4D97-AF65-F5344CB8AC3E}">
        <p14:creationId xmlns:p14="http://schemas.microsoft.com/office/powerpoint/2010/main" val="51960046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C22D798-99D6-3E48-9A44-8A45B8862BE1}"/>
              </a:ext>
            </a:extLst>
          </p:cNvPr>
          <p:cNvSpPr>
            <a:spLocks noGrp="1"/>
          </p:cNvSpPr>
          <p:nvPr>
            <p:ph sz="half" idx="1"/>
          </p:nvPr>
        </p:nvSpPr>
        <p:spPr/>
        <p:txBody>
          <a:bodyPr/>
          <a:lstStyle/>
          <a:p>
            <a:pPr marL="342900" indent="-342900" algn="just" rtl="0">
              <a:spcBef>
                <a:spcPts val="500"/>
              </a:spcBef>
              <a:buSzPct val="100000"/>
              <a:buFont typeface="Arial"/>
              <a:buNone/>
            </a:pPr>
            <a:r>
              <a:rPr lang="en-US" dirty="0"/>
              <a:t>Copernicus-DEM</a:t>
            </a:r>
          </a:p>
        </p:txBody>
      </p:sp>
      <p:sp>
        <p:nvSpPr>
          <p:cNvPr id="5" name="Content Placeholder 4">
            <a:extLst>
              <a:ext uri="{FF2B5EF4-FFF2-40B4-BE49-F238E27FC236}">
                <a16:creationId xmlns:a16="http://schemas.microsoft.com/office/drawing/2014/main" id="{AA412F76-74FB-1644-AE2E-ACE1DAB20F67}"/>
              </a:ext>
            </a:extLst>
          </p:cNvPr>
          <p:cNvSpPr>
            <a:spLocks noGrp="1"/>
          </p:cNvSpPr>
          <p:nvPr>
            <p:ph sz="half" idx="11"/>
          </p:nvPr>
        </p:nvSpPr>
        <p:spPr/>
        <p:txBody>
          <a:bodyPr/>
          <a:lstStyle/>
          <a:p>
            <a:pPr algn="just"/>
            <a:r>
              <a:rPr lang="en-GB" dirty="0">
                <a:solidFill>
                  <a:schemeClr val="bg1"/>
                </a:solidFill>
              </a:rPr>
              <a:t>Objective </a:t>
            </a:r>
            <a:r>
              <a:rPr lang="en-GB" dirty="0">
                <a:solidFill>
                  <a:schemeClr val="bg1"/>
                </a:solidFill>
                <a:sym typeface="Wingdings" panose="05000000000000000000" pitchFamily="2" charset="2"/>
              </a:rPr>
              <a:t> </a:t>
            </a:r>
            <a:r>
              <a:rPr lang="en-GB" dirty="0">
                <a:solidFill>
                  <a:schemeClr val="bg1"/>
                </a:solidFill>
              </a:rPr>
              <a:t>To procure a </a:t>
            </a:r>
            <a:r>
              <a:rPr lang="en-GB" b="1" dirty="0">
                <a:solidFill>
                  <a:schemeClr val="bg1"/>
                </a:solidFill>
              </a:rPr>
              <a:t>global</a:t>
            </a:r>
            <a:r>
              <a:rPr lang="en-GB" dirty="0">
                <a:solidFill>
                  <a:schemeClr val="bg1"/>
                </a:solidFill>
              </a:rPr>
              <a:t> high-resolution Digital Elevation Model (DEM) with sufficient </a:t>
            </a:r>
            <a:r>
              <a:rPr lang="en-GB" b="1" dirty="0">
                <a:solidFill>
                  <a:schemeClr val="bg1"/>
                </a:solidFill>
              </a:rPr>
              <a:t>accuracy</a:t>
            </a:r>
            <a:r>
              <a:rPr lang="en-GB" dirty="0">
                <a:solidFill>
                  <a:schemeClr val="bg1"/>
                </a:solidFill>
              </a:rPr>
              <a:t> and </a:t>
            </a:r>
            <a:r>
              <a:rPr lang="en-GB" b="1" dirty="0">
                <a:solidFill>
                  <a:schemeClr val="bg1"/>
                </a:solidFill>
              </a:rPr>
              <a:t>resolution</a:t>
            </a:r>
            <a:r>
              <a:rPr lang="en-GB" dirty="0">
                <a:solidFill>
                  <a:schemeClr val="bg1"/>
                </a:solidFill>
              </a:rPr>
              <a:t> for usage across the whole Copernicus Programme</a:t>
            </a:r>
          </a:p>
          <a:p>
            <a:r>
              <a:rPr lang="en-GB" dirty="0">
                <a:solidFill>
                  <a:schemeClr val="bg1"/>
                </a:solidFill>
              </a:rPr>
              <a:t>Key need  </a:t>
            </a:r>
            <a:r>
              <a:rPr lang="en-GB" dirty="0">
                <a:solidFill>
                  <a:schemeClr val="bg1"/>
                </a:solidFill>
                <a:sym typeface="Wingdings" panose="05000000000000000000" pitchFamily="2" charset="2"/>
              </a:rPr>
              <a:t> </a:t>
            </a:r>
            <a:r>
              <a:rPr lang="en-GB" dirty="0">
                <a:solidFill>
                  <a:schemeClr val="bg1"/>
                </a:solidFill>
              </a:rPr>
              <a:t>a </a:t>
            </a:r>
            <a:r>
              <a:rPr lang="en-GB" b="1" dirty="0">
                <a:solidFill>
                  <a:schemeClr val="bg1"/>
                </a:solidFill>
              </a:rPr>
              <a:t>consistent</a:t>
            </a:r>
            <a:r>
              <a:rPr lang="en-GB" dirty="0">
                <a:solidFill>
                  <a:schemeClr val="bg1"/>
                </a:solidFill>
              </a:rPr>
              <a:t> global world coverage over all areas</a:t>
            </a:r>
          </a:p>
          <a:p>
            <a:r>
              <a:rPr lang="en-GB" dirty="0">
                <a:solidFill>
                  <a:schemeClr val="bg1"/>
                </a:solidFill>
              </a:rPr>
              <a:t>Key use case  </a:t>
            </a:r>
            <a:r>
              <a:rPr lang="en-GB" dirty="0">
                <a:solidFill>
                  <a:schemeClr val="bg1"/>
                </a:solidFill>
                <a:sym typeface="Wingdings" panose="05000000000000000000" pitchFamily="2" charset="2"/>
              </a:rPr>
              <a:t> Sentinel-2 </a:t>
            </a:r>
            <a:r>
              <a:rPr lang="en-GB" b="1" dirty="0">
                <a:solidFill>
                  <a:schemeClr val="bg1"/>
                </a:solidFill>
                <a:sym typeface="Wingdings" panose="05000000000000000000" pitchFamily="2" charset="2"/>
              </a:rPr>
              <a:t>orthorectification </a:t>
            </a:r>
            <a:r>
              <a:rPr lang="en-GB" dirty="0">
                <a:solidFill>
                  <a:schemeClr val="bg1"/>
                </a:solidFill>
                <a:sym typeface="Wingdings" panose="05000000000000000000" pitchFamily="2" charset="2"/>
              </a:rPr>
              <a:t>(@10m)</a:t>
            </a:r>
            <a:endParaRPr lang="en-GB" dirty="0">
              <a:solidFill>
                <a:schemeClr val="bg1"/>
              </a:solidFill>
            </a:endParaRPr>
          </a:p>
          <a:p>
            <a:r>
              <a:rPr lang="en-GB" dirty="0">
                <a:solidFill>
                  <a:schemeClr val="bg1"/>
                </a:solidFill>
              </a:rPr>
              <a:t>Key constraint  </a:t>
            </a:r>
            <a:r>
              <a:rPr lang="en-GB" dirty="0">
                <a:solidFill>
                  <a:schemeClr val="bg1"/>
                </a:solidFill>
                <a:sym typeface="Wingdings" panose="05000000000000000000" pitchFamily="2" charset="2"/>
              </a:rPr>
              <a:t></a:t>
            </a:r>
            <a:r>
              <a:rPr lang="en-GB" dirty="0">
                <a:solidFill>
                  <a:schemeClr val="bg1"/>
                </a:solidFill>
              </a:rPr>
              <a:t> procurement envelope</a:t>
            </a:r>
            <a:endParaRPr lang="de-DE" dirty="0"/>
          </a:p>
          <a:p>
            <a:endParaRPr lang="de-DE" dirty="0"/>
          </a:p>
          <a:p>
            <a:pPr marL="947738" indent="0">
              <a:buNone/>
            </a:pPr>
            <a:endParaRPr lang="en-GB" dirty="0">
              <a:solidFill>
                <a:schemeClr val="bg1"/>
              </a:solidFill>
            </a:endParaRPr>
          </a:p>
          <a:p>
            <a:pPr marL="947738" indent="0">
              <a:buNone/>
            </a:pPr>
            <a:r>
              <a:rPr lang="en-GB" dirty="0">
                <a:solidFill>
                  <a:schemeClr val="bg1"/>
                </a:solidFill>
              </a:rPr>
              <a:t>Only a </a:t>
            </a:r>
            <a:r>
              <a:rPr lang="en-GB" u="sng" dirty="0">
                <a:solidFill>
                  <a:schemeClr val="bg1"/>
                </a:solidFill>
              </a:rPr>
              <a:t>global</a:t>
            </a:r>
            <a:r>
              <a:rPr lang="en-GB" dirty="0">
                <a:solidFill>
                  <a:schemeClr val="bg1"/>
                </a:solidFill>
              </a:rPr>
              <a:t> DEM </a:t>
            </a:r>
            <a:r>
              <a:rPr lang="en-GB" b="1" u="sng" dirty="0">
                <a:solidFill>
                  <a:schemeClr val="bg1"/>
                </a:solidFill>
              </a:rPr>
              <a:t>derived from space data</a:t>
            </a:r>
            <a:r>
              <a:rPr lang="en-GB" b="1" dirty="0">
                <a:solidFill>
                  <a:schemeClr val="bg1"/>
                </a:solidFill>
              </a:rPr>
              <a:t> </a:t>
            </a:r>
            <a:r>
              <a:rPr lang="en-GB" dirty="0">
                <a:solidFill>
                  <a:schemeClr val="bg1"/>
                </a:solidFill>
              </a:rPr>
              <a:t>allows to meet the key points</a:t>
            </a:r>
          </a:p>
          <a:p>
            <a:pPr marL="0" indent="0">
              <a:buNone/>
            </a:pPr>
            <a:endParaRPr lang="de-DE" dirty="0"/>
          </a:p>
        </p:txBody>
      </p:sp>
      <p:sp>
        <p:nvSpPr>
          <p:cNvPr id="12" name="Right Arrow 11">
            <a:extLst>
              <a:ext uri="{FF2B5EF4-FFF2-40B4-BE49-F238E27FC236}">
                <a16:creationId xmlns:a16="http://schemas.microsoft.com/office/drawing/2014/main" id="{BB402B6E-7D14-574B-8B82-0967FE93427F}"/>
              </a:ext>
            </a:extLst>
          </p:cNvPr>
          <p:cNvSpPr/>
          <p:nvPr/>
        </p:nvSpPr>
        <p:spPr>
          <a:xfrm>
            <a:off x="152400" y="4773168"/>
            <a:ext cx="762000" cy="408432"/>
          </a:xfrm>
          <a:prstGeom prst="rightArrow">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de-DE" sz="1800" b="0" i="0" u="none" strike="noStrike" cap="none" spc="0" normalizeH="0" baseline="0">
              <a:ln>
                <a:noFill/>
              </a:ln>
              <a:solidFill>
                <a:srgbClr val="002569"/>
              </a:solidFill>
              <a:effectLst/>
              <a:uFillTx/>
            </a:endParaRPr>
          </a:p>
        </p:txBody>
      </p:sp>
    </p:spTree>
    <p:extLst>
      <p:ext uri="{BB962C8B-B14F-4D97-AF65-F5344CB8AC3E}">
        <p14:creationId xmlns:p14="http://schemas.microsoft.com/office/powerpoint/2010/main" val="67138034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C22D798-99D6-3E48-9A44-8A45B8862BE1}"/>
              </a:ext>
            </a:extLst>
          </p:cNvPr>
          <p:cNvSpPr>
            <a:spLocks noGrp="1"/>
          </p:cNvSpPr>
          <p:nvPr>
            <p:ph sz="half" idx="1"/>
          </p:nvPr>
        </p:nvSpPr>
        <p:spPr/>
        <p:txBody>
          <a:bodyPr/>
          <a:lstStyle/>
          <a:p>
            <a:pPr marL="342900" indent="-342900" algn="just" rtl="0">
              <a:spcBef>
                <a:spcPts val="500"/>
              </a:spcBef>
              <a:buSzPct val="100000"/>
              <a:buFont typeface="Arial"/>
              <a:buNone/>
            </a:pPr>
            <a:r>
              <a:rPr lang="en-US" dirty="0"/>
              <a:t>Copernicus-DEM instances</a:t>
            </a:r>
          </a:p>
        </p:txBody>
      </p:sp>
      <p:sp>
        <p:nvSpPr>
          <p:cNvPr id="6" name="TextBox 5">
            <a:extLst>
              <a:ext uri="{FF2B5EF4-FFF2-40B4-BE49-F238E27FC236}">
                <a16:creationId xmlns:a16="http://schemas.microsoft.com/office/drawing/2014/main" id="{97C6FD15-9EF3-774C-866A-4A76431009B7}"/>
              </a:ext>
            </a:extLst>
          </p:cNvPr>
          <p:cNvSpPr txBox="1"/>
          <p:nvPr/>
        </p:nvSpPr>
        <p:spPr>
          <a:xfrm>
            <a:off x="0" y="3997910"/>
            <a:ext cx="9144000" cy="2631490"/>
          </a:xfrm>
          <a:prstGeom prst="rect">
            <a:avLst/>
          </a:prstGeom>
          <a:noFill/>
        </p:spPr>
        <p:txBody>
          <a:bodyPr wrap="square" rtlCol="0">
            <a:spAutoFit/>
          </a:bodyPr>
          <a:lstStyle/>
          <a:p>
            <a:pPr marL="179388" indent="-179388">
              <a:buClr>
                <a:schemeClr val="tx1"/>
              </a:buClr>
              <a:buFont typeface="Arial"/>
              <a:buChar char="•"/>
            </a:pPr>
            <a:r>
              <a:rPr lang="en-GB" sz="2000" dirty="0">
                <a:solidFill>
                  <a:srgbClr val="FF0000"/>
                </a:solidFill>
                <a:latin typeface="Century Gothic" panose="020B0502020202020204" pitchFamily="34" charset="0"/>
              </a:rPr>
              <a:t>GLO-90-F </a:t>
            </a:r>
            <a:r>
              <a:rPr lang="en-GB" sz="2000" dirty="0">
                <a:latin typeface="Century Gothic" panose="020B0502020202020204" pitchFamily="34" charset="0"/>
              </a:rPr>
              <a:t>license allows its unrestricted usage in full, free and open conditions</a:t>
            </a:r>
          </a:p>
          <a:p>
            <a:pPr marL="179388" indent="-179388">
              <a:spcBef>
                <a:spcPts val="600"/>
              </a:spcBef>
              <a:buClr>
                <a:schemeClr val="tx1"/>
              </a:buClr>
              <a:buFont typeface="Arial"/>
              <a:buChar char="•"/>
            </a:pPr>
            <a:r>
              <a:rPr lang="en-GB" sz="2000" dirty="0">
                <a:solidFill>
                  <a:srgbClr val="FF0000"/>
                </a:solidFill>
                <a:latin typeface="Century Gothic" panose="020B0502020202020204" pitchFamily="34" charset="0"/>
              </a:rPr>
              <a:t>GLO-30-R </a:t>
            </a:r>
            <a:r>
              <a:rPr lang="en-GB" sz="2000" dirty="0">
                <a:latin typeface="Century Gothic" panose="020B0502020202020204" pitchFamily="34" charset="0"/>
              </a:rPr>
              <a:t>and </a:t>
            </a:r>
            <a:r>
              <a:rPr lang="en-GB" sz="2000" dirty="0">
                <a:solidFill>
                  <a:srgbClr val="FF0000"/>
                </a:solidFill>
                <a:latin typeface="Century Gothic" panose="020B0502020202020204" pitchFamily="34" charset="0"/>
              </a:rPr>
              <a:t>EEA-10-R </a:t>
            </a:r>
            <a:r>
              <a:rPr lang="en-GB" sz="2000" dirty="0">
                <a:latin typeface="Century Gothic" panose="020B0502020202020204" pitchFamily="34" charset="0"/>
              </a:rPr>
              <a:t>licenses allow usage for:</a:t>
            </a:r>
          </a:p>
          <a:p>
            <a:pPr marL="546100" lvl="1" indent="-209550">
              <a:buFont typeface="Wingdings" panose="05000000000000000000" pitchFamily="2" charset="2"/>
              <a:buChar char="ü"/>
            </a:pPr>
            <a:r>
              <a:rPr lang="en-GB" sz="2000" dirty="0">
                <a:latin typeface="Century Gothic" panose="020B0502020202020204" pitchFamily="34" charset="0"/>
              </a:rPr>
              <a:t>Sentinels data processing within CSC ground segment</a:t>
            </a:r>
          </a:p>
          <a:p>
            <a:pPr marL="546100" lvl="1" indent="-209550">
              <a:buFont typeface="Wingdings" panose="05000000000000000000" pitchFamily="2" charset="2"/>
              <a:buChar char="ü"/>
            </a:pPr>
            <a:r>
              <a:rPr lang="en-GB" sz="2000" dirty="0">
                <a:latin typeface="Century Gothic" panose="020B0502020202020204" pitchFamily="34" charset="0"/>
              </a:rPr>
              <a:t>Copernicus Contributing Missions data processing within contributing ground segments</a:t>
            </a:r>
          </a:p>
          <a:p>
            <a:pPr marL="546100" lvl="1" indent="-209550">
              <a:buFont typeface="Wingdings" panose="05000000000000000000" pitchFamily="2" charset="2"/>
              <a:buChar char="ü"/>
            </a:pPr>
            <a:r>
              <a:rPr lang="en-GB" sz="2000" dirty="0">
                <a:latin typeface="Century Gothic" panose="020B0502020202020204" pitchFamily="34" charset="0"/>
              </a:rPr>
              <a:t>Usage by Copernicus Services, Copernicus Entrusted Entities and EU Institutions/Bodies</a:t>
            </a:r>
          </a:p>
        </p:txBody>
      </p:sp>
      <p:graphicFrame>
        <p:nvGraphicFramePr>
          <p:cNvPr id="7" name="Table 6">
            <a:extLst>
              <a:ext uri="{FF2B5EF4-FFF2-40B4-BE49-F238E27FC236}">
                <a16:creationId xmlns:a16="http://schemas.microsoft.com/office/drawing/2014/main" id="{4ED2176E-4209-AD43-B0C9-A2E957509C3E}"/>
              </a:ext>
            </a:extLst>
          </p:cNvPr>
          <p:cNvGraphicFramePr>
            <a:graphicFrameLocks noGrp="1"/>
          </p:cNvGraphicFramePr>
          <p:nvPr>
            <p:extLst>
              <p:ext uri="{D42A27DB-BD31-4B8C-83A1-F6EECF244321}">
                <p14:modId xmlns:p14="http://schemas.microsoft.com/office/powerpoint/2010/main" val="2586204910"/>
              </p:ext>
            </p:extLst>
          </p:nvPr>
        </p:nvGraphicFramePr>
        <p:xfrm>
          <a:off x="768524" y="1676399"/>
          <a:ext cx="7384876" cy="2126217"/>
        </p:xfrm>
        <a:graphic>
          <a:graphicData uri="http://schemas.openxmlformats.org/drawingml/2006/table">
            <a:tbl>
              <a:tblPr firstRow="1" bandRow="1">
                <a:tableStyleId>{5C22544A-7EE6-4342-B048-85BDC9FD1C3A}</a:tableStyleId>
              </a:tblPr>
              <a:tblGrid>
                <a:gridCol w="1964063">
                  <a:extLst>
                    <a:ext uri="{9D8B030D-6E8A-4147-A177-3AD203B41FA5}">
                      <a16:colId xmlns:a16="http://schemas.microsoft.com/office/drawing/2014/main" val="2654763346"/>
                    </a:ext>
                  </a:extLst>
                </a:gridCol>
                <a:gridCol w="1584159">
                  <a:extLst>
                    <a:ext uri="{9D8B030D-6E8A-4147-A177-3AD203B41FA5}">
                      <a16:colId xmlns:a16="http://schemas.microsoft.com/office/drawing/2014/main" val="3741943289"/>
                    </a:ext>
                  </a:extLst>
                </a:gridCol>
                <a:gridCol w="1558341">
                  <a:extLst>
                    <a:ext uri="{9D8B030D-6E8A-4147-A177-3AD203B41FA5}">
                      <a16:colId xmlns:a16="http://schemas.microsoft.com/office/drawing/2014/main" val="2201538034"/>
                    </a:ext>
                  </a:extLst>
                </a:gridCol>
                <a:gridCol w="2278313">
                  <a:extLst>
                    <a:ext uri="{9D8B030D-6E8A-4147-A177-3AD203B41FA5}">
                      <a16:colId xmlns:a16="http://schemas.microsoft.com/office/drawing/2014/main" val="4040366193"/>
                    </a:ext>
                  </a:extLst>
                </a:gridCol>
              </a:tblGrid>
              <a:tr h="551021">
                <a:tc>
                  <a:txBody>
                    <a:bodyPr/>
                    <a:lstStyle/>
                    <a:p>
                      <a:pPr algn="ctr"/>
                      <a:r>
                        <a:rPr lang="en-GB" sz="1600" dirty="0"/>
                        <a:t>DEM instance</a:t>
                      </a:r>
                    </a:p>
                  </a:txBody>
                  <a:tcPr anchor="ctr"/>
                </a:tc>
                <a:tc>
                  <a:txBody>
                    <a:bodyPr/>
                    <a:lstStyle/>
                    <a:p>
                      <a:pPr algn="ctr"/>
                      <a:r>
                        <a:rPr lang="en-GB" sz="1600" dirty="0"/>
                        <a:t>Geographical coverage</a:t>
                      </a:r>
                    </a:p>
                  </a:txBody>
                  <a:tcPr anchor="ctr"/>
                </a:tc>
                <a:tc>
                  <a:txBody>
                    <a:bodyPr/>
                    <a:lstStyle/>
                    <a:p>
                      <a:pPr algn="ctr"/>
                      <a:r>
                        <a:rPr lang="en-GB" sz="1600" dirty="0"/>
                        <a:t>Horizontal</a:t>
                      </a:r>
                      <a:r>
                        <a:rPr lang="en-GB" sz="1600" baseline="0" dirty="0"/>
                        <a:t> sampling</a:t>
                      </a:r>
                      <a:endParaRPr lang="en-GB" sz="1600" dirty="0"/>
                    </a:p>
                  </a:txBody>
                  <a:tcPr anchor="ctr"/>
                </a:tc>
                <a:tc>
                  <a:txBody>
                    <a:bodyPr/>
                    <a:lstStyle/>
                    <a:p>
                      <a:pPr algn="ctr"/>
                      <a:r>
                        <a:rPr lang="en-GB" sz="1600" dirty="0"/>
                        <a:t>DEM licence</a:t>
                      </a:r>
                    </a:p>
                  </a:txBody>
                  <a:tcPr anchor="ctr"/>
                </a:tc>
                <a:extLst>
                  <a:ext uri="{0D108BD9-81ED-4DB2-BD59-A6C34878D82A}">
                    <a16:rowId xmlns:a16="http://schemas.microsoft.com/office/drawing/2014/main" val="4068684339"/>
                  </a:ext>
                </a:extLst>
              </a:tr>
              <a:tr h="515699">
                <a:tc>
                  <a:txBody>
                    <a:bodyPr/>
                    <a:lstStyle/>
                    <a:p>
                      <a:pPr algn="ctr"/>
                      <a:r>
                        <a:rPr lang="en-GB" sz="1600" b="1" dirty="0"/>
                        <a:t>Global (GLO-90-F)</a:t>
                      </a:r>
                    </a:p>
                  </a:txBody>
                  <a:tcPr anchor="ctr">
                    <a:solidFill>
                      <a:schemeClr val="accent3">
                        <a:lumMod val="20000"/>
                        <a:lumOff val="80000"/>
                      </a:schemeClr>
                    </a:solidFill>
                  </a:tcPr>
                </a:tc>
                <a:tc>
                  <a:txBody>
                    <a:bodyPr/>
                    <a:lstStyle/>
                    <a:p>
                      <a:pPr algn="ctr"/>
                      <a:r>
                        <a:rPr lang="en-GB" sz="1600" b="1" dirty="0"/>
                        <a:t>Global</a:t>
                      </a:r>
                    </a:p>
                  </a:txBody>
                  <a:tcPr anchor="ctr">
                    <a:solidFill>
                      <a:schemeClr val="accent3">
                        <a:lumMod val="20000"/>
                        <a:lumOff val="80000"/>
                      </a:schemeClr>
                    </a:solidFill>
                  </a:tcPr>
                </a:tc>
                <a:tc>
                  <a:txBody>
                    <a:bodyPr/>
                    <a:lstStyle/>
                    <a:p>
                      <a:pPr algn="ctr"/>
                      <a:r>
                        <a:rPr lang="en-GB" sz="1600" b="1" dirty="0"/>
                        <a:t>90 m</a:t>
                      </a:r>
                    </a:p>
                  </a:txBody>
                  <a:tcPr anchor="ctr">
                    <a:solidFill>
                      <a:schemeClr val="accent3">
                        <a:lumMod val="20000"/>
                        <a:lumOff val="80000"/>
                      </a:schemeClr>
                    </a:solidFill>
                  </a:tcPr>
                </a:tc>
                <a:tc>
                  <a:txBody>
                    <a:bodyPr/>
                    <a:lstStyle/>
                    <a:p>
                      <a:pPr algn="ctr"/>
                      <a:r>
                        <a:rPr lang="en-GB" sz="1600" b="1" dirty="0"/>
                        <a:t>Full, free and open</a:t>
                      </a:r>
                    </a:p>
                  </a:txBody>
                  <a:tcPr anchor="ctr">
                    <a:solidFill>
                      <a:schemeClr val="accent3">
                        <a:lumMod val="20000"/>
                        <a:lumOff val="80000"/>
                      </a:schemeClr>
                    </a:solidFill>
                  </a:tcPr>
                </a:tc>
                <a:extLst>
                  <a:ext uri="{0D108BD9-81ED-4DB2-BD59-A6C34878D82A}">
                    <a16:rowId xmlns:a16="http://schemas.microsoft.com/office/drawing/2014/main" val="2260170295"/>
                  </a:ext>
                </a:extLst>
              </a:tr>
              <a:tr h="515699">
                <a:tc>
                  <a:txBody>
                    <a:bodyPr/>
                    <a:lstStyle/>
                    <a:p>
                      <a:pPr algn="ctr"/>
                      <a:r>
                        <a:rPr lang="en-GB" sz="1600" b="1" dirty="0"/>
                        <a:t>Global (GLO-30-R)</a:t>
                      </a:r>
                    </a:p>
                  </a:txBody>
                  <a:tcPr anchor="ctr">
                    <a:solidFill>
                      <a:schemeClr val="accent3">
                        <a:lumMod val="40000"/>
                        <a:lumOff val="60000"/>
                      </a:schemeClr>
                    </a:solidFill>
                  </a:tcPr>
                </a:tc>
                <a:tc>
                  <a:txBody>
                    <a:bodyPr/>
                    <a:lstStyle/>
                    <a:p>
                      <a:pPr algn="ctr"/>
                      <a:r>
                        <a:rPr lang="en-GB" sz="1600" b="1" dirty="0"/>
                        <a:t>Global</a:t>
                      </a:r>
                    </a:p>
                  </a:txBody>
                  <a:tcPr anchor="ctr">
                    <a:solidFill>
                      <a:schemeClr val="accent3">
                        <a:lumMod val="40000"/>
                        <a:lumOff val="60000"/>
                      </a:schemeClr>
                    </a:solidFill>
                  </a:tcPr>
                </a:tc>
                <a:tc>
                  <a:txBody>
                    <a:bodyPr/>
                    <a:lstStyle/>
                    <a:p>
                      <a:pPr algn="ctr"/>
                      <a:r>
                        <a:rPr lang="en-GB" sz="1600" b="1" dirty="0"/>
                        <a:t>30 m</a:t>
                      </a:r>
                    </a:p>
                  </a:txBody>
                  <a:tcPr anchor="ctr">
                    <a:solidFill>
                      <a:schemeClr val="accent3">
                        <a:lumMod val="40000"/>
                        <a:lumOff val="60000"/>
                      </a:schemeClr>
                    </a:solidFill>
                  </a:tcPr>
                </a:tc>
                <a:tc>
                  <a:txBody>
                    <a:bodyPr/>
                    <a:lstStyle/>
                    <a:p>
                      <a:pPr algn="ctr"/>
                      <a:r>
                        <a:rPr lang="en-GB" sz="1600" b="1" dirty="0"/>
                        <a:t>Restricted</a:t>
                      </a:r>
                    </a:p>
                  </a:txBody>
                  <a:tcPr anchor="ctr">
                    <a:solidFill>
                      <a:schemeClr val="accent3">
                        <a:lumMod val="40000"/>
                        <a:lumOff val="60000"/>
                      </a:schemeClr>
                    </a:solidFill>
                  </a:tcPr>
                </a:tc>
                <a:extLst>
                  <a:ext uri="{0D108BD9-81ED-4DB2-BD59-A6C34878D82A}">
                    <a16:rowId xmlns:a16="http://schemas.microsoft.com/office/drawing/2014/main" val="3289533346"/>
                  </a:ext>
                </a:extLst>
              </a:tr>
              <a:tr h="515699">
                <a:tc>
                  <a:txBody>
                    <a:bodyPr/>
                    <a:lstStyle/>
                    <a:p>
                      <a:pPr algn="ctr"/>
                      <a:r>
                        <a:rPr lang="en-GB" sz="1600" b="1" dirty="0"/>
                        <a:t>Europe</a:t>
                      </a:r>
                      <a:r>
                        <a:rPr lang="en-GB" sz="1600" b="1" baseline="0" dirty="0"/>
                        <a:t> </a:t>
                      </a:r>
                      <a:r>
                        <a:rPr lang="en-GB" sz="1600" b="1" dirty="0"/>
                        <a:t>(EEA-10-R)</a:t>
                      </a:r>
                    </a:p>
                  </a:txBody>
                  <a:tcPr anchor="ctr">
                    <a:solidFill>
                      <a:schemeClr val="accent3">
                        <a:lumMod val="60000"/>
                        <a:lumOff val="40000"/>
                      </a:schemeClr>
                    </a:solidFill>
                  </a:tcPr>
                </a:tc>
                <a:tc>
                  <a:txBody>
                    <a:bodyPr/>
                    <a:lstStyle/>
                    <a:p>
                      <a:pPr algn="ctr"/>
                      <a:r>
                        <a:rPr lang="en-GB" sz="1600" b="1" dirty="0"/>
                        <a:t>EEA39</a:t>
                      </a:r>
                    </a:p>
                  </a:txBody>
                  <a:tcPr anchor="ctr">
                    <a:solidFill>
                      <a:schemeClr val="accent3">
                        <a:lumMod val="60000"/>
                        <a:lumOff val="40000"/>
                      </a:schemeClr>
                    </a:solidFill>
                  </a:tcPr>
                </a:tc>
                <a:tc>
                  <a:txBody>
                    <a:bodyPr/>
                    <a:lstStyle/>
                    <a:p>
                      <a:pPr algn="ctr"/>
                      <a:r>
                        <a:rPr lang="en-GB" sz="1600" b="1" dirty="0"/>
                        <a:t>10 m</a:t>
                      </a:r>
                    </a:p>
                  </a:txBody>
                  <a:tcPr anchor="ctr">
                    <a:solidFill>
                      <a:schemeClr val="accent3">
                        <a:lumMod val="60000"/>
                        <a:lumOff val="40000"/>
                      </a:schemeClr>
                    </a:solidFill>
                  </a:tcPr>
                </a:tc>
                <a:tc>
                  <a:txBody>
                    <a:bodyPr/>
                    <a:lstStyle/>
                    <a:p>
                      <a:pPr algn="ctr"/>
                      <a:r>
                        <a:rPr lang="en-GB" sz="1600" b="1" dirty="0"/>
                        <a:t>Restricted</a:t>
                      </a:r>
                    </a:p>
                  </a:txBody>
                  <a:tcPr anchor="ctr">
                    <a:solidFill>
                      <a:schemeClr val="accent3">
                        <a:lumMod val="60000"/>
                        <a:lumOff val="40000"/>
                      </a:schemeClr>
                    </a:solidFill>
                  </a:tcPr>
                </a:tc>
                <a:extLst>
                  <a:ext uri="{0D108BD9-81ED-4DB2-BD59-A6C34878D82A}">
                    <a16:rowId xmlns:a16="http://schemas.microsoft.com/office/drawing/2014/main" val="2209044768"/>
                  </a:ext>
                </a:extLst>
              </a:tr>
            </a:tbl>
          </a:graphicData>
        </a:graphic>
      </p:graphicFrame>
      <p:sp>
        <p:nvSpPr>
          <p:cNvPr id="3" name="Rectangle 2">
            <a:extLst>
              <a:ext uri="{FF2B5EF4-FFF2-40B4-BE49-F238E27FC236}">
                <a16:creationId xmlns:a16="http://schemas.microsoft.com/office/drawing/2014/main" id="{CC9A6CF9-487D-A946-975D-833A27B3C190}"/>
              </a:ext>
            </a:extLst>
          </p:cNvPr>
          <p:cNvSpPr/>
          <p:nvPr/>
        </p:nvSpPr>
        <p:spPr>
          <a:xfrm>
            <a:off x="3657600" y="3791902"/>
            <a:ext cx="8915400" cy="246221"/>
          </a:xfrm>
          <a:prstGeom prst="rect">
            <a:avLst/>
          </a:prstGeom>
        </p:spPr>
        <p:txBody>
          <a:bodyPr wrap="square">
            <a:spAutoFit/>
          </a:bodyPr>
          <a:lstStyle/>
          <a:p>
            <a:r>
              <a:rPr lang="en-GB" sz="1000" dirty="0">
                <a:hlinkClick r:id="rId2"/>
              </a:rPr>
              <a:t>https://ec.europa.eu/growth/content/copernicus-digital-elevation-model-dem_en</a:t>
            </a:r>
            <a:endParaRPr lang="en-GB" sz="1000" dirty="0"/>
          </a:p>
        </p:txBody>
      </p:sp>
    </p:spTree>
    <p:extLst>
      <p:ext uri="{BB962C8B-B14F-4D97-AF65-F5344CB8AC3E}">
        <p14:creationId xmlns:p14="http://schemas.microsoft.com/office/powerpoint/2010/main" val="111883130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C22D798-99D6-3E48-9A44-8A45B8862BE1}"/>
              </a:ext>
            </a:extLst>
          </p:cNvPr>
          <p:cNvSpPr>
            <a:spLocks noGrp="1"/>
          </p:cNvSpPr>
          <p:nvPr>
            <p:ph sz="half" idx="1"/>
          </p:nvPr>
        </p:nvSpPr>
        <p:spPr/>
        <p:txBody>
          <a:bodyPr/>
          <a:lstStyle/>
          <a:p>
            <a:pPr marL="342900" indent="-342900" algn="just" rtl="0">
              <a:spcBef>
                <a:spcPts val="500"/>
              </a:spcBef>
              <a:buSzPct val="100000"/>
              <a:buFont typeface="Arial"/>
              <a:buNone/>
            </a:pPr>
            <a:r>
              <a:rPr lang="en-US" dirty="0"/>
              <a:t>… and then?</a:t>
            </a:r>
          </a:p>
        </p:txBody>
      </p:sp>
      <p:sp>
        <p:nvSpPr>
          <p:cNvPr id="3" name="Content Placeholder 2">
            <a:extLst>
              <a:ext uri="{FF2B5EF4-FFF2-40B4-BE49-F238E27FC236}">
                <a16:creationId xmlns:a16="http://schemas.microsoft.com/office/drawing/2014/main" id="{22FDE79A-7065-0749-BA01-006C96D49F4C}"/>
              </a:ext>
            </a:extLst>
          </p:cNvPr>
          <p:cNvSpPr>
            <a:spLocks noGrp="1"/>
          </p:cNvSpPr>
          <p:nvPr>
            <p:ph sz="half" idx="11"/>
          </p:nvPr>
        </p:nvSpPr>
        <p:spPr>
          <a:xfrm>
            <a:off x="152400" y="1828800"/>
            <a:ext cx="8839200" cy="4876800"/>
          </a:xfrm>
        </p:spPr>
        <p:txBody>
          <a:bodyPr/>
          <a:lstStyle/>
          <a:p>
            <a:pPr algn="l" rtl="0"/>
            <a:r>
              <a:rPr lang="en-US" dirty="0"/>
              <a:t>A reference data set for a program the size of Copernicus will be scrutinized </a:t>
            </a:r>
          </a:p>
          <a:p>
            <a:pPr algn="l" rtl="0"/>
            <a:endParaRPr lang="en-US" dirty="0"/>
          </a:p>
          <a:p>
            <a:pPr algn="l" rtl="0"/>
            <a:r>
              <a:rPr lang="en-US" dirty="0"/>
              <a:t>In anticipation of user demands a benchmarking against well known and established data sets was envisaged</a:t>
            </a:r>
          </a:p>
          <a:p>
            <a:pPr algn="l" rtl="0"/>
            <a:endParaRPr lang="en-US" dirty="0"/>
          </a:p>
          <a:p>
            <a:pPr algn="l" rtl="0"/>
            <a:r>
              <a:rPr lang="en-US" dirty="0"/>
              <a:t>How is this best done?</a:t>
            </a:r>
          </a:p>
          <a:p>
            <a:pPr algn="l" rtl="0"/>
            <a:endParaRPr lang="en-US" dirty="0"/>
          </a:p>
          <a:p>
            <a:pPr algn="l" rtl="0"/>
            <a:r>
              <a:rPr lang="en-US" dirty="0"/>
              <a:t>On search for expert advice </a:t>
            </a:r>
            <a:r>
              <a:rPr lang="en-US" dirty="0" err="1"/>
              <a:t>Geomorphometry.org</a:t>
            </a:r>
            <a:r>
              <a:rPr lang="en-US" dirty="0"/>
              <a:t> was contacted</a:t>
            </a:r>
          </a:p>
          <a:p>
            <a:pPr algn="l" rtl="0"/>
            <a:endParaRPr lang="en-US" dirty="0"/>
          </a:p>
          <a:p>
            <a:pPr algn="l" rtl="0"/>
            <a:r>
              <a:rPr lang="en-US" dirty="0"/>
              <a:t>Idea for a </a:t>
            </a:r>
            <a:r>
              <a:rPr lang="en-US" b="1" dirty="0"/>
              <a:t>Workshop on Global DEM Benchmarking </a:t>
            </a:r>
            <a:r>
              <a:rPr lang="en-US" dirty="0"/>
              <a:t>was borne, hosted by EC-JRC and co-organized with </a:t>
            </a:r>
            <a:r>
              <a:rPr lang="en-US" dirty="0" err="1"/>
              <a:t>Geomorphometry.org</a:t>
            </a:r>
            <a:endParaRPr lang="en-US" dirty="0"/>
          </a:p>
        </p:txBody>
      </p:sp>
    </p:spTree>
    <p:extLst>
      <p:ext uri="{BB962C8B-B14F-4D97-AF65-F5344CB8AC3E}">
        <p14:creationId xmlns:p14="http://schemas.microsoft.com/office/powerpoint/2010/main" val="379389913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C22D798-99D6-3E48-9A44-8A45B8862BE1}"/>
              </a:ext>
            </a:extLst>
          </p:cNvPr>
          <p:cNvSpPr>
            <a:spLocks noGrp="1"/>
          </p:cNvSpPr>
          <p:nvPr>
            <p:ph sz="half" idx="1"/>
          </p:nvPr>
        </p:nvSpPr>
        <p:spPr/>
        <p:txBody>
          <a:bodyPr/>
          <a:lstStyle/>
          <a:p>
            <a:pPr rtl="0"/>
            <a:r>
              <a:rPr lang="en-US" dirty="0"/>
              <a:t>JRC Workshop on Global DEM Benchmarking</a:t>
            </a:r>
          </a:p>
        </p:txBody>
      </p:sp>
      <p:sp>
        <p:nvSpPr>
          <p:cNvPr id="3" name="Content Placeholder 2">
            <a:extLst>
              <a:ext uri="{FF2B5EF4-FFF2-40B4-BE49-F238E27FC236}">
                <a16:creationId xmlns:a16="http://schemas.microsoft.com/office/drawing/2014/main" id="{22FDE79A-7065-0749-BA01-006C96D49F4C}"/>
              </a:ext>
            </a:extLst>
          </p:cNvPr>
          <p:cNvSpPr>
            <a:spLocks noGrp="1"/>
          </p:cNvSpPr>
          <p:nvPr>
            <p:ph sz="half" idx="11"/>
          </p:nvPr>
        </p:nvSpPr>
        <p:spPr>
          <a:xfrm>
            <a:off x="152400" y="1828800"/>
            <a:ext cx="5562600" cy="4876800"/>
          </a:xfrm>
        </p:spPr>
        <p:txBody>
          <a:bodyPr/>
          <a:lstStyle/>
          <a:p>
            <a:pPr algn="l" rtl="0"/>
            <a:r>
              <a:rPr lang="en-US" dirty="0"/>
              <a:t>Took place at JRC Jan 16-19 2019.</a:t>
            </a:r>
          </a:p>
          <a:p>
            <a:pPr algn="l" rtl="0"/>
            <a:r>
              <a:rPr lang="en-US" dirty="0"/>
              <a:t>22 DEM experts from around the world attended</a:t>
            </a:r>
          </a:p>
          <a:p>
            <a:pPr algn="l" rtl="0"/>
            <a:r>
              <a:rPr lang="en-US" dirty="0"/>
              <a:t>Agreement to issue a white paper on the state of the art of DEM products and their quality assessment</a:t>
            </a:r>
          </a:p>
          <a:p>
            <a:pPr algn="l" rtl="0"/>
            <a:r>
              <a:rPr lang="en-US" dirty="0"/>
              <a:t>Recommendations:</a:t>
            </a:r>
          </a:p>
          <a:p>
            <a:pPr lvl="1">
              <a:buFont typeface="Courier New" panose="02070309020205020404" pitchFamily="49" charset="0"/>
              <a:buChar char="o"/>
            </a:pPr>
            <a:r>
              <a:rPr lang="en-GB" dirty="0"/>
              <a:t>Revival of the CEOS TMSG</a:t>
            </a:r>
            <a:br>
              <a:rPr lang="en-GB" dirty="0"/>
            </a:br>
            <a:r>
              <a:rPr lang="en-GB" dirty="0"/>
              <a:t>- link with </a:t>
            </a:r>
            <a:r>
              <a:rPr lang="en-GB" dirty="0" err="1"/>
              <a:t>Gemorphometry.org</a:t>
            </a:r>
            <a:br>
              <a:rPr lang="en-GB" dirty="0"/>
            </a:br>
            <a:r>
              <a:rPr lang="en-GB" dirty="0"/>
              <a:t>- work towards a ‘DEMIX’</a:t>
            </a:r>
            <a:endParaRPr lang="de-DE" dirty="0"/>
          </a:p>
          <a:p>
            <a:pPr lvl="1">
              <a:buFont typeface="Courier New" panose="02070309020205020404" pitchFamily="49" charset="0"/>
              <a:buChar char="o"/>
            </a:pPr>
            <a:r>
              <a:rPr lang="en-GB" dirty="0"/>
              <a:t>Guidelines for shoreline Bathymetry</a:t>
            </a:r>
            <a:endParaRPr lang="de-DE" dirty="0"/>
          </a:p>
          <a:p>
            <a:pPr lvl="1">
              <a:buFont typeface="Courier New" panose="02070309020205020404" pitchFamily="49" charset="0"/>
              <a:buChar char="o"/>
            </a:pPr>
            <a:r>
              <a:rPr lang="en-GB" dirty="0"/>
              <a:t>Guidelines for DEM-Fusion </a:t>
            </a:r>
          </a:p>
          <a:p>
            <a:pPr lvl="1">
              <a:buFont typeface="Courier New" panose="02070309020205020404" pitchFamily="49" charset="0"/>
              <a:buChar char="o"/>
            </a:pPr>
            <a:r>
              <a:rPr lang="en-GB" dirty="0"/>
              <a:t>Create communication platform,</a:t>
            </a:r>
            <a:br>
              <a:rPr lang="en-GB" dirty="0"/>
            </a:br>
            <a:r>
              <a:rPr lang="en-GB" dirty="0"/>
              <a:t>‘one stop shop’</a:t>
            </a:r>
            <a:endParaRPr lang="en-US" dirty="0"/>
          </a:p>
          <a:p>
            <a:pPr algn="l" rtl="0"/>
            <a:endParaRPr lang="en-US" dirty="0"/>
          </a:p>
        </p:txBody>
      </p:sp>
      <p:sp>
        <p:nvSpPr>
          <p:cNvPr id="9" name="Text Box 1">
            <a:extLst>
              <a:ext uri="{FF2B5EF4-FFF2-40B4-BE49-F238E27FC236}">
                <a16:creationId xmlns:a16="http://schemas.microsoft.com/office/drawing/2014/main" id="{40AB1032-DA40-AF40-93CD-1CCAA3B069DD}"/>
              </a:ext>
            </a:extLst>
          </p:cNvPr>
          <p:cNvSpPr txBox="1"/>
          <p:nvPr/>
        </p:nvSpPr>
        <p:spPr>
          <a:xfrm>
            <a:off x="5943600" y="2475706"/>
            <a:ext cx="2895600" cy="3659187"/>
          </a:xfrm>
          <a:prstGeom prst="rect">
            <a:avLst/>
          </a:prstGeom>
          <a:solidFill>
            <a:schemeClr val="bg1">
              <a:lumMod val="20000"/>
              <a:lumOff val="80000"/>
            </a:schemeClr>
          </a:solidFill>
          <a:ln w="6350">
            <a:solidFill>
              <a:schemeClr val="tx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450215" indent="-269875">
              <a:lnSpc>
                <a:spcPct val="120000"/>
              </a:lnSpc>
              <a:spcBef>
                <a:spcPts val="600"/>
              </a:spcBef>
              <a:spcAft>
                <a:spcPts val="600"/>
              </a:spcAft>
              <a:tabLst>
                <a:tab pos="450215" algn="l"/>
              </a:tabLst>
            </a:pPr>
            <a:r>
              <a:rPr lang="en-GB" sz="1200" dirty="0">
                <a:solidFill>
                  <a:schemeClr val="accent4"/>
                </a:solidFill>
                <a:effectLst/>
                <a:latin typeface="Arial" panose="020B0604020202020204" pitchFamily="34" charset="0"/>
                <a:ea typeface="Times New Roman" panose="02020603050405020304" pitchFamily="18" charset="0"/>
              </a:rPr>
              <a:t>Executive summary</a:t>
            </a:r>
            <a:endParaRPr lang="de-DE" sz="1200" dirty="0">
              <a:solidFill>
                <a:schemeClr val="accent4"/>
              </a:solidFill>
              <a:effectLst/>
              <a:latin typeface="Times New Roman" panose="02020603050405020304" pitchFamily="18" charset="0"/>
              <a:ea typeface="Times New Roman" panose="02020603050405020304" pitchFamily="18" charset="0"/>
            </a:endParaRPr>
          </a:p>
          <a:p>
            <a:pPr marL="450215" indent="-269875">
              <a:lnSpc>
                <a:spcPct val="120000"/>
              </a:lnSpc>
              <a:spcBef>
                <a:spcPts val="600"/>
              </a:spcBef>
              <a:spcAft>
                <a:spcPts val="600"/>
              </a:spcAft>
              <a:tabLst>
                <a:tab pos="450215" algn="l"/>
              </a:tabLst>
            </a:pPr>
            <a:r>
              <a:rPr lang="en-GB" sz="1200" dirty="0">
                <a:solidFill>
                  <a:schemeClr val="accent4"/>
                </a:solidFill>
                <a:effectLst/>
                <a:latin typeface="Arial" panose="020B0604020202020204" pitchFamily="34" charset="0"/>
                <a:ea typeface="Times New Roman" panose="02020603050405020304" pitchFamily="18" charset="0"/>
              </a:rPr>
              <a:t>I.	Terminology</a:t>
            </a:r>
            <a:endParaRPr lang="de-DE" sz="1200" dirty="0">
              <a:solidFill>
                <a:schemeClr val="accent4"/>
              </a:solidFill>
              <a:effectLst/>
              <a:latin typeface="Times New Roman" panose="02020603050405020304" pitchFamily="18" charset="0"/>
              <a:ea typeface="Times New Roman" panose="02020603050405020304" pitchFamily="18" charset="0"/>
            </a:endParaRPr>
          </a:p>
          <a:p>
            <a:pPr marL="450215" indent="-269875">
              <a:lnSpc>
                <a:spcPct val="120000"/>
              </a:lnSpc>
              <a:spcBef>
                <a:spcPts val="600"/>
              </a:spcBef>
              <a:spcAft>
                <a:spcPts val="600"/>
              </a:spcAft>
              <a:tabLst>
                <a:tab pos="450215" algn="l"/>
              </a:tabLst>
            </a:pPr>
            <a:r>
              <a:rPr lang="en-GB" sz="1200" dirty="0">
                <a:solidFill>
                  <a:schemeClr val="accent4"/>
                </a:solidFill>
                <a:effectLst/>
                <a:latin typeface="Arial" panose="020B0604020202020204" pitchFamily="34" charset="0"/>
                <a:ea typeface="Times New Roman" panose="02020603050405020304" pitchFamily="18" charset="0"/>
              </a:rPr>
              <a:t>II.	Review of Global </a:t>
            </a:r>
            <a:r>
              <a:rPr lang="en-GB" sz="1200" dirty="0" err="1">
                <a:solidFill>
                  <a:schemeClr val="accent4"/>
                </a:solidFill>
                <a:effectLst/>
                <a:latin typeface="Arial" panose="020B0604020202020204" pitchFamily="34" charset="0"/>
                <a:ea typeface="Times New Roman" panose="02020603050405020304" pitchFamily="18" charset="0"/>
              </a:rPr>
              <a:t>DEM+Validation</a:t>
            </a:r>
            <a:r>
              <a:rPr lang="en-GB" sz="1200" dirty="0">
                <a:solidFill>
                  <a:schemeClr val="accent4"/>
                </a:solidFill>
                <a:effectLst/>
                <a:latin typeface="Arial" panose="020B0604020202020204" pitchFamily="34" charset="0"/>
                <a:ea typeface="Times New Roman" panose="02020603050405020304" pitchFamily="18" charset="0"/>
              </a:rPr>
              <a:t> surfaces/points</a:t>
            </a:r>
            <a:endParaRPr lang="de-DE" sz="1200" dirty="0">
              <a:solidFill>
                <a:schemeClr val="accent4"/>
              </a:solidFill>
              <a:effectLst/>
              <a:latin typeface="Times New Roman" panose="02020603050405020304" pitchFamily="18" charset="0"/>
              <a:ea typeface="Times New Roman" panose="02020603050405020304" pitchFamily="18" charset="0"/>
            </a:endParaRPr>
          </a:p>
          <a:p>
            <a:pPr marL="466090" indent="-285750">
              <a:lnSpc>
                <a:spcPct val="120000"/>
              </a:lnSpc>
              <a:spcBef>
                <a:spcPts val="600"/>
              </a:spcBef>
              <a:spcAft>
                <a:spcPts val="600"/>
              </a:spcAft>
              <a:buAutoNum type="romanUcPeriod" startAt="3"/>
              <a:tabLst>
                <a:tab pos="450215" algn="l"/>
              </a:tabLst>
            </a:pPr>
            <a:r>
              <a:rPr lang="en-GB" sz="1200" dirty="0">
                <a:solidFill>
                  <a:schemeClr val="accent4"/>
                </a:solidFill>
                <a:effectLst/>
                <a:latin typeface="Arial" panose="020B0604020202020204" pitchFamily="34" charset="0"/>
                <a:ea typeface="Times New Roman" panose="02020603050405020304" pitchFamily="18" charset="0"/>
              </a:rPr>
              <a:t>Analytical basis</a:t>
            </a:r>
          </a:p>
          <a:p>
            <a:pPr marL="466090" indent="-285750">
              <a:lnSpc>
                <a:spcPct val="120000"/>
              </a:lnSpc>
              <a:spcBef>
                <a:spcPts val="600"/>
              </a:spcBef>
              <a:spcAft>
                <a:spcPts val="600"/>
              </a:spcAft>
              <a:buAutoNum type="romanUcPeriod" startAt="3"/>
              <a:tabLst>
                <a:tab pos="450215" algn="l"/>
              </a:tabLst>
            </a:pPr>
            <a:r>
              <a:rPr lang="en-GB" sz="1200" dirty="0">
                <a:solidFill>
                  <a:schemeClr val="accent4"/>
                </a:solidFill>
                <a:latin typeface="Arial" panose="020B0604020202020204" pitchFamily="34" charset="0"/>
                <a:ea typeface="Times New Roman" panose="02020603050405020304" pitchFamily="18" charset="0"/>
              </a:rPr>
              <a:t>Q</a:t>
            </a:r>
            <a:r>
              <a:rPr lang="en-GB" sz="1200" dirty="0">
                <a:solidFill>
                  <a:schemeClr val="accent4"/>
                </a:solidFill>
                <a:effectLst/>
                <a:latin typeface="Arial" panose="020B0604020202020204" pitchFamily="34" charset="0"/>
                <a:ea typeface="Times New Roman" panose="02020603050405020304" pitchFamily="18" charset="0"/>
              </a:rPr>
              <a:t>uality Metrics and relation to application domains</a:t>
            </a:r>
            <a:endParaRPr lang="de-DE" sz="1200" dirty="0">
              <a:solidFill>
                <a:schemeClr val="accent4"/>
              </a:solidFill>
              <a:effectLst/>
              <a:latin typeface="Times New Roman" panose="02020603050405020304" pitchFamily="18" charset="0"/>
              <a:ea typeface="Times New Roman" panose="02020603050405020304" pitchFamily="18" charset="0"/>
            </a:endParaRPr>
          </a:p>
          <a:p>
            <a:pPr marL="450215" indent="-269875">
              <a:lnSpc>
                <a:spcPct val="120000"/>
              </a:lnSpc>
              <a:spcBef>
                <a:spcPts val="600"/>
              </a:spcBef>
              <a:spcAft>
                <a:spcPts val="600"/>
              </a:spcAft>
              <a:tabLst>
                <a:tab pos="450215" algn="l"/>
              </a:tabLst>
            </a:pPr>
            <a:r>
              <a:rPr lang="en-GB" sz="1200" dirty="0">
                <a:solidFill>
                  <a:schemeClr val="accent4"/>
                </a:solidFill>
                <a:effectLst/>
                <a:latin typeface="Arial" panose="020B0604020202020204" pitchFamily="34" charset="0"/>
                <a:ea typeface="Times New Roman" panose="02020603050405020304" pitchFamily="18" charset="0"/>
              </a:rPr>
              <a:t>V.	Opportunities &amp; Challenges</a:t>
            </a:r>
            <a:br>
              <a:rPr lang="en-GB" sz="1200" dirty="0">
                <a:solidFill>
                  <a:schemeClr val="accent4"/>
                </a:solidFill>
                <a:effectLst/>
                <a:latin typeface="Arial" panose="020B0604020202020204" pitchFamily="34" charset="0"/>
                <a:ea typeface="Times New Roman" panose="02020603050405020304" pitchFamily="18" charset="0"/>
              </a:rPr>
            </a:br>
            <a:r>
              <a:rPr lang="en-GB" sz="1200" dirty="0">
                <a:solidFill>
                  <a:schemeClr val="accent4"/>
                </a:solidFill>
                <a:effectLst/>
                <a:latin typeface="Arial" panose="020B0604020202020204" pitchFamily="34" charset="0"/>
                <a:ea typeface="Times New Roman" panose="02020603050405020304" pitchFamily="18" charset="0"/>
              </a:rPr>
              <a:t>(ensemble, photon, data architecture, future IT, global grids, </a:t>
            </a:r>
            <a:r>
              <a:rPr lang="en-GB" sz="1200" dirty="0" err="1">
                <a:solidFill>
                  <a:schemeClr val="accent4"/>
                </a:solidFill>
                <a:effectLst/>
                <a:latin typeface="Arial" panose="020B0604020202020204" pitchFamily="34" charset="0"/>
                <a:ea typeface="Times New Roman" panose="02020603050405020304" pitchFamily="18" charset="0"/>
              </a:rPr>
              <a:t>CalVal</a:t>
            </a:r>
            <a:r>
              <a:rPr lang="en-GB" sz="1200" dirty="0">
                <a:solidFill>
                  <a:schemeClr val="accent4"/>
                </a:solidFill>
                <a:effectLst/>
                <a:latin typeface="Arial" panose="020B0604020202020204" pitchFamily="34" charset="0"/>
                <a:ea typeface="Times New Roman" panose="02020603050405020304" pitchFamily="18" charset="0"/>
              </a:rPr>
              <a:t>, submarine, further to be added)</a:t>
            </a:r>
            <a:r>
              <a:rPr lang="en-GB" sz="1200" dirty="0">
                <a:solidFill>
                  <a:schemeClr val="accent4"/>
                </a:solidFill>
                <a:effectLst/>
                <a:latin typeface="Times New Roman" panose="02020603050405020304" pitchFamily="18" charset="0"/>
                <a:ea typeface="Times New Roman" panose="02020603050405020304" pitchFamily="18" charset="0"/>
              </a:rPr>
              <a:t> </a:t>
            </a:r>
            <a:endParaRPr lang="de-DE" sz="1200" dirty="0">
              <a:solidFill>
                <a:schemeClr val="accent4"/>
              </a:solidFill>
              <a:effectLst/>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id="{B4263D71-E73E-DC47-BA3B-29AA72D19EC2}"/>
              </a:ext>
            </a:extLst>
          </p:cNvPr>
          <p:cNvPicPr/>
          <p:nvPr/>
        </p:nvPicPr>
        <p:blipFill>
          <a:blip r:embed="rId2">
            <a:extLst>
              <a:ext uri="{28A0092B-C50C-407E-A947-70E740481C1C}">
                <a14:useLocalDpi xmlns:a14="http://schemas.microsoft.com/office/drawing/2010/main" val="0"/>
              </a:ext>
            </a:extLst>
          </a:blip>
          <a:stretch>
            <a:fillRect/>
          </a:stretch>
        </p:blipFill>
        <p:spPr>
          <a:xfrm>
            <a:off x="7500880" y="1397635"/>
            <a:ext cx="1338319" cy="964565"/>
          </a:xfrm>
          <a:prstGeom prst="rect">
            <a:avLst/>
          </a:prstGeom>
        </p:spPr>
      </p:pic>
      <p:pic>
        <p:nvPicPr>
          <p:cNvPr id="6" name="image4.gif">
            <a:extLst>
              <a:ext uri="{FF2B5EF4-FFF2-40B4-BE49-F238E27FC236}">
                <a16:creationId xmlns:a16="http://schemas.microsoft.com/office/drawing/2014/main" id="{D14D899C-E49A-D546-BFBF-83F5C7DF8A14}"/>
              </a:ext>
            </a:extLst>
          </p:cNvPr>
          <p:cNvPicPr/>
          <p:nvPr/>
        </p:nvPicPr>
        <p:blipFill>
          <a:blip r:embed="rId3"/>
          <a:stretch/>
        </p:blipFill>
        <p:spPr bwMode="auto">
          <a:xfrm>
            <a:off x="5966908" y="1397635"/>
            <a:ext cx="1282065" cy="887095"/>
          </a:xfrm>
          <a:prstGeom prst="rect">
            <a:avLst/>
          </a:prstGeom>
          <a:ln/>
        </p:spPr>
      </p:pic>
    </p:spTree>
    <p:extLst>
      <p:ext uri="{BB962C8B-B14F-4D97-AF65-F5344CB8AC3E}">
        <p14:creationId xmlns:p14="http://schemas.microsoft.com/office/powerpoint/2010/main" val="242925789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C22D798-99D6-3E48-9A44-8A45B8862BE1}"/>
              </a:ext>
            </a:extLst>
          </p:cNvPr>
          <p:cNvSpPr>
            <a:spLocks noGrp="1"/>
          </p:cNvSpPr>
          <p:nvPr>
            <p:ph sz="half" idx="1"/>
          </p:nvPr>
        </p:nvSpPr>
        <p:spPr/>
        <p:txBody>
          <a:bodyPr/>
          <a:lstStyle/>
          <a:p>
            <a:pPr marL="342900" indent="-342900" algn="just" rtl="0">
              <a:spcBef>
                <a:spcPts val="500"/>
              </a:spcBef>
              <a:buSzPct val="100000"/>
              <a:buFont typeface="Arial"/>
              <a:buNone/>
            </a:pPr>
            <a:r>
              <a:rPr lang="en-US" dirty="0"/>
              <a:t>What is a DEM? … and what not?</a:t>
            </a:r>
          </a:p>
        </p:txBody>
      </p:sp>
      <p:sp>
        <p:nvSpPr>
          <p:cNvPr id="3" name="Content Placeholder 2">
            <a:extLst>
              <a:ext uri="{FF2B5EF4-FFF2-40B4-BE49-F238E27FC236}">
                <a16:creationId xmlns:a16="http://schemas.microsoft.com/office/drawing/2014/main" id="{22FDE79A-7065-0749-BA01-006C96D49F4C}"/>
              </a:ext>
            </a:extLst>
          </p:cNvPr>
          <p:cNvSpPr>
            <a:spLocks noGrp="1"/>
          </p:cNvSpPr>
          <p:nvPr>
            <p:ph sz="half" idx="11"/>
          </p:nvPr>
        </p:nvSpPr>
        <p:spPr>
          <a:xfrm>
            <a:off x="0" y="1600200"/>
            <a:ext cx="8839200" cy="4876800"/>
          </a:xfrm>
        </p:spPr>
        <p:txBody>
          <a:bodyPr/>
          <a:lstStyle/>
          <a:p>
            <a:pPr marL="0" indent="0" algn="l" rtl="0">
              <a:buNone/>
            </a:pPr>
            <a:r>
              <a:rPr lang="en-US" dirty="0"/>
              <a:t>Unambiguous and shared terminology is a prerequisite of any joint endeavor (since Babylonian times)</a:t>
            </a:r>
          </a:p>
          <a:p>
            <a:pPr algn="l" rtl="0"/>
            <a:endParaRPr lang="en-US" dirty="0"/>
          </a:p>
          <a:p>
            <a:pPr algn="l" rtl="0"/>
            <a:r>
              <a:rPr lang="en-US" sz="2400" dirty="0">
                <a:latin typeface="+mj-lt"/>
              </a:rPr>
              <a:t>Definition: </a:t>
            </a:r>
            <a:r>
              <a:rPr lang="de-DE" sz="2400" dirty="0">
                <a:latin typeface="+mj-lt"/>
              </a:rPr>
              <a:t>DEM (digital </a:t>
            </a:r>
            <a:r>
              <a:rPr lang="de-DE" sz="2400" i="1" dirty="0" err="1">
                <a:solidFill>
                  <a:srgbClr val="0070C0"/>
                </a:solidFill>
                <a:latin typeface="+mj-lt"/>
              </a:rPr>
              <a:t>elevation</a:t>
            </a:r>
            <a:r>
              <a:rPr lang="de-DE" sz="2400" dirty="0">
                <a:latin typeface="+mj-lt"/>
              </a:rPr>
              <a:t> </a:t>
            </a:r>
            <a:r>
              <a:rPr lang="de-DE" sz="2400" dirty="0" err="1">
                <a:latin typeface="+mj-lt"/>
              </a:rPr>
              <a:t>model</a:t>
            </a:r>
            <a:r>
              <a:rPr lang="de-DE" sz="2400" dirty="0">
                <a:latin typeface="+mj-lt"/>
              </a:rPr>
              <a:t>): </a:t>
            </a:r>
            <a:r>
              <a:rPr lang="de-DE" sz="2400" dirty="0" err="1">
                <a:latin typeface="+mj-lt"/>
              </a:rPr>
              <a:t>general</a:t>
            </a:r>
            <a:r>
              <a:rPr lang="de-DE" sz="2400" dirty="0">
                <a:latin typeface="+mj-lt"/>
              </a:rPr>
              <a:t> </a:t>
            </a:r>
            <a:r>
              <a:rPr lang="de-DE" sz="2400" dirty="0" err="1">
                <a:latin typeface="+mj-lt"/>
              </a:rPr>
              <a:t>term</a:t>
            </a:r>
            <a:r>
              <a:rPr lang="de-DE" sz="2400" dirty="0">
                <a:latin typeface="+mj-lt"/>
              </a:rPr>
              <a:t> </a:t>
            </a:r>
            <a:r>
              <a:rPr lang="de-DE" sz="2400" dirty="0" err="1">
                <a:latin typeface="+mj-lt"/>
              </a:rPr>
              <a:t>for</a:t>
            </a:r>
            <a:r>
              <a:rPr lang="de-DE" sz="2400" dirty="0">
                <a:latin typeface="+mj-lt"/>
              </a:rPr>
              <a:t> a </a:t>
            </a:r>
            <a:r>
              <a:rPr lang="de-DE" sz="2400" i="1" dirty="0" err="1">
                <a:solidFill>
                  <a:srgbClr val="0070C0"/>
                </a:solidFill>
                <a:latin typeface="+mj-lt"/>
              </a:rPr>
              <a:t>georectified</a:t>
            </a:r>
            <a:r>
              <a:rPr lang="de-DE" sz="2400" dirty="0">
                <a:solidFill>
                  <a:srgbClr val="0070C0"/>
                </a:solidFill>
                <a:latin typeface="+mj-lt"/>
              </a:rPr>
              <a:t> </a:t>
            </a:r>
            <a:r>
              <a:rPr lang="de-DE" sz="2400" i="1" dirty="0" err="1">
                <a:solidFill>
                  <a:srgbClr val="0070C0"/>
                </a:solidFill>
                <a:latin typeface="+mj-lt"/>
              </a:rPr>
              <a:t>grid</a:t>
            </a:r>
            <a:r>
              <a:rPr lang="de-DE" sz="2400" dirty="0" err="1">
                <a:latin typeface="+mj-lt"/>
              </a:rPr>
              <a:t>-based</a:t>
            </a:r>
            <a:r>
              <a:rPr lang="de-DE" sz="2400" dirty="0">
                <a:latin typeface="+mj-lt"/>
              </a:rPr>
              <a:t> digital </a:t>
            </a:r>
            <a:r>
              <a:rPr lang="de-DE" sz="2400" dirty="0" err="1">
                <a:latin typeface="+mj-lt"/>
              </a:rPr>
              <a:t>representation</a:t>
            </a:r>
            <a:r>
              <a:rPr lang="de-DE" sz="2400" dirty="0">
                <a:latin typeface="+mj-lt"/>
              </a:rPr>
              <a:t> </a:t>
            </a:r>
            <a:r>
              <a:rPr lang="de-DE" sz="2400" dirty="0" err="1">
                <a:latin typeface="+mj-lt"/>
              </a:rPr>
              <a:t>for</a:t>
            </a:r>
            <a:r>
              <a:rPr lang="de-DE" sz="2400" dirty="0">
                <a:latin typeface="+mj-lt"/>
              </a:rPr>
              <a:t> a </a:t>
            </a:r>
            <a:r>
              <a:rPr lang="de-DE" sz="2400" i="1" dirty="0" err="1">
                <a:solidFill>
                  <a:srgbClr val="0070C0"/>
                </a:solidFill>
                <a:latin typeface="+mj-lt"/>
              </a:rPr>
              <a:t>topographic</a:t>
            </a:r>
            <a:r>
              <a:rPr lang="de-DE" sz="2400" i="1" dirty="0">
                <a:solidFill>
                  <a:srgbClr val="0070C0"/>
                </a:solidFill>
                <a:latin typeface="+mj-lt"/>
              </a:rPr>
              <a:t> </a:t>
            </a:r>
            <a:r>
              <a:rPr lang="de-DE" sz="2400" i="1" dirty="0" err="1">
                <a:solidFill>
                  <a:srgbClr val="0070C0"/>
                </a:solidFill>
                <a:latin typeface="+mj-lt"/>
              </a:rPr>
              <a:t>surface</a:t>
            </a:r>
            <a:r>
              <a:rPr lang="de-DE" sz="2400" dirty="0">
                <a:latin typeface="+mj-lt"/>
              </a:rPr>
              <a:t>, </a:t>
            </a:r>
            <a:r>
              <a:rPr lang="de-DE" sz="2400" dirty="0" err="1">
                <a:latin typeface="+mj-lt"/>
              </a:rPr>
              <a:t>composed</a:t>
            </a:r>
            <a:r>
              <a:rPr lang="de-DE" sz="2400" dirty="0">
                <a:latin typeface="+mj-lt"/>
              </a:rPr>
              <a:t> </a:t>
            </a:r>
            <a:r>
              <a:rPr lang="de-DE" sz="2400" dirty="0" err="1">
                <a:latin typeface="+mj-lt"/>
              </a:rPr>
              <a:t>of</a:t>
            </a:r>
            <a:r>
              <a:rPr lang="de-DE" sz="2400" dirty="0">
                <a:latin typeface="+mj-lt"/>
              </a:rPr>
              <a:t> </a:t>
            </a:r>
            <a:r>
              <a:rPr lang="de-DE" sz="2400" i="1" dirty="0" err="1">
                <a:solidFill>
                  <a:srgbClr val="0070C0"/>
                </a:solidFill>
                <a:latin typeface="+mj-lt"/>
              </a:rPr>
              <a:t>elevation</a:t>
            </a:r>
            <a:r>
              <a:rPr lang="de-DE" sz="2400" i="1" dirty="0" err="1">
                <a:latin typeface="+mj-lt"/>
              </a:rPr>
              <a:t>s</a:t>
            </a:r>
            <a:r>
              <a:rPr lang="de-DE" sz="2400" dirty="0">
                <a:latin typeface="+mj-lt"/>
              </a:rPr>
              <a:t> on </a:t>
            </a:r>
            <a:r>
              <a:rPr lang="de-DE" sz="2400" dirty="0" err="1">
                <a:latin typeface="+mj-lt"/>
              </a:rPr>
              <a:t>the</a:t>
            </a:r>
            <a:r>
              <a:rPr lang="de-DE" sz="2400" dirty="0">
                <a:latin typeface="+mj-lt"/>
              </a:rPr>
              <a:t> Earth.</a:t>
            </a:r>
          </a:p>
          <a:p>
            <a:pPr algn="l" rtl="0"/>
            <a:endParaRPr lang="en-US" dirty="0"/>
          </a:p>
          <a:p>
            <a:pPr marL="426027" lvl="1" indent="0">
              <a:buNone/>
            </a:pPr>
            <a:r>
              <a:rPr lang="de-DE" sz="1800" dirty="0" err="1"/>
              <a:t>Consequently</a:t>
            </a:r>
            <a:r>
              <a:rPr lang="de-DE" sz="1800" dirty="0"/>
              <a:t>, DEMs </a:t>
            </a:r>
            <a:r>
              <a:rPr lang="de-DE" sz="1800" dirty="0" err="1"/>
              <a:t>are</a:t>
            </a:r>
            <a:r>
              <a:rPr lang="de-DE" sz="1800" dirty="0"/>
              <a:t> </a:t>
            </a:r>
            <a:r>
              <a:rPr lang="de-DE" sz="1800" dirty="0" err="1"/>
              <a:t>commonly</a:t>
            </a:r>
            <a:r>
              <a:rPr lang="de-DE" sz="1800" dirty="0"/>
              <a:t> </a:t>
            </a:r>
            <a:r>
              <a:rPr lang="de-DE" sz="1800" dirty="0" err="1"/>
              <a:t>referred</a:t>
            </a:r>
            <a:r>
              <a:rPr lang="de-DE" sz="1800" dirty="0"/>
              <a:t> </a:t>
            </a:r>
            <a:r>
              <a:rPr lang="de-DE" sz="1800" dirty="0" err="1"/>
              <a:t>to</a:t>
            </a:r>
            <a:r>
              <a:rPr lang="de-DE" sz="1800" dirty="0"/>
              <a:t> </a:t>
            </a:r>
            <a:r>
              <a:rPr lang="de-DE" sz="1800" dirty="0" err="1"/>
              <a:t>as</a:t>
            </a:r>
            <a:r>
              <a:rPr lang="de-DE" sz="1800" dirty="0"/>
              <a:t> </a:t>
            </a:r>
            <a:r>
              <a:rPr lang="de-DE" sz="1800" dirty="0" err="1"/>
              <a:t>having</a:t>
            </a:r>
            <a:r>
              <a:rPr lang="de-DE" sz="1800" dirty="0"/>
              <a:t> 2.5 </a:t>
            </a:r>
            <a:r>
              <a:rPr lang="de-DE" sz="1800" dirty="0" err="1"/>
              <a:t>dimensions</a:t>
            </a:r>
            <a:r>
              <a:rPr lang="de-DE" sz="1800" dirty="0"/>
              <a:t> (2.5D) </a:t>
            </a:r>
            <a:r>
              <a:rPr lang="de-DE" sz="1800" dirty="0" err="1"/>
              <a:t>and</a:t>
            </a:r>
            <a:r>
              <a:rPr lang="de-DE" sz="1800" dirty="0"/>
              <a:t> not </a:t>
            </a:r>
            <a:r>
              <a:rPr lang="de-DE" sz="1800" dirty="0" err="1"/>
              <a:t>three</a:t>
            </a:r>
            <a:r>
              <a:rPr lang="de-DE" sz="1800" dirty="0"/>
              <a:t> </a:t>
            </a:r>
            <a:r>
              <a:rPr lang="de-DE" sz="1800" dirty="0" err="1"/>
              <a:t>dimensions</a:t>
            </a:r>
            <a:r>
              <a:rPr lang="de-DE" sz="1800" dirty="0"/>
              <a:t> (3D). Alternative </a:t>
            </a:r>
            <a:r>
              <a:rPr lang="de-DE" sz="1800" dirty="0" err="1"/>
              <a:t>structures</a:t>
            </a:r>
            <a:r>
              <a:rPr lang="de-DE" sz="1800" dirty="0"/>
              <a:t> </a:t>
            </a:r>
            <a:r>
              <a:rPr lang="de-DE" sz="1800" dirty="0" err="1"/>
              <a:t>for</a:t>
            </a:r>
            <a:r>
              <a:rPr lang="de-DE" sz="1800" dirty="0"/>
              <a:t> digital </a:t>
            </a:r>
            <a:r>
              <a:rPr lang="de-DE" sz="1800" dirty="0" err="1"/>
              <a:t>topography</a:t>
            </a:r>
            <a:r>
              <a:rPr lang="de-DE" sz="1800" dirty="0"/>
              <a:t>, like </a:t>
            </a:r>
            <a:r>
              <a:rPr lang="de-DE" sz="1800" dirty="0" err="1"/>
              <a:t>triangulated</a:t>
            </a:r>
            <a:r>
              <a:rPr lang="de-DE" sz="1800" dirty="0"/>
              <a:t> </a:t>
            </a:r>
            <a:r>
              <a:rPr lang="de-DE" sz="1800" dirty="0" err="1"/>
              <a:t>irregular</a:t>
            </a:r>
            <a:r>
              <a:rPr lang="de-DE" sz="1800" dirty="0"/>
              <a:t> </a:t>
            </a:r>
            <a:r>
              <a:rPr lang="de-DE" sz="1800" dirty="0" err="1"/>
              <a:t>networks</a:t>
            </a:r>
            <a:r>
              <a:rPr lang="de-DE" sz="1800" dirty="0"/>
              <a:t> (TINs), </a:t>
            </a:r>
            <a:r>
              <a:rPr lang="de-DE" sz="1800" dirty="0" err="1"/>
              <a:t>contours</a:t>
            </a:r>
            <a:r>
              <a:rPr lang="de-DE" sz="1800" dirty="0"/>
              <a:t>, </a:t>
            </a:r>
            <a:r>
              <a:rPr lang="de-DE" sz="1800" dirty="0" err="1"/>
              <a:t>and</a:t>
            </a:r>
            <a:r>
              <a:rPr lang="de-DE" sz="1800" dirty="0"/>
              <a:t> </a:t>
            </a:r>
            <a:r>
              <a:rPr lang="de-DE" sz="1800" dirty="0" err="1"/>
              <a:t>point</a:t>
            </a:r>
            <a:r>
              <a:rPr lang="de-DE" sz="1800" dirty="0"/>
              <a:t> </a:t>
            </a:r>
            <a:r>
              <a:rPr lang="de-DE" sz="1800" dirty="0" err="1"/>
              <a:t>clouds</a:t>
            </a:r>
            <a:r>
              <a:rPr lang="de-DE" sz="1800" dirty="0"/>
              <a:t> </a:t>
            </a:r>
            <a:r>
              <a:rPr lang="de-DE" sz="1800" dirty="0" err="1"/>
              <a:t>are</a:t>
            </a:r>
            <a:r>
              <a:rPr lang="de-DE" sz="1800" dirty="0"/>
              <a:t> not DEMs </a:t>
            </a:r>
            <a:r>
              <a:rPr lang="de-DE" sz="1800" dirty="0" err="1"/>
              <a:t>because</a:t>
            </a:r>
            <a:r>
              <a:rPr lang="de-DE" sz="1800" dirty="0"/>
              <a:t> </a:t>
            </a:r>
            <a:r>
              <a:rPr lang="de-DE" sz="1800" dirty="0" err="1"/>
              <a:t>they</a:t>
            </a:r>
            <a:r>
              <a:rPr lang="de-DE" sz="1800" dirty="0"/>
              <a:t> </a:t>
            </a:r>
            <a:r>
              <a:rPr lang="de-DE" sz="1800" dirty="0" err="1"/>
              <a:t>are</a:t>
            </a:r>
            <a:r>
              <a:rPr lang="de-DE" sz="1800" dirty="0"/>
              <a:t> not </a:t>
            </a:r>
            <a:r>
              <a:rPr lang="de-DE" sz="1800" dirty="0" err="1"/>
              <a:t>grids</a:t>
            </a:r>
            <a:r>
              <a:rPr lang="de-DE" sz="1800" dirty="0"/>
              <a:t>. Digital </a:t>
            </a:r>
            <a:r>
              <a:rPr lang="de-DE" sz="1800" dirty="0" err="1"/>
              <a:t>bathymetry</a:t>
            </a:r>
            <a:r>
              <a:rPr lang="de-DE" sz="1800" dirty="0"/>
              <a:t> </a:t>
            </a:r>
            <a:r>
              <a:rPr lang="de-DE" sz="1800" dirty="0" err="1"/>
              <a:t>is</a:t>
            </a:r>
            <a:r>
              <a:rPr lang="de-DE" sz="1800" dirty="0"/>
              <a:t> a DEM, </a:t>
            </a:r>
            <a:r>
              <a:rPr lang="de-DE" sz="1800" dirty="0" err="1"/>
              <a:t>as</a:t>
            </a:r>
            <a:r>
              <a:rPr lang="de-DE" sz="1800" dirty="0"/>
              <a:t> </a:t>
            </a:r>
            <a:r>
              <a:rPr lang="de-DE" sz="1800" dirty="0" err="1"/>
              <a:t>the</a:t>
            </a:r>
            <a:r>
              <a:rPr lang="de-DE" sz="1800" dirty="0"/>
              <a:t> </a:t>
            </a:r>
            <a:r>
              <a:rPr lang="de-DE" sz="1800" dirty="0" err="1"/>
              <a:t>collection</a:t>
            </a:r>
            <a:r>
              <a:rPr lang="de-DE" sz="1800" dirty="0"/>
              <a:t> </a:t>
            </a:r>
            <a:r>
              <a:rPr lang="de-DE" sz="1800" dirty="0" err="1"/>
              <a:t>method</a:t>
            </a:r>
            <a:r>
              <a:rPr lang="de-DE" sz="1800" dirty="0"/>
              <a:t> </a:t>
            </a:r>
            <a:r>
              <a:rPr lang="de-DE" sz="1800" dirty="0" err="1"/>
              <a:t>with</a:t>
            </a:r>
            <a:r>
              <a:rPr lang="de-DE" sz="1800" dirty="0"/>
              <a:t> </a:t>
            </a:r>
            <a:r>
              <a:rPr lang="de-DE" sz="1800" dirty="0" err="1"/>
              <a:t>sonar</a:t>
            </a:r>
            <a:r>
              <a:rPr lang="de-DE" sz="1800" dirty="0"/>
              <a:t> </a:t>
            </a:r>
            <a:r>
              <a:rPr lang="de-DE" sz="1800" dirty="0" err="1"/>
              <a:t>is</a:t>
            </a:r>
            <a:r>
              <a:rPr lang="de-DE" sz="1800" dirty="0"/>
              <a:t> not </a:t>
            </a:r>
            <a:r>
              <a:rPr lang="de-DE" sz="1800" dirty="0" err="1"/>
              <a:t>fundamentally</a:t>
            </a:r>
            <a:r>
              <a:rPr lang="de-DE" sz="1800" dirty="0"/>
              <a:t> different </a:t>
            </a:r>
            <a:r>
              <a:rPr lang="de-DE" sz="1800" dirty="0" err="1"/>
              <a:t>from</a:t>
            </a:r>
            <a:r>
              <a:rPr lang="de-DE" sz="1800" dirty="0"/>
              <a:t> </a:t>
            </a:r>
            <a:r>
              <a:rPr lang="de-DE" sz="1800" dirty="0" err="1"/>
              <a:t>the</a:t>
            </a:r>
            <a:r>
              <a:rPr lang="de-DE" sz="1800" dirty="0"/>
              <a:t> </a:t>
            </a:r>
            <a:r>
              <a:rPr lang="de-DE" sz="1800" dirty="0" err="1"/>
              <a:t>lidar</a:t>
            </a:r>
            <a:r>
              <a:rPr lang="de-DE" sz="1800" dirty="0"/>
              <a:t>, </a:t>
            </a:r>
            <a:r>
              <a:rPr lang="de-DE" sz="1800" dirty="0" err="1"/>
              <a:t>optical</a:t>
            </a:r>
            <a:r>
              <a:rPr lang="de-DE" sz="1800" dirty="0"/>
              <a:t>, </a:t>
            </a:r>
            <a:r>
              <a:rPr lang="de-DE" sz="1800" dirty="0" err="1"/>
              <a:t>or</a:t>
            </a:r>
            <a:r>
              <a:rPr lang="de-DE" sz="1800" dirty="0"/>
              <a:t> </a:t>
            </a:r>
            <a:r>
              <a:rPr lang="de-DE" sz="1800" dirty="0" err="1"/>
              <a:t>radar</a:t>
            </a:r>
            <a:r>
              <a:rPr lang="de-DE" sz="1800" dirty="0"/>
              <a:t> </a:t>
            </a:r>
            <a:r>
              <a:rPr lang="de-DE" sz="1800" dirty="0" err="1"/>
              <a:t>collections</a:t>
            </a:r>
            <a:r>
              <a:rPr lang="de-DE" sz="1800" dirty="0"/>
              <a:t> on </a:t>
            </a:r>
            <a:r>
              <a:rPr lang="de-DE" sz="1800" dirty="0" err="1"/>
              <a:t>land</a:t>
            </a:r>
            <a:r>
              <a:rPr lang="de-DE" sz="1800" dirty="0"/>
              <a:t>, </a:t>
            </a:r>
            <a:r>
              <a:rPr lang="de-DE" sz="1800" dirty="0" err="1"/>
              <a:t>which</a:t>
            </a:r>
            <a:r>
              <a:rPr lang="de-DE" sz="1800" dirty="0"/>
              <a:t> </a:t>
            </a:r>
            <a:r>
              <a:rPr lang="de-DE" sz="1800" dirty="0" err="1"/>
              <a:t>themselves</a:t>
            </a:r>
            <a:r>
              <a:rPr lang="de-DE" sz="1800" dirty="0"/>
              <a:t> </a:t>
            </a:r>
            <a:r>
              <a:rPr lang="de-DE" sz="1800" dirty="0" err="1"/>
              <a:t>have</a:t>
            </a:r>
            <a:r>
              <a:rPr lang="de-DE" sz="1800" dirty="0"/>
              <a:t> different </a:t>
            </a:r>
            <a:r>
              <a:rPr lang="de-DE" sz="1800" dirty="0" err="1"/>
              <a:t>characteristics</a:t>
            </a:r>
            <a:r>
              <a:rPr lang="de-DE" sz="1800" dirty="0"/>
              <a:t>, </a:t>
            </a:r>
            <a:r>
              <a:rPr lang="de-DE" sz="1800" dirty="0" err="1"/>
              <a:t>and</a:t>
            </a:r>
            <a:r>
              <a:rPr lang="de-DE" sz="1800" dirty="0"/>
              <a:t> </a:t>
            </a:r>
            <a:r>
              <a:rPr lang="de-DE" sz="1800" dirty="0" err="1"/>
              <a:t>the</a:t>
            </a:r>
            <a:r>
              <a:rPr lang="de-DE" sz="1800" dirty="0"/>
              <a:t> </a:t>
            </a:r>
            <a:r>
              <a:rPr lang="de-DE" sz="1800" dirty="0" err="1"/>
              <a:t>gridded</a:t>
            </a:r>
            <a:r>
              <a:rPr lang="de-DE" sz="1800" dirty="0"/>
              <a:t> </a:t>
            </a:r>
            <a:r>
              <a:rPr lang="de-DE" sz="1800" dirty="0" err="1"/>
              <a:t>representations</a:t>
            </a:r>
            <a:r>
              <a:rPr lang="de-DE" sz="1800" dirty="0"/>
              <a:t> </a:t>
            </a:r>
            <a:r>
              <a:rPr lang="de-DE" sz="1800" dirty="0" err="1"/>
              <a:t>are</a:t>
            </a:r>
            <a:r>
              <a:rPr lang="de-DE" sz="1800" dirty="0"/>
              <a:t> </a:t>
            </a:r>
            <a:r>
              <a:rPr lang="de-DE" sz="1800" dirty="0" err="1"/>
              <a:t>similar</a:t>
            </a:r>
            <a:r>
              <a:rPr lang="de-DE" sz="1800" dirty="0"/>
              <a:t> </a:t>
            </a:r>
            <a:r>
              <a:rPr lang="de-DE" sz="1800" dirty="0" err="1"/>
              <a:t>and</a:t>
            </a:r>
            <a:r>
              <a:rPr lang="de-DE" sz="1800" dirty="0"/>
              <a:t> must </a:t>
            </a:r>
            <a:r>
              <a:rPr lang="de-DE" sz="1800" dirty="0" err="1"/>
              <a:t>increasingly</a:t>
            </a:r>
            <a:r>
              <a:rPr lang="de-DE" sz="1800" dirty="0"/>
              <a:t> </a:t>
            </a:r>
            <a:r>
              <a:rPr lang="de-DE" sz="1800" dirty="0" err="1"/>
              <a:t>be</a:t>
            </a:r>
            <a:r>
              <a:rPr lang="de-DE" sz="1800" dirty="0"/>
              <a:t> </a:t>
            </a:r>
            <a:r>
              <a:rPr lang="de-DE" sz="1800" dirty="0" err="1"/>
              <a:t>integrated</a:t>
            </a:r>
            <a:r>
              <a:rPr lang="de-DE" sz="1800" dirty="0"/>
              <a:t> </a:t>
            </a:r>
            <a:r>
              <a:rPr lang="de-DE" sz="1800" dirty="0" err="1"/>
              <a:t>for</a:t>
            </a:r>
            <a:r>
              <a:rPr lang="de-DE" sz="1800" dirty="0"/>
              <a:t> </a:t>
            </a:r>
            <a:r>
              <a:rPr lang="de-DE" sz="1800" dirty="0" err="1"/>
              <a:t>coastal</a:t>
            </a:r>
            <a:r>
              <a:rPr lang="de-DE" sz="1800" dirty="0"/>
              <a:t> </a:t>
            </a:r>
            <a:r>
              <a:rPr lang="de-DE" sz="1800" dirty="0" err="1"/>
              <a:t>models</a:t>
            </a:r>
            <a:r>
              <a:rPr lang="de-DE" sz="1800" dirty="0"/>
              <a:t>.</a:t>
            </a:r>
          </a:p>
          <a:p>
            <a:pPr algn="l" rtl="0"/>
            <a:endParaRPr lang="en-US" dirty="0"/>
          </a:p>
          <a:p>
            <a:pPr marL="0" indent="0" algn="l" rtl="0">
              <a:buNone/>
            </a:pPr>
            <a:endParaRPr lang="en-US" dirty="0"/>
          </a:p>
        </p:txBody>
      </p:sp>
    </p:spTree>
    <p:extLst>
      <p:ext uri="{BB962C8B-B14F-4D97-AF65-F5344CB8AC3E}">
        <p14:creationId xmlns:p14="http://schemas.microsoft.com/office/powerpoint/2010/main" val="312654403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C22D798-99D6-3E48-9A44-8A45B8862BE1}"/>
              </a:ext>
            </a:extLst>
          </p:cNvPr>
          <p:cNvSpPr>
            <a:spLocks noGrp="1"/>
          </p:cNvSpPr>
          <p:nvPr>
            <p:ph sz="half" idx="1"/>
          </p:nvPr>
        </p:nvSpPr>
        <p:spPr/>
        <p:txBody>
          <a:bodyPr/>
          <a:lstStyle/>
          <a:p>
            <a:pPr marL="342900" indent="-342900" algn="just" rtl="0">
              <a:spcBef>
                <a:spcPts val="500"/>
              </a:spcBef>
              <a:buSzPct val="100000"/>
              <a:buFont typeface="Arial"/>
              <a:buNone/>
            </a:pPr>
            <a:r>
              <a:rPr lang="en-US" dirty="0"/>
              <a:t>What are the most important features of a DEM?</a:t>
            </a:r>
          </a:p>
        </p:txBody>
      </p:sp>
      <p:sp>
        <p:nvSpPr>
          <p:cNvPr id="3" name="Content Placeholder 2">
            <a:extLst>
              <a:ext uri="{FF2B5EF4-FFF2-40B4-BE49-F238E27FC236}">
                <a16:creationId xmlns:a16="http://schemas.microsoft.com/office/drawing/2014/main" id="{22FDE79A-7065-0749-BA01-006C96D49F4C}"/>
              </a:ext>
            </a:extLst>
          </p:cNvPr>
          <p:cNvSpPr>
            <a:spLocks noGrp="1"/>
          </p:cNvSpPr>
          <p:nvPr>
            <p:ph sz="half" idx="11"/>
          </p:nvPr>
        </p:nvSpPr>
        <p:spPr>
          <a:xfrm>
            <a:off x="228600" y="1752600"/>
            <a:ext cx="8610600" cy="4724400"/>
          </a:xfrm>
        </p:spPr>
        <p:txBody>
          <a:bodyPr/>
          <a:lstStyle/>
          <a:p>
            <a:pPr marL="0" indent="0" algn="l" rtl="0">
              <a:buNone/>
            </a:pPr>
            <a:r>
              <a:rPr lang="en-US" dirty="0"/>
              <a:t>Before talking about quality we must fix the metrics which characterize our subject. Three main groups were identified:</a:t>
            </a:r>
          </a:p>
          <a:p>
            <a:pPr marL="0" indent="0" algn="l" rtl="0">
              <a:buNone/>
            </a:pPr>
            <a:endParaRPr lang="en-US" dirty="0"/>
          </a:p>
          <a:p>
            <a:pPr marL="457200" indent="-457200" algn="l" rtl="0">
              <a:buFont typeface="+mj-lt"/>
              <a:buAutoNum type="arabicPeriod"/>
            </a:pPr>
            <a:r>
              <a:rPr lang="en-US" dirty="0"/>
              <a:t>Linear differences (or error) statistics such as RMSE, LE90, CE90, Median and normalized median absolute difference (NMAD), separately for horizontal and vertical directions, by e.g. slope, land cover, and not generalized over more than 10</a:t>
            </a:r>
            <a:r>
              <a:rPr lang="en-US" baseline="30000" dirty="0"/>
              <a:t>6</a:t>
            </a:r>
            <a:r>
              <a:rPr lang="en-US" dirty="0"/>
              <a:t>-10</a:t>
            </a:r>
            <a:r>
              <a:rPr lang="en-US" baseline="30000" dirty="0"/>
              <a:t>7</a:t>
            </a:r>
            <a:r>
              <a:rPr lang="en-US" dirty="0"/>
              <a:t> values.</a:t>
            </a:r>
          </a:p>
          <a:p>
            <a:pPr marL="457200" indent="-457200" algn="l" rtl="0">
              <a:buFont typeface="+mj-lt"/>
              <a:buAutoNum type="arabicPeriod"/>
            </a:pPr>
            <a:r>
              <a:rPr lang="en-US" dirty="0"/>
              <a:t>Morphological descriptors, e.g. differences in slope, aspect, roughness and in their distribution. Complex morphological metrics like number of peaks and pits, length of ridges and troughs, number of outliers (spikes), consistency of stream networks.</a:t>
            </a:r>
          </a:p>
          <a:p>
            <a:pPr marL="457200" indent="-457200" algn="l" rtl="0">
              <a:buFont typeface="+mj-lt"/>
              <a:buAutoNum type="arabicPeriod"/>
            </a:pPr>
            <a:r>
              <a:rPr lang="en-US" dirty="0"/>
              <a:t>Other: Autocorrelation length, SNR, </a:t>
            </a:r>
          </a:p>
          <a:p>
            <a:pPr marL="457200" indent="-457200" algn="l" rtl="0">
              <a:buFont typeface="+mj-lt"/>
              <a:buAutoNum type="arabicPeriod"/>
            </a:pPr>
            <a:r>
              <a:rPr lang="en-US" dirty="0"/>
              <a:t>Non quantitative: Completeness and reliability of Metadata</a:t>
            </a:r>
          </a:p>
          <a:p>
            <a:pPr marL="0" indent="0" algn="l" rtl="0">
              <a:buNone/>
            </a:pPr>
            <a:endParaRPr lang="en-US" dirty="0"/>
          </a:p>
        </p:txBody>
      </p:sp>
    </p:spTree>
    <p:extLst>
      <p:ext uri="{BB962C8B-B14F-4D97-AF65-F5344CB8AC3E}">
        <p14:creationId xmlns:p14="http://schemas.microsoft.com/office/powerpoint/2010/main" val="1607926559"/>
      </p:ext>
    </p:extLst>
  </p:cSld>
  <p:clrMapOvr>
    <a:masterClrMapping/>
  </p:clrMapOvr>
  <p:transition spd="med"/>
</p:sld>
</file>

<file path=ppt/theme/theme1.xml><?xml version="1.0" encoding="utf-8"?>
<a:theme xmlns:a="http://schemas.openxmlformats.org/drawingml/2006/main" name="Default">
  <a:themeElements>
    <a:clrScheme name="Default">
      <a:dk1>
        <a:srgbClr val="002569"/>
      </a:dk1>
      <a:lt1>
        <a:srgbClr val="696969"/>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12411</TotalTime>
  <Words>1255</Words>
  <Application>Microsoft Macintosh PowerPoint</Application>
  <PresentationFormat>On-screen Show (4:3)</PresentationFormat>
  <Paragraphs>169</Paragraphs>
  <Slides>19</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19</vt:i4>
      </vt:variant>
    </vt:vector>
  </HeadingPairs>
  <TitlesOfParts>
    <vt:vector size="32" baseType="lpstr">
      <vt:lpstr>Arial</vt:lpstr>
      <vt:lpstr>Arial Bold</vt:lpstr>
      <vt:lpstr>Avenir Roman</vt:lpstr>
      <vt:lpstr>Century Gothic</vt:lpstr>
      <vt:lpstr>Courier New</vt:lpstr>
      <vt:lpstr>Droid Serif</vt:lpstr>
      <vt:lpstr>Frutiger 45 Light</vt:lpstr>
      <vt:lpstr>Helvetica</vt:lpstr>
      <vt:lpstr>Proxima Nova Regular</vt:lpstr>
      <vt:lpstr>Times</vt:lpstr>
      <vt:lpstr>Times New Roman</vt:lpstr>
      <vt:lpstr>Wingdings</vt:lpstr>
      <vt:lpstr>Default</vt:lpstr>
      <vt:lpstr>Towards a (joint?) DEM Quality Framework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Towards “DEMIX” a global DEM Intercomparison Exercise</vt:lpstr>
      <vt:lpstr>Towards “DEMIX” a global DEM Intercomparison Exercise</vt:lpstr>
      <vt:lpstr>PowerPoint Presentation</vt:lpstr>
      <vt:lpstr>PowerPoint Presentation</vt:lpstr>
      <vt:lpstr>PowerPoint Presentation</vt:lpstr>
      <vt:lpstr>PowerPoint Presentation</vt:lpstr>
      <vt:lpstr>PowerPoint Presentation</vt:lpstr>
    </vt:vector>
  </TitlesOfParts>
  <Manager/>
  <Company>European Commission</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subject/>
  <dc:creator>Peter Strobl</dc:creator>
  <cp:keywords/>
  <dc:description/>
  <cp:lastModifiedBy>P. Strobl, EC-JRC</cp:lastModifiedBy>
  <cp:revision>221</cp:revision>
  <dcterms:modified xsi:type="dcterms:W3CDTF">2019-07-19T02:03:56Z</dcterms:modified>
  <cp:category/>
</cp:coreProperties>
</file>