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31"/>
  </p:notesMasterIdLst>
  <p:handoutMasterIdLst>
    <p:handoutMasterId r:id="rId32"/>
  </p:handoutMasterIdLst>
  <p:sldIdLst>
    <p:sldId id="726" r:id="rId2"/>
    <p:sldId id="762" r:id="rId3"/>
    <p:sldId id="776" r:id="rId4"/>
    <p:sldId id="777" r:id="rId5"/>
    <p:sldId id="778" r:id="rId6"/>
    <p:sldId id="779" r:id="rId7"/>
    <p:sldId id="780" r:id="rId8"/>
    <p:sldId id="782" r:id="rId9"/>
    <p:sldId id="786" r:id="rId10"/>
    <p:sldId id="732" r:id="rId11"/>
    <p:sldId id="763" r:id="rId12"/>
    <p:sldId id="787" r:id="rId13"/>
    <p:sldId id="802" r:id="rId14"/>
    <p:sldId id="784" r:id="rId15"/>
    <p:sldId id="783" r:id="rId16"/>
    <p:sldId id="788" r:id="rId17"/>
    <p:sldId id="797" r:id="rId18"/>
    <p:sldId id="798" r:id="rId19"/>
    <p:sldId id="799" r:id="rId20"/>
    <p:sldId id="800" r:id="rId21"/>
    <p:sldId id="801" r:id="rId22"/>
    <p:sldId id="803" r:id="rId23"/>
    <p:sldId id="735" r:id="rId24"/>
    <p:sldId id="790" r:id="rId25"/>
    <p:sldId id="794" r:id="rId26"/>
    <p:sldId id="791" r:id="rId27"/>
    <p:sldId id="792" r:id="rId28"/>
    <p:sldId id="793" r:id="rId29"/>
    <p:sldId id="796" r:id="rId30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9" autoAdjust="0"/>
    <p:restoredTop sz="94826" autoAdjust="0"/>
  </p:normalViewPr>
  <p:slideViewPr>
    <p:cSldViewPr snapToGrid="0" snapToObjects="1" showGuides="1">
      <p:cViewPr varScale="1">
        <p:scale>
          <a:sx n="75" d="100"/>
          <a:sy n="75" d="100"/>
        </p:scale>
        <p:origin x="8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32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32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42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3" tIns="46187" rIns="92373" bIns="461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73" tIns="46187" rIns="92373" bIns="461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4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United Launch Alliance Delta II rocket carrying JPSS-1 (now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NOAA-20)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lifts off from Space Launch Complex 2 at Vandenberg Air Force Base in California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November 18, 2017, 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1:47 a.m. PST (4:47 a.m. EST).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3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79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0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7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40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11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82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8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  <p:pic>
        <p:nvPicPr>
          <p:cNvPr id="10" name="Picture 2" descr="C:\nsun\NOAA-Transparent-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11112"/>
            <a:ext cx="1693636" cy="1693636"/>
          </a:xfrm>
          <a:prstGeom prst="rect">
            <a:avLst/>
          </a:prstGeom>
          <a:noFill/>
        </p:spPr>
      </p:pic>
      <p:pic>
        <p:nvPicPr>
          <p:cNvPr id="11" name="Picture 2" descr="C:\nsun\Working\Document\STAR\STAR.LOGO.Transparent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32610" y="11638"/>
            <a:ext cx="1688660" cy="1693110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0555" y="976745"/>
            <a:ext cx="8666018" cy="551613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  <p:pic>
        <p:nvPicPr>
          <p:cNvPr id="8" name="Picture 2" descr="C:\nsun\NOAA-Transparent-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11112"/>
            <a:ext cx="830898" cy="830898"/>
          </a:xfrm>
          <a:prstGeom prst="rect">
            <a:avLst/>
          </a:prstGeom>
          <a:noFill/>
        </p:spPr>
      </p:pic>
      <p:pic>
        <p:nvPicPr>
          <p:cNvPr id="9" name="Picture 2" descr="C:\nsun\Working\Document\STAR\STAR.LOGO.Transparent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82232" y="11638"/>
            <a:ext cx="839037" cy="841248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7669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Page | </a:t>
            </a:r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887413"/>
          </a:xfrm>
          <a:prstGeom prst="rect">
            <a:avLst/>
          </a:prstGeom>
          <a:gradFill rotWithShape="0">
            <a:gsLst>
              <a:gs pos="0">
                <a:srgbClr val="5487BD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-108" charset="-128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/>
              <a:t>Click to edit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modwrc.ch/en/research-development/solar-physics/solar-spectrum/" TargetMode="External"/><Relationship Id="rId2" Type="http://schemas.openxmlformats.org/officeDocument/2006/relationships/hyperlink" Target="http://calvalportal.ceo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star.nesdis.noaa.gov/GOESCa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sdis.noaa.gov/content/goes-17-releases-%E2%80%98first-light%E2%80%99-imagery-its-advanced-baseline-imager-abi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tp://jlrdata.umd.edu/pub/ATMS/" TargetMode="External"/><Relationship Id="rId2" Type="http://schemas.openxmlformats.org/officeDocument/2006/relationships/hyperlink" Target="https://sips.ssec.wisc.edu/#/products/searc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ftp://jlrdata.umd.edu/pub/ATMS/CrIS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NOAA Satellite Cal/Val Progress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Jason Choi on behalf of </a:t>
            </a:r>
          </a:p>
          <a:p>
            <a:r>
              <a:rPr lang="en-US" dirty="0"/>
              <a:t>Changyong Cao (WGCV NOAA Rep.)</a:t>
            </a:r>
          </a:p>
          <a:p>
            <a:r>
              <a:rPr lang="en-US" sz="2400" dirty="0"/>
              <a:t>With contributions from GOES and JPSS teams</a:t>
            </a:r>
          </a:p>
          <a:p>
            <a:r>
              <a:rPr lang="en-US" dirty="0"/>
              <a:t>NOAA/NESDIS/STAR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456" y="5961965"/>
            <a:ext cx="728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45th CEOS Working Group on Calibration and Validation (WGCV-45)</a:t>
            </a:r>
          </a:p>
          <a:p>
            <a:pPr algn="ctr"/>
            <a:r>
              <a:rPr lang="nb-NO" dirty="0"/>
              <a:t>Perth, </a:t>
            </a:r>
            <a:r>
              <a:rPr lang="en-US" dirty="0"/>
              <a:t>Australia</a:t>
            </a:r>
            <a:r>
              <a:rPr lang="nb-NO" dirty="0"/>
              <a:t>, July 15-20, 2019 hoted by </a:t>
            </a:r>
            <a:r>
              <a:rPr lang="en-US" dirty="0"/>
              <a:t>CSIRO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NOAA-20  VIIRS Geolocation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55" y="976744"/>
            <a:ext cx="8666018" cy="1040791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>
                <a:solidFill>
                  <a:srgbClr val="00B050"/>
                </a:solidFill>
              </a:rPr>
              <a:t>NOAA-20 VIIRS geolocation errors are less than 200 meters. </a:t>
            </a:r>
          </a:p>
          <a:p>
            <a:pPr marL="285750" indent="-285750"/>
            <a:r>
              <a:rPr lang="en-US" dirty="0"/>
              <a:t>Small biases (~ 50 meters) were observed during Aug. 2018 – Feb 2019.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" y="1970335"/>
            <a:ext cx="9085630" cy="41642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S-NPP VIIRS  Geolocation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S-NPP VIIRS Provides very stable geolocations.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8" y="2052198"/>
            <a:ext cx="9109052" cy="41749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Radiometric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54" y="1115642"/>
            <a:ext cx="8776635" cy="24493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SNPP VIIRS performs well with radiometric bias mostly within 2% relative to AQUA MODIS using PICS, DCC and SNOs (double differencing with MODIS). </a:t>
            </a:r>
          </a:p>
          <a:p>
            <a:r>
              <a:rPr lang="en-US" dirty="0"/>
              <a:t>NOAA-20 VIIRS observed reflectance is consistently lower than S-NPP for all RSB by 2-3%.</a:t>
            </a:r>
          </a:p>
          <a:p>
            <a:r>
              <a:rPr lang="en-US" dirty="0"/>
              <a:t>Larger bias exists for M5 (~-4.5%) and M7 (~-4%) because S-NPP VIIRS M5 and M7 absolute calibration are biased high by ~2%.</a:t>
            </a:r>
          </a:p>
          <a:p>
            <a:r>
              <a:rPr lang="en-US" dirty="0"/>
              <a:t>Root cause of NOAA-20 VIIRS bias is most possibly attributed to prelaunch calibration and the investigation ongoing.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98" y="3673050"/>
            <a:ext cx="7612431" cy="31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3496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228098" y="1216458"/>
            <a:ext cx="4815186" cy="2811620"/>
            <a:chOff x="4681949" y="1090327"/>
            <a:chExt cx="4393526" cy="25628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1949" y="1090327"/>
              <a:ext cx="4393526" cy="256289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54469" y="2866717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4028078"/>
            <a:ext cx="4681949" cy="2806553"/>
            <a:chOff x="86160" y="3796580"/>
            <a:chExt cx="4811233" cy="28065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60" y="3796580"/>
              <a:ext cx="4811233" cy="280655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932154" y="5784310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M7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1524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Validation Site - Railroad Valley Playa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322135" y="4021876"/>
            <a:ext cx="4821865" cy="2812755"/>
            <a:chOff x="75528" y="967273"/>
            <a:chExt cx="4821865" cy="28127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28" y="967273"/>
              <a:ext cx="4821865" cy="28127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32153" y="2969018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2193" y="1263729"/>
            <a:ext cx="3809942" cy="2579365"/>
            <a:chOff x="512193" y="1263729"/>
            <a:chExt cx="3809942" cy="25793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193" y="1263729"/>
              <a:ext cx="3809942" cy="257936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12193" y="1934879"/>
              <a:ext cx="3353182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endParaRPr lang="en-US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b="1" dirty="0" err="1"/>
                <a:t>Lat</a:t>
              </a:r>
              <a:r>
                <a:rPr lang="en-US" sz="1600" b="1" dirty="0"/>
                <a:t>: 38.504°N Lon: 115.692°W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b="1" dirty="0"/>
                <a:t>Nevada, USA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b="1" dirty="0"/>
                <a:t>Elevation: 1350 m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b="1" dirty="0"/>
                <a:t>Size: ~ 15 x 15 Km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b="1" dirty="0"/>
                <a:t>Desert site with no vegetation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87558" y="3513886"/>
              <a:ext cx="17345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</a:rPr>
                <a:t> Image courtesy of USGS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73831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Radiometric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833" y="976744"/>
            <a:ext cx="8866208" cy="313805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NOAA-20 and S-NPP VIIRS uses different solar models </a:t>
            </a:r>
          </a:p>
          <a:p>
            <a:pPr lvl="1"/>
            <a:r>
              <a:rPr lang="en-US" sz="1800" dirty="0"/>
              <a:t>S-NPP uses </a:t>
            </a:r>
            <a:r>
              <a:rPr lang="en-US" sz="1800" dirty="0" err="1"/>
              <a:t>Kurucz</a:t>
            </a:r>
            <a:r>
              <a:rPr lang="en-US" sz="1800" dirty="0"/>
              <a:t> spectrum (MODTRAN 4.0)</a:t>
            </a:r>
          </a:p>
          <a:p>
            <a:pPr lvl="1"/>
            <a:r>
              <a:rPr lang="en-US" sz="1800" dirty="0"/>
              <a:t>NOAA-20 uses </a:t>
            </a:r>
            <a:r>
              <a:rPr lang="en-US" sz="1800" dirty="0" err="1"/>
              <a:t>Thuillier</a:t>
            </a:r>
            <a:r>
              <a:rPr lang="en-US" sz="1800" dirty="0"/>
              <a:t> solar model.</a:t>
            </a:r>
          </a:p>
          <a:p>
            <a:r>
              <a:rPr lang="en-US" sz="2400" dirty="0"/>
              <a:t>Comparing radiance can result in bias due to differences in solar irradiance model.</a:t>
            </a:r>
          </a:p>
          <a:p>
            <a:pPr lvl="1"/>
            <a:r>
              <a:rPr lang="en-US" sz="1800" dirty="0"/>
              <a:t>Figure indicates bias for most of the bands; M2 suggests large bias of more than 3%.</a:t>
            </a:r>
          </a:p>
          <a:p>
            <a:r>
              <a:rPr lang="en-US" sz="2200" dirty="0"/>
              <a:t>CEOS  Solar Irradiance Model will be considered for J2 VIIRS product. </a:t>
            </a:r>
          </a:p>
          <a:p>
            <a:pPr lvl="1"/>
            <a:r>
              <a:rPr lang="en-US" sz="1800" dirty="0">
                <a:hlinkClick r:id="rId2"/>
              </a:rPr>
              <a:t>http://calvalportal.ceos.org/</a:t>
            </a:r>
            <a:r>
              <a:rPr lang="en-US" sz="1800" dirty="0"/>
              <a:t> or </a:t>
            </a:r>
            <a:r>
              <a:rPr lang="en-US" sz="1800" dirty="0">
                <a:hlinkClick r:id="rId3"/>
              </a:rPr>
              <a:t>https://www.pmodwrc.ch/en/research-development/solar-physics/solar-spectrum/</a:t>
            </a:r>
            <a:endParaRPr lang="en-US" sz="1800" dirty="0"/>
          </a:p>
          <a:p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08" y="4114798"/>
            <a:ext cx="5038057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7107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JPSS-2 VIIRS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55" y="976744"/>
            <a:ext cx="8666018" cy="5658231"/>
          </a:xfrm>
        </p:spPr>
        <p:txBody>
          <a:bodyPr>
            <a:noAutofit/>
          </a:bodyPr>
          <a:lstStyle/>
          <a:p>
            <a:r>
              <a:rPr lang="en-US" sz="2000" dirty="0"/>
              <a:t>JPSS-2 </a:t>
            </a:r>
          </a:p>
          <a:p>
            <a:pPr lvl="1"/>
            <a:r>
              <a:rPr lang="en-US" sz="2000" dirty="0"/>
              <a:t>VIIRS instrument passed PSR (pre-shipment review) and is in storage until shipment for spacecraft integration in 2020</a:t>
            </a:r>
          </a:p>
          <a:p>
            <a:pPr lvl="2"/>
            <a:r>
              <a:rPr lang="en-US" sz="1600" dirty="0"/>
              <a:t>Eliminated M6 rollover at high radiance</a:t>
            </a:r>
          </a:p>
          <a:p>
            <a:pPr lvl="2"/>
            <a:r>
              <a:rPr lang="en-US" sz="1600" dirty="0"/>
              <a:t>Eliminated low-radiance nonlinearity in DNB and the SWIR bands (return to the near-constant DNB pixel size across full scan)</a:t>
            </a:r>
          </a:p>
          <a:p>
            <a:pPr lvl="2"/>
            <a:r>
              <a:rPr lang="en-US" sz="1600" dirty="0"/>
              <a:t>Eliminated DNB stray light (based on prelaunch tests)</a:t>
            </a:r>
          </a:p>
          <a:p>
            <a:pPr lvl="2"/>
            <a:r>
              <a:rPr lang="en-US" sz="1600" dirty="0"/>
              <a:t>Reduced polarization sensitivity to within requirements (except for M1)</a:t>
            </a:r>
          </a:p>
          <a:p>
            <a:pPr lvl="2"/>
            <a:r>
              <a:rPr lang="en-US" sz="1600" dirty="0"/>
              <a:t>Improved co-registration between VNIR and SWIR/MWIR/LWIR bands</a:t>
            </a:r>
          </a:p>
          <a:p>
            <a:pPr lvl="1"/>
            <a:r>
              <a:rPr lang="en-US" sz="2000" dirty="0"/>
              <a:t>Spacecraft launch is planned for March 2022</a:t>
            </a:r>
          </a:p>
          <a:p>
            <a:r>
              <a:rPr lang="en-US" sz="2000" dirty="0"/>
              <a:t>JPSS-3 </a:t>
            </a:r>
          </a:p>
          <a:p>
            <a:pPr lvl="1"/>
            <a:r>
              <a:rPr lang="en-US" sz="2000" dirty="0"/>
              <a:t>VIIRS instrument integration and testing started in 2019</a:t>
            </a:r>
          </a:p>
          <a:p>
            <a:pPr lvl="1"/>
            <a:r>
              <a:rPr lang="en-US" sz="2000" dirty="0"/>
              <a:t>Spacecraft launch is planned for 2027</a:t>
            </a:r>
          </a:p>
          <a:p>
            <a:r>
              <a:rPr lang="en-US" sz="2000" dirty="0"/>
              <a:t>JPSS-4 </a:t>
            </a:r>
          </a:p>
          <a:p>
            <a:pPr lvl="1"/>
            <a:r>
              <a:rPr lang="en-US" sz="2000" dirty="0"/>
              <a:t>Manufacturing of VIIRS instrument components has started</a:t>
            </a:r>
          </a:p>
          <a:p>
            <a:pPr lvl="1"/>
            <a:r>
              <a:rPr lang="en-US" sz="2000" dirty="0"/>
              <a:t>Spacecraft launch is notionally planned for 2032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587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S-NPP VIIRS V2 Reprocessing &amp;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55" y="902825"/>
            <a:ext cx="8666018" cy="5769980"/>
          </a:xfrm>
        </p:spPr>
        <p:txBody>
          <a:bodyPr>
            <a:normAutofit lnSpcReduction="10000"/>
          </a:bodyPr>
          <a:lstStyle/>
          <a:p>
            <a:pPr marL="234950" indent="-234950"/>
            <a:r>
              <a:rPr lang="en-US" sz="1800" b="1" dirty="0"/>
              <a:t>RSB Bands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</a:rPr>
              <a:t>Using consistent </a:t>
            </a:r>
            <a:r>
              <a:rPr lang="en-US" sz="1500" dirty="0" err="1">
                <a:solidFill>
                  <a:srgbClr val="0000FF"/>
                </a:solidFill>
              </a:rPr>
              <a:t>RSBAutocal</a:t>
            </a:r>
            <a:r>
              <a:rPr lang="en-US" sz="1500" dirty="0">
                <a:solidFill>
                  <a:srgbClr val="0000FF"/>
                </a:solidFill>
              </a:rPr>
              <a:t> F-factors with MODTRAN/</a:t>
            </a:r>
            <a:r>
              <a:rPr lang="en-US" sz="1500" dirty="0" err="1">
                <a:solidFill>
                  <a:srgbClr val="0000FF"/>
                </a:solidFill>
              </a:rPr>
              <a:t>Kurucz</a:t>
            </a:r>
            <a:r>
              <a:rPr lang="en-US" sz="1500" dirty="0">
                <a:solidFill>
                  <a:srgbClr val="0000FF"/>
                </a:solidFill>
              </a:rPr>
              <a:t> solar spectrum (V1)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</a:rPr>
              <a:t>OC F-factor based bias correction;  Constant bias correction  M5/M7 (V1/V2)</a:t>
            </a:r>
          </a:p>
          <a:p>
            <a:pPr lvl="1"/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RSBAUTOCAL F-factors based on re-analyzed SD/SDSM screen and BRDF LUTs annual oscillation removed + further smoothed (V2)</a:t>
            </a:r>
          </a:p>
          <a:p>
            <a:pPr lvl="1"/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Using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Thuillier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(2002) solar spectrum, consistent with NOAA-20 (V2); makes difference in radiance</a:t>
            </a:r>
          </a:p>
          <a:p>
            <a:pPr lvl="1"/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Updated NOAA Ocean Color F-factor based bias correction  (V2)</a:t>
            </a:r>
          </a:p>
          <a:p>
            <a:pPr lvl="1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STAR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Kalman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Filter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based bias correction factors based on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LunarCal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/DCC/SNO (V2) for VNIR bands</a:t>
            </a:r>
          </a:p>
          <a:p>
            <a:pPr lvl="1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Roughness-induced Rayleigh Scattering (SRRS)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for SWIR bands (V2)</a:t>
            </a:r>
            <a:endParaRPr lang="en-US" sz="1500" dirty="0">
              <a:solidFill>
                <a:schemeClr val="bg1">
                  <a:lumMod val="50000"/>
                </a:schemeClr>
              </a:solidFill>
            </a:endParaRPr>
          </a:p>
          <a:p>
            <a:pPr marL="234950" indent="-234950"/>
            <a:r>
              <a:rPr lang="en-US" sz="1800" b="1" dirty="0"/>
              <a:t>TEB Bands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</a:rPr>
              <a:t>Preliminary WUCD bias correction applied to M15/M16 (V1)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</a:rPr>
              <a:t>Improved EBBT LUT, radiance limit mismatch resolved + better BT limits (V1/</a:t>
            </a:r>
            <a:r>
              <a:rPr lang="en-US" sz="1500" dirty="0">
                <a:solidFill>
                  <a:srgbClr val="00B050"/>
                </a:solidFill>
              </a:rPr>
              <a:t>V2</a:t>
            </a:r>
            <a:r>
              <a:rPr lang="en-US" sz="15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500" dirty="0">
                <a:solidFill>
                  <a:srgbClr val="00B050"/>
                </a:solidFill>
              </a:rPr>
              <a:t>Improved WUCD bias correction (corrected DELTA-C-LUT error), applied to all TEBs (V2)</a:t>
            </a:r>
          </a:p>
          <a:p>
            <a:pPr marL="223838" indent="-280988"/>
            <a:r>
              <a:rPr lang="en-US" sz="1800" b="1" dirty="0"/>
              <a:t>DNB 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</a:rPr>
              <a:t>Time dependent DNB RSRs (50+ RSR LUTs) (V1/</a:t>
            </a:r>
            <a:r>
              <a:rPr lang="en-US" sz="1500" dirty="0">
                <a:solidFill>
                  <a:srgbClr val="00B050"/>
                </a:solidFill>
              </a:rPr>
              <a:t>V2</a:t>
            </a:r>
            <a:r>
              <a:rPr lang="en-US" sz="1500" dirty="0">
                <a:solidFill>
                  <a:srgbClr val="0000FF"/>
                </a:solidFill>
              </a:rPr>
              <a:t>) with improved RSBAUTOCAL LGS gains (V1/</a:t>
            </a:r>
            <a:r>
              <a:rPr lang="en-US" sz="1500" dirty="0">
                <a:solidFill>
                  <a:srgbClr val="00B050"/>
                </a:solidFill>
              </a:rPr>
              <a:t>V2</a:t>
            </a:r>
            <a:r>
              <a:rPr lang="en-US" sz="15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</a:rPr>
              <a:t>Airglow free pitch maneuver based deep space data for dark offset, significant reduction in negative radiances (V1/</a:t>
            </a:r>
            <a:r>
              <a:rPr lang="en-US" sz="1500" dirty="0">
                <a:solidFill>
                  <a:srgbClr val="00B050"/>
                </a:solidFill>
              </a:rPr>
              <a:t>V2</a:t>
            </a:r>
            <a:r>
              <a:rPr lang="en-US" sz="15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</a:rPr>
              <a:t>Reprocessed using on-orbit based offset and gain ratio (V1/</a:t>
            </a:r>
            <a:r>
              <a:rPr lang="en-US" sz="1500" dirty="0">
                <a:solidFill>
                  <a:srgbClr val="00B050"/>
                </a:solidFill>
              </a:rPr>
              <a:t>V2</a:t>
            </a:r>
            <a:r>
              <a:rPr lang="en-US" sz="15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</a:rPr>
              <a:t>Reprocessing implements stray light correction for the entire record (V1/</a:t>
            </a:r>
            <a:r>
              <a:rPr lang="en-US" sz="1500" dirty="0">
                <a:solidFill>
                  <a:srgbClr val="00B050"/>
                </a:solidFill>
              </a:rPr>
              <a:t>V2</a:t>
            </a:r>
            <a:r>
              <a:rPr lang="en-US" sz="15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</a:rPr>
              <a:t>Terrain corrected geolocation is generated for the entire data record(V1/</a:t>
            </a:r>
            <a:r>
              <a:rPr lang="en-US" sz="1500" dirty="0">
                <a:solidFill>
                  <a:srgbClr val="00B050"/>
                </a:solidFill>
              </a:rPr>
              <a:t>V2</a:t>
            </a:r>
            <a:r>
              <a:rPr lang="en-US" sz="15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500" dirty="0">
                <a:solidFill>
                  <a:srgbClr val="00B050"/>
                </a:solidFill>
              </a:rPr>
              <a:t>Improved calibration offsets with striping correction for Agg29-32 (V2)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8931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0" y="1"/>
            <a:ext cx="9121269" cy="68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440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GOES-16 as GOES-East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0554" y="976745"/>
                <a:ext cx="8336671" cy="551613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GOES-16, the first NOAA GOES-R series geostationary satellite was launched on 11/19/2016.  </a:t>
                </a:r>
              </a:p>
              <a:p>
                <a:r>
                  <a:rPr lang="en-US" dirty="0"/>
                  <a:t>After intensive post-launch tests (PLT) and post-launch product tests (PLPT) at the check-out point at ~89.5</a:t>
                </a:r>
                <a:r>
                  <a:rPr lang="en-US" baseline="30000" dirty="0"/>
                  <a:t>o</a:t>
                </a:r>
                <a:r>
                  <a:rPr lang="en-US" dirty="0"/>
                  <a:t>W, it drifted eastward and operates as the GOES-East at 75.2W since 12/18/2017</a:t>
                </a:r>
              </a:p>
              <a:p>
                <a:r>
                  <a:rPr lang="en-US" dirty="0"/>
                  <a:t>The IR radiance is very stable and well calibrated.</a:t>
                </a:r>
              </a:p>
              <a:p>
                <a:r>
                  <a:rPr lang="en-US" dirty="0"/>
                  <a:t>Calibration accuracy of all the ABI Visible and Near-infrared (NVIR) bands is within 5%, after the recent update of solar diffusor calibration look-up table (LUT) at B02 (0.64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en-US" dirty="0"/>
                  <a:t>m).</a:t>
                </a:r>
              </a:p>
              <a:p>
                <a:r>
                  <a:rPr lang="en-US" dirty="0"/>
                  <a:t>More details on GOES-16/17 performances are available at: </a:t>
                </a:r>
                <a:r>
                  <a:rPr lang="en-US" dirty="0">
                    <a:hlinkClick r:id="rId2"/>
                  </a:rPr>
                  <a:t>https://www.star.nesdis.noaa.gov/GOESCal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0554" y="976745"/>
                <a:ext cx="8336671" cy="5516130"/>
              </a:xfrm>
              <a:blipFill>
                <a:blip r:embed="rId3"/>
                <a:stretch>
                  <a:fillRect l="-1096" t="-1657" r="-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72221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GOES-16 B02 (0.64µm) Solar Cal. LUT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86" y="1389747"/>
            <a:ext cx="7067550" cy="4038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525500" y="2613991"/>
            <a:ext cx="705678" cy="844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31178" y="1987825"/>
            <a:ext cx="172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of B02 solar diffuser calibration look-up table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8250" y="5428347"/>
            <a:ext cx="7527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Time-series of daily GEO-LEO inter-calibration results for G16 B02 (0.64µm).  The G16 B02 radiance after the solar cal. LUT update agrees well with the SNPP/VIIRS and N20/VIIRS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47601745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1631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94" y="4336239"/>
            <a:ext cx="2763932" cy="2262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GOES-17 as GOES-West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22" y="1163669"/>
            <a:ext cx="8666018" cy="317257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GOES-17 was successfully launched on March 1, 2018.</a:t>
            </a:r>
          </a:p>
          <a:p>
            <a:r>
              <a:rPr lang="en-US" dirty="0"/>
              <a:t>After the PLT/PLPT tests at the checkout point, it drifted to the 137.2</a:t>
            </a:r>
            <a:r>
              <a:rPr lang="en-US" baseline="30000" dirty="0">
                <a:sym typeface="Wingdings" pitchFamily="2" charset="2"/>
              </a:rPr>
              <a:t>o</a:t>
            </a:r>
            <a:r>
              <a:rPr lang="en-US" dirty="0"/>
              <a:t>W position and became GOES-West on February 12, 2019.</a:t>
            </a:r>
          </a:p>
          <a:p>
            <a:r>
              <a:rPr lang="en-US" dirty="0"/>
              <a:t>Despite the loop heat pipe (LHP) anomaly discovered in the early PLT period, GOES-17 ABI is optimized to greatly improve its performance and joins GOES-16 to provide the visible and infrared imagery with high spatial, temporal and spectral, radiometric and geometric quality in the Western Hemisphere.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87225" y="5322503"/>
            <a:ext cx="4572000" cy="10041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GOES-17 image of clouds around Hawaii’s Big Island on Jan. 15, 2019 (https://www.nesdis.noaa.gov/content/goes-17-now-operational-here%E2%80%99s-what-it-means-weather-forecasts-western-us)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8422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sz="2800" dirty="0"/>
              <a:t>GOES-17 First Image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87669" y="6492875"/>
            <a:ext cx="2133600" cy="365125"/>
          </a:xfrm>
        </p:spPr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02026" y="6031210"/>
            <a:ext cx="717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GOES-17 ABI “First Light” Full Disk Image (2018-05-20 at 12:00pm)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32" y="1300111"/>
            <a:ext cx="4305535" cy="42539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3122" y="6369764"/>
            <a:ext cx="80208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https://www.nesdis.noaa.gov/content/goes-17-releases-%E2%80%98first-light%E2%80%99-imagery-its-advanced-baseline-imager-abi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04991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ES-17 ABI - VNIR Inter-Calibration  - GEO-LEO Reflectance Ratio - VIIRS to ABI - Ban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005470"/>
            <a:ext cx="3866323" cy="285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GOES-17 Radiance Quality and Major VNIR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55" y="976746"/>
            <a:ext cx="8666018" cy="31968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During the time when the IR focal plane temperature is controlled, IR radiance is stable and well calibrated. </a:t>
            </a:r>
          </a:p>
          <a:p>
            <a:r>
              <a:rPr lang="en-US" dirty="0"/>
              <a:t>The overall calibration accuracy of the G17 VNIR bands is less than 5% for all the six VNIR bands except for B02.  B02 (0.64µm) was brighter than the reference by ~8%.</a:t>
            </a:r>
          </a:p>
          <a:p>
            <a:r>
              <a:rPr lang="en-US" dirty="0"/>
              <a:t>On April 27, 2019, the solar calibration look-up table was updated for G17 B02 which reduced the calibrated radiance by about 6.9%. </a:t>
            </a:r>
          </a:p>
          <a:p>
            <a:r>
              <a:rPr lang="en-US" dirty="0"/>
              <a:t>Efforts are still ongoing to improve the G17 ABI radiance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438940" y="5017548"/>
            <a:ext cx="352287" cy="3623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32489" y="4673866"/>
            <a:ext cx="1762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Solar diffusor LUT update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4114800" y="51926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/>
              <a:t>Daily monitoring of GEO-LEO inter-calibration result for G17 B02 (0.64µm).  The G17 B02 radiance after the solar cal. LUT update overall agrees well with the SNPP/VIIRS and N20/VIIRS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01660147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55" y="976744"/>
            <a:ext cx="8666018" cy="5753933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NOAA-20</a:t>
            </a:r>
          </a:p>
          <a:p>
            <a:pPr lvl="1"/>
            <a:r>
              <a:rPr lang="en-US" sz="2000" dirty="0"/>
              <a:t>Launched on 11/18/2017</a:t>
            </a:r>
          </a:p>
          <a:p>
            <a:pPr lvl="1"/>
            <a:r>
              <a:rPr lang="en-US" sz="2000" dirty="0"/>
              <a:t>VIIRS RSB, TEB and DNB are performing very stable within the specifications. </a:t>
            </a:r>
          </a:p>
          <a:p>
            <a:r>
              <a:rPr lang="en-US" sz="2400" dirty="0"/>
              <a:t>S-NPP</a:t>
            </a:r>
          </a:p>
          <a:p>
            <a:pPr lvl="1"/>
            <a:r>
              <a:rPr lang="en-US" sz="2000" dirty="0"/>
              <a:t>VIIRS RSB, TEB and DNB bands are in nominal status and providing stable observations. </a:t>
            </a:r>
          </a:p>
          <a:p>
            <a:pPr lvl="1"/>
            <a:endParaRPr lang="en-US" sz="1800" dirty="0"/>
          </a:p>
          <a:p>
            <a:r>
              <a:rPr lang="en-US" sz="2400" dirty="0"/>
              <a:t>GOES-16</a:t>
            </a:r>
          </a:p>
          <a:p>
            <a:pPr lvl="1"/>
            <a:r>
              <a:rPr lang="en-US" sz="1800" dirty="0"/>
              <a:t>Became GOES-East at 75.2</a:t>
            </a:r>
            <a:r>
              <a:rPr lang="en-US" sz="1800" baseline="30000" dirty="0">
                <a:sym typeface="Wingdings" pitchFamily="2" charset="2"/>
              </a:rPr>
              <a:t>o</a:t>
            </a:r>
            <a:r>
              <a:rPr lang="en-US" sz="1800" dirty="0"/>
              <a:t>W on 12/18/2017.</a:t>
            </a:r>
          </a:p>
          <a:p>
            <a:pPr lvl="1"/>
            <a:r>
              <a:rPr lang="en-US" sz="1800" dirty="0"/>
              <a:t>ABI is performing well. </a:t>
            </a:r>
          </a:p>
          <a:p>
            <a:pPr lvl="1"/>
            <a:r>
              <a:rPr lang="en-US" sz="1800" dirty="0"/>
              <a:t>VNIR calibration accuracy is less than 5% after the recent solar calibration LUT update.</a:t>
            </a:r>
          </a:p>
          <a:p>
            <a:r>
              <a:rPr lang="en-US" sz="2400" dirty="0">
                <a:sym typeface="Wingdings" pitchFamily="2" charset="2"/>
              </a:rPr>
              <a:t>GOES-17</a:t>
            </a:r>
          </a:p>
          <a:p>
            <a:pPr lvl="1"/>
            <a:r>
              <a:rPr lang="en-US" sz="1800" dirty="0">
                <a:sym typeface="Wingdings" pitchFamily="2" charset="2"/>
              </a:rPr>
              <a:t>Launched on 3/1/2018</a:t>
            </a:r>
          </a:p>
          <a:p>
            <a:pPr lvl="1"/>
            <a:r>
              <a:rPr lang="en-US" sz="1800" dirty="0">
                <a:sym typeface="Wingdings" pitchFamily="2" charset="2"/>
              </a:rPr>
              <a:t>Became GOES-West at 137.2</a:t>
            </a:r>
            <a:r>
              <a:rPr lang="en-US" sz="1800" baseline="30000" dirty="0">
                <a:sym typeface="Wingdings" pitchFamily="2" charset="2"/>
              </a:rPr>
              <a:t>o</a:t>
            </a:r>
            <a:r>
              <a:rPr lang="en-US" sz="1800" dirty="0">
                <a:sym typeface="Wingdings" pitchFamily="2" charset="2"/>
              </a:rPr>
              <a:t>W on 2/12/2019. </a:t>
            </a:r>
          </a:p>
          <a:p>
            <a:pPr lvl="1"/>
            <a:r>
              <a:rPr lang="en-US" sz="1800" dirty="0"/>
              <a:t>Despite the LUT anomaly, GOES-17 ABI is optimized to provide high quality data.</a:t>
            </a:r>
          </a:p>
          <a:p>
            <a:pPr lvl="1"/>
            <a:r>
              <a:rPr lang="en-US" sz="1800" dirty="0"/>
              <a:t>Efforts are still ongoing to improve the GOES-17 ABI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85301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146" y="50991"/>
            <a:ext cx="7886700" cy="735900"/>
          </a:xfrm>
        </p:spPr>
        <p:txBody>
          <a:bodyPr>
            <a:normAutofit/>
          </a:bodyPr>
          <a:lstStyle/>
          <a:p>
            <a:pPr algn="ctr"/>
            <a:r>
              <a:rPr lang="en-US" sz="2850" dirty="0"/>
              <a:t>NOAA-20 VIIRS DNB Striping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59" y="1224852"/>
            <a:ext cx="8001537" cy="1149209"/>
          </a:xfrm>
        </p:spPr>
        <p:txBody>
          <a:bodyPr>
            <a:noAutofit/>
          </a:bodyPr>
          <a:lstStyle/>
          <a:p>
            <a:r>
              <a:rPr lang="en-US" sz="2400" dirty="0"/>
              <a:t>Gain ratio LUT deriving algorithm updated since Nov. 2018 </a:t>
            </a:r>
          </a:p>
          <a:p>
            <a:pPr lvl="1"/>
            <a:r>
              <a:rPr lang="en-US" sz="2000" dirty="0"/>
              <a:t>mitigates striping in nighttime imagery resulting from non-linearity.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26" y="2553751"/>
            <a:ext cx="4354830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64" y="3729204"/>
            <a:ext cx="2185988" cy="2194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04" y="3739547"/>
            <a:ext cx="2185988" cy="219456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862920" y="2482984"/>
            <a:ext cx="855232" cy="9791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Down Arrow 13"/>
          <p:cNvSpPr/>
          <p:nvPr/>
        </p:nvSpPr>
        <p:spPr>
          <a:xfrm>
            <a:off x="6104965" y="3502523"/>
            <a:ext cx="48410" cy="2007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290535" y="3458825"/>
            <a:ext cx="65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striping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3952776" y="4718910"/>
            <a:ext cx="887506" cy="977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3879047" y="4456174"/>
            <a:ext cx="1034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destriping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with new LUT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0496" y="3154950"/>
            <a:ext cx="8883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Oct 24, 2018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94126" y="2812022"/>
            <a:ext cx="7537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California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79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5242" y="2630757"/>
            <a:ext cx="1257300" cy="1028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Kalman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8665" y="2832925"/>
            <a:ext cx="1324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DCC Time Series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8665" y="2353758"/>
            <a:ext cx="16025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RSB</a:t>
            </a:r>
            <a:r>
              <a:rPr lang="en-US" altLang="zh-CN" sz="1350" dirty="0" err="1"/>
              <a:t>AutoCal</a:t>
            </a:r>
            <a:r>
              <a:rPr lang="en-US" altLang="zh-CN" sz="1350" dirty="0"/>
              <a:t> F Factor</a:t>
            </a:r>
          </a:p>
          <a:p>
            <a:r>
              <a:rPr lang="en-US" sz="1350" dirty="0"/>
              <a:t>(Solar diffuser </a:t>
            </a:r>
            <a:r>
              <a:rPr lang="en-US" sz="1350" dirty="0" err="1"/>
              <a:t>cal</a:t>
            </a:r>
            <a:r>
              <a:rPr lang="en-US" sz="1350" dirty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5604100" y="2722967"/>
            <a:ext cx="1072365" cy="828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AI based Forecasting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8666" y="3068324"/>
            <a:ext cx="1550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Lunar F Time Series</a:t>
            </a:r>
          </a:p>
        </p:txBody>
      </p:sp>
      <p:cxnSp>
        <p:nvCxnSpPr>
          <p:cNvPr id="13" name="Straight Arrow Connector 12"/>
          <p:cNvCxnSpPr>
            <a:stCxn id="6" idx="3"/>
          </p:cNvCxnSpPr>
          <p:nvPr/>
        </p:nvCxnSpPr>
        <p:spPr>
          <a:xfrm>
            <a:off x="2971062" y="2596131"/>
            <a:ext cx="474181" cy="26386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3"/>
          </p:cNvCxnSpPr>
          <p:nvPr/>
        </p:nvCxnSpPr>
        <p:spPr>
          <a:xfrm>
            <a:off x="2696899" y="2971425"/>
            <a:ext cx="74834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</p:cNvCxnSpPr>
          <p:nvPr/>
        </p:nvCxnSpPr>
        <p:spPr>
          <a:xfrm>
            <a:off x="2922922" y="3206824"/>
            <a:ext cx="52232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870023" y="3347643"/>
            <a:ext cx="575219" cy="1024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718596" y="3082760"/>
            <a:ext cx="88807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43225" y="2858608"/>
            <a:ext cx="90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Estimated  F-Factor Time Series</a:t>
            </a:r>
          </a:p>
        </p:txBody>
      </p:sp>
      <p:cxnSp>
        <p:nvCxnSpPr>
          <p:cNvPr id="26" name="Straight Arrow Connector 25"/>
          <p:cNvCxnSpPr>
            <a:stCxn id="7" idx="3"/>
          </p:cNvCxnSpPr>
          <p:nvPr/>
        </p:nvCxnSpPr>
        <p:spPr>
          <a:xfrm>
            <a:off x="6676465" y="3136997"/>
            <a:ext cx="6858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57081" y="2163420"/>
            <a:ext cx="1057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Future plan</a:t>
            </a:r>
          </a:p>
          <a:p>
            <a:r>
              <a:rPr lang="en-US" sz="1350" dirty="0"/>
              <a:t>For F-Factor</a:t>
            </a:r>
          </a:p>
        </p:txBody>
      </p:sp>
      <p:cxnSp>
        <p:nvCxnSpPr>
          <p:cNvPr id="29" name="Elbow Connector 28"/>
          <p:cNvCxnSpPr>
            <a:stCxn id="7" idx="2"/>
            <a:endCxn id="4" idx="2"/>
          </p:cNvCxnSpPr>
          <p:nvPr/>
        </p:nvCxnSpPr>
        <p:spPr>
          <a:xfrm rot="5400000">
            <a:off x="5053072" y="2571850"/>
            <a:ext cx="108034" cy="2066390"/>
          </a:xfrm>
          <a:prstGeom prst="bentConnector3">
            <a:avLst>
              <a:gd name="adj1" fmla="val 515474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43001" y="932837"/>
            <a:ext cx="685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Kalman Filter (V2) for VNIR Bands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26692" y="3318787"/>
            <a:ext cx="14147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SNOx</a:t>
            </a:r>
            <a:r>
              <a:rPr lang="en-US" sz="1350" dirty="0"/>
              <a:t> Time Series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79471" y="4185375"/>
            <a:ext cx="60937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Features: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Predict up to two weeks ahead of time for correction (used as a scaling factor);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Different time resolutions (some at irregular interval)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Combine input observations from different sources (</a:t>
            </a:r>
            <a:r>
              <a:rPr lang="en-US" altLang="zh-CN" sz="1350" dirty="0"/>
              <a:t>subject to measurement uncertainty and noise</a:t>
            </a:r>
            <a:r>
              <a:rPr lang="en-US" sz="135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48E68-67B1-4BDF-AA5A-B78A1AD78598}"/>
              </a:ext>
            </a:extLst>
          </p:cNvPr>
          <p:cNvSpPr txBox="1"/>
          <p:nvPr/>
        </p:nvSpPr>
        <p:spPr>
          <a:xfrm>
            <a:off x="1557591" y="1736784"/>
            <a:ext cx="377530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650" dirty="0"/>
              <a:t>Correcting long term degradation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36379A-B4FF-4E54-841B-8651A35AAC6C}"/>
              </a:ext>
            </a:extLst>
          </p:cNvPr>
          <p:cNvSpPr txBox="1"/>
          <p:nvPr/>
        </p:nvSpPr>
        <p:spPr>
          <a:xfrm>
            <a:off x="1418665" y="5440921"/>
            <a:ext cx="62458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350" dirty="0"/>
              <a:t>After using Kalman Filter, excellent stability in VNIR bands, &lt;0.3% change in 5 years.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960"/>
          </a:xfrm>
        </p:spPr>
        <p:txBody>
          <a:bodyPr/>
          <a:lstStyle/>
          <a:p>
            <a:r>
              <a:rPr lang="en-US" dirty="0"/>
              <a:t>S-NPP Reprocessing</a:t>
            </a:r>
          </a:p>
        </p:txBody>
      </p:sp>
    </p:spTree>
    <p:extLst>
      <p:ext uri="{BB962C8B-B14F-4D97-AF65-F5344CB8AC3E}">
        <p14:creationId xmlns:p14="http://schemas.microsoft.com/office/powerpoint/2010/main" val="256239163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4303450-F76F-4C7C-A71D-F2194362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19571"/>
            <a:ext cx="9143999" cy="427904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SRRS Model For VIIRS SWIR Band Correction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9CFAD3-3C4F-4587-AC67-B444E26B5298}"/>
              </a:ext>
            </a:extLst>
          </p:cNvPr>
          <p:cNvSpPr txBox="1"/>
          <p:nvPr/>
        </p:nvSpPr>
        <p:spPr>
          <a:xfrm>
            <a:off x="1609177" y="1750984"/>
            <a:ext cx="61721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 STAR Surface Roughness-induced Rayleigh Scattering (SRRS)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FEE1B0-0894-4943-A4CD-8418E8C1E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43"/>
          <a:stretch/>
        </p:blipFill>
        <p:spPr>
          <a:xfrm>
            <a:off x="1410967" y="2323392"/>
            <a:ext cx="3310874" cy="2342174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988D375-5469-4DB3-AAEB-835AB6B8E6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6578"/>
          <a:stretch/>
        </p:blipFill>
        <p:spPr>
          <a:xfrm>
            <a:off x="4723513" y="2157649"/>
            <a:ext cx="2862818" cy="2428193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427B61A0-52F1-4C79-9563-545553D60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438" y="500757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190230C-C7E3-427F-A84C-B0D3489D4F1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10336" y="2803901"/>
          <a:ext cx="16002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5" imgW="2133600" imgH="647700" progId="Equation.DSMT4">
                  <p:embed/>
                </p:oleObj>
              </mc:Choice>
              <mc:Fallback>
                <p:oleObj name="Equation" r:id="rId5" imgW="2133600" imgH="6477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190230C-C7E3-427F-A84C-B0D3489D4F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0336" y="2803901"/>
                        <a:ext cx="16002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82FA5C3-2D83-41D4-A70A-3C97616E3C60}"/>
              </a:ext>
            </a:extLst>
          </p:cNvPr>
          <p:cNvSpPr txBox="1"/>
          <p:nvPr/>
        </p:nvSpPr>
        <p:spPr>
          <a:xfrm>
            <a:off x="1424058" y="4840834"/>
            <a:ext cx="4959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Ref: Shao, X.; Cao,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Changyong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; Liu, T.-C. Remote Sensing 2016, 8, 254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103B76-33AA-46E8-8087-952A04486CBA}"/>
              </a:ext>
            </a:extLst>
          </p:cNvPr>
          <p:cNvSpPr txBox="1"/>
          <p:nvPr/>
        </p:nvSpPr>
        <p:spPr>
          <a:xfrm>
            <a:off x="1494374" y="5327443"/>
            <a:ext cx="62870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350" dirty="0"/>
              <a:t>After using SRRS model, excellent stability in SWIR bands, &lt;0.15% change in 5 years.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9EEE11-48B7-451A-9720-8C481D1C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774532"/>
            <a:ext cx="2057400" cy="273844"/>
          </a:xfrm>
        </p:spPr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S-NPP Reprocessing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8295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7351" y="986903"/>
            <a:ext cx="5886450" cy="456188"/>
          </a:xfrm>
        </p:spPr>
        <p:txBody>
          <a:bodyPr>
            <a:normAutofit/>
          </a:bodyPr>
          <a:lstStyle/>
          <a:p>
            <a:pPr algn="ctr"/>
            <a:r>
              <a:rPr lang="en-US" sz="2250" dirty="0">
                <a:solidFill>
                  <a:srgbClr val="0070C0"/>
                </a:solidFill>
              </a:rPr>
              <a:t>S-NPP VIIRS V2 Reprocessing Data Distribution</a:t>
            </a:r>
          </a:p>
        </p:txBody>
      </p:sp>
      <p:sp>
        <p:nvSpPr>
          <p:cNvPr id="10" name="Content Placeholder 9"/>
          <p:cNvSpPr>
            <a:spLocks noGrp="1"/>
          </p:cNvSpPr>
          <p:nvPr/>
        </p:nvSpPr>
        <p:spPr>
          <a:xfrm>
            <a:off x="526648" y="1595804"/>
            <a:ext cx="8061767" cy="44049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/>
            <a:r>
              <a:rPr lang="en-US" sz="1600" b="1" dirty="0">
                <a:solidFill>
                  <a:prstClr val="black"/>
                </a:solidFill>
              </a:rPr>
              <a:t>Data server</a:t>
            </a:r>
          </a:p>
          <a:p>
            <a:pPr marL="476250" lvl="1" indent="-176213"/>
            <a:r>
              <a:rPr lang="en-US" sz="1600" dirty="0">
                <a:solidFill>
                  <a:prstClr val="black"/>
                </a:solidFill>
              </a:rPr>
              <a:t>FTP or/and HTTP</a:t>
            </a:r>
          </a:p>
          <a:p>
            <a:pPr marL="476250" lvl="1" indent="-176213"/>
            <a:r>
              <a:rPr lang="en-US" sz="1600" dirty="0">
                <a:solidFill>
                  <a:prstClr val="black"/>
                </a:solidFill>
              </a:rPr>
              <a:t>Both servers are located at Bamboo CICS/UMD due to large volume of dataset</a:t>
            </a:r>
          </a:p>
          <a:p>
            <a:pPr marL="476250" lvl="1" indent="-176213"/>
            <a:r>
              <a:rPr lang="en-US" sz="1600" b="1" dirty="0">
                <a:solidFill>
                  <a:prstClr val="black"/>
                </a:solidFill>
              </a:rPr>
              <a:t>FTP push service highly recommended for bulk transfer (part of Reprocessing on-Demand using </a:t>
            </a:r>
            <a:r>
              <a:rPr lang="en-US" sz="1600" b="1" dirty="0" err="1">
                <a:solidFill>
                  <a:prstClr val="black"/>
                </a:solidFill>
              </a:rPr>
              <a:t>scp</a:t>
            </a:r>
            <a:r>
              <a:rPr lang="en-US" sz="1600" b="1" dirty="0">
                <a:solidFill>
                  <a:prstClr val="black"/>
                </a:solidFill>
              </a:rPr>
              <a:t>/</a:t>
            </a:r>
            <a:r>
              <a:rPr lang="en-US" sz="1600" b="1" dirty="0" err="1">
                <a:solidFill>
                  <a:prstClr val="black"/>
                </a:solidFill>
              </a:rPr>
              <a:t>sftp</a:t>
            </a:r>
            <a:r>
              <a:rPr lang="en-US" sz="1600" b="1" dirty="0">
                <a:solidFill>
                  <a:prstClr val="black"/>
                </a:solidFill>
              </a:rPr>
              <a:t>)</a:t>
            </a:r>
          </a:p>
          <a:p>
            <a:pPr marL="476250" lvl="1" indent="-176213"/>
            <a:r>
              <a:rPr lang="en-US" sz="1600" dirty="0">
                <a:solidFill>
                  <a:prstClr val="black"/>
                </a:solidFill>
              </a:rPr>
              <a:t>Direct access to all available granules can be obtained through web browser but slow.</a:t>
            </a:r>
            <a:endParaRPr lang="en-US" sz="1200" dirty="0">
              <a:solidFill>
                <a:prstClr val="black"/>
              </a:solidFill>
            </a:endParaRPr>
          </a:p>
          <a:p>
            <a:pPr marL="176213" indent="-176213"/>
            <a:r>
              <a:rPr lang="en-US" sz="1600" b="1" dirty="0">
                <a:solidFill>
                  <a:prstClr val="black"/>
                </a:solidFill>
              </a:rPr>
              <a:t>Investigating a </a:t>
            </a:r>
            <a:r>
              <a:rPr lang="en-US" sz="1600" b="1" dirty="0">
                <a:solidFill>
                  <a:prstClr val="black"/>
                </a:solidFill>
                <a:hlinkClick r:id="rId2"/>
              </a:rPr>
              <a:t>SIPS</a:t>
            </a:r>
            <a:r>
              <a:rPr lang="en-US" sz="1600" b="1" dirty="0">
                <a:solidFill>
                  <a:prstClr val="black"/>
                </a:solidFill>
              </a:rPr>
              <a:t> -like web interface</a:t>
            </a:r>
            <a:r>
              <a:rPr lang="en-US" sz="1600" b="1" dirty="0">
                <a:solidFill>
                  <a:prstClr val="black"/>
                </a:solidFill>
                <a:hlinkClick r:id="rId2"/>
              </a:rPr>
              <a:t> </a:t>
            </a:r>
            <a:endParaRPr lang="en-US" sz="1600" b="1" dirty="0">
              <a:solidFill>
                <a:prstClr val="black"/>
              </a:solidFill>
            </a:endParaRPr>
          </a:p>
          <a:p>
            <a:pPr marL="476250" lvl="1" indent="-176213"/>
            <a:r>
              <a:rPr lang="en-US" sz="1200" b="1" dirty="0">
                <a:solidFill>
                  <a:prstClr val="black"/>
                </a:solidFill>
              </a:rPr>
              <a:t>Driven by SQL DBMS server and geospatial search (leveraging NASA Atmosphere and Land SIPS technology)</a:t>
            </a:r>
          </a:p>
          <a:p>
            <a:pPr marL="476250" lvl="1" indent="-176213"/>
            <a:r>
              <a:rPr lang="en-US" sz="1600" dirty="0">
                <a:solidFill>
                  <a:prstClr val="black"/>
                </a:solidFill>
              </a:rPr>
              <a:t>Web Interface design </a:t>
            </a:r>
          </a:p>
          <a:p>
            <a:pPr marL="476250" lvl="1" indent="-176213"/>
            <a:r>
              <a:rPr lang="en-US" sz="1600" dirty="0">
                <a:solidFill>
                  <a:prstClr val="black"/>
                </a:solidFill>
              </a:rPr>
              <a:t>Subcategory for each sensor/data type (GMTCO GITCO GDNBO SVI SVM SVDNB)</a:t>
            </a:r>
          </a:p>
          <a:p>
            <a:pPr marL="776288" lvl="2" indent="-176213"/>
            <a:r>
              <a:rPr lang="en-US" sz="1200" dirty="0">
                <a:solidFill>
                  <a:prstClr val="black"/>
                </a:solidFill>
              </a:rPr>
              <a:t>Provide bash scripts to users for easy downloading</a:t>
            </a:r>
          </a:p>
          <a:p>
            <a:pPr marL="176213" indent="-176213"/>
            <a:r>
              <a:rPr lang="en-US" sz="1600" b="1" dirty="0">
                <a:solidFill>
                  <a:prstClr val="black"/>
                </a:solidFill>
              </a:rPr>
              <a:t>Other options for very large volume datasets request (&gt;1TB)</a:t>
            </a:r>
          </a:p>
          <a:p>
            <a:pPr marL="476250" lvl="1" indent="-176213"/>
            <a:r>
              <a:rPr lang="en-US" sz="1600" dirty="0">
                <a:solidFill>
                  <a:prstClr val="black"/>
                </a:solidFill>
              </a:rPr>
              <a:t>provide large tar balls for easy downloading (e.g., ATMS tar ball files are available at </a:t>
            </a:r>
            <a:r>
              <a:rPr lang="en-US" sz="1600" dirty="0">
                <a:solidFill>
                  <a:prstClr val="black"/>
                </a:solidFill>
                <a:hlinkClick r:id="rId3"/>
              </a:rPr>
              <a:t>ftp://jlrdata.umd.edu/pub/ATMS/</a:t>
            </a:r>
            <a:r>
              <a:rPr lang="en-US" sz="1600" dirty="0">
                <a:solidFill>
                  <a:prstClr val="black"/>
                </a:solidFill>
              </a:rPr>
              <a:t>)</a:t>
            </a:r>
          </a:p>
          <a:p>
            <a:pPr marL="476250" lvl="1" indent="-176213"/>
            <a:r>
              <a:rPr lang="en-US" sz="1600" dirty="0">
                <a:solidFill>
                  <a:prstClr val="black"/>
                </a:solidFill>
              </a:rPr>
              <a:t>Automate control data flow for specific user (generate tar files, remove tar files after downloading, currently performing it for CrIS FSR data month by month </a:t>
            </a:r>
            <a:r>
              <a:rPr lang="en-US" sz="1600" dirty="0">
                <a:solidFill>
                  <a:prstClr val="black"/>
                </a:solidFill>
                <a:hlinkClick r:id="rId4"/>
              </a:rPr>
              <a:t>ftp://jlrdata.umd.edu/pub/ATMS/CrIS/</a:t>
            </a:r>
            <a:r>
              <a:rPr lang="en-US" sz="1600" dirty="0">
                <a:solidFill>
                  <a:prstClr val="black"/>
                </a:solidFill>
              </a:rPr>
              <a:t>)</a:t>
            </a:r>
          </a:p>
          <a:p>
            <a:pPr marL="476250" lvl="1" indent="-176213"/>
            <a:endParaRPr lang="en-US" sz="1600" b="1" dirty="0">
              <a:solidFill>
                <a:prstClr val="black"/>
              </a:solidFill>
            </a:endParaRPr>
          </a:p>
          <a:p>
            <a:pPr marL="476250" lvl="1" indent="-176213"/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S-NPP Reprocessing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6345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GOES-NOP(GOES-13/14/15)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55" y="976744"/>
            <a:ext cx="8666018" cy="5259163"/>
          </a:xfrm>
        </p:spPr>
        <p:txBody>
          <a:bodyPr>
            <a:normAutofit/>
          </a:bodyPr>
          <a:lstStyle/>
          <a:p>
            <a:r>
              <a:rPr lang="en-US" dirty="0"/>
              <a:t>GOES-13, the previous GOES-East at 75</a:t>
            </a:r>
            <a:r>
              <a:rPr lang="en-US" baseline="30000" dirty="0">
                <a:sym typeface="Wingdings" pitchFamily="2" charset="2"/>
              </a:rPr>
              <a:t>o</a:t>
            </a:r>
            <a:r>
              <a:rPr lang="en-US" dirty="0"/>
              <a:t>W, was deactivated and relocated to 60</a:t>
            </a:r>
            <a:r>
              <a:rPr lang="en-US" baseline="30000" dirty="0">
                <a:sym typeface="Wingdings" pitchFamily="2" charset="2"/>
              </a:rPr>
              <a:t>o</a:t>
            </a:r>
            <a:r>
              <a:rPr lang="en-US" dirty="0"/>
              <a:t>W on January 8, 2018.  It is recently activated to prepare for the drift over the Indian Ocean (GOES-IO).</a:t>
            </a:r>
          </a:p>
          <a:p>
            <a:r>
              <a:rPr lang="en-US" dirty="0"/>
              <a:t>GOES-14, as the primary back-up satellite at 105</a:t>
            </a:r>
            <a:r>
              <a:rPr lang="en-US" baseline="30000" dirty="0">
                <a:sym typeface="Wingdings" pitchFamily="2" charset="2"/>
              </a:rPr>
              <a:t>o</a:t>
            </a:r>
            <a:r>
              <a:rPr lang="en-US" dirty="0"/>
              <a:t>W.  Routinely pulled out of storage for the annual healthy check-out.</a:t>
            </a:r>
          </a:p>
          <a:p>
            <a:r>
              <a:rPr lang="en-US" dirty="0"/>
              <a:t>GOES-15, as operational West Backup at 128W on 11/7/2018. GOES-15 (128</a:t>
            </a:r>
            <a:r>
              <a:rPr lang="en-US" baseline="30000" dirty="0">
                <a:sym typeface="Wingdings" pitchFamily="2" charset="2"/>
              </a:rPr>
              <a:t>o</a:t>
            </a:r>
            <a:r>
              <a:rPr lang="en-US" dirty="0"/>
              <a:t>W) and GOES-17 (137.2</a:t>
            </a:r>
            <a:r>
              <a:rPr lang="en-US" baseline="30000" dirty="0">
                <a:sym typeface="Wingdings" pitchFamily="2" charset="2"/>
              </a:rPr>
              <a:t>o</a:t>
            </a:r>
            <a:r>
              <a:rPr lang="en-US" dirty="0"/>
              <a:t>W) operate in tandem through early July 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11921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NOAA-20 VIIRS was launched on 11/18/2017. </a:t>
            </a:r>
          </a:p>
          <a:p>
            <a:r>
              <a:rPr lang="en-US" dirty="0"/>
              <a:t>After the Post Launch Tests (PLTs), NOAA-20 VIIRS has been performing very well.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62" y="2504645"/>
            <a:ext cx="6670307" cy="4353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8513" y="6308209"/>
            <a:ext cx="323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First light image on 12/13/2017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7" y="2523069"/>
            <a:ext cx="2462529" cy="43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1581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RSB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55" y="976745"/>
            <a:ext cx="4576048" cy="306409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NOAA 20 Reflective Solar Band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Initial calculations of the SD-degradation (H factors) indicated potential problems with prelaunch transmission and BRDF LUTs. 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The H-factor oscillation problem was fixed with the re-derived SD/SDSM LUTS. </a:t>
            </a:r>
          </a:p>
          <a:p>
            <a:pPr lvl="2"/>
            <a:r>
              <a:rPr lang="en-US" dirty="0">
                <a:latin typeface="Calibri" panose="020F0502020204030204" pitchFamily="34" charset="0"/>
              </a:rPr>
              <a:t>Using yaw maneuver and on-orbit SDSM data sets. 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F-factors are very stable.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24" y="976745"/>
            <a:ext cx="4004689" cy="2815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324" y="3945856"/>
            <a:ext cx="4007224" cy="2850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77" y="4040841"/>
            <a:ext cx="4428285" cy="281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7669" y="1122830"/>
            <a:ext cx="162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 to 1.5% oscillations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85647" y="3000647"/>
            <a:ext cx="238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prelaunch LUTs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714" y="5963669"/>
            <a:ext cx="238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updated LUTs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1465" y="6017559"/>
            <a:ext cx="239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Offline NOAA-20 VIIRS Radiometric Cal. </a:t>
            </a:r>
            <a:r>
              <a:rPr lang="en-US" dirty="0" err="1"/>
              <a:t>Coeffs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828741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RSB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6" y="976746"/>
            <a:ext cx="4746810" cy="35549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NOAA-20 Reflective Solar Band Update</a:t>
            </a:r>
          </a:p>
          <a:p>
            <a:pPr lvl="1"/>
            <a:r>
              <a:rPr lang="en-US" dirty="0"/>
              <a:t>To validate the SD F-factors (lines), lunar F-factors (symbols) are compared using GSICS Implementation of ROLO (GIRO) model. </a:t>
            </a:r>
          </a:p>
          <a:p>
            <a:pPr lvl="1"/>
            <a:r>
              <a:rPr lang="en-US" dirty="0"/>
              <a:t>Operational LUTs are fixed since April 2018 because the SD F-factors changes doesn’t represent true gain.</a:t>
            </a:r>
          </a:p>
          <a:p>
            <a:pPr lvl="1"/>
            <a:r>
              <a:rPr lang="en-US" dirty="0"/>
              <a:t>Deep Convective Cloud and X-</a:t>
            </a:r>
            <a:r>
              <a:rPr lang="en-US" dirty="0" err="1"/>
              <a:t>cal</a:t>
            </a:r>
            <a:r>
              <a:rPr lang="en-US" dirty="0"/>
              <a:t> results doesn’t show strong evidence to add slope in F-factors yet. </a:t>
            </a:r>
          </a:p>
          <a:p>
            <a:r>
              <a:rPr lang="en-US" dirty="0"/>
              <a:t>S-NPP RSB is also very stable.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952" y="1133673"/>
            <a:ext cx="4093434" cy="26628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35" y="4139996"/>
            <a:ext cx="4093434" cy="235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" y="4685444"/>
            <a:ext cx="4976608" cy="20515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905065" y="4478334"/>
            <a:ext cx="163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April, 2018</a:t>
            </a: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6387353" y="4663000"/>
            <a:ext cx="517712" cy="325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3212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TEB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5" y="976746"/>
            <a:ext cx="8848164" cy="2660683"/>
          </a:xfrm>
        </p:spPr>
        <p:txBody>
          <a:bodyPr>
            <a:normAutofit fontScale="92500"/>
          </a:bodyPr>
          <a:lstStyle/>
          <a:p>
            <a:r>
              <a:rPr lang="en-US" dirty="0"/>
              <a:t>NOAA-20 Thermal Emissive Band (TEB) gains were degraded fast.</a:t>
            </a:r>
          </a:p>
          <a:p>
            <a:pPr lvl="1"/>
            <a:r>
              <a:rPr lang="en-US" dirty="0"/>
              <a:t>Approximately 0.5% per week. </a:t>
            </a:r>
          </a:p>
          <a:p>
            <a:pPr lvl="1"/>
            <a:r>
              <a:rPr lang="en-US" dirty="0"/>
              <a:t> Water vapor accumulation in the optics can cause degradations. </a:t>
            </a:r>
          </a:p>
          <a:p>
            <a:pPr lvl="1"/>
            <a:r>
              <a:rPr lang="en-US" dirty="0"/>
              <a:t>Performed Mid Mission Out Gassing (MMOG) to remove water vapor from 3/12 ~ 24/2018.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70" y="3389655"/>
            <a:ext cx="7311259" cy="33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196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03" y="51452"/>
            <a:ext cx="7886700" cy="768819"/>
          </a:xfrm>
        </p:spPr>
        <p:txBody>
          <a:bodyPr>
            <a:normAutofit/>
          </a:bodyPr>
          <a:lstStyle/>
          <a:p>
            <a:pPr algn="ctr"/>
            <a:r>
              <a:rPr lang="en-US" sz="2850" dirty="0"/>
              <a:t>VIIRS DNB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274" y="956733"/>
            <a:ext cx="8301822" cy="3311965"/>
          </a:xfrm>
        </p:spPr>
        <p:txBody>
          <a:bodyPr>
            <a:noAutofit/>
          </a:bodyPr>
          <a:lstStyle/>
          <a:p>
            <a:r>
              <a:rPr lang="en-US" sz="2000" dirty="0"/>
              <a:t>Both SNPP and NOAA-20 VIIRS DNB are performing well within specification.</a:t>
            </a:r>
          </a:p>
          <a:p>
            <a:r>
              <a:rPr lang="en-US" sz="2000" dirty="0"/>
              <a:t>SNPP and NOAA-20 DNB suggest good radiometric consistency</a:t>
            </a:r>
          </a:p>
          <a:p>
            <a:pPr lvl="1"/>
            <a:r>
              <a:rPr lang="en-US" sz="1800" dirty="0"/>
              <a:t>Daytime reflectance compared over DCC (&lt;4%)</a:t>
            </a:r>
          </a:p>
          <a:p>
            <a:pPr lvl="1"/>
            <a:r>
              <a:rPr lang="en-US" sz="1800" dirty="0"/>
              <a:t>Nighttime reflectance (using MT model) compared over lunar illuminated vicarious sites is &lt;4%. </a:t>
            </a:r>
          </a:p>
          <a:p>
            <a:r>
              <a:rPr lang="en-US" sz="2000" dirty="0"/>
              <a:t>Operational LGS gain (based on SD) and Gain ratio (based on EV during new moon) trends are stable</a:t>
            </a:r>
          </a:p>
          <a:p>
            <a:r>
              <a:rPr lang="en-US" sz="2000" dirty="0"/>
              <a:t>Operational calibration dark offsets for both the instruments are based on deep space view for HGS.</a:t>
            </a:r>
            <a:endParaRPr lang="en-US" sz="1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61039" y="4460373"/>
            <a:ext cx="4331673" cy="2116189"/>
            <a:chOff x="733698" y="3782716"/>
            <a:chExt cx="5957852" cy="27511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698" y="4109296"/>
              <a:ext cx="5957852" cy="24245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20638" y="3782716"/>
              <a:ext cx="4675262" cy="422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Nighttime Comparison over radiometric sites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86133" y="4172674"/>
            <a:ext cx="4259482" cy="2320202"/>
            <a:chOff x="7494636" y="3698308"/>
            <a:chExt cx="3984601" cy="28948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4636" y="4050058"/>
              <a:ext cx="3984601" cy="25430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74861" y="3698308"/>
              <a:ext cx="340437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Daytime Comparison over DCC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745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214395" y="873744"/>
            <a:ext cx="3316708" cy="3142671"/>
            <a:chOff x="1" y="1367193"/>
            <a:chExt cx="2308859" cy="20957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1"/>
            <a:stretch/>
          </p:blipFill>
          <p:spPr>
            <a:xfrm>
              <a:off x="1" y="1611290"/>
              <a:ext cx="2308859" cy="18516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9839" y="1367193"/>
              <a:ext cx="1271502" cy="334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88" b="1" dirty="0"/>
                <a:t>Stray Light Correction LUT</a:t>
              </a:r>
            </a:p>
            <a:p>
              <a:pPr algn="ctr"/>
              <a:r>
                <a:rPr lang="en-US" sz="788" b="1" dirty="0"/>
                <a:t>(Northern Hemisphere)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76322" y="4155311"/>
            <a:ext cx="3417609" cy="2600746"/>
            <a:chOff x="6241573" y="4694525"/>
            <a:chExt cx="2337435" cy="19549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"/>
            <a:stretch/>
          </p:blipFill>
          <p:spPr>
            <a:xfrm>
              <a:off x="6241573" y="4797837"/>
              <a:ext cx="2337435" cy="18516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90443" y="4694525"/>
              <a:ext cx="1327608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b="1" dirty="0"/>
                <a:t>After Stray Light Correction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0470" y="986887"/>
            <a:ext cx="5133373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NOAA-20 DNB Stray Light Correction</a:t>
            </a:r>
          </a:p>
          <a:p>
            <a:pPr marL="617935" lvl="1" indent="-160735">
              <a:buFont typeface="Arial" panose="020B0604020202020204" pitchFamily="34" charset="0"/>
              <a:buChar char="•"/>
            </a:pPr>
            <a:r>
              <a:rPr lang="en-US" sz="1600" dirty="0"/>
              <a:t>Overall stray light pattern of NOAA-20 DNB is similar to SNPP DNB with additional strong stray light (</a:t>
            </a:r>
            <a:r>
              <a:rPr lang="en-US" altLang="zh-CN" sz="1600" dirty="0"/>
              <a:t>as large as ~10</a:t>
            </a:r>
            <a:r>
              <a:rPr lang="en-US" altLang="zh-CN" sz="1600" baseline="30000" dirty="0"/>
              <a:t>-7</a:t>
            </a:r>
            <a:r>
              <a:rPr lang="en-US" altLang="zh-CN" sz="1600" dirty="0"/>
              <a:t> W/cm</a:t>
            </a:r>
            <a:r>
              <a:rPr lang="en-US" altLang="zh-CN" sz="1600" baseline="30000" dirty="0"/>
              <a:t>2</a:t>
            </a:r>
            <a:r>
              <a:rPr lang="en-US" altLang="zh-CN" sz="1600" dirty="0"/>
              <a:t>-sr</a:t>
            </a:r>
            <a:r>
              <a:rPr lang="en-US" sz="1600" dirty="0"/>
              <a:t>) in the extended zone </a:t>
            </a:r>
          </a:p>
          <a:p>
            <a:pPr marL="617935" lvl="1" indent="-160735">
              <a:buFont typeface="Arial" panose="020B0604020202020204" pitchFamily="34" charset="0"/>
              <a:buChar char="•"/>
            </a:pPr>
            <a:r>
              <a:rPr lang="en-US" sz="1600" dirty="0"/>
              <a:t>NOAA/STAR DNB stray light correction code has been adapted to extend the correction into the extended zone</a:t>
            </a:r>
          </a:p>
          <a:p>
            <a:pPr marL="617935" lvl="1" indent="-160735">
              <a:buFont typeface="Arial" panose="020B0604020202020204" pitchFamily="34" charset="0"/>
              <a:buChar char="•"/>
            </a:pPr>
            <a:r>
              <a:rPr lang="en-US" sz="1600" dirty="0"/>
              <a:t>First stray light correction LUT was developed using new moon data around Jan. 17, 2018 and in operation at IDPS since Feb. 6, 2018 (Orbit #1139)</a:t>
            </a:r>
          </a:p>
          <a:p>
            <a:pPr marL="617935" lvl="1" indent="-160735">
              <a:buFont typeface="Arial" panose="020B0604020202020204" pitchFamily="34" charset="0"/>
              <a:buChar char="•"/>
            </a:pPr>
            <a:r>
              <a:rPr lang="en-US" sz="1600" dirty="0"/>
              <a:t>Monthly stray light correction LUT generation is performed routinely to support SLC in IDPS. 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946599" y="4071309"/>
            <a:ext cx="3348140" cy="2723113"/>
            <a:chOff x="2271713" y="1573299"/>
            <a:chExt cx="2171700" cy="19639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6" r="6952"/>
            <a:stretch/>
          </p:blipFill>
          <p:spPr>
            <a:xfrm>
              <a:off x="2271713" y="1685585"/>
              <a:ext cx="2171700" cy="1851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95240" y="1573299"/>
              <a:ext cx="856325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b="1" dirty="0"/>
                <a:t>With Stray Light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66758" y="2706248"/>
              <a:ext cx="404278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chemeClr val="bg1"/>
                  </a:solidFill>
                </a:rPr>
                <a:t>EV SL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02455" y="3044662"/>
              <a:ext cx="849913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b="1" dirty="0">
                  <a:solidFill>
                    <a:schemeClr val="bg1"/>
                  </a:solidFill>
                </a:rPr>
                <a:t>S/</a:t>
              </a:r>
              <a:r>
                <a:rPr lang="en-US" altLang="zh-CN" sz="788" b="1" dirty="0">
                  <a:solidFill>
                    <a:schemeClr val="bg1"/>
                  </a:solidFill>
                </a:rPr>
                <a:t>C </a:t>
              </a:r>
              <a:r>
                <a:rPr lang="en-US" sz="788" b="1" dirty="0">
                  <a:solidFill>
                    <a:schemeClr val="bg1"/>
                  </a:solidFill>
                </a:rPr>
                <a:t>SZA= 118.4</a:t>
              </a:r>
              <a:r>
                <a:rPr lang="en-US" sz="788" b="1" baseline="30000" dirty="0">
                  <a:solidFill>
                    <a:schemeClr val="bg1"/>
                  </a:solidFill>
                </a:rPr>
                <a:t>o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204001" y="2992196"/>
              <a:ext cx="290942" cy="13903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797569" y="2655159"/>
              <a:ext cx="378554" cy="2415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494943" y="2400900"/>
              <a:ext cx="6052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Strong SL in extended zone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44403" y="51452"/>
            <a:ext cx="7886700" cy="768819"/>
          </a:xfrm>
        </p:spPr>
        <p:txBody>
          <a:bodyPr>
            <a:normAutofit/>
          </a:bodyPr>
          <a:lstStyle/>
          <a:p>
            <a:pPr algn="ctr"/>
            <a:r>
              <a:rPr lang="en-US" sz="2850" dirty="0"/>
              <a:t>VIIRS DNB Update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009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67" y="4155002"/>
            <a:ext cx="3469061" cy="2601796"/>
          </a:xfrm>
          <a:prstGeom prst="rect">
            <a:avLst/>
          </a:prstGeom>
        </p:spPr>
      </p:pic>
      <p:pic>
        <p:nvPicPr>
          <p:cNvPr id="2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41" y="1242965"/>
            <a:ext cx="3503687" cy="2627765"/>
          </a:xfrm>
        </p:spPr>
      </p:pic>
      <p:sp>
        <p:nvSpPr>
          <p:cNvPr id="18" name="TextBox 17"/>
          <p:cNvSpPr txBox="1"/>
          <p:nvPr/>
        </p:nvSpPr>
        <p:spPr>
          <a:xfrm>
            <a:off x="2784089" y="3928749"/>
            <a:ext cx="40427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chemeClr val="bg1"/>
                </a:solidFill>
              </a:rPr>
              <a:t>EV SL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4520" y="4114790"/>
            <a:ext cx="56297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88" dirty="0">
                <a:solidFill>
                  <a:schemeClr val="bg1"/>
                </a:solidFill>
              </a:rPr>
              <a:t>EV+SD SL</a:t>
            </a:r>
            <a:endParaRPr lang="en-US" sz="788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025449" y="3829742"/>
            <a:ext cx="252763" cy="11043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5" y="4177087"/>
            <a:ext cx="3472143" cy="260410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6074" y="994492"/>
            <a:ext cx="48671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SNPP DNB Stray Light Correction improved. 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en-US" sz="1400" dirty="0"/>
              <a:t>SNPP DNB SLC in IDPS data was implemented with recycled monthly LUTs before May, 2019.</a:t>
            </a:r>
          </a:p>
          <a:p>
            <a:pPr lvl="2" indent="-129779">
              <a:buFont typeface="Arial" panose="020B0604020202020204" pitchFamily="34" charset="0"/>
              <a:buChar char="•"/>
            </a:pPr>
            <a:r>
              <a:rPr lang="en-US" sz="1400" dirty="0"/>
              <a:t>Significant remnant stray light (~10</a:t>
            </a:r>
            <a:r>
              <a:rPr lang="en-US" sz="1400" baseline="30000" dirty="0"/>
              <a:t>-9 </a:t>
            </a:r>
            <a:r>
              <a:rPr lang="en-US" sz="1400" dirty="0"/>
              <a:t>W/cm</a:t>
            </a:r>
            <a:r>
              <a:rPr lang="en-US" sz="1400" baseline="30000" dirty="0"/>
              <a:t>2</a:t>
            </a:r>
            <a:r>
              <a:rPr lang="en-US" sz="1400" dirty="0"/>
              <a:t>-sr) over southern hemisphere in regions affected by stray light coming from EV+SD port. </a:t>
            </a:r>
          </a:p>
          <a:p>
            <a:pPr lvl="2" indent="-129779">
              <a:buFont typeface="Arial" panose="020B0604020202020204" pitchFamily="34" charset="0"/>
              <a:buChar char="•"/>
            </a:pPr>
            <a:r>
              <a:rPr lang="en-US" sz="1400" dirty="0"/>
              <a:t>Over northern hemisphere, remnant stray light appears near the 118.4 degree boundary with striping</a:t>
            </a:r>
          </a:p>
          <a:p>
            <a:pPr marL="585788" lvl="1" indent="-128588">
              <a:buFont typeface="Arial" panose="020B0604020202020204" pitchFamily="34" charset="0"/>
              <a:buChar char="•"/>
            </a:pPr>
            <a:r>
              <a:rPr lang="en-US" sz="1400" dirty="0"/>
              <a:t>Since May 2019, SNPP DNB SLC uses most recent DNB data around new moon day to generate LUT and make correction in IDPS.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88493" y="820271"/>
            <a:ext cx="2790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With Stray Light</a:t>
            </a:r>
          </a:p>
          <a:p>
            <a:pPr algn="ctr"/>
            <a:r>
              <a:rPr lang="en-US" sz="1600" b="1" dirty="0"/>
              <a:t>(Southern Hemisphere)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25918" y="3925678"/>
            <a:ext cx="1861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Corrected with Recycled LUT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2464" y="3976290"/>
            <a:ext cx="2308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Corrected with New LUT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66759" y="4888642"/>
            <a:ext cx="70403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chemeClr val="bg1"/>
                </a:solidFill>
              </a:rPr>
              <a:t>Remnant SL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44403" y="51452"/>
            <a:ext cx="7886700" cy="768819"/>
          </a:xfrm>
        </p:spPr>
        <p:txBody>
          <a:bodyPr>
            <a:normAutofit/>
          </a:bodyPr>
          <a:lstStyle/>
          <a:p>
            <a:pPr algn="ctr"/>
            <a:r>
              <a:rPr lang="en-US" sz="2850" dirty="0"/>
              <a:t>VIIRS DNB Update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9278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NPP_FOR.potx</Template>
  <TotalTime>55708</TotalTime>
  <Words>2485</Words>
  <Application>Microsoft Office PowerPoint</Application>
  <PresentationFormat>On-screen Show (4:3)</PresentationFormat>
  <Paragraphs>261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宋体</vt:lpstr>
      <vt:lpstr>Arial</vt:lpstr>
      <vt:lpstr>Calibri</vt:lpstr>
      <vt:lpstr>Cambria Math</vt:lpstr>
      <vt:lpstr>Times New Roman</vt:lpstr>
      <vt:lpstr>Wingdings</vt:lpstr>
      <vt:lpstr>NPP_FOR</vt:lpstr>
      <vt:lpstr>Equation</vt:lpstr>
      <vt:lpstr>NOAA Satellite Cal/Val Progress Update</vt:lpstr>
      <vt:lpstr>PowerPoint Presentation</vt:lpstr>
      <vt:lpstr>VIIRS Update</vt:lpstr>
      <vt:lpstr>VIIRS RSB Update</vt:lpstr>
      <vt:lpstr>VIIRS RSB Update</vt:lpstr>
      <vt:lpstr>VIIRS TEB Update</vt:lpstr>
      <vt:lpstr>VIIRS DNB Update</vt:lpstr>
      <vt:lpstr>VIIRS DNB Update</vt:lpstr>
      <vt:lpstr>VIIRS DNB Update</vt:lpstr>
      <vt:lpstr>NOAA-20  VIIRS Geolocation</vt:lpstr>
      <vt:lpstr>S-NPP VIIRS  Geolocation</vt:lpstr>
      <vt:lpstr>VIIRS Radiometric Bias</vt:lpstr>
      <vt:lpstr>PowerPoint Presentation</vt:lpstr>
      <vt:lpstr>VIIRS Radiometric Bias</vt:lpstr>
      <vt:lpstr>JPSS-2 VIIRS and Beyond</vt:lpstr>
      <vt:lpstr>S-NPP VIIRS V2 Reprocessing &amp; Improvements</vt:lpstr>
      <vt:lpstr>PowerPoint Presentation</vt:lpstr>
      <vt:lpstr>GOES-16 as GOES-East</vt:lpstr>
      <vt:lpstr>GOES-16 B02 (0.64µm) Solar Cal. LUT Update</vt:lpstr>
      <vt:lpstr>GOES-17 as GOES-West</vt:lpstr>
      <vt:lpstr>GOES-17 First Image</vt:lpstr>
      <vt:lpstr>GOES-17 Radiance Quality and Major VNIR Update</vt:lpstr>
      <vt:lpstr>Summary</vt:lpstr>
      <vt:lpstr>Backup Slides</vt:lpstr>
      <vt:lpstr>NOAA-20 VIIRS DNB Striping Correction</vt:lpstr>
      <vt:lpstr>S-NPP Reprocessing</vt:lpstr>
      <vt:lpstr>SRRS Model For VIIRS SWIR Band Correction</vt:lpstr>
      <vt:lpstr>S-NPP VIIRS V2 Reprocessing Data Distribution</vt:lpstr>
      <vt:lpstr>GOES-NOP(GOES-13/14/15)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ICVS-LTM Weekly Instrument Status Update   May 7, 2014</dc:title>
  <dc:creator>Ninghai Sun</dc:creator>
  <cp:lastModifiedBy>Taeyoung-Jason Choi</cp:lastModifiedBy>
  <cp:revision>1234</cp:revision>
  <dcterms:created xsi:type="dcterms:W3CDTF">2011-10-05T18:31:57Z</dcterms:created>
  <dcterms:modified xsi:type="dcterms:W3CDTF">2019-07-17T22:54:50Z</dcterms:modified>
</cp:coreProperties>
</file>