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25"/>
  </p:notesMasterIdLst>
  <p:handoutMasterIdLst>
    <p:handoutMasterId r:id="rId26"/>
  </p:handoutMasterIdLst>
  <p:sldIdLst>
    <p:sldId id="256" r:id="rId5"/>
    <p:sldId id="257" r:id="rId6"/>
    <p:sldId id="260" r:id="rId7"/>
    <p:sldId id="258" r:id="rId8"/>
    <p:sldId id="285" r:id="rId9"/>
    <p:sldId id="266" r:id="rId10"/>
    <p:sldId id="267" r:id="rId11"/>
    <p:sldId id="282" r:id="rId12"/>
    <p:sldId id="286" r:id="rId13"/>
    <p:sldId id="284" r:id="rId14"/>
    <p:sldId id="268" r:id="rId15"/>
    <p:sldId id="287" r:id="rId16"/>
    <p:sldId id="288" r:id="rId17"/>
    <p:sldId id="289" r:id="rId18"/>
    <p:sldId id="290" r:id="rId19"/>
    <p:sldId id="271" r:id="rId20"/>
    <p:sldId id="270" r:id="rId21"/>
    <p:sldId id="269" r:id="rId22"/>
    <p:sldId id="272" r:id="rId23"/>
    <p:sldId id="276" r:id="rId24"/>
  </p:sldIdLst>
  <p:sldSz cx="9144000" cy="5143500" type="screen16x9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0098DB"/>
    <a:srgbClr val="00549F"/>
    <a:srgbClr val="FDC82F"/>
    <a:srgbClr val="00338D"/>
    <a:srgbClr val="D0103A"/>
    <a:srgbClr val="008542"/>
    <a:srgbClr val="E37222"/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5" autoAdjust="0"/>
    <p:restoredTop sz="94580" autoAdjust="0"/>
  </p:normalViewPr>
  <p:slideViewPr>
    <p:cSldViewPr snapToGrid="0">
      <p:cViewPr varScale="1">
        <p:scale>
          <a:sx n="81" d="100"/>
          <a:sy n="81" d="100"/>
        </p:scale>
        <p:origin x="220" y="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87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5A9007-D9BF-D04D-925F-EF68B3018A67}" type="doc">
      <dgm:prSet loTypeId="urn:microsoft.com/office/officeart/2008/layout/BendingPictureCaption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796EAA-DD32-CD4E-AEB7-62A1B4CA6FAD}">
      <dgm:prSet phldrT="[Text]" custT="1"/>
      <dgm:spPr/>
      <dgm:t>
        <a:bodyPr/>
        <a:lstStyle/>
        <a:p>
          <a:r>
            <a:rPr lang="en-US" sz="1400" dirty="0" smtClean="0"/>
            <a:t>http://calvalportal.ceos.org/</a:t>
          </a:r>
          <a:endParaRPr lang="en-US" sz="1400" dirty="0"/>
        </a:p>
      </dgm:t>
    </dgm:pt>
    <dgm:pt modelId="{95668EFA-763D-4241-88FD-E285014C8D87}" type="parTrans" cxnId="{E67B9088-1199-D94A-8608-69D1AF0EE0CA}">
      <dgm:prSet/>
      <dgm:spPr/>
      <dgm:t>
        <a:bodyPr/>
        <a:lstStyle/>
        <a:p>
          <a:endParaRPr lang="en-US"/>
        </a:p>
      </dgm:t>
    </dgm:pt>
    <dgm:pt modelId="{E6E7F2CB-A2A4-5042-A6A3-312AF2FC14A6}" type="sibTrans" cxnId="{E67B9088-1199-D94A-8608-69D1AF0EE0CA}">
      <dgm:prSet/>
      <dgm:spPr/>
      <dgm:t>
        <a:bodyPr/>
        <a:lstStyle/>
        <a:p>
          <a:endParaRPr lang="en-US"/>
        </a:p>
      </dgm:t>
    </dgm:pt>
    <dgm:pt modelId="{0E3C0B2E-5358-D945-BD5D-9B185015C38A}">
      <dgm:prSet phldrT="[Text]" custT="1"/>
      <dgm:spPr/>
      <dgm:t>
        <a:bodyPr/>
        <a:lstStyle/>
        <a:p>
          <a:r>
            <a:rPr lang="it-IT" sz="1200" dirty="0" smtClean="0"/>
            <a:t>http://ceos.org/ourwork/workinggroups/wgcv/</a:t>
          </a:r>
          <a:endParaRPr lang="en-US" sz="1200" dirty="0"/>
        </a:p>
      </dgm:t>
    </dgm:pt>
    <dgm:pt modelId="{86B858E2-A0A9-FE4E-9FF9-F33EA9F89913}" type="parTrans" cxnId="{D65A1418-0288-A74F-8962-ADACC0083D6E}">
      <dgm:prSet/>
      <dgm:spPr/>
      <dgm:t>
        <a:bodyPr/>
        <a:lstStyle/>
        <a:p>
          <a:endParaRPr lang="en-US"/>
        </a:p>
      </dgm:t>
    </dgm:pt>
    <dgm:pt modelId="{2F6A94FD-F078-7449-B55E-415BC42C8B27}" type="sibTrans" cxnId="{D65A1418-0288-A74F-8962-ADACC0083D6E}">
      <dgm:prSet/>
      <dgm:spPr/>
      <dgm:t>
        <a:bodyPr/>
        <a:lstStyle/>
        <a:p>
          <a:endParaRPr lang="en-US"/>
        </a:p>
      </dgm:t>
    </dgm:pt>
    <dgm:pt modelId="{45096D2A-727D-FF46-95C3-8DEF77BD5017}" type="pres">
      <dgm:prSet presAssocID="{015A9007-D9BF-D04D-925F-EF68B3018A67}" presName="diagram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48D1D79B-2CFA-F247-B21B-D1EA214F2A79}" type="pres">
      <dgm:prSet presAssocID="{03796EAA-DD32-CD4E-AEB7-62A1B4CA6FAD}" presName="composite" presStyleCnt="0"/>
      <dgm:spPr/>
    </dgm:pt>
    <dgm:pt modelId="{98843F1D-6FCB-B347-B015-AF50DCC9B8D4}" type="pres">
      <dgm:prSet presAssocID="{03796EAA-DD32-CD4E-AEB7-62A1B4CA6FAD}" presName="Image" presStyleLbl="bgShp" presStyleIdx="0" presStyleCnt="2" custLinFactNeighborX="3875" custLinFactNeighborY="-131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EAEF9FF-F0A7-FD46-BBE0-E45587687CE3}" type="pres">
      <dgm:prSet presAssocID="{03796EAA-DD32-CD4E-AEB7-62A1B4CA6FAD}" presName="Parent" presStyleLbl="node0" presStyleIdx="0" presStyleCnt="2" custScaleX="122272" custScaleY="1390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7207F3-2A31-8B4D-BEF0-6397BFFB4DEE}" type="pres">
      <dgm:prSet presAssocID="{E6E7F2CB-A2A4-5042-A6A3-312AF2FC14A6}" presName="sibTrans" presStyleCnt="0"/>
      <dgm:spPr/>
    </dgm:pt>
    <dgm:pt modelId="{EF152A01-E6DA-EB48-A4E6-B11CAB867534}" type="pres">
      <dgm:prSet presAssocID="{0E3C0B2E-5358-D945-BD5D-9B185015C38A}" presName="composite" presStyleCnt="0"/>
      <dgm:spPr/>
    </dgm:pt>
    <dgm:pt modelId="{96EC43D5-9EC8-9A42-9B99-93F6D5B064AA}" type="pres">
      <dgm:prSet presAssocID="{0E3C0B2E-5358-D945-BD5D-9B185015C38A}" presName="Image" presStyleLbl="bgShp" presStyleIdx="1" presStyleCnt="2" custScaleX="148158" custLinFactNeighborX="-3229" custLinFactNeighborY="-87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  <dgm:t>
        <a:bodyPr/>
        <a:lstStyle/>
        <a:p>
          <a:endParaRPr lang="it-IT"/>
        </a:p>
      </dgm:t>
    </dgm:pt>
    <dgm:pt modelId="{D8150B86-8B52-4047-9C34-C21EA718D701}" type="pres">
      <dgm:prSet presAssocID="{0E3C0B2E-5358-D945-BD5D-9B185015C38A}" presName="Parent" presStyleLbl="node0" presStyleIdx="1" presStyleCnt="2" custScaleX="116198" custScaleY="1422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7FB7FF-2DAE-BE4C-8C1E-065AA4DAF80B}" type="presOf" srcId="{03796EAA-DD32-CD4E-AEB7-62A1B4CA6FAD}" destId="{BEAEF9FF-F0A7-FD46-BBE0-E45587687CE3}" srcOrd="0" destOrd="0" presId="urn:microsoft.com/office/officeart/2008/layout/BendingPictureCaption"/>
    <dgm:cxn modelId="{70686776-AEE6-3444-8C6B-34DCBE9F6D0B}" type="presOf" srcId="{015A9007-D9BF-D04D-925F-EF68B3018A67}" destId="{45096D2A-727D-FF46-95C3-8DEF77BD5017}" srcOrd="0" destOrd="0" presId="urn:microsoft.com/office/officeart/2008/layout/BendingPictureCaption"/>
    <dgm:cxn modelId="{1283A5D6-229A-1048-8453-534A7460B134}" type="presOf" srcId="{0E3C0B2E-5358-D945-BD5D-9B185015C38A}" destId="{D8150B86-8B52-4047-9C34-C21EA718D701}" srcOrd="0" destOrd="0" presId="urn:microsoft.com/office/officeart/2008/layout/BendingPictureCaption"/>
    <dgm:cxn modelId="{E67B9088-1199-D94A-8608-69D1AF0EE0CA}" srcId="{015A9007-D9BF-D04D-925F-EF68B3018A67}" destId="{03796EAA-DD32-CD4E-AEB7-62A1B4CA6FAD}" srcOrd="0" destOrd="0" parTransId="{95668EFA-763D-4241-88FD-E285014C8D87}" sibTransId="{E6E7F2CB-A2A4-5042-A6A3-312AF2FC14A6}"/>
    <dgm:cxn modelId="{D65A1418-0288-A74F-8962-ADACC0083D6E}" srcId="{015A9007-D9BF-D04D-925F-EF68B3018A67}" destId="{0E3C0B2E-5358-D945-BD5D-9B185015C38A}" srcOrd="1" destOrd="0" parTransId="{86B858E2-A0A9-FE4E-9FF9-F33EA9F89913}" sibTransId="{2F6A94FD-F078-7449-B55E-415BC42C8B27}"/>
    <dgm:cxn modelId="{A22411D2-0CA0-1945-A49E-6B6AC906E88C}" type="presParOf" srcId="{45096D2A-727D-FF46-95C3-8DEF77BD5017}" destId="{48D1D79B-2CFA-F247-B21B-D1EA214F2A79}" srcOrd="0" destOrd="0" presId="urn:microsoft.com/office/officeart/2008/layout/BendingPictureCaption"/>
    <dgm:cxn modelId="{738FFDC3-EBEF-E34E-A1DB-0730CBBF39CE}" type="presParOf" srcId="{48D1D79B-2CFA-F247-B21B-D1EA214F2A79}" destId="{98843F1D-6FCB-B347-B015-AF50DCC9B8D4}" srcOrd="0" destOrd="0" presId="urn:microsoft.com/office/officeart/2008/layout/BendingPictureCaption"/>
    <dgm:cxn modelId="{A6101175-DDA3-9C4F-A150-530E9DB1D964}" type="presParOf" srcId="{48D1D79B-2CFA-F247-B21B-D1EA214F2A79}" destId="{BEAEF9FF-F0A7-FD46-BBE0-E45587687CE3}" srcOrd="1" destOrd="0" presId="urn:microsoft.com/office/officeart/2008/layout/BendingPictureCaption"/>
    <dgm:cxn modelId="{ABE4300E-3B9B-EB4D-A853-79DC0B8F0851}" type="presParOf" srcId="{45096D2A-727D-FF46-95C3-8DEF77BD5017}" destId="{5B7207F3-2A31-8B4D-BEF0-6397BFFB4DEE}" srcOrd="1" destOrd="0" presId="urn:microsoft.com/office/officeart/2008/layout/BendingPictureCaption"/>
    <dgm:cxn modelId="{32B522CD-69FD-824A-93A6-2364DD2057BE}" type="presParOf" srcId="{45096D2A-727D-FF46-95C3-8DEF77BD5017}" destId="{EF152A01-E6DA-EB48-A4E6-B11CAB867534}" srcOrd="2" destOrd="0" presId="urn:microsoft.com/office/officeart/2008/layout/BendingPictureCaption"/>
    <dgm:cxn modelId="{DB851678-8B19-6242-BF72-155CEB61739B}" type="presParOf" srcId="{EF152A01-E6DA-EB48-A4E6-B11CAB867534}" destId="{96EC43D5-9EC8-9A42-9B99-93F6D5B064AA}" srcOrd="0" destOrd="0" presId="urn:microsoft.com/office/officeart/2008/layout/BendingPictureCaption"/>
    <dgm:cxn modelId="{25920AEE-D3E5-3240-A1EA-BEC046F194E6}" type="presParOf" srcId="{EF152A01-E6DA-EB48-A4E6-B11CAB867534}" destId="{D8150B86-8B52-4047-9C34-C21EA718D701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43F1D-6FCB-B347-B015-AF50DCC9B8D4}">
      <dsp:nvSpPr>
        <dsp:cNvPr id="0" name=""/>
        <dsp:cNvSpPr/>
      </dsp:nvSpPr>
      <dsp:spPr>
        <a:xfrm>
          <a:off x="102110" y="148538"/>
          <a:ext cx="2594325" cy="1917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EAEF9FF-F0A7-FD46-BBE0-E45587687CE3}">
      <dsp:nvSpPr>
        <dsp:cNvPr id="0" name=""/>
        <dsp:cNvSpPr/>
      </dsp:nvSpPr>
      <dsp:spPr>
        <a:xfrm>
          <a:off x="277015" y="1638241"/>
          <a:ext cx="2733434" cy="74724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1400" kern="1200" dirty="0" smtClean="0"/>
            <a:t>http://calvalportal.ceos.org/</a:t>
          </a:r>
          <a:endParaRPr lang="en-US" sz="1400" kern="1200" dirty="0"/>
        </a:p>
      </dsp:txBody>
      <dsp:txXfrm>
        <a:off x="277015" y="1638241"/>
        <a:ext cx="2733434" cy="747247"/>
      </dsp:txXfrm>
    </dsp:sp>
    <dsp:sp modelId="{96EC43D5-9EC8-9A42-9B99-93F6D5B064AA}">
      <dsp:nvSpPr>
        <dsp:cNvPr id="0" name=""/>
        <dsp:cNvSpPr/>
      </dsp:nvSpPr>
      <dsp:spPr>
        <a:xfrm>
          <a:off x="3541703" y="152598"/>
          <a:ext cx="3843701" cy="1917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8150B86-8B52-4047-9C34-C21EA718D701}">
      <dsp:nvSpPr>
        <dsp:cNvPr id="0" name=""/>
        <dsp:cNvSpPr/>
      </dsp:nvSpPr>
      <dsp:spPr>
        <a:xfrm>
          <a:off x="4593491" y="1625343"/>
          <a:ext cx="2597648" cy="7644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it-IT" sz="1200" kern="1200" dirty="0" smtClean="0"/>
            <a:t>http://ceos.org/ourwork/workinggroups/wgcv/</a:t>
          </a:r>
          <a:endParaRPr lang="en-US" sz="1200" kern="1200" dirty="0"/>
        </a:p>
      </dsp:txBody>
      <dsp:txXfrm>
        <a:off x="4593491" y="1625343"/>
        <a:ext cx="2597648" cy="7644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7/18/2019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3550" y="693738"/>
            <a:ext cx="61579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50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1856096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49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smtClean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89119" y="489942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38" name="Picture 37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4404588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1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87"/>
            <a:ext cx="9144000" cy="366713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165600" y="4575600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2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r>
              <a:rPr lang="en-GB" sz="800" noProof="1" smtClean="0">
                <a:solidFill>
                  <a:schemeClr val="bg2"/>
                </a:solidFill>
              </a:rPr>
              <a:t>ESA | 15/07/2019| Slide  </a:t>
            </a:r>
            <a:fld id="{71EAD4F2-866B-304A-9A50-FC7592816342}" type="slidenum">
              <a:rPr lang="en-GB" sz="800" noProof="1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41" name="Picture 40" descr="at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b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ca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ch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cz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d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dk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e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es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fi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f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g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hu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i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i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l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nl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no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p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pt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r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e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uk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si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1" r:id="rId2"/>
    <p:sldLayoutId id="2147483932" r:id="rId3"/>
    <p:sldLayoutId id="2147483933" r:id="rId4"/>
    <p:sldLayoutId id="2147483934" r:id="rId5"/>
    <p:sldLayoutId id="2147483930" r:id="rId6"/>
    <p:sldLayoutId id="2147483936" r:id="rId7"/>
    <p:sldLayoutId id="2147483937" r:id="rId8"/>
    <p:sldLayoutId id="2147483938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sarcv.ceos.org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437462" y="1043970"/>
            <a:ext cx="79724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400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CEOS Cal/Val Portal</a:t>
            </a:r>
            <a:endParaRPr lang="en-GB" sz="4000" dirty="0">
              <a:solidFill>
                <a:schemeClr val="bg1">
                  <a:lumMod val="95000"/>
                </a:schemeClr>
              </a:solidFill>
              <a:latin typeface="Verdana"/>
              <a:ea typeface="+mj-ea"/>
              <a:cs typeface="Verdana"/>
            </a:endParaRPr>
          </a:p>
        </p:txBody>
      </p:sp>
      <p:sp>
        <p:nvSpPr>
          <p:cNvPr id="5" name="Rectangle 19"/>
          <p:cNvSpPr txBox="1">
            <a:spLocks noChangeArrowheads="1"/>
          </p:cNvSpPr>
          <p:nvPr/>
        </p:nvSpPr>
        <p:spPr bwMode="auto">
          <a:xfrm>
            <a:off x="613651" y="2553581"/>
            <a:ext cx="679650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1600" u="sng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Philippe Goryl</a:t>
            </a:r>
            <a:r>
              <a:rPr lang="en-GB" sz="1600" u="sng" baseline="30000" dirty="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rPr>
              <a:t>1</a:t>
            </a:r>
            <a:r>
              <a:rPr lang="en-GB" sz="1600" u="sng" baseline="30000" dirty="0" smtClean="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rPr>
              <a:t>, </a:t>
            </a:r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rPr>
              <a:t>Paolo </a:t>
            </a:r>
            <a:r>
              <a:rPr lang="en-GB" sz="1600" dirty="0" smtClean="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rPr>
              <a:t>Castracane</a:t>
            </a:r>
            <a:r>
              <a:rPr lang="en-GB" sz="1600" baseline="30000" dirty="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rPr>
              <a:t>2</a:t>
            </a:r>
            <a:r>
              <a:rPr lang="en-GB" sz="1600" dirty="0" smtClean="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rPr>
              <a:t>, </a:t>
            </a:r>
            <a:endParaRPr lang="en-GB" sz="1600" u="sng" dirty="0" smtClean="0">
              <a:solidFill>
                <a:schemeClr val="bg1">
                  <a:lumMod val="95000"/>
                </a:schemeClr>
              </a:solidFill>
              <a:latin typeface="Verdana"/>
              <a:ea typeface="+mj-ea"/>
              <a:cs typeface="Verdana"/>
            </a:endParaRPr>
          </a:p>
          <a:p>
            <a: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1600" dirty="0" smtClean="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rPr>
              <a:t>1) ESA ESRIN</a:t>
            </a:r>
          </a:p>
          <a:p>
            <a: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160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2) RHEA c/o ESA ESRIN</a:t>
            </a:r>
          </a:p>
          <a:p>
            <a: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600" dirty="0">
              <a:solidFill>
                <a:schemeClr val="bg1">
                  <a:lumMod val="95000"/>
                </a:schemeClr>
              </a:solidFill>
              <a:latin typeface="Verdana"/>
              <a:ea typeface="+mj-ea"/>
              <a:cs typeface="Verdana"/>
            </a:endParaRPr>
          </a:p>
          <a:p>
            <a: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it-IT" sz="1600" dirty="0" smtClean="0">
                <a:solidFill>
                  <a:schemeClr val="bg1"/>
                </a:solidFill>
                <a:latin typeface="+mj-lt"/>
              </a:rPr>
              <a:t>WGCV#45</a:t>
            </a:r>
            <a:r>
              <a:rPr lang="en-GB" sz="1600" dirty="0" smtClean="0">
                <a:solidFill>
                  <a:schemeClr val="bg1"/>
                </a:solidFill>
                <a:latin typeface="+mj-lt"/>
                <a:ea typeface="+mj-ea"/>
                <a:cs typeface="Verdana"/>
              </a:rPr>
              <a:t> </a:t>
            </a:r>
          </a:p>
          <a:p>
            <a: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it-IT" sz="1600" dirty="0" smtClean="0">
                <a:solidFill>
                  <a:schemeClr val="bg1"/>
                </a:solidFill>
                <a:latin typeface="+mj-lt"/>
              </a:rPr>
              <a:t>15 </a:t>
            </a:r>
            <a:r>
              <a:rPr lang="it-IT" sz="1600" dirty="0">
                <a:solidFill>
                  <a:schemeClr val="bg1"/>
                </a:solidFill>
                <a:latin typeface="+mj-lt"/>
              </a:rPr>
              <a:t>- </a:t>
            </a:r>
            <a:r>
              <a:rPr lang="it-IT" sz="1600" dirty="0" smtClean="0">
                <a:solidFill>
                  <a:schemeClr val="bg1"/>
                </a:solidFill>
                <a:latin typeface="+mj-lt"/>
              </a:rPr>
              <a:t>29 July 2019 CSIRO, Perth, Australia</a:t>
            </a:r>
            <a:endParaRPr lang="en-GB" sz="1600" u="sng" dirty="0">
              <a:solidFill>
                <a:schemeClr val="bg1"/>
              </a:solidFill>
              <a:latin typeface="+mn-lt"/>
              <a:ea typeface="+mj-e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10" y="847770"/>
            <a:ext cx="4843037" cy="3823200"/>
          </a:xfrm>
        </p:spPr>
        <p:txBody>
          <a:bodyPr/>
          <a:lstStyle/>
          <a:p>
            <a:r>
              <a:rPr lang="en-GB" sz="1000" dirty="0" smtClean="0"/>
              <a:t>Roadmap to transfer the SAR subgroup website (</a:t>
            </a:r>
            <a:r>
              <a:rPr lang="en-GB" sz="1000" u="sng" dirty="0" smtClean="0"/>
              <a:t>http://</a:t>
            </a:r>
            <a:r>
              <a:rPr lang="en-GB" sz="1000" u="sng" dirty="0" err="1" smtClean="0"/>
              <a:t>sarcv.ceos.org</a:t>
            </a:r>
            <a:r>
              <a:rPr lang="en-GB" sz="1000" u="sng" dirty="0" smtClean="0"/>
              <a:t>/</a:t>
            </a:r>
            <a:r>
              <a:rPr lang="en-GB" sz="1000" dirty="0" smtClean="0"/>
              <a:t>)</a:t>
            </a:r>
            <a:endParaRPr lang="en-GB" sz="1000" dirty="0" smtClean="0">
              <a:hlinkClick r:id="rId2"/>
            </a:endParaRPr>
          </a:p>
          <a:p>
            <a:r>
              <a:rPr lang="en-GB" sz="1000" dirty="0" smtClean="0"/>
              <a:t>to the Cal/Val Portal</a:t>
            </a:r>
          </a:p>
          <a:p>
            <a:r>
              <a:rPr lang="en-GB" sz="1000" b="1" dirty="0" smtClean="0"/>
              <a:t>Past Proceedings</a:t>
            </a:r>
          </a:p>
          <a:p>
            <a:r>
              <a:rPr lang="en-GB" sz="1000" dirty="0" smtClean="0"/>
              <a:t>An introductory page for each past workshop,</a:t>
            </a:r>
            <a:r>
              <a:rPr lang="en-GB" sz="1000" dirty="0"/>
              <a:t> </a:t>
            </a:r>
            <a:r>
              <a:rPr lang="en-GB" sz="1000" dirty="0" smtClean="0"/>
              <a:t>transferring of the presentations to the Cal/Val Portal.</a:t>
            </a:r>
          </a:p>
          <a:p>
            <a:r>
              <a:rPr lang="en-GB" sz="1000" b="1" dirty="0" smtClean="0"/>
              <a:t>Discussion</a:t>
            </a:r>
          </a:p>
          <a:p>
            <a:r>
              <a:rPr lang="en-GB" sz="1000" dirty="0" smtClean="0"/>
              <a:t>this section can be maintained including a dedicated blog within </a:t>
            </a:r>
          </a:p>
          <a:p>
            <a:r>
              <a:rPr lang="en-GB" sz="1000" dirty="0" smtClean="0"/>
              <a:t>the Cal/Val Portal</a:t>
            </a:r>
          </a:p>
          <a:p>
            <a:r>
              <a:rPr lang="en-GB" sz="1000" b="1" dirty="0" smtClean="0"/>
              <a:t>Targets DB</a:t>
            </a:r>
          </a:p>
          <a:p>
            <a:r>
              <a:rPr lang="en-GB" sz="1000" dirty="0" smtClean="0"/>
              <a:t>It will be maintained including conversion of polygons to KML format</a:t>
            </a:r>
          </a:p>
          <a:p>
            <a:r>
              <a:rPr lang="en-GB" sz="1000" b="1" dirty="0" smtClean="0"/>
              <a:t>Registration and members</a:t>
            </a:r>
          </a:p>
          <a:p>
            <a:r>
              <a:rPr lang="en-GB" sz="1000" dirty="0" smtClean="0"/>
              <a:t>SAR subgroup members can be registered on the Cal/Val Portal, </a:t>
            </a:r>
          </a:p>
          <a:p>
            <a:r>
              <a:rPr lang="en-GB" sz="1000" dirty="0" smtClean="0"/>
              <a:t>The subgroup chair will have rights/privilege to handle memberships </a:t>
            </a:r>
          </a:p>
          <a:p>
            <a:r>
              <a:rPr lang="en-GB" sz="1000" dirty="0" smtClean="0"/>
              <a:t>and add/change content on the dedicated page for SAR Subgroup</a:t>
            </a:r>
          </a:p>
          <a:p>
            <a:r>
              <a:rPr lang="en-GB" sz="1000" b="1" dirty="0" smtClean="0"/>
              <a:t>Workshops</a:t>
            </a:r>
          </a:p>
          <a:p>
            <a:r>
              <a:rPr lang="en-GB" sz="1000" dirty="0" smtClean="0"/>
              <a:t>The new dedicated web content shall be used for notices and for the user registration of new workshops.</a:t>
            </a:r>
            <a:r>
              <a:rPr lang="en-GB" sz="1000" dirty="0"/>
              <a:t> </a:t>
            </a:r>
            <a:r>
              <a:rPr lang="en-GB" sz="1000" dirty="0" smtClean="0"/>
              <a:t>Next Workshop will be on November 2019</a:t>
            </a:r>
            <a:endParaRPr lang="en-GB" sz="1000" dirty="0"/>
          </a:p>
        </p:txBody>
      </p:sp>
      <p:pic>
        <p:nvPicPr>
          <p:cNvPr id="4" name="Picture 3" descr="CEOS-SAR-Subgrou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884" y="1078397"/>
            <a:ext cx="3888339" cy="25911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47032" y="103405"/>
            <a:ext cx="5037347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dirty="0" smtClean="0"/>
              <a:t>The new CEOS Cal/Val Portal</a:t>
            </a:r>
            <a:br>
              <a:rPr lang="en-GB" dirty="0" smtClean="0"/>
            </a:br>
            <a:r>
              <a:rPr lang="en-GB" dirty="0" smtClean="0"/>
              <a:t>SAR subgroup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55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2016" y="1417079"/>
            <a:ext cx="3332469" cy="22775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Document repository</a:t>
            </a:r>
          </a:p>
          <a:p>
            <a:r>
              <a:rPr lang="en-US" sz="1400" dirty="0" smtClean="0"/>
              <a:t>     for query, download and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upload documents 	</a:t>
            </a:r>
          </a:p>
          <a:p>
            <a:pPr marL="285750" indent="-285750">
              <a:buFont typeface="Arial"/>
              <a:buChar char="•"/>
            </a:pP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Methodology &amp; Guidelines</a:t>
            </a:r>
          </a:p>
          <a:p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Library</a:t>
            </a:r>
          </a:p>
          <a:p>
            <a:r>
              <a:rPr lang="en-US" sz="1400" dirty="0" smtClean="0"/>
              <a:t>     to collect relevant links to       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the latest publications</a:t>
            </a:r>
            <a:endParaRPr lang="en-US" sz="1400" dirty="0"/>
          </a:p>
          <a:p>
            <a:endParaRPr lang="en-US" sz="1600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47033" y="110964"/>
            <a:ext cx="3020196" cy="110799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dirty="0" smtClean="0"/>
              <a:t>The new</a:t>
            </a:r>
            <a:br>
              <a:rPr lang="en-GB" dirty="0" smtClean="0"/>
            </a:br>
            <a:r>
              <a:rPr lang="en-GB" dirty="0" smtClean="0"/>
              <a:t>CEOS Cal/Val Portal</a:t>
            </a:r>
            <a:br>
              <a:rPr lang="en-GB" dirty="0" smtClean="0"/>
            </a:br>
            <a:r>
              <a:rPr lang="en-GB" dirty="0" smtClean="0"/>
              <a:t>Documents</a:t>
            </a:r>
            <a:endParaRPr lang="en-GB" dirty="0"/>
          </a:p>
        </p:txBody>
      </p:sp>
      <p:pic>
        <p:nvPicPr>
          <p:cNvPr id="3" name="Picture 2" descr="Documents_p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215" y="928607"/>
            <a:ext cx="5782786" cy="297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6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74691" y="70774"/>
            <a:ext cx="3020196" cy="110799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dirty="0" smtClean="0"/>
              <a:t>The new</a:t>
            </a:r>
            <a:br>
              <a:rPr lang="en-GB" dirty="0" smtClean="0"/>
            </a:br>
            <a:r>
              <a:rPr lang="en-GB" dirty="0" smtClean="0"/>
              <a:t>CEOS Cal/Val Portal</a:t>
            </a:r>
            <a:br>
              <a:rPr lang="en-GB" dirty="0" smtClean="0"/>
            </a:br>
            <a:r>
              <a:rPr lang="en-GB" dirty="0" smtClean="0"/>
              <a:t>Documents</a:t>
            </a:r>
            <a:endParaRPr lang="en-GB" dirty="0"/>
          </a:p>
        </p:txBody>
      </p:sp>
      <p:pic>
        <p:nvPicPr>
          <p:cNvPr id="5" name="Picture 4" descr="Doc_reposito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06" y="0"/>
            <a:ext cx="608756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832" y="1639811"/>
            <a:ext cx="2507793" cy="584776"/>
          </a:xfrm>
          <a:prstGeom prst="rect">
            <a:avLst/>
          </a:prstGeom>
          <a:noFill/>
          <a:ln w="12700" cmpd="sng">
            <a:noFill/>
          </a:ln>
        </p:spPr>
        <p:txBody>
          <a:bodyPr wrap="square" rtlCol="0">
            <a:spAutoFit/>
          </a:bodyPr>
          <a:lstStyle/>
          <a:p>
            <a:r>
              <a:rPr lang="it-IT" sz="1600" dirty="0" err="1" smtClean="0"/>
              <a:t>Document</a:t>
            </a:r>
            <a:r>
              <a:rPr lang="it-IT" sz="1600" dirty="0" smtClean="0"/>
              <a:t> </a:t>
            </a:r>
            <a:r>
              <a:rPr lang="it-IT" sz="1600" dirty="0" err="1" smtClean="0"/>
              <a:t>repository</a:t>
            </a:r>
            <a:endParaRPr lang="it-IT" sz="1600" dirty="0" smtClean="0"/>
          </a:p>
          <a:p>
            <a:endParaRPr lang="it-IT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56892" y="2113742"/>
            <a:ext cx="2585998" cy="338554"/>
          </a:xfrm>
          <a:prstGeom prst="rect">
            <a:avLst/>
          </a:prstGeom>
          <a:noFill/>
          <a:ln w="12700" cmpd="sng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Query: </a:t>
            </a:r>
            <a:r>
              <a:rPr lang="it-IT" sz="1600" dirty="0" err="1"/>
              <a:t>s</a:t>
            </a:r>
            <a:r>
              <a:rPr lang="it-IT" sz="1600" dirty="0" err="1" smtClean="0"/>
              <a:t>earch</a:t>
            </a:r>
            <a:r>
              <a:rPr lang="it-IT" sz="1600" dirty="0" smtClean="0"/>
              <a:t> an </a:t>
            </a:r>
            <a:r>
              <a:rPr lang="it-IT" sz="1600" dirty="0" err="1" smtClean="0"/>
              <a:t>tags</a:t>
            </a:r>
            <a:endParaRPr lang="it-IT" sz="1600" dirty="0" smtClean="0"/>
          </a:p>
        </p:txBody>
      </p:sp>
      <p:sp>
        <p:nvSpPr>
          <p:cNvPr id="9" name="Oval 8"/>
          <p:cNvSpPr/>
          <p:nvPr/>
        </p:nvSpPr>
        <p:spPr>
          <a:xfrm>
            <a:off x="7692173" y="1028901"/>
            <a:ext cx="1451827" cy="474259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 9"/>
          <p:cNvSpPr/>
          <p:nvPr/>
        </p:nvSpPr>
        <p:spPr>
          <a:xfrm>
            <a:off x="2861457" y="803830"/>
            <a:ext cx="1736164" cy="68292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256575" y="2740400"/>
            <a:ext cx="2588806" cy="338554"/>
          </a:xfrm>
          <a:prstGeom prst="rect">
            <a:avLst/>
          </a:prstGeom>
          <a:noFill/>
          <a:ln w="12700" cmpd="sng">
            <a:solidFill>
              <a:srgbClr val="0098DB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 err="1"/>
              <a:t>o</a:t>
            </a:r>
            <a:r>
              <a:rPr lang="it-IT" sz="1600" dirty="0" err="1" smtClean="0"/>
              <a:t>verview</a:t>
            </a:r>
            <a:r>
              <a:rPr lang="it-IT" sz="1600" dirty="0" smtClean="0"/>
              <a:t> and download</a:t>
            </a:r>
          </a:p>
        </p:txBody>
      </p:sp>
      <p:pic>
        <p:nvPicPr>
          <p:cNvPr id="12" name="Picture 11" descr="Downloa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906" y="3099817"/>
            <a:ext cx="1237822" cy="128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6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74691" y="70774"/>
            <a:ext cx="3020196" cy="110799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dirty="0" smtClean="0"/>
              <a:t>The new</a:t>
            </a:r>
            <a:br>
              <a:rPr lang="en-GB" dirty="0" smtClean="0"/>
            </a:br>
            <a:r>
              <a:rPr lang="en-GB" dirty="0" smtClean="0"/>
              <a:t>CEOS Cal/Val Portal</a:t>
            </a:r>
            <a:br>
              <a:rPr lang="en-GB" dirty="0" smtClean="0"/>
            </a:br>
            <a:r>
              <a:rPr lang="en-GB" dirty="0" smtClean="0"/>
              <a:t>Documents</a:t>
            </a:r>
            <a:endParaRPr lang="en-GB" dirty="0"/>
          </a:p>
        </p:txBody>
      </p:sp>
      <p:pic>
        <p:nvPicPr>
          <p:cNvPr id="5" name="Picture 4" descr="Doc_uploa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979" y="0"/>
            <a:ext cx="6136021" cy="46129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6832" y="1639811"/>
            <a:ext cx="2507793" cy="584776"/>
          </a:xfrm>
          <a:prstGeom prst="rect">
            <a:avLst/>
          </a:prstGeom>
          <a:noFill/>
          <a:ln w="12700" cmpd="sng">
            <a:noFill/>
          </a:ln>
        </p:spPr>
        <p:txBody>
          <a:bodyPr wrap="square" rtlCol="0">
            <a:spAutoFit/>
          </a:bodyPr>
          <a:lstStyle/>
          <a:p>
            <a:r>
              <a:rPr lang="it-IT" sz="1600" dirty="0" err="1" smtClean="0"/>
              <a:t>Document</a:t>
            </a:r>
            <a:r>
              <a:rPr lang="it-IT" sz="1600" dirty="0" smtClean="0"/>
              <a:t> </a:t>
            </a:r>
            <a:r>
              <a:rPr lang="it-IT" sz="1600" dirty="0" err="1" smtClean="0"/>
              <a:t>uplaod</a:t>
            </a:r>
            <a:endParaRPr lang="it-IT" sz="1600" dirty="0" smtClean="0"/>
          </a:p>
          <a:p>
            <a:endParaRPr lang="it-IT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56892" y="2113742"/>
            <a:ext cx="1776671" cy="338554"/>
          </a:xfrm>
          <a:prstGeom prst="rect">
            <a:avLst/>
          </a:prstGeom>
          <a:noFill/>
          <a:ln w="12700" cmpd="sng">
            <a:solidFill>
              <a:srgbClr val="0098DB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 err="1" smtClean="0"/>
              <a:t>Add</a:t>
            </a:r>
            <a:r>
              <a:rPr lang="it-IT" sz="1600" dirty="0" smtClean="0"/>
              <a:t> </a:t>
            </a:r>
            <a:r>
              <a:rPr lang="it-IT" sz="1600" dirty="0" err="1" smtClean="0"/>
              <a:t>document</a:t>
            </a:r>
            <a:endParaRPr lang="it-IT" sz="1600" dirty="0" smtClean="0"/>
          </a:p>
        </p:txBody>
      </p:sp>
      <p:pic>
        <p:nvPicPr>
          <p:cNvPr id="9" name="Picture 8" descr="Select_doc_typ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325" y="2678059"/>
            <a:ext cx="2609269" cy="147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bra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251" y="750738"/>
            <a:ext cx="6388493" cy="381017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74691" y="-22442"/>
            <a:ext cx="3020196" cy="110799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dirty="0" smtClean="0"/>
              <a:t>The new</a:t>
            </a:r>
            <a:br>
              <a:rPr lang="en-GB" dirty="0" smtClean="0"/>
            </a:br>
            <a:r>
              <a:rPr lang="en-GB" dirty="0" smtClean="0"/>
              <a:t>CEOS Cal/Val Portal</a:t>
            </a:r>
            <a:br>
              <a:rPr lang="en-GB" dirty="0" smtClean="0"/>
            </a:br>
            <a:r>
              <a:rPr lang="en-GB" dirty="0" smtClean="0"/>
              <a:t>Documents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03896" y="1602110"/>
            <a:ext cx="1980702" cy="1384995"/>
          </a:xfrm>
          <a:prstGeom prst="rect">
            <a:avLst/>
          </a:prstGeom>
          <a:noFill/>
          <a:ln w="12700" cmpd="sng">
            <a:noFill/>
          </a:ln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In “Library” </a:t>
            </a:r>
            <a:r>
              <a:rPr lang="it-IT" sz="1400" dirty="0" err="1" smtClean="0"/>
              <a:t>users</a:t>
            </a:r>
            <a:r>
              <a:rPr lang="it-IT" sz="1400" dirty="0" smtClean="0"/>
              <a:t> are </a:t>
            </a:r>
            <a:r>
              <a:rPr lang="it-IT" sz="1400" dirty="0" err="1" smtClean="0"/>
              <a:t>allowed</a:t>
            </a:r>
            <a:r>
              <a:rPr lang="it-IT" sz="1400" dirty="0" smtClean="0"/>
              <a:t> to include </a:t>
            </a:r>
            <a:r>
              <a:rPr lang="it-IT" sz="1400" dirty="0" err="1" smtClean="0"/>
              <a:t>contents</a:t>
            </a:r>
            <a:r>
              <a:rPr lang="it-IT" sz="1400" dirty="0" smtClean="0"/>
              <a:t>: e.g. </a:t>
            </a:r>
            <a:r>
              <a:rPr lang="it-IT" sz="1400" dirty="0" err="1" smtClean="0"/>
              <a:t>links</a:t>
            </a:r>
            <a:r>
              <a:rPr lang="it-IT" sz="1400" dirty="0" smtClean="0"/>
              <a:t> to the </a:t>
            </a:r>
            <a:r>
              <a:rPr lang="it-IT" sz="1400" dirty="0" err="1" smtClean="0"/>
              <a:t>latest</a:t>
            </a:r>
            <a:r>
              <a:rPr lang="it-IT" sz="1400" dirty="0" smtClean="0"/>
              <a:t> </a:t>
            </a:r>
            <a:r>
              <a:rPr lang="it-IT" sz="1400" dirty="0" err="1" smtClean="0"/>
              <a:t>publications</a:t>
            </a:r>
            <a:r>
              <a:rPr lang="it-IT" sz="1400" dirty="0" smtClean="0"/>
              <a:t> or </a:t>
            </a:r>
            <a:r>
              <a:rPr lang="it-IT" sz="1400" dirty="0" err="1" smtClean="0"/>
              <a:t>references</a:t>
            </a:r>
            <a:r>
              <a:rPr lang="it-IT" sz="1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980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7127" y="2341270"/>
            <a:ext cx="2378658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 smtClean="0"/>
              <a:t>The </a:t>
            </a:r>
            <a:r>
              <a:rPr lang="en-US" sz="1400" dirty="0"/>
              <a:t>Cal/Val sites </a:t>
            </a:r>
            <a:r>
              <a:rPr lang="en-US" sz="1400" dirty="0" smtClean="0"/>
              <a:t>page aims to host the </a:t>
            </a:r>
            <a:r>
              <a:rPr lang="en-US" sz="1400" dirty="0"/>
              <a:t>references </a:t>
            </a:r>
            <a:r>
              <a:rPr lang="en-US" sz="1400" dirty="0" smtClean="0"/>
              <a:t>of the CEOS endorsed test sites and networks according to subgroup’s domain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1386" y="218905"/>
            <a:ext cx="2966271" cy="110799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dirty="0" smtClean="0"/>
              <a:t>The new</a:t>
            </a:r>
            <a:br>
              <a:rPr lang="en-GB" dirty="0" smtClean="0"/>
            </a:br>
            <a:r>
              <a:rPr lang="en-GB" dirty="0" smtClean="0"/>
              <a:t>CEOS Cal/Val Portal</a:t>
            </a:r>
            <a:br>
              <a:rPr lang="en-GB" dirty="0" smtClean="0"/>
            </a:br>
            <a:r>
              <a:rPr lang="en-GB" dirty="0" smtClean="0"/>
              <a:t>Cal/Val Sites</a:t>
            </a:r>
            <a:endParaRPr lang="en-GB" dirty="0"/>
          </a:p>
        </p:txBody>
      </p:sp>
      <p:pic>
        <p:nvPicPr>
          <p:cNvPr id="4" name="Picture 3" descr="CalVal_sit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557" y="0"/>
            <a:ext cx="5562029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498" y="0"/>
            <a:ext cx="54821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8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7127" y="2341270"/>
            <a:ext cx="2378658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 smtClean="0"/>
              <a:t>The </a:t>
            </a:r>
            <a:r>
              <a:rPr lang="en-US" sz="1400" dirty="0"/>
              <a:t>Cal/Val sites </a:t>
            </a:r>
            <a:r>
              <a:rPr lang="en-US" sz="1400" dirty="0" smtClean="0"/>
              <a:t>page aims to host the </a:t>
            </a:r>
            <a:r>
              <a:rPr lang="en-US" sz="1400" dirty="0"/>
              <a:t>references </a:t>
            </a:r>
            <a:r>
              <a:rPr lang="en-US" sz="1400" dirty="0" smtClean="0"/>
              <a:t>of the CEOS endorsed test sites and networks according to subgroup’s domain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1386" y="218905"/>
            <a:ext cx="2966271" cy="110799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dirty="0" smtClean="0"/>
              <a:t>The new</a:t>
            </a:r>
            <a:br>
              <a:rPr lang="en-GB" dirty="0" smtClean="0"/>
            </a:br>
            <a:r>
              <a:rPr lang="en-GB" dirty="0" smtClean="0"/>
              <a:t>CEOS Cal/Val Portal</a:t>
            </a:r>
            <a:br>
              <a:rPr lang="en-GB" dirty="0" smtClean="0"/>
            </a:br>
            <a:r>
              <a:rPr lang="en-GB" dirty="0" smtClean="0"/>
              <a:t>Cal/Val Sites</a:t>
            </a:r>
            <a:endParaRPr lang="en-GB" dirty="0"/>
          </a:p>
        </p:txBody>
      </p:sp>
      <p:pic>
        <p:nvPicPr>
          <p:cNvPr id="4" name="Picture 3" descr="CalVal_sit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557" y="0"/>
            <a:ext cx="55620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7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3918" y="1669390"/>
            <a:ext cx="3332469" cy="24622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 smtClean="0"/>
              <a:t>Projects and Campaigns pages </a:t>
            </a:r>
            <a:r>
              <a:rPr lang="en-US" sz="1400" dirty="0"/>
              <a:t>includes </a:t>
            </a:r>
            <a:r>
              <a:rPr lang="en-US" sz="1400" dirty="0" smtClean="0"/>
              <a:t>relevant activities:</a:t>
            </a:r>
          </a:p>
          <a:p>
            <a:endParaRPr lang="en-US" sz="1400" dirty="0" smtClean="0"/>
          </a:p>
          <a:p>
            <a:r>
              <a:rPr lang="en-US" sz="1400" dirty="0" err="1" smtClean="0"/>
              <a:t>Fiducial</a:t>
            </a:r>
            <a:r>
              <a:rPr lang="en-US" sz="1400" dirty="0" smtClean="0"/>
              <a:t> </a:t>
            </a:r>
            <a:r>
              <a:rPr lang="en-US" sz="1400" dirty="0"/>
              <a:t>Reference Measurement (FRM) </a:t>
            </a:r>
            <a:r>
              <a:rPr lang="en-US" sz="1400" dirty="0" smtClean="0"/>
              <a:t>projects</a:t>
            </a:r>
          </a:p>
          <a:p>
            <a:endParaRPr lang="en-US" sz="1400" dirty="0"/>
          </a:p>
          <a:p>
            <a:r>
              <a:rPr lang="en-US" sz="1400" dirty="0" smtClean="0"/>
              <a:t>PICS, MTF and ACIX are maintained, links</a:t>
            </a:r>
          </a:p>
          <a:p>
            <a:r>
              <a:rPr lang="en-US" sz="1400" dirty="0"/>
              <a:t> </a:t>
            </a:r>
            <a:endParaRPr lang="en-US" sz="1400" dirty="0" smtClean="0"/>
          </a:p>
          <a:p>
            <a:r>
              <a:rPr lang="en-US" sz="1400" dirty="0" smtClean="0"/>
              <a:t>Campaign page: relevant links</a:t>
            </a:r>
          </a:p>
          <a:p>
            <a:endParaRPr lang="en-US" sz="140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1386" y="49628"/>
            <a:ext cx="2966271" cy="14465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dirty="0" smtClean="0"/>
              <a:t>The new</a:t>
            </a:r>
            <a:br>
              <a:rPr lang="en-GB" dirty="0" smtClean="0"/>
            </a:br>
            <a:r>
              <a:rPr lang="en-GB" dirty="0" smtClean="0"/>
              <a:t>CEOS Cal/Val Portal</a:t>
            </a:r>
            <a:br>
              <a:rPr lang="en-GB" dirty="0" smtClean="0"/>
            </a:br>
            <a:r>
              <a:rPr lang="en-GB" dirty="0" smtClean="0"/>
              <a:t>Projects and Campaigns pages</a:t>
            </a:r>
            <a:endParaRPr lang="en-GB" dirty="0"/>
          </a:p>
        </p:txBody>
      </p:sp>
      <p:pic>
        <p:nvPicPr>
          <p:cNvPr id="4" name="Picture 3" descr="Campaig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687" y="69909"/>
            <a:ext cx="4325018" cy="2818985"/>
          </a:xfrm>
          <a:prstGeom prst="rect">
            <a:avLst/>
          </a:prstGeom>
        </p:spPr>
      </p:pic>
      <p:pic>
        <p:nvPicPr>
          <p:cNvPr id="5" name="Picture 4" descr="Projec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017" y="687451"/>
            <a:ext cx="4694983" cy="402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4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4488" y="1723339"/>
            <a:ext cx="2591112" cy="24622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Data Access </a:t>
            </a:r>
            <a:r>
              <a:rPr lang="en-US" sz="1400" dirty="0" smtClean="0"/>
              <a:t>is dedicated </a:t>
            </a:r>
            <a:r>
              <a:rPr lang="en-US" sz="1400" dirty="0"/>
              <a:t>to </a:t>
            </a:r>
            <a:r>
              <a:rPr lang="en-US" sz="1400" dirty="0" smtClean="0"/>
              <a:t>the </a:t>
            </a:r>
            <a:r>
              <a:rPr lang="en-US" sz="1400" dirty="0"/>
              <a:t>significant </a:t>
            </a:r>
            <a:r>
              <a:rPr lang="en-US" sz="1400" dirty="0" smtClean="0"/>
              <a:t>Cal/Val </a:t>
            </a:r>
            <a:r>
              <a:rPr lang="en-US" sz="1400" dirty="0"/>
              <a:t>data </a:t>
            </a:r>
            <a:r>
              <a:rPr lang="en-US" sz="1400" dirty="0" smtClean="0"/>
              <a:t>providers. </a:t>
            </a:r>
          </a:p>
          <a:p>
            <a:pPr marL="285750" indent="-285750">
              <a:buFont typeface="Arial"/>
              <a:buChar char="•"/>
            </a:pP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The </a:t>
            </a:r>
            <a:r>
              <a:rPr lang="en-US" sz="1400" dirty="0"/>
              <a:t>page “Tools” </a:t>
            </a:r>
            <a:r>
              <a:rPr lang="en-US" sz="1400" dirty="0" smtClean="0"/>
              <a:t>hosts: OLIVE, WAPP and include several links </a:t>
            </a:r>
            <a:r>
              <a:rPr lang="en-US" sz="1400" dirty="0"/>
              <a:t>with the possibility to include new </a:t>
            </a:r>
            <a:r>
              <a:rPr lang="en-US" sz="1400" dirty="0" smtClean="0"/>
              <a:t>ones.</a:t>
            </a:r>
            <a:endParaRPr lang="en-US" sz="1400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1386" y="49628"/>
            <a:ext cx="2966271" cy="14465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dirty="0" smtClean="0"/>
              <a:t>The new</a:t>
            </a:r>
            <a:br>
              <a:rPr lang="en-GB" dirty="0" smtClean="0"/>
            </a:br>
            <a:r>
              <a:rPr lang="en-GB" dirty="0" smtClean="0"/>
              <a:t>CEOS Cal/Val Portal</a:t>
            </a:r>
            <a:br>
              <a:rPr lang="en-GB" dirty="0" smtClean="0"/>
            </a:br>
            <a:r>
              <a:rPr lang="en-GB" dirty="0" smtClean="0"/>
              <a:t>Tools and Data Access pages</a:t>
            </a:r>
            <a:endParaRPr lang="en-GB" dirty="0"/>
          </a:p>
        </p:txBody>
      </p:sp>
      <p:pic>
        <p:nvPicPr>
          <p:cNvPr id="4" name="Picture 3" descr="Too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503" y="0"/>
            <a:ext cx="5285353" cy="5143500"/>
          </a:xfrm>
          <a:prstGeom prst="rect">
            <a:avLst/>
          </a:prstGeom>
        </p:spPr>
      </p:pic>
      <p:pic>
        <p:nvPicPr>
          <p:cNvPr id="3" name="Picture 2" descr="DataAcce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595" y="1538025"/>
            <a:ext cx="5044231" cy="361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6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5475" y="1319926"/>
            <a:ext cx="2954242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Conferences </a:t>
            </a:r>
            <a:r>
              <a:rPr lang="en-US" sz="1400" dirty="0"/>
              <a:t>&amp; </a:t>
            </a:r>
            <a:r>
              <a:rPr lang="en-US" sz="1400" dirty="0" smtClean="0"/>
              <a:t>Workshops provides </a:t>
            </a:r>
            <a:r>
              <a:rPr lang="en-US" sz="1400" dirty="0"/>
              <a:t>a time ordered list for the relevant events with links to the official websites for conferences and workshops. 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The </a:t>
            </a:r>
            <a:r>
              <a:rPr lang="en-US" sz="1400" dirty="0"/>
              <a:t>Links page will offers a substantial list of relevant links subdivided by </a:t>
            </a:r>
            <a:r>
              <a:rPr lang="en-US" sz="1400" dirty="0" smtClean="0"/>
              <a:t>topics</a:t>
            </a:r>
            <a:r>
              <a:rPr lang="en-US" sz="1400" dirty="0"/>
              <a:t>.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Contacts </a:t>
            </a:r>
            <a:r>
              <a:rPr lang="en-US" sz="1400" dirty="0"/>
              <a:t>will include information on the web administrators for general and technical issues. </a:t>
            </a:r>
          </a:p>
        </p:txBody>
      </p:sp>
      <p:pic>
        <p:nvPicPr>
          <p:cNvPr id="4" name="Picture 3" descr="Conf_W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639" y="0"/>
            <a:ext cx="5642944" cy="3215871"/>
          </a:xfrm>
          <a:prstGeom prst="rect">
            <a:avLst/>
          </a:prstGeom>
        </p:spPr>
      </p:pic>
      <p:pic>
        <p:nvPicPr>
          <p:cNvPr id="10" name="Picture 9" descr="Link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008" y="734058"/>
            <a:ext cx="4405581" cy="3972504"/>
          </a:xfrm>
          <a:prstGeom prst="rect">
            <a:avLst/>
          </a:prstGeom>
        </p:spPr>
      </p:pic>
      <p:pic>
        <p:nvPicPr>
          <p:cNvPr id="11" name="Picture 10" descr="Contact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318" y="1910881"/>
            <a:ext cx="2839682" cy="3232619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51386" y="29619"/>
            <a:ext cx="2966271" cy="132343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sz="2000" dirty="0" smtClean="0"/>
              <a:t>The new</a:t>
            </a:r>
            <a:br>
              <a:rPr lang="en-GB" sz="2000" dirty="0" smtClean="0"/>
            </a:br>
            <a:r>
              <a:rPr lang="en-GB" sz="2000" dirty="0" smtClean="0"/>
              <a:t>CEOS Cal/Val Portal</a:t>
            </a:r>
            <a:br>
              <a:rPr lang="en-GB" sz="2000" dirty="0" smtClean="0"/>
            </a:br>
            <a:r>
              <a:rPr lang="en-GB" sz="2000" dirty="0" smtClean="0"/>
              <a:t>Conf. &amp; Workshops, Links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6691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844" y="212443"/>
            <a:ext cx="4404588" cy="430887"/>
          </a:xfrm>
        </p:spPr>
        <p:txBody>
          <a:bodyPr/>
          <a:lstStyle/>
          <a:p>
            <a:r>
              <a:rPr lang="en-US" dirty="0" smtClean="0"/>
              <a:t>CEOS Cal/Val Portal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15" y="1013946"/>
            <a:ext cx="8748000" cy="3823200"/>
          </a:xfrm>
        </p:spPr>
        <p:txBody>
          <a:bodyPr/>
          <a:lstStyle/>
          <a:p>
            <a:r>
              <a:rPr lang="en-US" sz="2000" b="1" dirty="0" smtClean="0"/>
              <a:t>Table of Contents:</a:t>
            </a:r>
          </a:p>
          <a:p>
            <a:endParaRPr lang="en-US" sz="2000" b="1" dirty="0" smtClean="0"/>
          </a:p>
          <a:p>
            <a:pPr>
              <a:buFont typeface="+mj-lt"/>
              <a:buAutoNum type="arabicPeriod"/>
            </a:pPr>
            <a:r>
              <a:rPr lang="en-US" dirty="0" smtClean="0"/>
              <a:t>CEOS Cal</a:t>
            </a:r>
            <a:r>
              <a:rPr lang="en-US" dirty="0"/>
              <a:t>/Val Portal </a:t>
            </a:r>
            <a:r>
              <a:rPr lang="en-US" dirty="0" smtClean="0"/>
              <a:t>overview </a:t>
            </a:r>
            <a:r>
              <a:rPr lang="mr-IN" dirty="0" smtClean="0"/>
              <a:t>–</a:t>
            </a:r>
            <a:r>
              <a:rPr lang="en-US" dirty="0" smtClean="0"/>
              <a:t> the current portal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Why a new portal?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The New CEOS Cal/Val Portal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Conclusions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14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115" y="41290"/>
            <a:ext cx="3494797" cy="430887"/>
          </a:xfrm>
          <a:solidFill>
            <a:schemeClr val="bg1"/>
          </a:solidFill>
        </p:spPr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91927" y="716243"/>
            <a:ext cx="7707911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 new CEOS Cal/Val portal is proposed </a:t>
            </a:r>
            <a:r>
              <a:rPr lang="mr-IN" dirty="0" smtClean="0"/>
              <a:t>–</a:t>
            </a:r>
            <a:r>
              <a:rPr lang="en-US" dirty="0" smtClean="0"/>
              <a:t> it is currently password protected</a:t>
            </a:r>
            <a:r>
              <a:rPr lang="en-GB" dirty="0"/>
              <a:t> </a:t>
            </a:r>
            <a:r>
              <a:rPr lang="en-GB" dirty="0" smtClean="0"/>
              <a:t>and available. </a:t>
            </a:r>
          </a:p>
          <a:p>
            <a:pPr marL="285750" indent="-285750">
              <a:buFont typeface="Arial"/>
              <a:buChar char="•"/>
            </a:pPr>
            <a:r>
              <a:rPr lang="en-GB" dirty="0"/>
              <a:t>G</a:t>
            </a:r>
            <a:r>
              <a:rPr lang="en-GB" dirty="0" smtClean="0"/>
              <a:t>eneral comments from the CEOS WGCV community is welcome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Further feedback from Subgroup Chair is expected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portal is conceptually dynamic, it will evolve according to the users needs and proposals.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signed-in users are allowed to directly upload documents and materials that can by fully public or shared within defined groups and sub-groups.</a:t>
            </a:r>
          </a:p>
        </p:txBody>
      </p:sp>
    </p:spTree>
    <p:extLst>
      <p:ext uri="{BB962C8B-B14F-4D97-AF65-F5344CB8AC3E}">
        <p14:creationId xmlns:p14="http://schemas.microsoft.com/office/powerpoint/2010/main" val="158799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085" y="149150"/>
            <a:ext cx="5605185" cy="430887"/>
          </a:xfrm>
        </p:spPr>
        <p:txBody>
          <a:bodyPr/>
          <a:lstStyle/>
          <a:p>
            <a:r>
              <a:rPr lang="en-GB" dirty="0" smtClean="0"/>
              <a:t>Outreach</a:t>
            </a:r>
            <a:r>
              <a:rPr lang="it-IT" dirty="0" smtClean="0"/>
              <a:t> of CEOS </a:t>
            </a:r>
            <a:r>
              <a:rPr lang="en-US" dirty="0" smtClean="0"/>
              <a:t>WGCV</a:t>
            </a: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143232" y="735292"/>
            <a:ext cx="6521708" cy="276999"/>
          </a:xfrm>
          <a:prstGeom prst="rect">
            <a:avLst/>
          </a:prstGeom>
          <a:noFill/>
          <a:ln w="127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Outreach of CEOS working group </a:t>
            </a:r>
            <a:r>
              <a:rPr lang="en-US" sz="1200" dirty="0" err="1" smtClean="0"/>
              <a:t>CalVal</a:t>
            </a:r>
            <a:r>
              <a:rPr lang="en-US" sz="1200" dirty="0" smtClean="0"/>
              <a:t> (WGCV) is divided in two websites: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784717809"/>
              </p:ext>
            </p:extLst>
          </p:nvPr>
        </p:nvGraphicFramePr>
        <p:xfrm>
          <a:off x="633432" y="1179401"/>
          <a:ext cx="7470756" cy="255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72396" y="3762429"/>
            <a:ext cx="3399310" cy="830997"/>
          </a:xfrm>
          <a:prstGeom prst="rect">
            <a:avLst/>
          </a:prstGeom>
          <a:noFill/>
          <a:ln w="12700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/>
              <a:t>Hosted by ESA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Include mainly technical content, tools, data access and literature.</a:t>
            </a:r>
          </a:p>
          <a:p>
            <a:endParaRPr lang="en-US" sz="12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458830" y="3742942"/>
            <a:ext cx="3399310" cy="1015663"/>
          </a:xfrm>
          <a:prstGeom prst="rect">
            <a:avLst/>
          </a:prstGeom>
          <a:noFill/>
          <a:ln w="12700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/>
              <a:t>Hosted by NASA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/>
              <a:t>Contains </a:t>
            </a:r>
            <a:r>
              <a:rPr lang="en-US" sz="1200" dirty="0" smtClean="0"/>
              <a:t>mainly current </a:t>
            </a:r>
            <a:r>
              <a:rPr lang="en-US" sz="1200" dirty="0"/>
              <a:t>activities, </a:t>
            </a:r>
            <a:r>
              <a:rPr lang="en-US" sz="1200" dirty="0" smtClean="0"/>
              <a:t>objectives, organizational, </a:t>
            </a:r>
            <a:r>
              <a:rPr lang="en-US" sz="1200" dirty="0"/>
              <a:t>and other content-related matter</a:t>
            </a:r>
          </a:p>
          <a:p>
            <a:pPr marL="171450" indent="-171450">
              <a:buFont typeface="Arial"/>
              <a:buChar char="•"/>
            </a:pP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86385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37167"/>
            <a:ext cx="3122543" cy="769441"/>
          </a:xfrm>
        </p:spPr>
        <p:txBody>
          <a:bodyPr/>
          <a:lstStyle/>
          <a:p>
            <a:r>
              <a:rPr lang="en-US" dirty="0" smtClean="0"/>
              <a:t>CEOS Cal/Val Portal </a:t>
            </a:r>
            <a:br>
              <a:rPr lang="en-US" dirty="0" smtClean="0"/>
            </a:br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45489" y="1122388"/>
            <a:ext cx="3289621" cy="3108544"/>
          </a:xfrm>
          <a:prstGeom prst="rect">
            <a:avLst/>
          </a:prstGeom>
          <a:noFill/>
          <a:ln w="12700" cmpd="sng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The CEOS Cal/Val portal is a web portal hosted by ESA and made available to the CEOS WGCV community as a reference point to share, store, publish Cal/Val related data and information.</a:t>
            </a:r>
          </a:p>
          <a:p>
            <a:pPr marL="285750" indent="-285750" algn="just">
              <a:buFont typeface="Arial"/>
              <a:buChar char="•"/>
            </a:pPr>
            <a:endParaRPr lang="en-US" sz="1400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The Portal is technically managed by </a:t>
            </a:r>
            <a:r>
              <a:rPr lang="en-US" sz="1400" dirty="0" err="1" smtClean="0"/>
              <a:t>Brockmann</a:t>
            </a:r>
            <a:r>
              <a:rPr lang="en-US" sz="1400" dirty="0" smtClean="0"/>
              <a:t> Consult GmbH</a:t>
            </a:r>
          </a:p>
          <a:p>
            <a:pPr marL="285750" indent="-285750">
              <a:buFont typeface="Arial"/>
              <a:buChar char="•"/>
            </a:pP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Two years contract for </a:t>
            </a:r>
            <a:r>
              <a:rPr lang="en-GB" sz="1400" dirty="0" smtClean="0"/>
              <a:t>Maintenance </a:t>
            </a:r>
            <a:r>
              <a:rPr lang="en-GB" sz="1400" dirty="0"/>
              <a:t>and </a:t>
            </a:r>
            <a:r>
              <a:rPr lang="en-GB" sz="1400" dirty="0" smtClean="0"/>
              <a:t>Evolution</a:t>
            </a:r>
            <a:endParaRPr lang="en-US" sz="1400" dirty="0" smtClean="0"/>
          </a:p>
        </p:txBody>
      </p:sp>
      <p:pic>
        <p:nvPicPr>
          <p:cNvPr id="3" name="Picture 2" descr="HomeP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81" y="11652"/>
            <a:ext cx="537875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2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5446602" cy="430887"/>
          </a:xfrm>
        </p:spPr>
        <p:txBody>
          <a:bodyPr/>
          <a:lstStyle/>
          <a:p>
            <a:r>
              <a:rPr lang="en-GB" dirty="0" smtClean="0"/>
              <a:t>Why a new CEOS Cal/Val Portal?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400" dirty="0" smtClean="0"/>
              <a:t>The aim of the portal is:</a:t>
            </a:r>
          </a:p>
          <a:p>
            <a:endParaRPr lang="en-GB" sz="1400" dirty="0" smtClean="0"/>
          </a:p>
          <a:p>
            <a:pPr>
              <a:buClrTx/>
              <a:buFont typeface="Arial"/>
              <a:buChar char="•"/>
            </a:pPr>
            <a:r>
              <a:rPr lang="en-GB" sz="1400" dirty="0" smtClean="0"/>
              <a:t>To be a window through the WGCV worldwide activities.</a:t>
            </a:r>
          </a:p>
          <a:p>
            <a:pPr>
              <a:buClrTx/>
              <a:buFont typeface="Arial"/>
              <a:buChar char="•"/>
            </a:pPr>
            <a:r>
              <a:rPr lang="en-GB" sz="1400" dirty="0" smtClean="0"/>
              <a:t>To support the user community in Cal/Val tasks, providing access to relevant materials, </a:t>
            </a:r>
          </a:p>
          <a:p>
            <a:pPr indent="0">
              <a:buClrTx/>
            </a:pPr>
            <a:r>
              <a:rPr lang="en-GB" sz="1400" dirty="0" smtClean="0"/>
              <a:t>      documentation, tools and services.</a:t>
            </a:r>
          </a:p>
          <a:p>
            <a:pPr>
              <a:buClrTx/>
              <a:buFont typeface="Arial"/>
              <a:buChar char="•"/>
            </a:pPr>
            <a:r>
              <a:rPr lang="en-GB" sz="1400" dirty="0" smtClean="0"/>
              <a:t>To promote sharing of information: members are encouraged to actively contribute with </a:t>
            </a:r>
          </a:p>
          <a:p>
            <a:pPr indent="0">
              <a:buClrTx/>
            </a:pPr>
            <a:r>
              <a:rPr lang="en-GB" sz="1400" dirty="0" smtClean="0"/>
              <a:t>      documents, materials, publications, links etc.     </a:t>
            </a:r>
          </a:p>
          <a:p>
            <a:pPr>
              <a:buClrTx/>
              <a:buFont typeface="Arial"/>
              <a:buChar char="•"/>
            </a:pPr>
            <a:r>
              <a:rPr lang="en-GB" sz="1400" dirty="0" smtClean="0"/>
              <a:t>To support communication and collaboration, providing room for news, announcements, </a:t>
            </a:r>
          </a:p>
          <a:p>
            <a:pPr indent="0">
              <a:buClrTx/>
            </a:pPr>
            <a:r>
              <a:rPr lang="en-GB" sz="1400" dirty="0" smtClean="0"/>
              <a:t>      workshops, conferences and meetings.</a:t>
            </a:r>
          </a:p>
          <a:p>
            <a:pPr>
              <a:buClrTx/>
              <a:buFont typeface="Arial"/>
              <a:buChar char="•"/>
            </a:pPr>
            <a:r>
              <a:rPr lang="en-GB" sz="1400" dirty="0" smtClean="0"/>
              <a:t>To acts as an effective enabler to encourage interactions between and within organisations </a:t>
            </a:r>
          </a:p>
          <a:p>
            <a:pPr indent="0">
              <a:buClrTx/>
            </a:pPr>
            <a:r>
              <a:rPr lang="en-GB" sz="1400" dirty="0" smtClean="0"/>
              <a:t>      and project teams.</a:t>
            </a:r>
          </a:p>
          <a:p>
            <a:pPr marL="285750" indent="-285750">
              <a:buClrTx/>
              <a:buFont typeface="Arial"/>
              <a:buChar char="•"/>
            </a:pPr>
            <a:r>
              <a:rPr lang="en-GB" sz="1400" dirty="0" smtClean="0"/>
              <a:t>Web reshaping led by access simplification, upgrade of materials, new features. </a:t>
            </a:r>
          </a:p>
          <a:p>
            <a:pPr indent="0">
              <a:buClrTx/>
            </a:pPr>
            <a:endParaRPr lang="it-IT" sz="1400" dirty="0"/>
          </a:p>
          <a:p>
            <a:pPr indent="0">
              <a:buClrTx/>
            </a:pPr>
            <a:endParaRPr lang="en-GB" sz="1400" dirty="0" smtClean="0"/>
          </a:p>
        </p:txBody>
      </p:sp>
    </p:spTree>
    <p:extLst>
      <p:ext uri="{BB962C8B-B14F-4D97-AF65-F5344CB8AC3E}">
        <p14:creationId xmlns:p14="http://schemas.microsoft.com/office/powerpoint/2010/main" val="244850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796" y="220713"/>
            <a:ext cx="3020196" cy="1107996"/>
          </a:xfrm>
          <a:solidFill>
            <a:schemeClr val="bg1"/>
          </a:solidFill>
        </p:spPr>
        <p:txBody>
          <a:bodyPr/>
          <a:lstStyle/>
          <a:p>
            <a:r>
              <a:rPr lang="en-GB" dirty="0" smtClean="0"/>
              <a:t>The new</a:t>
            </a:r>
            <a:br>
              <a:rPr lang="en-GB" dirty="0" smtClean="0"/>
            </a:br>
            <a:r>
              <a:rPr lang="en-GB" dirty="0" smtClean="0"/>
              <a:t>CEOS Cal/Val Portal</a:t>
            </a:r>
            <a:br>
              <a:rPr lang="en-GB" dirty="0" smtClean="0"/>
            </a:br>
            <a:r>
              <a:rPr lang="en-GB" dirty="0" smtClean="0"/>
              <a:t>Home Page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509" y="1801321"/>
            <a:ext cx="3155875" cy="138499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171450" lvl="0" indent="-171450">
              <a:buFont typeface="Arial"/>
              <a:buChar char="•"/>
            </a:pPr>
            <a:r>
              <a:rPr lang="en-GB" sz="1200" dirty="0" smtClean="0"/>
              <a:t>Mission </a:t>
            </a:r>
            <a:r>
              <a:rPr lang="en-GB" sz="1200" dirty="0"/>
              <a:t>Statement and “read-more” </a:t>
            </a:r>
            <a:endParaRPr lang="en-US" sz="1200" dirty="0"/>
          </a:p>
          <a:p>
            <a:pPr marL="171450" lvl="0" indent="-171450">
              <a:buFont typeface="Arial"/>
              <a:buChar char="•"/>
            </a:pPr>
            <a:r>
              <a:rPr lang="en-GB" sz="1200" dirty="0"/>
              <a:t>Buttons Menu to access main pages</a:t>
            </a:r>
            <a:endParaRPr lang="en-US" sz="1200" dirty="0"/>
          </a:p>
          <a:p>
            <a:pPr marL="171450" lvl="0" indent="-171450">
              <a:buFont typeface="Arial"/>
              <a:buChar char="•"/>
            </a:pPr>
            <a:r>
              <a:rPr lang="en-GB" sz="1200" dirty="0"/>
              <a:t>Hidden navigation menu</a:t>
            </a:r>
            <a:endParaRPr lang="en-US" sz="1200" dirty="0"/>
          </a:p>
          <a:p>
            <a:pPr marL="171450" lvl="0" indent="-171450">
              <a:buFont typeface="Arial"/>
              <a:buChar char="•"/>
            </a:pPr>
            <a:r>
              <a:rPr lang="en-GB" sz="1200" dirty="0"/>
              <a:t>Twitter </a:t>
            </a:r>
            <a:r>
              <a:rPr lang="en-GB" sz="1200" dirty="0" err="1"/>
              <a:t>Iframe</a:t>
            </a:r>
            <a:endParaRPr lang="en-US" sz="1200" dirty="0"/>
          </a:p>
          <a:p>
            <a:pPr marL="171450" lvl="0" indent="-171450">
              <a:buFont typeface="Arial"/>
              <a:buChar char="•"/>
            </a:pPr>
            <a:r>
              <a:rPr lang="en-GB" sz="1200" dirty="0"/>
              <a:t>News panel</a:t>
            </a:r>
            <a:endParaRPr lang="en-US" sz="1200" dirty="0"/>
          </a:p>
          <a:p>
            <a:pPr marL="171450" lvl="0" indent="-171450">
              <a:buFont typeface="Arial"/>
              <a:buChar char="•"/>
            </a:pPr>
            <a:r>
              <a:rPr lang="en-GB" sz="1200" dirty="0"/>
              <a:t>Forum – post titles placeholder</a:t>
            </a:r>
            <a:endParaRPr lang="en-US" sz="1200" dirty="0"/>
          </a:p>
          <a:p>
            <a:r>
              <a:rPr lang="en-GB" sz="1200" dirty="0"/>
              <a:t> 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828" y="86711"/>
            <a:ext cx="5521428" cy="469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4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6497" y="1566301"/>
            <a:ext cx="3490975" cy="16004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The CEOS WGCV </a:t>
            </a:r>
            <a:r>
              <a:rPr lang="en-US" sz="1400" dirty="0" smtClean="0"/>
              <a:t>page.</a:t>
            </a:r>
          </a:p>
          <a:p>
            <a:r>
              <a:rPr lang="en-US" sz="1400" dirty="0" smtClean="0"/>
              <a:t>It includes: </a:t>
            </a:r>
          </a:p>
          <a:p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All Subgroups: info, relevant materials etc.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CEOS WGCV, Publications and Meetings links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7033" y="110964"/>
            <a:ext cx="3020196" cy="110799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dirty="0" smtClean="0"/>
              <a:t>The new</a:t>
            </a:r>
            <a:br>
              <a:rPr lang="en-GB" dirty="0" smtClean="0"/>
            </a:br>
            <a:r>
              <a:rPr lang="en-GB" dirty="0" smtClean="0"/>
              <a:t>CEOS Cal/Val Portal</a:t>
            </a:r>
            <a:br>
              <a:rPr lang="en-GB" dirty="0" smtClean="0"/>
            </a:br>
            <a:r>
              <a:rPr lang="en-GB" dirty="0" smtClean="0"/>
              <a:t>WGCV subgroups</a:t>
            </a:r>
            <a:endParaRPr lang="en-GB" dirty="0"/>
          </a:p>
        </p:txBody>
      </p:sp>
      <p:pic>
        <p:nvPicPr>
          <p:cNvPr id="7" name="Picture 6" descr="WGCV_supgrou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347" y="0"/>
            <a:ext cx="45365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0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902" y="1392957"/>
            <a:ext cx="3490975" cy="28931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The </a:t>
            </a:r>
            <a:r>
              <a:rPr lang="en-US" sz="1400" dirty="0" smtClean="0"/>
              <a:t>IVOS Subgroup page includes: </a:t>
            </a:r>
          </a:p>
          <a:p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b="1" dirty="0" smtClean="0"/>
              <a:t>Theme/Topic Areas</a:t>
            </a:r>
            <a:r>
              <a:rPr lang="en-US" sz="1400" dirty="0" smtClean="0"/>
              <a:t>: Land Surface Reflectance, Ocean </a:t>
            </a:r>
            <a:r>
              <a:rPr lang="en-US" sz="1400" dirty="0" err="1" smtClean="0"/>
              <a:t>Colour</a:t>
            </a:r>
            <a:r>
              <a:rPr lang="en-US" sz="1400" dirty="0" smtClean="0"/>
              <a:t>, Surface Temperature, Geo-Spatial Image quality; Solar Irradiance Spectrum, Sensor Intercomparison, Vicarious Calibration.   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 smtClean="0"/>
              <a:t>IVOS Meetings </a:t>
            </a:r>
            <a:r>
              <a:rPr lang="en-US" sz="1400" dirty="0" smtClean="0"/>
              <a:t>(with presentations)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 smtClean="0"/>
              <a:t>Preflight Planning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 smtClean="0"/>
              <a:t>IVOS Sites</a:t>
            </a:r>
            <a:endParaRPr lang="en-US" sz="1400" b="1" dirty="0"/>
          </a:p>
        </p:txBody>
      </p:sp>
      <p:pic>
        <p:nvPicPr>
          <p:cNvPr id="2" name="Picture 1" descr="IVOS_main_p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323" y="8038"/>
            <a:ext cx="5710500" cy="51435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47033" y="110964"/>
            <a:ext cx="3020196" cy="110799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dirty="0" smtClean="0"/>
              <a:t>The new</a:t>
            </a:r>
            <a:br>
              <a:rPr lang="en-GB" dirty="0" smtClean="0"/>
            </a:br>
            <a:r>
              <a:rPr lang="en-GB" dirty="0" smtClean="0"/>
              <a:t>CEOS Cal/Val Portal</a:t>
            </a:r>
            <a:br>
              <a:rPr lang="en-GB" dirty="0" smtClean="0"/>
            </a:br>
            <a:r>
              <a:rPr lang="en-GB" dirty="0" smtClean="0"/>
              <a:t>IVOS subgroup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447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47033" y="75685"/>
            <a:ext cx="3020196" cy="14465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dirty="0" smtClean="0"/>
              <a:t>The new</a:t>
            </a:r>
            <a:br>
              <a:rPr lang="en-GB" dirty="0" smtClean="0"/>
            </a:br>
            <a:r>
              <a:rPr lang="en-GB" dirty="0" smtClean="0"/>
              <a:t>CEOS Cal/Val Portal</a:t>
            </a:r>
            <a:br>
              <a:rPr lang="en-GB" dirty="0" smtClean="0"/>
            </a:br>
            <a:r>
              <a:rPr lang="en-GB" dirty="0" smtClean="0"/>
              <a:t>IVOS subgroup: Meetings</a:t>
            </a:r>
            <a:endParaRPr lang="en-GB" dirty="0"/>
          </a:p>
        </p:txBody>
      </p:sp>
      <p:pic>
        <p:nvPicPr>
          <p:cNvPr id="5" name="Picture 4" descr="IVOS Meeting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256" y="0"/>
            <a:ext cx="5261744" cy="51992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756" y="2212513"/>
            <a:ext cx="3440177" cy="830997"/>
          </a:xfrm>
          <a:prstGeom prst="rect">
            <a:avLst/>
          </a:prstGeom>
          <a:noFill/>
          <a:ln w="12700" cmpd="sng">
            <a:noFill/>
          </a:ln>
        </p:spPr>
        <p:txBody>
          <a:bodyPr wrap="square" rtlCol="0">
            <a:spAutoFit/>
          </a:bodyPr>
          <a:lstStyle/>
          <a:p>
            <a:r>
              <a:rPr lang="it-IT" sz="1600" dirty="0" err="1" smtClean="0"/>
              <a:t>Repository</a:t>
            </a:r>
            <a:r>
              <a:rPr lang="it-IT" sz="1600" dirty="0" smtClean="0"/>
              <a:t> of </a:t>
            </a:r>
            <a:r>
              <a:rPr lang="it-IT" sz="1600" dirty="0" err="1" smtClean="0"/>
              <a:t>all</a:t>
            </a:r>
            <a:r>
              <a:rPr lang="it-IT" sz="1600" dirty="0" smtClean="0"/>
              <a:t> the IVOS </a:t>
            </a:r>
            <a:r>
              <a:rPr lang="it-IT" sz="1600" dirty="0" err="1" smtClean="0"/>
              <a:t>Meetings</a:t>
            </a:r>
            <a:r>
              <a:rPr lang="it-IT" sz="1600" dirty="0" smtClean="0"/>
              <a:t> </a:t>
            </a:r>
            <a:r>
              <a:rPr lang="it-IT" sz="1600" dirty="0" err="1" smtClean="0"/>
              <a:t>presentations</a:t>
            </a:r>
            <a:r>
              <a:rPr lang="it-IT" sz="1600" dirty="0" smtClean="0"/>
              <a:t> from 2010 to 2019</a:t>
            </a:r>
          </a:p>
        </p:txBody>
      </p:sp>
    </p:spTree>
    <p:extLst>
      <p:ext uri="{BB962C8B-B14F-4D97-AF65-F5344CB8AC3E}">
        <p14:creationId xmlns:p14="http://schemas.microsoft.com/office/powerpoint/2010/main" val="251964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A Mac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 w="12700" cmpd="sng">
          <a:solidFill>
            <a:schemeClr val="tx1"/>
          </a:solidFill>
        </a:ln>
      </a:spPr>
      <a:bodyPr wrap="square" rtlCol="0">
        <a:spAutoFit/>
      </a:bodyPr>
      <a:lstStyle>
        <a:defPPr>
          <a:defRPr sz="1600" dirty="0" smtClean="0"/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587E21-31CA-408E-A5B1-4B7F0D8D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E22279E-2C4C-4C93-8498-455A58D1433E}">
  <ds:schemaRefs>
    <ds:schemaRef ds:uri="http://purl.org/dc/elements/1.1/"/>
    <ds:schemaRef ds:uri="http://schemas.microsoft.com/office/2006/metadata/properties"/>
    <ds:schemaRef ds:uri="f2760952-b3bb-408f-ace6-eb1e07642b8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ESA Mac Presentation 16-9.potx</Template>
  <TotalTime>0</TotalTime>
  <Words>731</Words>
  <Application>Microsoft Office PowerPoint</Application>
  <PresentationFormat>On-screen Show (16:9)</PresentationFormat>
  <Paragraphs>129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Verdana</vt:lpstr>
      <vt:lpstr>ESA Mac Presentation 16-9</vt:lpstr>
      <vt:lpstr>PowerPoint Presentation</vt:lpstr>
      <vt:lpstr>CEOS Cal/Val Portal</vt:lpstr>
      <vt:lpstr>Outreach of CEOS WGCV</vt:lpstr>
      <vt:lpstr>CEOS Cal/Val Portal  Overview</vt:lpstr>
      <vt:lpstr>Why a new CEOS Cal/Val Portal?</vt:lpstr>
      <vt:lpstr>The new CEOS Cal/Val Portal Home Page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Manager/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>Philippe Goryl</dc:creator>
  <cp:keywords/>
  <dc:description/>
  <cp:lastModifiedBy>Philippe Goryl</cp:lastModifiedBy>
  <cp:revision>735</cp:revision>
  <cp:lastPrinted>2019-01-29T16:23:55Z</cp:lastPrinted>
  <dcterms:created xsi:type="dcterms:W3CDTF">2009-03-03T09:28:14Z</dcterms:created>
  <dcterms:modified xsi:type="dcterms:W3CDTF">2019-07-18T02:55:49Z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 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</Properties>
</file>