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374" r:id="rId3"/>
    <p:sldId id="380" r:id="rId4"/>
    <p:sldId id="381" r:id="rId5"/>
    <p:sldId id="375" r:id="rId6"/>
    <p:sldId id="385" r:id="rId7"/>
    <p:sldId id="386" r:id="rId8"/>
    <p:sldId id="387" r:id="rId9"/>
    <p:sldId id="383" r:id="rId1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39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8" autoAdjust="0"/>
    <p:restoredTop sz="93984" autoAdjust="0"/>
  </p:normalViewPr>
  <p:slideViewPr>
    <p:cSldViewPr>
      <p:cViewPr varScale="1">
        <p:scale>
          <a:sx n="80" d="100"/>
          <a:sy n="80" d="100"/>
        </p:scale>
        <p:origin x="1120"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 name="Textfeld 7"/>
          <p:cNvSpPr txBox="1"/>
          <p:nvPr userDrawn="1"/>
        </p:nvSpPr>
        <p:spPr>
          <a:xfrm>
            <a:off x="609600" y="6172200"/>
            <a:ext cx="52578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800" b="1" dirty="0">
                <a:solidFill>
                  <a:srgbClr val="92D050"/>
                </a:solidFill>
                <a:effectLst/>
                <a:latin typeface="Frutiger 45 Light"/>
                <a:ea typeface="Times New Roman"/>
                <a:cs typeface="Arial"/>
              </a:rPr>
              <a:t>Working Group on Calibration and Validation</a:t>
            </a:r>
            <a:endParaRPr lang="en-US" sz="1800" dirty="0">
              <a:effectLst/>
              <a:latin typeface="Times New Roman"/>
              <a:ea typeface="Times New Roman"/>
              <a:cs typeface="Times"/>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hape 3"/>
          <p:cNvSpPr/>
          <p:nvPr userDrawn="1"/>
        </p:nvSpPr>
        <p:spPr>
          <a:xfrm>
            <a:off x="2133600" y="0"/>
            <a:ext cx="53340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DEM related topics</a:t>
            </a:r>
          </a:p>
          <a:p>
            <a:pPr lvl="0" defTabSz="914400">
              <a:defRPr>
                <a:solidFill>
                  <a:srgbClr val="000000"/>
                </a:solidFill>
              </a:defRPr>
            </a:pPr>
            <a:endParaRPr lang="en-US" sz="22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WGCV-45</a:t>
            </a:r>
          </a:p>
        </p:txBody>
      </p:sp>
    </p:spTree>
    <p:extLst>
      <p:ext uri="{BB962C8B-B14F-4D97-AF65-F5344CB8AC3E}">
        <p14:creationId xmlns:p14="http://schemas.microsoft.com/office/powerpoint/2010/main" val="10939554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7" name="Shape 3">
            <a:extLst>
              <a:ext uri="{FF2B5EF4-FFF2-40B4-BE49-F238E27FC236}">
                <a16:creationId xmlns:a16="http://schemas.microsoft.com/office/drawing/2014/main" id="{C0971FC2-BDE1-D84F-B2FE-DBBEF2163BE5}"/>
              </a:ext>
            </a:extLst>
          </p:cNvPr>
          <p:cNvSpPr/>
          <p:nvPr userDrawn="1"/>
        </p:nvSpPr>
        <p:spPr>
          <a:xfrm>
            <a:off x="2133600" y="0"/>
            <a:ext cx="53340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DEM related topics</a:t>
            </a:r>
          </a:p>
          <a:p>
            <a:pPr lvl="0" defTabSz="914400">
              <a:defRPr>
                <a:solidFill>
                  <a:srgbClr val="000000"/>
                </a:solidFill>
              </a:defRPr>
            </a:pPr>
            <a:endParaRPr lang="en-US" sz="22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WGCV-45</a:t>
            </a:r>
          </a:p>
        </p:txBody>
      </p:sp>
    </p:spTree>
    <p:extLst>
      <p:ext uri="{BB962C8B-B14F-4D97-AF65-F5344CB8AC3E}">
        <p14:creationId xmlns:p14="http://schemas.microsoft.com/office/powerpoint/2010/main" val="33448384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7" name="Shape 3">
            <a:extLst>
              <a:ext uri="{FF2B5EF4-FFF2-40B4-BE49-F238E27FC236}">
                <a16:creationId xmlns:a16="http://schemas.microsoft.com/office/drawing/2014/main" id="{9F06CC05-EC24-DC4A-BD68-6390D7E4F569}"/>
              </a:ext>
            </a:extLst>
          </p:cNvPr>
          <p:cNvSpPr/>
          <p:nvPr userDrawn="1"/>
        </p:nvSpPr>
        <p:spPr>
          <a:xfrm>
            <a:off x="2133600" y="0"/>
            <a:ext cx="53340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DEM related topics</a:t>
            </a:r>
          </a:p>
          <a:p>
            <a:pPr lvl="0" defTabSz="914400">
              <a:defRPr>
                <a:solidFill>
                  <a:srgbClr val="000000"/>
                </a:solidFill>
              </a:defRPr>
            </a:pPr>
            <a:endParaRPr lang="en-US" sz="22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WGCV-45</a:t>
            </a:r>
          </a:p>
        </p:txBody>
      </p:sp>
    </p:spTree>
    <p:extLst>
      <p:ext uri="{BB962C8B-B14F-4D97-AF65-F5344CB8AC3E}">
        <p14:creationId xmlns:p14="http://schemas.microsoft.com/office/powerpoint/2010/main" val="226901992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4" name="Textfeld 7"/>
          <p:cNvSpPr txBox="1"/>
          <p:nvPr userDrawn="1"/>
        </p:nvSpPr>
        <p:spPr>
          <a:xfrm>
            <a:off x="3733800" y="6477000"/>
            <a:ext cx="45720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600" b="1" dirty="0">
                <a:solidFill>
                  <a:srgbClr val="92D050"/>
                </a:solidFill>
                <a:effectLst/>
                <a:latin typeface="Frutiger 45 Light"/>
                <a:ea typeface="Times New Roman"/>
                <a:cs typeface="Arial"/>
              </a:rPr>
              <a:t>Working Group on Calibration and Validation</a:t>
            </a:r>
            <a:endParaRPr lang="en-US" sz="1600" dirty="0">
              <a:effectLst/>
              <a:latin typeface="Times New Roman"/>
              <a:ea typeface="Times New Roman"/>
              <a:cs typeface="Times"/>
            </a:endParaRPr>
          </a:p>
        </p:txBody>
      </p:sp>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7575043" cy="12192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r>
              <a:rPr lang="en-US" dirty="0"/>
              <a:t>DEM related topics</a:t>
            </a:r>
          </a:p>
        </p:txBody>
      </p:sp>
      <p:sp>
        <p:nvSpPr>
          <p:cNvPr id="11" name="Shape 11"/>
          <p:cNvSpPr/>
          <p:nvPr/>
        </p:nvSpPr>
        <p:spPr>
          <a:xfrm>
            <a:off x="685800" y="32004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K. </a:t>
            </a:r>
            <a:r>
              <a:rPr lang="en-US" dirty="0" err="1">
                <a:solidFill>
                  <a:srgbClr val="FFFFFF"/>
                </a:solidFill>
                <a:latin typeface="Arial Bold"/>
                <a:ea typeface="Arial Bold"/>
                <a:cs typeface="Arial Bold"/>
                <a:sym typeface="Arial Bold"/>
              </a:rPr>
              <a:t>Thome</a:t>
            </a:r>
            <a:endParaRPr lang="en-US"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NASA</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WGCV Plenary # 45</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CSIRO, Perth</a:t>
            </a:r>
          </a:p>
          <a:p>
            <a:pPr lvl="0" defTabSz="914400">
              <a:lnSpc>
                <a:spcPct val="150000"/>
              </a:lnSpc>
              <a:defRPr>
                <a:solidFill>
                  <a:srgbClr val="000000"/>
                </a:solidFill>
              </a:defRPr>
            </a:pPr>
            <a:r>
              <a:rPr lang="en-US">
                <a:solidFill>
                  <a:srgbClr val="FFFFFF"/>
                </a:solidFill>
                <a:latin typeface="Arial Bold"/>
                <a:ea typeface="Arial Bold"/>
                <a:cs typeface="Arial Bold"/>
                <a:sym typeface="Arial Bold"/>
              </a:rPr>
              <a:t>July 16-19, 2019</a:t>
            </a:r>
            <a:endParaRPr lang="en-US" dirty="0">
              <a:solidFill>
                <a:srgbClr val="FFFFFF"/>
              </a:solidFill>
              <a:latin typeface="Arial Bold"/>
              <a:ea typeface="Arial Bold"/>
              <a:cs typeface="Arial Bold"/>
              <a:sym typeface="Arial Bold"/>
            </a:endParaRPr>
          </a:p>
        </p:txBody>
      </p:sp>
      <p:pic>
        <p:nvPicPr>
          <p:cNvPr id="12" name="ceos_logo.png"/>
          <p:cNvPicPr/>
          <p:nvPr/>
        </p:nvPicPr>
        <p:blipFill>
          <a:blip r:embed="rId2"/>
          <a:stretch>
            <a:fillRect/>
          </a:stretch>
        </p:blipFill>
        <p:spPr>
          <a:xfrm>
            <a:off x="533400" y="304800"/>
            <a:ext cx="2507906" cy="993132"/>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22D798-99D6-3E48-9A44-8A45B8862BE1}"/>
              </a:ext>
            </a:extLst>
          </p:cNvPr>
          <p:cNvSpPr>
            <a:spLocks noGrp="1"/>
          </p:cNvSpPr>
          <p:nvPr>
            <p:ph sz="half" idx="1"/>
          </p:nvPr>
        </p:nvSpPr>
        <p:spPr/>
        <p:txBody>
          <a:bodyPr/>
          <a:lstStyle/>
          <a:p>
            <a:pPr marL="342900" indent="-342900" algn="just" rtl="0">
              <a:spcBef>
                <a:spcPts val="500"/>
              </a:spcBef>
              <a:buSzPct val="100000"/>
              <a:buFont typeface="Arial"/>
              <a:buNone/>
            </a:pPr>
            <a:r>
              <a:rPr lang="en-US" dirty="0"/>
              <a:t>Reminder – Motivation for studying DEMs</a:t>
            </a:r>
          </a:p>
        </p:txBody>
      </p:sp>
      <p:sp>
        <p:nvSpPr>
          <p:cNvPr id="3" name="Content Placeholder 2">
            <a:extLst>
              <a:ext uri="{FF2B5EF4-FFF2-40B4-BE49-F238E27FC236}">
                <a16:creationId xmlns:a16="http://schemas.microsoft.com/office/drawing/2014/main" id="{22FDE79A-7065-0749-BA01-006C96D49F4C}"/>
              </a:ext>
            </a:extLst>
          </p:cNvPr>
          <p:cNvSpPr>
            <a:spLocks noGrp="1"/>
          </p:cNvSpPr>
          <p:nvPr>
            <p:ph sz="half" idx="11"/>
          </p:nvPr>
        </p:nvSpPr>
        <p:spPr>
          <a:xfrm>
            <a:off x="304800" y="1905000"/>
            <a:ext cx="8534400" cy="4572000"/>
          </a:xfrm>
        </p:spPr>
        <p:txBody>
          <a:bodyPr/>
          <a:lstStyle/>
          <a:p>
            <a:pPr algn="l" rtl="0"/>
            <a:r>
              <a:rPr lang="en-US" dirty="0"/>
              <a:t>DEM differences cause differences in product inter-comparisons (for example during QA4EO </a:t>
            </a:r>
            <a:r>
              <a:rPr lang="en-US" dirty="0" err="1"/>
              <a:t>SnowPEX</a:t>
            </a:r>
            <a:r>
              <a:rPr lang="en-US" dirty="0"/>
              <a:t>)</a:t>
            </a:r>
          </a:p>
          <a:p>
            <a:pPr algn="l" rtl="0"/>
            <a:r>
              <a:rPr lang="en-US" dirty="0"/>
              <a:t>Optical sensors with IFOV≤1km and any off-nadir directional viewing ≥30 m require terrain relief correction to co-align pixels </a:t>
            </a:r>
          </a:p>
          <a:p>
            <a:pPr algn="l" rtl="0"/>
            <a:r>
              <a:rPr lang="en-US" dirty="0"/>
              <a:t>Atmospheric correction requires calculation of path radiance which depends on altitude </a:t>
            </a:r>
          </a:p>
          <a:p>
            <a:pPr algn="l" rtl="0"/>
            <a:r>
              <a:rPr lang="en-US" dirty="0"/>
              <a:t>Land cover classification of VIS/ SWIR multispectral/hyperspectral imagery require hill-shading correction to minimize misclassification errors</a:t>
            </a:r>
          </a:p>
          <a:p>
            <a:pPr algn="l" rtl="0"/>
            <a:r>
              <a:rPr lang="en-US" dirty="0"/>
              <a:t>All land (</a:t>
            </a:r>
            <a:r>
              <a:rPr lang="en-US" dirty="0" err="1"/>
              <a:t>ToA</a:t>
            </a:r>
            <a:r>
              <a:rPr lang="en-US" dirty="0"/>
              <a:t> &amp; </a:t>
            </a:r>
            <a:r>
              <a:rPr lang="en-US" dirty="0" err="1"/>
              <a:t>BoA</a:t>
            </a:r>
            <a:r>
              <a:rPr lang="en-US" dirty="0"/>
              <a:t>) VIS/SWIR products require geo-radiometric correction (e.g. Sentinel-2 requires 30 m DEM) </a:t>
            </a:r>
          </a:p>
        </p:txBody>
      </p:sp>
    </p:spTree>
    <p:extLst>
      <p:ext uri="{BB962C8B-B14F-4D97-AF65-F5344CB8AC3E}">
        <p14:creationId xmlns:p14="http://schemas.microsoft.com/office/powerpoint/2010/main" val="23877827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Open DEM-related actions</a:t>
            </a:r>
          </a:p>
        </p:txBody>
      </p:sp>
      <p:graphicFrame>
        <p:nvGraphicFramePr>
          <p:cNvPr id="6" name="Content Placeholder 7"/>
          <p:cNvGraphicFramePr>
            <a:graphicFrameLocks/>
          </p:cNvGraphicFramePr>
          <p:nvPr>
            <p:extLst>
              <p:ext uri="{D42A27DB-BD31-4B8C-83A1-F6EECF244321}">
                <p14:modId xmlns:p14="http://schemas.microsoft.com/office/powerpoint/2010/main" val="4282821461"/>
              </p:ext>
            </p:extLst>
          </p:nvPr>
        </p:nvGraphicFramePr>
        <p:xfrm>
          <a:off x="76200" y="1600200"/>
          <a:ext cx="8915400" cy="302260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581400">
                  <a:extLst>
                    <a:ext uri="{9D8B030D-6E8A-4147-A177-3AD203B41FA5}">
                      <a16:colId xmlns:a16="http://schemas.microsoft.com/office/drawing/2014/main" val="1953011306"/>
                    </a:ext>
                  </a:extLst>
                </a:gridCol>
                <a:gridCol w="1447800">
                  <a:extLst>
                    <a:ext uri="{9D8B030D-6E8A-4147-A177-3AD203B41FA5}">
                      <a16:colId xmlns:a16="http://schemas.microsoft.com/office/drawing/2014/main" val="2522264341"/>
                    </a:ext>
                  </a:extLst>
                </a:gridCol>
                <a:gridCol w="1447800">
                  <a:extLst>
                    <a:ext uri="{9D8B030D-6E8A-4147-A177-3AD203B41FA5}">
                      <a16:colId xmlns:a16="http://schemas.microsoft.com/office/drawing/2014/main" val="382822835"/>
                    </a:ext>
                  </a:extLst>
                </a:gridCol>
                <a:gridCol w="14478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WGCV-39-18</a:t>
                      </a:r>
                    </a:p>
                  </a:txBody>
                  <a:tcPr>
                    <a:solidFill>
                      <a:srgbClr val="FFFFFF"/>
                    </a:solidFill>
                  </a:tcPr>
                </a:tc>
                <a:tc>
                  <a:txBody>
                    <a:bodyPr/>
                    <a:lstStyle/>
                    <a:p>
                      <a:pPr algn="l"/>
                      <a:r>
                        <a:rPr lang="en-US" sz="1800" dirty="0">
                          <a:solidFill>
                            <a:schemeClr val="tx1">
                              <a:lumMod val="50000"/>
                            </a:schemeClr>
                          </a:solidFill>
                          <a:latin typeface="Calibri"/>
                          <a:cs typeface="Calibri"/>
                        </a:rPr>
                        <a:t>Global DEM Task work plan including objectives; schedule; and deliverables</a:t>
                      </a:r>
                    </a:p>
                  </a:txBody>
                  <a:tcPr>
                    <a:solidFill>
                      <a:srgbClr val="FFFFFF"/>
                    </a:solidFill>
                  </a:tcPr>
                </a:tc>
                <a:tc>
                  <a:txBody>
                    <a:bodyPr/>
                    <a:lstStyle/>
                    <a:p>
                      <a:pPr algn="l"/>
                      <a:r>
                        <a:rPr lang="en-US" sz="1800" strike="noStrike" dirty="0">
                          <a:solidFill>
                            <a:schemeClr val="tx1">
                              <a:lumMod val="50000"/>
                            </a:schemeClr>
                          </a:solidFill>
                          <a:latin typeface="Calibri"/>
                          <a:cs typeface="Calibri"/>
                        </a:rPr>
                        <a:t>Muller (UCL</a:t>
                      </a:r>
                      <a:r>
                        <a:rPr lang="en-US" sz="1800" dirty="0">
                          <a:solidFill>
                            <a:schemeClr val="tx1">
                              <a:lumMod val="50000"/>
                            </a:schemeClr>
                          </a:solidFill>
                          <a:latin typeface="Calibri"/>
                          <a:cs typeface="Calibri"/>
                        </a:rPr>
                        <a:t>)</a:t>
                      </a:r>
                    </a:p>
                    <a:p>
                      <a:pPr algn="l"/>
                      <a:r>
                        <a:rPr lang="en-US" sz="1800" dirty="0" err="1">
                          <a:solidFill>
                            <a:schemeClr val="tx1">
                              <a:lumMod val="50000"/>
                            </a:schemeClr>
                          </a:solidFill>
                          <a:latin typeface="Calibri"/>
                          <a:cs typeface="Calibri"/>
                        </a:rPr>
                        <a:t>Thome</a:t>
                      </a:r>
                      <a:endParaRPr lang="en-US" sz="1800" dirty="0">
                        <a:solidFill>
                          <a:schemeClr val="tx1">
                            <a:lumMod val="50000"/>
                          </a:schemeClr>
                        </a:solidFill>
                        <a:latin typeface="Calibri"/>
                        <a:cs typeface="Calibri"/>
                      </a:endParaRP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b="1" dirty="0">
                          <a:solidFill>
                            <a:srgbClr val="00B050"/>
                          </a:solidFill>
                          <a:latin typeface="Calibri"/>
                          <a:cs typeface="Calibri"/>
                        </a:rPr>
                        <a:t>Recommend as closed based on WGCV-44 discussions</a:t>
                      </a:r>
                    </a:p>
                  </a:txBody>
                  <a:tcPr>
                    <a:noFill/>
                  </a:tcPr>
                </a:tc>
                <a:extLst>
                  <a:ext uri="{0D108BD9-81ED-4DB2-BD59-A6C34878D82A}">
                    <a16:rowId xmlns:a16="http://schemas.microsoft.com/office/drawing/2014/main" val="2703372732"/>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WGCV-39-19</a:t>
                      </a:r>
                    </a:p>
                  </a:txBody>
                  <a:tcPr>
                    <a:solidFill>
                      <a:srgbClr val="FFFFFF"/>
                    </a:solidFill>
                  </a:tcPr>
                </a:tc>
                <a:tc>
                  <a:txBody>
                    <a:bodyPr/>
                    <a:lstStyle/>
                    <a:p>
                      <a:pPr algn="l"/>
                      <a:r>
                        <a:rPr lang="en-US" sz="1800" dirty="0">
                          <a:solidFill>
                            <a:schemeClr val="tx1">
                              <a:lumMod val="50000"/>
                            </a:schemeClr>
                          </a:solidFill>
                          <a:latin typeface="Calibri"/>
                          <a:cs typeface="Calibri"/>
                        </a:rPr>
                        <a:t>Add cross-reference on the WGCV web page to GMTED2010 for coarse resolution sensor geometric and radiometric calibration</a:t>
                      </a:r>
                    </a:p>
                  </a:txBody>
                  <a:tcPr>
                    <a:solidFill>
                      <a:srgbClr val="FFFFFF"/>
                    </a:solidFill>
                  </a:tcPr>
                </a:tc>
                <a:tc>
                  <a:txBody>
                    <a:bodyPr/>
                    <a:lstStyle/>
                    <a:p>
                      <a:pPr algn="l"/>
                      <a:r>
                        <a:rPr lang="en-US" sz="1800" dirty="0">
                          <a:solidFill>
                            <a:schemeClr val="tx1">
                              <a:lumMod val="50000"/>
                            </a:schemeClr>
                          </a:solidFill>
                          <a:latin typeface="Calibri"/>
                          <a:cs typeface="Calibri"/>
                        </a:rPr>
                        <a:t>Muller (UCL)</a:t>
                      </a:r>
                    </a:p>
                    <a:p>
                      <a:pPr algn="l"/>
                      <a:r>
                        <a:rPr lang="en-US" sz="1800" dirty="0" err="1">
                          <a:solidFill>
                            <a:schemeClr val="tx1">
                              <a:lumMod val="50000"/>
                            </a:schemeClr>
                          </a:solidFill>
                          <a:latin typeface="Calibri"/>
                          <a:cs typeface="Calibri"/>
                        </a:rPr>
                        <a:t>Burini</a:t>
                      </a:r>
                      <a:r>
                        <a:rPr lang="en-US" sz="1800" dirty="0">
                          <a:solidFill>
                            <a:schemeClr val="tx1">
                              <a:lumMod val="50000"/>
                            </a:schemeClr>
                          </a:solidFill>
                          <a:latin typeface="Calibri"/>
                          <a:cs typeface="Calibri"/>
                        </a:rPr>
                        <a:t>/</a:t>
                      </a:r>
                      <a:r>
                        <a:rPr lang="en-US" sz="1800" dirty="0" err="1">
                          <a:solidFill>
                            <a:schemeClr val="tx1">
                              <a:lumMod val="50000"/>
                            </a:schemeClr>
                          </a:solidFill>
                          <a:latin typeface="Calibri"/>
                          <a:cs typeface="Calibri"/>
                        </a:rPr>
                        <a:t>Bojkov</a:t>
                      </a:r>
                      <a:r>
                        <a:rPr lang="en-US" sz="1800" dirty="0">
                          <a:solidFill>
                            <a:schemeClr val="tx1">
                              <a:lumMod val="50000"/>
                            </a:schemeClr>
                          </a:solidFill>
                          <a:latin typeface="Calibri"/>
                          <a:cs typeface="Calibri"/>
                        </a:rPr>
                        <a:t> (ESA)</a:t>
                      </a: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algn="l"/>
                      <a:r>
                        <a:rPr lang="en-US" sz="1800" dirty="0">
                          <a:solidFill>
                            <a:schemeClr val="tx1">
                              <a:lumMod val="50000"/>
                            </a:schemeClr>
                          </a:solidFill>
                          <a:latin typeface="Calibri"/>
                          <a:cs typeface="Calibri"/>
                        </a:rPr>
                        <a:t>Awaiting </a:t>
                      </a:r>
                      <a:r>
                        <a:rPr lang="en-US" sz="1800" dirty="0" err="1">
                          <a:solidFill>
                            <a:schemeClr val="tx1">
                              <a:lumMod val="50000"/>
                            </a:schemeClr>
                          </a:solidFill>
                          <a:latin typeface="Calibri"/>
                          <a:cs typeface="Calibri"/>
                        </a:rPr>
                        <a:t>cal</a:t>
                      </a:r>
                      <a:r>
                        <a:rPr lang="en-US" sz="1800" dirty="0">
                          <a:solidFill>
                            <a:schemeClr val="tx1">
                              <a:lumMod val="50000"/>
                            </a:schemeClr>
                          </a:solidFill>
                          <a:latin typeface="Calibri"/>
                          <a:cs typeface="Calibri"/>
                        </a:rPr>
                        <a:t>/</a:t>
                      </a:r>
                      <a:r>
                        <a:rPr lang="en-US" sz="1800" dirty="0" err="1">
                          <a:solidFill>
                            <a:schemeClr val="tx1">
                              <a:lumMod val="50000"/>
                            </a:schemeClr>
                          </a:solidFill>
                          <a:latin typeface="Calibri"/>
                          <a:cs typeface="Calibri"/>
                        </a:rPr>
                        <a:t>val</a:t>
                      </a:r>
                      <a:r>
                        <a:rPr lang="en-US" sz="1800" dirty="0">
                          <a:solidFill>
                            <a:schemeClr val="tx1">
                              <a:lumMod val="50000"/>
                            </a:schemeClr>
                          </a:solidFill>
                          <a:latin typeface="Calibri"/>
                          <a:cs typeface="Calibri"/>
                        </a:rPr>
                        <a:t> portal redesign</a:t>
                      </a:r>
                    </a:p>
                  </a:txBody>
                  <a:tcPr>
                    <a:solidFill>
                      <a:srgbClr val="FFC000"/>
                    </a:solidFill>
                  </a:tcPr>
                </a:tc>
                <a:extLst>
                  <a:ext uri="{0D108BD9-81ED-4DB2-BD59-A6C34878D82A}">
                    <a16:rowId xmlns:a16="http://schemas.microsoft.com/office/drawing/2014/main" val="3199280994"/>
                  </a:ext>
                </a:extLst>
              </a:tr>
            </a:tbl>
          </a:graphicData>
        </a:graphic>
      </p:graphicFrame>
      <p:sp>
        <p:nvSpPr>
          <p:cNvPr id="5" name="Content Placeholder 2">
            <a:extLst>
              <a:ext uri="{FF2B5EF4-FFF2-40B4-BE49-F238E27FC236}">
                <a16:creationId xmlns:a16="http://schemas.microsoft.com/office/drawing/2014/main" id="{A4DB6602-F4AB-E747-A834-0B232E43A546}"/>
              </a:ext>
            </a:extLst>
          </p:cNvPr>
          <p:cNvSpPr>
            <a:spLocks noGrp="1"/>
          </p:cNvSpPr>
          <p:nvPr>
            <p:ph sz="half" idx="11"/>
          </p:nvPr>
        </p:nvSpPr>
        <p:spPr>
          <a:xfrm>
            <a:off x="0" y="4953000"/>
            <a:ext cx="8991600" cy="1523999"/>
          </a:xfrm>
        </p:spPr>
        <p:txBody>
          <a:bodyPr/>
          <a:lstStyle/>
          <a:p>
            <a:pPr marL="342900" indent="-342900" algn="l" rtl="0">
              <a:spcBef>
                <a:spcPts val="500"/>
              </a:spcBef>
              <a:buSzPct val="90000"/>
              <a:buFont typeface="Arial"/>
              <a:buChar char="•"/>
            </a:pPr>
            <a:r>
              <a:rPr lang="en-US" dirty="0"/>
              <a:t>Result of the efforts from the </a:t>
            </a:r>
            <a:r>
              <a:rPr lang="en-US" dirty="0" err="1"/>
              <a:t>Radebul</a:t>
            </a:r>
            <a:r>
              <a:rPr lang="en-US" dirty="0"/>
              <a:t> meeting held early in 2015</a:t>
            </a:r>
          </a:p>
          <a:p>
            <a:pPr marL="342900" indent="-342900" algn="l" rtl="0">
              <a:spcBef>
                <a:spcPts val="500"/>
              </a:spcBef>
              <a:buSzPct val="90000"/>
              <a:buFont typeface="Arial"/>
              <a:buChar char="•"/>
            </a:pPr>
            <a:r>
              <a:rPr lang="en-US" dirty="0"/>
              <a:t>Momentum lost in defining the task group</a:t>
            </a:r>
          </a:p>
        </p:txBody>
      </p:sp>
    </p:spTree>
    <p:extLst>
      <p:ext uri="{BB962C8B-B14F-4D97-AF65-F5344CB8AC3E}">
        <p14:creationId xmlns:p14="http://schemas.microsoft.com/office/powerpoint/2010/main" val="121232993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4C7717F-AFC3-7B49-B237-37F7D69CFFF8}"/>
              </a:ext>
            </a:extLst>
          </p:cNvPr>
          <p:cNvSpPr>
            <a:spLocks noGrp="1"/>
          </p:cNvSpPr>
          <p:nvPr>
            <p:ph sz="half" idx="11"/>
          </p:nvPr>
        </p:nvSpPr>
        <p:spPr>
          <a:xfrm>
            <a:off x="0" y="5715000"/>
            <a:ext cx="8991600" cy="990600"/>
          </a:xfrm>
        </p:spPr>
        <p:txBody>
          <a:bodyPr>
            <a:normAutofit fontScale="92500" lnSpcReduction="10000"/>
          </a:bodyPr>
          <a:lstStyle/>
          <a:p>
            <a:pPr marL="342900" indent="-342900" algn="l" rtl="0">
              <a:spcBef>
                <a:spcPts val="500"/>
              </a:spcBef>
              <a:buSzPct val="90000"/>
              <a:buFont typeface="Arial"/>
              <a:buChar char="•"/>
            </a:pPr>
            <a:r>
              <a:rPr lang="en-US" dirty="0"/>
              <a:t>Agreed on importance of DEMs to data product quality, interoperability, and CARD4L</a:t>
            </a:r>
          </a:p>
          <a:p>
            <a:pPr marL="342900" indent="-342900" algn="l" rtl="0">
              <a:spcBef>
                <a:spcPts val="500"/>
              </a:spcBef>
              <a:buSzPct val="90000"/>
              <a:buFont typeface="Arial"/>
              <a:buChar char="•"/>
            </a:pPr>
            <a:r>
              <a:rPr lang="en-US" dirty="0"/>
              <a:t>There was no clear path forward amongst WGCV agencies</a:t>
            </a:r>
          </a:p>
        </p:txBody>
      </p:sp>
      <p:graphicFrame>
        <p:nvGraphicFramePr>
          <p:cNvPr id="7" name="Content Placeholder 7">
            <a:extLst>
              <a:ext uri="{FF2B5EF4-FFF2-40B4-BE49-F238E27FC236}">
                <a16:creationId xmlns:a16="http://schemas.microsoft.com/office/drawing/2014/main" id="{F3B8D214-DEE8-B244-B76A-D14D45E8DE46}"/>
              </a:ext>
            </a:extLst>
          </p:cNvPr>
          <p:cNvGraphicFramePr>
            <a:graphicFrameLocks/>
          </p:cNvGraphicFramePr>
          <p:nvPr>
            <p:extLst>
              <p:ext uri="{D42A27DB-BD31-4B8C-83A1-F6EECF244321}">
                <p14:modId xmlns:p14="http://schemas.microsoft.com/office/powerpoint/2010/main" val="3469204554"/>
              </p:ext>
            </p:extLst>
          </p:nvPr>
        </p:nvGraphicFramePr>
        <p:xfrm>
          <a:off x="76200" y="4475480"/>
          <a:ext cx="8915400" cy="128524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429000">
                  <a:extLst>
                    <a:ext uri="{9D8B030D-6E8A-4147-A177-3AD203B41FA5}">
                      <a16:colId xmlns:a16="http://schemas.microsoft.com/office/drawing/2014/main" val="1953011306"/>
                    </a:ext>
                  </a:extLst>
                </a:gridCol>
                <a:gridCol w="11430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21336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5486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WGCV-42-11</a:t>
                      </a: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Proposed approach to address DEM Task Group goals</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Chair</a:t>
                      </a:r>
                    </a:p>
                  </a:txBody>
                  <a:tcPr marL="53439" marR="53439" marT="0" marB="0">
                    <a:solidFill>
                      <a:srgbClr val="FFFFFF"/>
                    </a:solidFill>
                  </a:tcPr>
                </a:tc>
                <a:tc>
                  <a:txBody>
                    <a:bodyPr/>
                    <a:lstStyle/>
                    <a:p>
                      <a:pPr marL="0" marR="0" algn="l" defTabSz="457200" rtl="0">
                        <a:spcBef>
                          <a:spcPts val="0"/>
                        </a:spcBef>
                        <a:spcAft>
                          <a:spcPts val="0"/>
                        </a:spcAft>
                      </a:pPr>
                      <a:r>
                        <a:rPr lang="en-US" sz="1800" u="none" dirty="0">
                          <a:effectLst/>
                          <a:latin typeface="Calibri" panose="020F0502020204030204" pitchFamily="34" charset="0"/>
                          <a:ea typeface="Times New Roman" panose="02020603050405020304" pitchFamily="18" charset="0"/>
                          <a:cs typeface="Times" panose="02020603050405020304" pitchFamily="18" charset="0"/>
                        </a:rPr>
                        <a:t>WGCV-43</a:t>
                      </a:r>
                    </a:p>
                  </a:txBody>
                  <a:tcPr marL="53439" marR="53439" marT="0" marB="0">
                    <a:solidFill>
                      <a:srgbClr val="FFFFFF"/>
                    </a:solidFill>
                  </a:tcPr>
                </a:tc>
                <a:tc>
                  <a:txBody>
                    <a:bodyPr/>
                    <a:lstStyle/>
                    <a:p>
                      <a:pPr algn="l" defTabSz="457200" rtl="0">
                        <a:spcBef>
                          <a:spcPts val="600"/>
                        </a:spcBef>
                      </a:pPr>
                      <a:r>
                        <a:rPr lang="en-US" sz="1800" b="1" dirty="0">
                          <a:solidFill>
                            <a:srgbClr val="00B050"/>
                          </a:solidFill>
                          <a:latin typeface="Calibri"/>
                          <a:cs typeface="Calibri"/>
                        </a:rPr>
                        <a:t>Recommend as closed based on WGCV-44 and -45</a:t>
                      </a:r>
                    </a:p>
                  </a:txBody>
                  <a:tcPr>
                    <a:noFill/>
                  </a:tcPr>
                </a:tc>
                <a:extLst>
                  <a:ext uri="{0D108BD9-81ED-4DB2-BD59-A6C34878D82A}">
                    <a16:rowId xmlns:a16="http://schemas.microsoft.com/office/drawing/2014/main" val="2208388085"/>
                  </a:ext>
                </a:extLst>
              </a:tr>
            </a:tbl>
          </a:graphicData>
        </a:graphic>
      </p:graphicFrame>
      <p:graphicFrame>
        <p:nvGraphicFramePr>
          <p:cNvPr id="5" name="Content Placeholder 7">
            <a:extLst>
              <a:ext uri="{FF2B5EF4-FFF2-40B4-BE49-F238E27FC236}">
                <a16:creationId xmlns:a16="http://schemas.microsoft.com/office/drawing/2014/main" id="{176F32B5-3992-D04A-9BF2-A3AACC789613}"/>
              </a:ext>
            </a:extLst>
          </p:cNvPr>
          <p:cNvGraphicFramePr>
            <a:graphicFrameLocks/>
          </p:cNvGraphicFramePr>
          <p:nvPr>
            <p:extLst>
              <p:ext uri="{D42A27DB-BD31-4B8C-83A1-F6EECF244321}">
                <p14:modId xmlns:p14="http://schemas.microsoft.com/office/powerpoint/2010/main" val="1578492747"/>
              </p:ext>
            </p:extLst>
          </p:nvPr>
        </p:nvGraphicFramePr>
        <p:xfrm>
          <a:off x="76200" y="1600200"/>
          <a:ext cx="8915400" cy="2839720"/>
        </p:xfrm>
        <a:graphic>
          <a:graphicData uri="http://schemas.openxmlformats.org/drawingml/2006/table">
            <a:tbl>
              <a:tblPr firstRow="1" bandRow="1">
                <a:tableStyleId>{775DCB02-9BB8-47FD-8907-85C794F793BA}</a:tableStyleId>
              </a:tblPr>
              <a:tblGrid>
                <a:gridCol w="838200">
                  <a:extLst>
                    <a:ext uri="{9D8B030D-6E8A-4147-A177-3AD203B41FA5}">
                      <a16:colId xmlns:a16="http://schemas.microsoft.com/office/drawing/2014/main" val="1541196990"/>
                    </a:ext>
                  </a:extLst>
                </a:gridCol>
                <a:gridCol w="4572000">
                  <a:extLst>
                    <a:ext uri="{9D8B030D-6E8A-4147-A177-3AD203B41FA5}">
                      <a16:colId xmlns:a16="http://schemas.microsoft.com/office/drawing/2014/main" val="1953011306"/>
                    </a:ext>
                  </a:extLst>
                </a:gridCol>
                <a:gridCol w="7620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5240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algn="l">
                        <a:spcBef>
                          <a:spcPts val="0"/>
                        </a:spcBef>
                        <a:spcAft>
                          <a:spcPts val="0"/>
                        </a:spcAft>
                      </a:pPr>
                      <a:r>
                        <a:rPr lang="en-US" sz="1800" u="none" dirty="0">
                          <a:effectLst/>
                          <a:latin typeface="Calibri" panose="020F0502020204030204" pitchFamily="34" charset="0"/>
                        </a:rPr>
                        <a:t>WGCV-41-02</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CEOS WGCV Chair will contact WGCV members and subgroup Chairs by email to solicit information regarding  on-going and proposed efforts related to DEM studies including definitions, requirements, and methods for DEMs, and  points of contact.  The deadline for responses will be two months after the email request and responses will be forwarded to the WGCV DEM Task Group</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15 October 2016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b="1" dirty="0">
                          <a:solidFill>
                            <a:srgbClr val="00B050"/>
                          </a:solidFill>
                          <a:latin typeface="Calibri"/>
                          <a:cs typeface="Calibri"/>
                        </a:rPr>
                        <a:t>Recommend as closed at end of WGCV-45 based on presentations for path forward</a:t>
                      </a:r>
                    </a:p>
                  </a:txBody>
                  <a:tcPr>
                    <a:noFill/>
                  </a:tcPr>
                </a:tc>
                <a:extLst>
                  <a:ext uri="{0D108BD9-81ED-4DB2-BD59-A6C34878D82A}">
                    <a16:rowId xmlns:a16="http://schemas.microsoft.com/office/drawing/2014/main" val="3567285988"/>
                  </a:ext>
                </a:extLst>
              </a:tr>
            </a:tbl>
          </a:graphicData>
        </a:graphic>
      </p:graphicFrame>
      <p:sp>
        <p:nvSpPr>
          <p:cNvPr id="8" name="Content Placeholder 1">
            <a:extLst>
              <a:ext uri="{FF2B5EF4-FFF2-40B4-BE49-F238E27FC236}">
                <a16:creationId xmlns:a16="http://schemas.microsoft.com/office/drawing/2014/main" id="{7B1DB7C6-4C13-2142-8A47-C98DC5CDB909}"/>
              </a:ext>
            </a:extLst>
          </p:cNvPr>
          <p:cNvSpPr>
            <a:spLocks noGrp="1"/>
          </p:cNvSpPr>
          <p:nvPr>
            <p:ph sz="half" idx="1"/>
          </p:nvPr>
        </p:nvSpPr>
        <p:spPr>
          <a:xfrm>
            <a:off x="0" y="1143000"/>
            <a:ext cx="8305800" cy="762000"/>
          </a:xfrm>
        </p:spPr>
        <p:txBody>
          <a:bodyPr/>
          <a:lstStyle/>
          <a:p>
            <a:r>
              <a:rPr lang="en-US" dirty="0"/>
              <a:t>Open DEM-related actions</a:t>
            </a:r>
          </a:p>
        </p:txBody>
      </p:sp>
    </p:spTree>
    <p:extLst>
      <p:ext uri="{BB962C8B-B14F-4D97-AF65-F5344CB8AC3E}">
        <p14:creationId xmlns:p14="http://schemas.microsoft.com/office/powerpoint/2010/main" val="202605694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025648-F2DE-B243-B1C6-7149C010A98F}"/>
              </a:ext>
            </a:extLst>
          </p:cNvPr>
          <p:cNvSpPr>
            <a:spLocks noGrp="1"/>
          </p:cNvSpPr>
          <p:nvPr>
            <p:ph sz="half" idx="1"/>
          </p:nvPr>
        </p:nvSpPr>
        <p:spPr/>
        <p:txBody>
          <a:bodyPr/>
          <a:lstStyle/>
          <a:p>
            <a:pPr rtl="0"/>
            <a:r>
              <a:rPr lang="en-US" dirty="0"/>
              <a:t>WGCV-44 presentation</a:t>
            </a:r>
          </a:p>
          <a:p>
            <a:pPr marL="342900" indent="-342900" algn="just" rtl="0">
              <a:spcBef>
                <a:spcPts val="500"/>
              </a:spcBef>
              <a:buSzPct val="100000"/>
              <a:buFont typeface="Arial"/>
              <a:buNone/>
            </a:pPr>
            <a:r>
              <a:rPr lang="en-US" dirty="0"/>
              <a:t>What to do next</a:t>
            </a:r>
          </a:p>
        </p:txBody>
      </p:sp>
      <p:sp>
        <p:nvSpPr>
          <p:cNvPr id="3" name="Content Placeholder 2">
            <a:extLst>
              <a:ext uri="{FF2B5EF4-FFF2-40B4-BE49-F238E27FC236}">
                <a16:creationId xmlns:a16="http://schemas.microsoft.com/office/drawing/2014/main" id="{972B503F-569B-574F-B1D7-51074C817A73}"/>
              </a:ext>
            </a:extLst>
          </p:cNvPr>
          <p:cNvSpPr>
            <a:spLocks noGrp="1"/>
          </p:cNvSpPr>
          <p:nvPr>
            <p:ph sz="half" idx="11"/>
          </p:nvPr>
        </p:nvSpPr>
        <p:spPr>
          <a:xfrm>
            <a:off x="0" y="2057400"/>
            <a:ext cx="8839200" cy="4800600"/>
          </a:xfrm>
        </p:spPr>
        <p:txBody>
          <a:bodyPr/>
          <a:lstStyle/>
          <a:p>
            <a:pPr algn="l" rtl="0"/>
            <a:r>
              <a:rPr lang="en-US" dirty="0"/>
              <a:t>Easy first step is to add cross-reference on the WGCV web page to GMTED2010 for coarse resolution sensor geometric and radiometric calibration</a:t>
            </a:r>
          </a:p>
          <a:p>
            <a:pPr lvl="1" algn="l" rtl="0"/>
            <a:r>
              <a:rPr lang="en-US" dirty="0"/>
              <a:t>Clears an action from WGCV-39</a:t>
            </a:r>
          </a:p>
          <a:p>
            <a:pPr lvl="1" algn="l" rtl="0"/>
            <a:r>
              <a:rPr lang="en-US" dirty="0"/>
              <a:t>Could help point out the current state of DEM knowledge and gaps in global validation</a:t>
            </a:r>
          </a:p>
          <a:p>
            <a:pPr algn="l" rtl="0"/>
            <a:r>
              <a:rPr lang="en-US" dirty="0"/>
              <a:t>Next steps more difficult</a:t>
            </a:r>
          </a:p>
          <a:p>
            <a:pPr lvl="1" algn="l" rtl="0"/>
            <a:r>
              <a:rPr lang="en-US" dirty="0"/>
              <a:t>Limited availability of experts to assess the “best” DEM</a:t>
            </a:r>
          </a:p>
          <a:p>
            <a:pPr lvl="1" algn="l" rtl="0"/>
            <a:r>
              <a:rPr lang="en-US" dirty="0"/>
              <a:t>Many have expressed willingness to help but not to lead</a:t>
            </a:r>
          </a:p>
        </p:txBody>
      </p:sp>
    </p:spTree>
    <p:extLst>
      <p:ext uri="{BB962C8B-B14F-4D97-AF65-F5344CB8AC3E}">
        <p14:creationId xmlns:p14="http://schemas.microsoft.com/office/powerpoint/2010/main" val="14998257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29C685-C63A-3A48-9902-574730B1F454}"/>
              </a:ext>
            </a:extLst>
          </p:cNvPr>
          <p:cNvSpPr>
            <a:spLocks noGrp="1"/>
          </p:cNvSpPr>
          <p:nvPr>
            <p:ph sz="half" idx="1"/>
          </p:nvPr>
        </p:nvSpPr>
        <p:spPr/>
        <p:txBody>
          <a:bodyPr/>
          <a:lstStyle/>
          <a:p>
            <a:pPr rtl="0"/>
            <a:r>
              <a:rPr lang="en-US" dirty="0"/>
              <a:t>WGCV-44 presentation</a:t>
            </a:r>
          </a:p>
          <a:p>
            <a:pPr rtl="0"/>
            <a:r>
              <a:rPr lang="en-US" dirty="0"/>
              <a:t>	Listed three possible options – others exist as well</a:t>
            </a:r>
          </a:p>
        </p:txBody>
      </p:sp>
      <p:sp>
        <p:nvSpPr>
          <p:cNvPr id="3" name="Content Placeholder 2">
            <a:extLst>
              <a:ext uri="{FF2B5EF4-FFF2-40B4-BE49-F238E27FC236}">
                <a16:creationId xmlns:a16="http://schemas.microsoft.com/office/drawing/2014/main" id="{701D0CE6-E4F4-524E-B767-5CF2CBEDDB0F}"/>
              </a:ext>
            </a:extLst>
          </p:cNvPr>
          <p:cNvSpPr>
            <a:spLocks noGrp="1"/>
          </p:cNvSpPr>
          <p:nvPr>
            <p:ph sz="half" idx="11"/>
          </p:nvPr>
        </p:nvSpPr>
        <p:spPr>
          <a:xfrm>
            <a:off x="0" y="1905000"/>
            <a:ext cx="8839200" cy="4724400"/>
          </a:xfrm>
        </p:spPr>
        <p:txBody>
          <a:bodyPr>
            <a:normAutofit lnSpcReduction="10000"/>
          </a:bodyPr>
          <a:lstStyle/>
          <a:p>
            <a:pPr algn="l" rtl="0"/>
            <a:r>
              <a:rPr lang="en-US" dirty="0"/>
              <a:t>Let DEM Task Team fade away – technically only had a two-year lifetime so could be viewed as non-existent</a:t>
            </a:r>
          </a:p>
          <a:p>
            <a:pPr algn="l" rtl="0"/>
            <a:r>
              <a:rPr lang="en-US" dirty="0"/>
              <a:t>Volunteer to lead and organize the DEM experts to revive the task team</a:t>
            </a:r>
          </a:p>
          <a:p>
            <a:pPr algn="l" rtl="0"/>
            <a:r>
              <a:rPr lang="en-US" dirty="0"/>
              <a:t>DEMIX?</a:t>
            </a:r>
          </a:p>
          <a:p>
            <a:pPr lvl="1" algn="l" rtl="0"/>
            <a:r>
              <a:rPr lang="en-US" dirty="0"/>
              <a:t>Concentrate on the impact of DEM choices rather than selecting the best DEM</a:t>
            </a:r>
          </a:p>
          <a:p>
            <a:pPr lvl="1" algn="l" rtl="0"/>
            <a:r>
              <a:rPr lang="en-US" dirty="0"/>
              <a:t>Would still require significant modeling efforts</a:t>
            </a:r>
          </a:p>
          <a:p>
            <a:pPr lvl="1" algn="l" rtl="0"/>
            <a:r>
              <a:rPr lang="en-US" dirty="0"/>
              <a:t>Follows from the points of the original effort to</a:t>
            </a:r>
          </a:p>
          <a:p>
            <a:pPr lvl="2"/>
            <a:r>
              <a:rPr lang="en-US" dirty="0"/>
              <a:t>Quantify geometric and radiometric requirements for current and future EO sensors for 10-15m, 30m &amp; 90m DEMs </a:t>
            </a:r>
          </a:p>
          <a:p>
            <a:pPr lvl="2"/>
            <a:r>
              <a:rPr lang="en-US" dirty="0"/>
              <a:t>Assess whether spaceborne DEMs are “fit for purpose” and whether CEOS users need “bare earth” or can work with heights “somewhere in the canopy-top” </a:t>
            </a:r>
          </a:p>
          <a:p>
            <a:pPr lvl="1"/>
            <a:r>
              <a:rPr lang="en-US" dirty="0"/>
              <a:t>Sentinel-2 study could be a model for further work</a:t>
            </a:r>
          </a:p>
          <a:p>
            <a:pPr marL="457200" lvl="1" indent="0" algn="l" rtl="0">
              <a:buNone/>
            </a:pPr>
            <a:endParaRPr lang="en-US" dirty="0"/>
          </a:p>
          <a:p>
            <a:pPr marL="342900" indent="-342900" algn="l" rtl="0">
              <a:spcBef>
                <a:spcPts val="500"/>
              </a:spcBef>
              <a:buSzPct val="90000"/>
              <a:buFont typeface="Arial"/>
              <a:buChar char="•"/>
            </a:pPr>
            <a:endParaRPr lang="en-US" dirty="0"/>
          </a:p>
        </p:txBody>
      </p:sp>
    </p:spTree>
    <p:extLst>
      <p:ext uri="{BB962C8B-B14F-4D97-AF65-F5344CB8AC3E}">
        <p14:creationId xmlns:p14="http://schemas.microsoft.com/office/powerpoint/2010/main" val="314032117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FAF70-8084-9442-B1FB-1A314F99E5AB}"/>
              </a:ext>
            </a:extLst>
          </p:cNvPr>
          <p:cNvSpPr>
            <a:spLocks noGrp="1"/>
          </p:cNvSpPr>
          <p:nvPr>
            <p:ph sz="half" idx="1"/>
          </p:nvPr>
        </p:nvSpPr>
        <p:spPr/>
        <p:txBody>
          <a:bodyPr/>
          <a:lstStyle/>
          <a:p>
            <a:pPr rtl="0"/>
            <a:r>
              <a:rPr lang="en-US" dirty="0"/>
              <a:t>WGCV-44 presentation</a:t>
            </a:r>
          </a:p>
          <a:p>
            <a:pPr marL="342900" indent="-342900" algn="just" rtl="0">
              <a:spcBef>
                <a:spcPts val="500"/>
              </a:spcBef>
              <a:buSzPct val="100000"/>
              <a:buFont typeface="Arial"/>
              <a:buNone/>
            </a:pPr>
            <a:r>
              <a:rPr lang="en-US" dirty="0"/>
              <a:t>Let us not forget Terrain Mapping Subgroup</a:t>
            </a:r>
          </a:p>
        </p:txBody>
      </p:sp>
      <p:sp>
        <p:nvSpPr>
          <p:cNvPr id="3" name="Content Placeholder 2">
            <a:extLst>
              <a:ext uri="{FF2B5EF4-FFF2-40B4-BE49-F238E27FC236}">
                <a16:creationId xmlns:a16="http://schemas.microsoft.com/office/drawing/2014/main" id="{5F21838F-AFE0-AA44-B5D7-FDEAC548104B}"/>
              </a:ext>
            </a:extLst>
          </p:cNvPr>
          <p:cNvSpPr>
            <a:spLocks noGrp="1"/>
          </p:cNvSpPr>
          <p:nvPr>
            <p:ph sz="half" idx="11"/>
          </p:nvPr>
        </p:nvSpPr>
        <p:spPr>
          <a:xfrm>
            <a:off x="0" y="1905000"/>
            <a:ext cx="8839200" cy="4724400"/>
          </a:xfrm>
        </p:spPr>
        <p:txBody>
          <a:bodyPr>
            <a:normAutofit lnSpcReduction="10000"/>
          </a:bodyPr>
          <a:lstStyle/>
          <a:p>
            <a:pPr marL="342900" indent="-342900" algn="l" rtl="0">
              <a:spcBef>
                <a:spcPts val="500"/>
              </a:spcBef>
              <a:buSzPct val="90000"/>
              <a:buFont typeface="Arial"/>
              <a:buChar char="•"/>
            </a:pPr>
            <a:r>
              <a:rPr lang="en-US" dirty="0"/>
              <a:t>Could be reorganized as Global DEM Subgroup</a:t>
            </a:r>
          </a:p>
          <a:p>
            <a:pPr lvl="1"/>
            <a:r>
              <a:rPr lang="en-US" dirty="0"/>
              <a:t>Proposed originally by J-P Mueller</a:t>
            </a:r>
          </a:p>
          <a:p>
            <a:pPr lvl="1"/>
            <a:r>
              <a:rPr lang="en-US" dirty="0"/>
              <a:t>Recommended inviting and supporting a small team of experts to define requirements, work on simulation, test different DEM fusion methods, assess impact of non “bare-earth” DEM retrieval</a:t>
            </a:r>
          </a:p>
          <a:p>
            <a:r>
              <a:rPr lang="en-US" dirty="0"/>
              <a:t>Does it become absorbed within one of the other subgroups?</a:t>
            </a:r>
          </a:p>
          <a:p>
            <a:pPr lvl="1"/>
            <a:r>
              <a:rPr lang="en-US" dirty="0"/>
              <a:t>Truly cross-cutting since it relies on various sensors approaches</a:t>
            </a:r>
          </a:p>
          <a:p>
            <a:pPr lvl="1"/>
            <a:r>
              <a:rPr lang="en-US" dirty="0"/>
              <a:t>Would still suffer from no expert lead</a:t>
            </a:r>
          </a:p>
          <a:p>
            <a:pPr algn="l" rtl="0"/>
            <a:r>
              <a:rPr lang="en-US" dirty="0"/>
              <a:t>Survey WGCV agency leads for their DEM/geolocation experts as a means to determine if there is sufficient numbers to warrant a subgroup</a:t>
            </a:r>
          </a:p>
          <a:p>
            <a:pPr lvl="1" algn="l" rtl="0"/>
            <a:r>
              <a:rPr lang="en-US" dirty="0"/>
              <a:t>If so, a non-expert could be selected as subgroup lead in an effort to revive the sub-group</a:t>
            </a:r>
          </a:p>
          <a:p>
            <a:pPr lvl="1" algn="l" rtl="0"/>
            <a:r>
              <a:rPr lang="en-US" dirty="0"/>
              <a:t>DEMIX could be a way to organize this</a:t>
            </a:r>
          </a:p>
        </p:txBody>
      </p:sp>
    </p:spTree>
    <p:extLst>
      <p:ext uri="{BB962C8B-B14F-4D97-AF65-F5344CB8AC3E}">
        <p14:creationId xmlns:p14="http://schemas.microsoft.com/office/powerpoint/2010/main" val="126820172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A32542-C924-A444-ACED-F6CD6EFF453A}"/>
              </a:ext>
            </a:extLst>
          </p:cNvPr>
          <p:cNvSpPr>
            <a:spLocks noGrp="1"/>
          </p:cNvSpPr>
          <p:nvPr>
            <p:ph sz="half" idx="1"/>
          </p:nvPr>
        </p:nvSpPr>
        <p:spPr/>
        <p:txBody>
          <a:bodyPr/>
          <a:lstStyle/>
          <a:p>
            <a:pPr marL="342900" indent="-342900" algn="just" rtl="0">
              <a:spcBef>
                <a:spcPts val="500"/>
              </a:spcBef>
              <a:buSzPct val="100000"/>
              <a:buFont typeface="Arial"/>
              <a:buNone/>
            </a:pPr>
            <a:r>
              <a:rPr lang="en-US" dirty="0"/>
              <a:t>WGCV-44 presentation</a:t>
            </a:r>
          </a:p>
          <a:p>
            <a:pPr marL="342900" indent="-342900" algn="just" rtl="0">
              <a:spcBef>
                <a:spcPts val="500"/>
              </a:spcBef>
              <a:buSzPct val="100000"/>
              <a:buFont typeface="Arial"/>
              <a:buNone/>
            </a:pPr>
            <a:r>
              <a:rPr lang="en-US" dirty="0"/>
              <a:t>Last thoughts</a:t>
            </a:r>
          </a:p>
        </p:txBody>
      </p:sp>
      <p:sp>
        <p:nvSpPr>
          <p:cNvPr id="3" name="Content Placeholder 2">
            <a:extLst>
              <a:ext uri="{FF2B5EF4-FFF2-40B4-BE49-F238E27FC236}">
                <a16:creationId xmlns:a16="http://schemas.microsoft.com/office/drawing/2014/main" id="{E754ADE3-544B-CD43-9D5A-1BC571A16EA2}"/>
              </a:ext>
            </a:extLst>
          </p:cNvPr>
          <p:cNvSpPr>
            <a:spLocks noGrp="1"/>
          </p:cNvSpPr>
          <p:nvPr>
            <p:ph sz="half" idx="11"/>
          </p:nvPr>
        </p:nvSpPr>
        <p:spPr>
          <a:xfrm>
            <a:off x="0" y="1905000"/>
            <a:ext cx="8915400" cy="4572000"/>
          </a:xfrm>
        </p:spPr>
        <p:txBody>
          <a:bodyPr/>
          <a:lstStyle/>
          <a:p>
            <a:pPr marL="342900" indent="-342900" algn="l" rtl="0">
              <a:spcBef>
                <a:spcPts val="500"/>
              </a:spcBef>
              <a:buSzPct val="90000"/>
              <a:buFont typeface="Arial"/>
              <a:buChar char="•"/>
            </a:pPr>
            <a:r>
              <a:rPr lang="en-US" dirty="0"/>
              <a:t>DEM discussion can become wrapped up in the interoperability, ARD, and data cube arenas</a:t>
            </a:r>
          </a:p>
          <a:p>
            <a:pPr lvl="1" indent="-342900" algn="l" rtl="0">
              <a:buSzPct val="90000"/>
              <a:buFont typeface="Arial"/>
              <a:buChar char="•"/>
            </a:pPr>
            <a:r>
              <a:rPr lang="en-US" dirty="0"/>
              <a:t>Impact of DEM is one of the proposed evaluations within ACIX</a:t>
            </a:r>
          </a:p>
          <a:p>
            <a:pPr lvl="1" indent="-342900" algn="l" rtl="0">
              <a:buSzPct val="90000"/>
              <a:buFont typeface="Arial"/>
              <a:buChar char="•"/>
            </a:pPr>
            <a:r>
              <a:rPr lang="en-US" dirty="0"/>
              <a:t>DEM could be rolled into further work related to CARD4L efforts</a:t>
            </a:r>
          </a:p>
          <a:p>
            <a:pPr marL="342900" indent="-342900" algn="l" rtl="0">
              <a:spcBef>
                <a:spcPts val="500"/>
              </a:spcBef>
              <a:buSzPct val="90000"/>
              <a:buFont typeface="Arial"/>
              <a:buChar char="•"/>
            </a:pPr>
            <a:endParaRPr lang="en-US" dirty="0"/>
          </a:p>
          <a:p>
            <a:pPr marL="342900" indent="-342900" algn="l" rtl="0">
              <a:spcBef>
                <a:spcPts val="500"/>
              </a:spcBef>
              <a:buSzPct val="90000"/>
              <a:buFont typeface="Arial"/>
              <a:buChar char="•"/>
            </a:pPr>
            <a:r>
              <a:rPr lang="en-US" dirty="0"/>
              <a:t>So as for the DEM Task Team concept</a:t>
            </a:r>
          </a:p>
          <a:p>
            <a:pPr lvl="3" indent="-342900" algn="l" rtl="0">
              <a:buSzPct val="90000"/>
              <a:buFont typeface="Arial"/>
              <a:buChar char="•"/>
            </a:pPr>
            <a:r>
              <a:rPr lang="en-US" dirty="0"/>
              <a:t>Should it stay or should it go?</a:t>
            </a:r>
          </a:p>
          <a:p>
            <a:pPr lvl="2" indent="-342900" algn="l" rtl="0">
              <a:buSzPct val="90000"/>
              <a:buFont typeface="Arial"/>
              <a:buChar char="•"/>
            </a:pPr>
            <a:r>
              <a:rPr lang="en-US" b="1" dirty="0"/>
              <a:t>Decided that it would stay</a:t>
            </a:r>
          </a:p>
        </p:txBody>
      </p:sp>
    </p:spTree>
    <p:extLst>
      <p:ext uri="{BB962C8B-B14F-4D97-AF65-F5344CB8AC3E}">
        <p14:creationId xmlns:p14="http://schemas.microsoft.com/office/powerpoint/2010/main" val="39003057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WGCV-44 outcomes</a:t>
            </a:r>
          </a:p>
          <a:p>
            <a:r>
              <a:rPr lang="en-US" dirty="0"/>
              <a:t>New actions</a:t>
            </a:r>
          </a:p>
        </p:txBody>
      </p:sp>
      <p:sp>
        <p:nvSpPr>
          <p:cNvPr id="3" name="Content Placeholder 2"/>
          <p:cNvSpPr>
            <a:spLocks noGrp="1"/>
          </p:cNvSpPr>
          <p:nvPr>
            <p:ph sz="half" idx="11"/>
          </p:nvPr>
        </p:nvSpPr>
        <p:spPr>
          <a:xfrm>
            <a:off x="228600" y="1905000"/>
            <a:ext cx="8610600" cy="4724400"/>
          </a:xfrm>
        </p:spPr>
        <p:txBody>
          <a:bodyPr/>
          <a:lstStyle/>
          <a:p>
            <a:r>
              <a:rPr lang="en-US" dirty="0"/>
              <a:t>WGCV-44-01</a:t>
            </a:r>
          </a:p>
          <a:p>
            <a:pPr lvl="1"/>
            <a:r>
              <a:rPr lang="en-US" dirty="0"/>
              <a:t>Survey recent results from Surface Reflectance ARD efforts within LSI-VC to determine current DEMs being used and provide a list of DEMs and their resolutions and uncertainties.</a:t>
            </a:r>
          </a:p>
          <a:p>
            <a:pPr lvl="1"/>
            <a:r>
              <a:rPr lang="en-US" dirty="0" err="1"/>
              <a:t>Stensaas</a:t>
            </a:r>
            <a:endParaRPr lang="en-US" dirty="0"/>
          </a:p>
          <a:p>
            <a:pPr lvl="1"/>
            <a:r>
              <a:rPr lang="en-US" dirty="0"/>
              <a:t>WGCV-45</a:t>
            </a:r>
          </a:p>
          <a:p>
            <a:r>
              <a:rPr lang="en-US" dirty="0"/>
              <a:t>WGCV-44-02</a:t>
            </a:r>
          </a:p>
          <a:p>
            <a:pPr lvl="1"/>
            <a:r>
              <a:rPr lang="en-US" dirty="0"/>
              <a:t>Draft an approach that could quantify the geometric and radiometric uncertainties from DEMs of varying spatial postings and vertical resolutions. </a:t>
            </a:r>
          </a:p>
          <a:p>
            <a:pPr lvl="1"/>
            <a:r>
              <a:rPr lang="en-US" dirty="0" err="1"/>
              <a:t>Thome</a:t>
            </a:r>
            <a:endParaRPr lang="en-US" dirty="0"/>
          </a:p>
          <a:p>
            <a:pPr lvl="1"/>
            <a:r>
              <a:rPr lang="en-US" dirty="0"/>
              <a:t>WGCV-45</a:t>
            </a:r>
          </a:p>
          <a:p>
            <a:pPr lvl="1"/>
            <a:r>
              <a:rPr lang="en-US" b="1" dirty="0"/>
              <a:t>Presentations on Friday should help close this action</a:t>
            </a:r>
          </a:p>
          <a:p>
            <a:endParaRPr lang="en-US" dirty="0"/>
          </a:p>
          <a:p>
            <a:pPr marL="0" indent="0">
              <a:buNone/>
            </a:pPr>
            <a:endParaRPr lang="en-US" dirty="0"/>
          </a:p>
        </p:txBody>
      </p:sp>
    </p:spTree>
    <p:extLst>
      <p:ext uri="{BB962C8B-B14F-4D97-AF65-F5344CB8AC3E}">
        <p14:creationId xmlns:p14="http://schemas.microsoft.com/office/powerpoint/2010/main" val="4110365650"/>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6664</TotalTime>
  <Words>797</Words>
  <Application>Microsoft Macintosh PowerPoint</Application>
  <PresentationFormat>On-screen Show (4:3)</PresentationFormat>
  <Paragraphs>105</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 Bold</vt:lpstr>
      <vt:lpstr>Droid Serif</vt:lpstr>
      <vt:lpstr>Frutiger 45 Light</vt:lpstr>
      <vt:lpstr>Proxima Nova Regular</vt:lpstr>
      <vt:lpstr>Arial</vt:lpstr>
      <vt:lpstr>Avenir Roman</vt:lpstr>
      <vt:lpstr>Calibri</vt:lpstr>
      <vt:lpstr>Century Gothic</vt:lpstr>
      <vt:lpstr>Times New Roman</vt:lpstr>
      <vt:lpstr>Wingdings</vt:lpstr>
      <vt:lpstr>Default</vt:lpstr>
      <vt:lpstr>DEM related topics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Thome, Kurtis J. (GSFC-6180)</cp:lastModifiedBy>
  <cp:revision>177</cp:revision>
  <dcterms:modified xsi:type="dcterms:W3CDTF">2019-07-17T04:30:03Z</dcterms:modified>
</cp:coreProperties>
</file>