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80" r:id="rId3"/>
    <p:sldId id="284" r:id="rId4"/>
    <p:sldId id="336" r:id="rId5"/>
    <p:sldId id="342" r:id="rId6"/>
    <p:sldId id="352" r:id="rId7"/>
    <p:sldId id="343" r:id="rId8"/>
    <p:sldId id="353" r:id="rId9"/>
    <p:sldId id="364" r:id="rId10"/>
    <p:sldId id="365" r:id="rId11"/>
  </p:sldIdLst>
  <p:sldSz cx="9144000" cy="6858000" type="screen4x3"/>
  <p:notesSz cx="6794500" cy="99314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67"/>
    <p:restoredTop sz="94708"/>
  </p:normalViewPr>
  <p:slideViewPr>
    <p:cSldViewPr>
      <p:cViewPr varScale="1">
        <p:scale>
          <a:sx n="81" d="100"/>
          <a:sy n="81" d="100"/>
        </p:scale>
        <p:origin x="1032"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914400" y="744538"/>
            <a:ext cx="4965700" cy="3724275"/>
          </a:xfrm>
          <a:prstGeom prst="rect">
            <a:avLst/>
          </a:prstGeom>
        </p:spPr>
        <p:txBody>
          <a:bodyPr/>
          <a:lstStyle/>
          <a:p>
            <a:pPr lvl="0"/>
            <a:endParaRPr/>
          </a:p>
        </p:txBody>
      </p:sp>
      <p:sp>
        <p:nvSpPr>
          <p:cNvPr id="8" name="Shape 8"/>
          <p:cNvSpPr>
            <a:spLocks noGrp="1"/>
          </p:cNvSpPr>
          <p:nvPr>
            <p:ph type="body" sz="quarter" idx="1"/>
          </p:nvPr>
        </p:nvSpPr>
        <p:spPr>
          <a:xfrm>
            <a:off x="905934" y="4717415"/>
            <a:ext cx="4982633" cy="446913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54088">
              <a:defRPr sz="2400">
                <a:solidFill>
                  <a:schemeClr val="tx1"/>
                </a:solidFill>
                <a:latin typeface="Arial" panose="020B0604020202020204" pitchFamily="34" charset="0"/>
                <a:ea typeface="ヒラギノ角ゴ Pro W3" pitchFamily="28" charset="-128"/>
              </a:defRPr>
            </a:lvl1pPr>
            <a:lvl2pPr marL="742950" indent="-285750" defTabSz="954088">
              <a:defRPr sz="2400">
                <a:solidFill>
                  <a:schemeClr val="tx1"/>
                </a:solidFill>
                <a:latin typeface="Arial" panose="020B0604020202020204" pitchFamily="34" charset="0"/>
                <a:ea typeface="ヒラギノ角ゴ Pro W3" pitchFamily="28" charset="-128"/>
              </a:defRPr>
            </a:lvl2pPr>
            <a:lvl3pPr marL="1143000" indent="-228600" defTabSz="954088">
              <a:defRPr sz="2400">
                <a:solidFill>
                  <a:schemeClr val="tx1"/>
                </a:solidFill>
                <a:latin typeface="Arial" panose="020B0604020202020204" pitchFamily="34" charset="0"/>
                <a:ea typeface="ヒラギノ角ゴ Pro W3" pitchFamily="28" charset="-128"/>
              </a:defRPr>
            </a:lvl3pPr>
            <a:lvl4pPr marL="1600200" indent="-228600" defTabSz="954088">
              <a:defRPr sz="2400">
                <a:solidFill>
                  <a:schemeClr val="tx1"/>
                </a:solidFill>
                <a:latin typeface="Arial" panose="020B0604020202020204" pitchFamily="34" charset="0"/>
                <a:ea typeface="ヒラギノ角ゴ Pro W3" pitchFamily="28" charset="-128"/>
              </a:defRPr>
            </a:lvl4pPr>
            <a:lvl5pPr marL="2057400" indent="-228600" defTabSz="954088">
              <a:defRPr sz="2400">
                <a:solidFill>
                  <a:schemeClr val="tx1"/>
                </a:solidFill>
                <a:latin typeface="Arial" panose="020B0604020202020204" pitchFamily="34" charset="0"/>
                <a:ea typeface="ヒラギノ角ゴ Pro W3" pitchFamily="28" charset="-128"/>
              </a:defRPr>
            </a:lvl5pPr>
            <a:lvl6pPr marL="2514600" indent="-228600" defTabSz="954088" eaLnBrk="0" fontAlgn="base" hangingPunct="0">
              <a:spcBef>
                <a:spcPct val="0"/>
              </a:spcBef>
              <a:spcAft>
                <a:spcPct val="0"/>
              </a:spcAft>
              <a:defRPr sz="2400">
                <a:solidFill>
                  <a:schemeClr val="tx1"/>
                </a:solidFill>
                <a:latin typeface="Arial" panose="020B0604020202020204" pitchFamily="34" charset="0"/>
                <a:ea typeface="ヒラギノ角ゴ Pro W3" pitchFamily="28" charset="-128"/>
              </a:defRPr>
            </a:lvl6pPr>
            <a:lvl7pPr marL="2971800" indent="-228600" defTabSz="954088" eaLnBrk="0" fontAlgn="base" hangingPunct="0">
              <a:spcBef>
                <a:spcPct val="0"/>
              </a:spcBef>
              <a:spcAft>
                <a:spcPct val="0"/>
              </a:spcAft>
              <a:defRPr sz="2400">
                <a:solidFill>
                  <a:schemeClr val="tx1"/>
                </a:solidFill>
                <a:latin typeface="Arial" panose="020B0604020202020204" pitchFamily="34" charset="0"/>
                <a:ea typeface="ヒラギノ角ゴ Pro W3" pitchFamily="28" charset="-128"/>
              </a:defRPr>
            </a:lvl7pPr>
            <a:lvl8pPr marL="3429000" indent="-228600" defTabSz="954088" eaLnBrk="0" fontAlgn="base" hangingPunct="0">
              <a:spcBef>
                <a:spcPct val="0"/>
              </a:spcBef>
              <a:spcAft>
                <a:spcPct val="0"/>
              </a:spcAft>
              <a:defRPr sz="2400">
                <a:solidFill>
                  <a:schemeClr val="tx1"/>
                </a:solidFill>
                <a:latin typeface="Arial" panose="020B0604020202020204" pitchFamily="34" charset="0"/>
                <a:ea typeface="ヒラギノ角ゴ Pro W3" pitchFamily="28" charset="-128"/>
              </a:defRPr>
            </a:lvl8pPr>
            <a:lvl9pPr marL="3886200" indent="-228600" defTabSz="954088" eaLnBrk="0" fontAlgn="base" hangingPunct="0">
              <a:spcBef>
                <a:spcPct val="0"/>
              </a:spcBef>
              <a:spcAft>
                <a:spcPct val="0"/>
              </a:spcAft>
              <a:defRPr sz="2400">
                <a:solidFill>
                  <a:schemeClr val="tx1"/>
                </a:solidFill>
                <a:latin typeface="Arial" panose="020B0604020202020204" pitchFamily="34" charset="0"/>
                <a:ea typeface="ヒラギノ角ゴ Pro W3" pitchFamily="28" charset="-128"/>
              </a:defRPr>
            </a:lvl9pPr>
          </a:lstStyle>
          <a:p>
            <a:fld id="{EEAF6749-45E9-4A03-AC9A-FF146A8E37E4}" type="slidenum">
              <a:rPr lang="en-GB" altLang="en-US" sz="1300" smtClean="0"/>
              <a:pPr/>
              <a:t>4</a:t>
            </a:fld>
            <a:endParaRPr lang="en-GB" altLang="en-US" sz="1300"/>
          </a:p>
        </p:txBody>
      </p:sp>
      <p:sp>
        <p:nvSpPr>
          <p:cNvPr id="22531" name="Rectangle 2"/>
          <p:cNvSpPr>
            <a:spLocks noGrp="1" noRot="1" noChangeAspect="1" noChangeArrowheads="1" noTextEdit="1"/>
          </p:cNvSpPr>
          <p:nvPr>
            <p:ph type="sldImg"/>
          </p:nvPr>
        </p:nvSpPr>
        <p:spPr>
          <a:xfrm>
            <a:off x="914400" y="742950"/>
            <a:ext cx="4967288" cy="3725863"/>
          </a:xfrm>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p:spPr>
        <p:txBody>
          <a:bodyPr/>
          <a:lstStyle/>
          <a:p>
            <a:endParaRPr lang="en-GB" altLang="en-US" dirty="0"/>
          </a:p>
        </p:txBody>
      </p:sp>
    </p:spTree>
    <p:extLst>
      <p:ext uri="{BB962C8B-B14F-4D97-AF65-F5344CB8AC3E}">
        <p14:creationId xmlns:p14="http://schemas.microsoft.com/office/powerpoint/2010/main" val="2283609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GB"/>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7CC2CC4-417C-4EBB-88DD-BA6A2B0F77B7}" type="slidenum">
              <a:rPr lang="en-GB"/>
              <a:pPr>
                <a:defRPr/>
              </a:pPr>
              <a:t>‹#›</a:t>
            </a:fld>
            <a:endParaRPr lang="en-GB"/>
          </a:p>
        </p:txBody>
      </p:sp>
    </p:spTree>
    <p:extLst>
      <p:ext uri="{BB962C8B-B14F-4D97-AF65-F5344CB8AC3E}">
        <p14:creationId xmlns:p14="http://schemas.microsoft.com/office/powerpoint/2010/main" val="195757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GB"/>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GB"/>
          </a:p>
        </p:txBody>
      </p:sp>
      <p:sp>
        <p:nvSpPr>
          <p:cNvPr id="6" name="Rectangle 6"/>
          <p:cNvSpPr>
            <a:spLocks noGrp="1" noChangeArrowheads="1"/>
          </p:cNvSpPr>
          <p:nvPr>
            <p:ph type="sldNum" sz="quarter" idx="12"/>
          </p:nvPr>
        </p:nvSpPr>
        <p:spPr>
          <a:xfrm>
            <a:off x="7239000" y="6546850"/>
            <a:ext cx="1905000" cy="246221"/>
          </a:xfrm>
        </p:spPr>
        <p:txBody>
          <a:bodyPr/>
          <a:lstStyle>
            <a:lvl1pPr>
              <a:defRPr smtClean="0"/>
            </a:lvl1pPr>
          </a:lstStyle>
          <a:p>
            <a:pPr>
              <a:defRPr/>
            </a:pPr>
            <a:fld id="{03E60E51-F374-4684-962C-E181CDD4CF71}" type="slidenum">
              <a:rPr lang="en-GB" altLang="en-US"/>
              <a:pPr>
                <a:defRPr/>
              </a:pPr>
              <a:t>‹#›</a:t>
            </a:fld>
            <a:endParaRPr lang="en-GB" altLang="en-US"/>
          </a:p>
        </p:txBody>
      </p:sp>
    </p:spTree>
    <p:extLst>
      <p:ext uri="{BB962C8B-B14F-4D97-AF65-F5344CB8AC3E}">
        <p14:creationId xmlns:p14="http://schemas.microsoft.com/office/powerpoint/2010/main" val="22116165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
        <p:nvSpPr>
          <p:cNvPr id="3" name="hc">
            <a:extLst>
              <a:ext uri="{FF2B5EF4-FFF2-40B4-BE49-F238E27FC236}">
                <a16:creationId xmlns:a16="http://schemas.microsoft.com/office/drawing/2014/main" id="{7EA4C45C-FB9F-4FFC-8ED0-2BE068B127B6}"/>
              </a:ext>
            </a:extLst>
          </p:cNvPr>
          <p:cNvSpPr txBox="1"/>
          <p:nvPr userDrawn="1"/>
        </p:nvSpPr>
        <p:spPr>
          <a:xfrm>
            <a:off x="0" y="0"/>
            <a:ext cx="9144000" cy="24621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endParaRPr kumimoji="0" lang="en-GB" sz="1000" b="0" i="0" u="none" baseline="0">
              <a:solidFill>
                <a:srgbClr val="7F7F7F"/>
              </a:solidFill>
              <a:latin typeface="Arial" panose="020B0604020202020204" pitchFamily="34" charset="0"/>
            </a:endParaRPr>
          </a:p>
        </p:txBody>
      </p:sp>
      <p:sp>
        <p:nvSpPr>
          <p:cNvPr id="4" name="fc">
            <a:extLst>
              <a:ext uri="{FF2B5EF4-FFF2-40B4-BE49-F238E27FC236}">
                <a16:creationId xmlns:a16="http://schemas.microsoft.com/office/drawing/2014/main" id="{0DFA34CB-1382-47B6-AFE4-A3B4E51359C6}"/>
              </a:ext>
            </a:extLst>
          </p:cNvPr>
          <p:cNvSpPr txBox="1"/>
          <p:nvPr userDrawn="1"/>
        </p:nvSpPr>
        <p:spPr>
          <a:xfrm>
            <a:off x="0" y="6491288"/>
            <a:ext cx="9144000" cy="24621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endParaRPr kumimoji="0" lang="en-GB" sz="1000" b="0" i="0" u="none" baseline="0">
              <a:solidFill>
                <a:srgbClr val="7F7F7F"/>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6"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interoperability-definition.info/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255998" y="1600200"/>
            <a:ext cx="8445011"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a:solidFill>
                  <a:srgbClr val="FFFFFF"/>
                </a:solidFill>
                <a:latin typeface="+mj-lt"/>
              </a:rPr>
              <a:t>Terminology</a:t>
            </a:r>
            <a:br>
              <a:rPr lang="en-US" sz="4200" b="1" dirty="0">
                <a:solidFill>
                  <a:srgbClr val="FFFFFF"/>
                </a:solidFill>
                <a:latin typeface="+mj-lt"/>
              </a:rPr>
            </a:br>
            <a:br>
              <a:rPr lang="en-US" sz="4200" b="1" dirty="0">
                <a:solidFill>
                  <a:srgbClr val="FFFFFF"/>
                </a:solidFill>
                <a:latin typeface="+mj-lt"/>
              </a:rPr>
            </a:br>
            <a:br>
              <a:rPr lang="en-US" sz="4200" b="1" dirty="0">
                <a:solidFill>
                  <a:srgbClr val="FFFFFF"/>
                </a:solidFill>
                <a:latin typeface="+mj-lt"/>
              </a:rPr>
            </a:br>
            <a:br>
              <a:rPr lang="en-US" sz="4200" b="1" dirty="0">
                <a:solidFill>
                  <a:srgbClr val="FFFFFF"/>
                </a:solidFill>
                <a:latin typeface="+mj-lt"/>
              </a:rPr>
            </a:br>
            <a:br>
              <a:rPr lang="en-US" dirty="0">
                <a:latin typeface="+mj-lt"/>
              </a:rPr>
            </a:br>
            <a:endParaRPr sz="4200" b="1" dirty="0">
              <a:solidFill>
                <a:srgbClr val="FFFFFF"/>
              </a:solidFill>
              <a:latin typeface="+mj-lt"/>
            </a:endParaRPr>
          </a:p>
        </p:txBody>
      </p:sp>
      <p:pic>
        <p:nvPicPr>
          <p:cNvPr id="12" name="ceos_logo.png"/>
          <p:cNvPicPr/>
          <p:nvPr/>
        </p:nvPicPr>
        <p:blipFill>
          <a:blip r:embed="rId2" cstate="screen">
            <a:extLst>
              <a:ext uri="{28A0092B-C50C-407E-A947-70E740481C1C}">
                <a14:useLocalDpi xmlns:a14="http://schemas.microsoft.com/office/drawing/2010/main"/>
              </a:ext>
            </a:extLst>
          </a:blip>
          <a:stretch>
            <a:fillRect/>
          </a:stretch>
        </p:blipFill>
        <p:spPr>
          <a:xfrm>
            <a:off x="228600" y="228600"/>
            <a:ext cx="2507906" cy="993132"/>
          </a:xfrm>
          <a:prstGeom prst="rect">
            <a:avLst/>
          </a:prstGeom>
          <a:ln w="12700">
            <a:miter lim="400000"/>
          </a:ln>
        </p:spPr>
      </p:pic>
      <p:sp>
        <p:nvSpPr>
          <p:cNvPr id="5" name="Shape 10"/>
          <p:cNvSpPr txBox="1">
            <a:spLocks/>
          </p:cNvSpPr>
          <p:nvPr/>
        </p:nvSpPr>
        <p:spPr>
          <a:xfrm>
            <a:off x="381000" y="1257692"/>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8" name="Shape 11">
            <a:extLst>
              <a:ext uri="{FF2B5EF4-FFF2-40B4-BE49-F238E27FC236}">
                <a16:creationId xmlns:a16="http://schemas.microsoft.com/office/drawing/2014/main" id="{A874D8C3-BC08-40D0-90B1-BE6B6021A969}"/>
              </a:ext>
            </a:extLst>
          </p:cNvPr>
          <p:cNvSpPr/>
          <p:nvPr/>
        </p:nvSpPr>
        <p:spPr>
          <a:xfrm>
            <a:off x="685800" y="4953000"/>
            <a:ext cx="4810858" cy="4572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GB" dirty="0">
                <a:solidFill>
                  <a:srgbClr val="FFFFFF"/>
                </a:solidFill>
                <a:latin typeface="Arial Bold"/>
                <a:ea typeface="Arial Bold"/>
                <a:cs typeface="Arial Bold"/>
                <a:sym typeface="Arial Bold"/>
              </a:rPr>
              <a:t>E </a:t>
            </a:r>
            <a:r>
              <a:rPr lang="en-GB" dirty="0" err="1">
                <a:solidFill>
                  <a:srgbClr val="FFFFFF"/>
                </a:solidFill>
                <a:latin typeface="Arial Bold"/>
                <a:ea typeface="Arial Bold"/>
                <a:cs typeface="Arial Bold"/>
                <a:sym typeface="Arial Bold"/>
              </a:rPr>
              <a:t>Wooliiams</a:t>
            </a:r>
            <a:endParaRPr lang="en-GB"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endParaRPr lang="en-GB"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endParaRPr lang="en-GB"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endParaRPr dirty="0">
              <a:solidFill>
                <a:srgbClr val="FFFFFF"/>
              </a:solidFill>
              <a:latin typeface="Arial Bold"/>
              <a:ea typeface="Arial Bold"/>
              <a:cs typeface="Arial Bold"/>
              <a:sym typeface="Arial Bo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7A798-5B55-4802-910C-2B2AB4222549}"/>
              </a:ext>
            </a:extLst>
          </p:cNvPr>
          <p:cNvSpPr>
            <a:spLocks noGrp="1"/>
          </p:cNvSpPr>
          <p:nvPr>
            <p:ph type="title"/>
          </p:nvPr>
        </p:nvSpPr>
        <p:spPr>
          <a:xfrm>
            <a:off x="2209800" y="152400"/>
            <a:ext cx="7772400" cy="1362075"/>
          </a:xfrm>
        </p:spPr>
        <p:txBody>
          <a:bodyPr/>
          <a:lstStyle/>
          <a:p>
            <a:r>
              <a:rPr lang="en-GB" dirty="0"/>
              <a:t>Process</a:t>
            </a:r>
          </a:p>
        </p:txBody>
      </p:sp>
      <p:sp>
        <p:nvSpPr>
          <p:cNvPr id="3" name="Text Placeholder 2">
            <a:extLst>
              <a:ext uri="{FF2B5EF4-FFF2-40B4-BE49-F238E27FC236}">
                <a16:creationId xmlns:a16="http://schemas.microsoft.com/office/drawing/2014/main" id="{93626CB0-02D3-43A0-99E5-7FAFEBEEB439}"/>
              </a:ext>
            </a:extLst>
          </p:cNvPr>
          <p:cNvSpPr>
            <a:spLocks noGrp="1"/>
          </p:cNvSpPr>
          <p:nvPr>
            <p:ph type="body" idx="1"/>
          </p:nvPr>
        </p:nvSpPr>
        <p:spPr/>
        <p:txBody>
          <a:bodyPr/>
          <a:lstStyle/>
          <a:p>
            <a:r>
              <a:rPr lang="en-GB" sz="1800" dirty="0"/>
              <a:t>Use </a:t>
            </a:r>
            <a:r>
              <a:rPr lang="en-GB" sz="1800" dirty="0" err="1"/>
              <a:t>Wikki</a:t>
            </a:r>
            <a:r>
              <a:rPr lang="en-GB" sz="1800" dirty="0"/>
              <a:t> space on Cal/Val portal to consider, discuss and/or define definitions 	potentially more than one</a:t>
            </a:r>
          </a:p>
          <a:p>
            <a:endParaRPr lang="en-GB" sz="1800" dirty="0"/>
          </a:p>
          <a:p>
            <a:r>
              <a:rPr lang="en-GB" sz="1800" dirty="0"/>
              <a:t>For key definitions establish examples to illustrate </a:t>
            </a:r>
            <a:r>
              <a:rPr lang="en-GB" sz="1800" dirty="0" err="1"/>
              <a:t>useage</a:t>
            </a:r>
            <a:endParaRPr lang="en-GB" sz="1800" dirty="0"/>
          </a:p>
        </p:txBody>
      </p:sp>
      <p:sp>
        <p:nvSpPr>
          <p:cNvPr id="4" name="Slide Number Placeholder 3">
            <a:extLst>
              <a:ext uri="{FF2B5EF4-FFF2-40B4-BE49-F238E27FC236}">
                <a16:creationId xmlns:a16="http://schemas.microsoft.com/office/drawing/2014/main" id="{3F67EBB2-E243-4F9C-8F29-D55EDC677E5A}"/>
              </a:ext>
            </a:extLst>
          </p:cNvPr>
          <p:cNvSpPr>
            <a:spLocks noGrp="1"/>
          </p:cNvSpPr>
          <p:nvPr>
            <p:ph type="sldNum" sz="quarter" idx="12"/>
          </p:nvPr>
        </p:nvSpPr>
        <p:spPr/>
        <p:txBody>
          <a:bodyPr/>
          <a:lstStyle/>
          <a:p>
            <a:pPr>
              <a:defRPr/>
            </a:pPr>
            <a:fld id="{03E60E51-F374-4684-962C-E181CDD4CF71}" type="slidenum">
              <a:rPr lang="en-GB" altLang="en-US" smtClean="0"/>
              <a:pPr>
                <a:defRPr/>
              </a:pPr>
              <a:t>10</a:t>
            </a:fld>
            <a:endParaRPr lang="en-GB" altLang="en-US"/>
          </a:p>
        </p:txBody>
      </p:sp>
    </p:spTree>
    <p:extLst>
      <p:ext uri="{BB962C8B-B14F-4D97-AF65-F5344CB8AC3E}">
        <p14:creationId xmlns:p14="http://schemas.microsoft.com/office/powerpoint/2010/main" val="4252284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7772400" cy="1143000"/>
          </a:xfrm>
        </p:spPr>
        <p:txBody>
          <a:bodyPr/>
          <a:lstStyle/>
          <a:p>
            <a:r>
              <a:rPr lang="en-GB" dirty="0"/>
              <a:t>Working group on vocabulary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6691605"/>
              </p:ext>
            </p:extLst>
          </p:nvPr>
        </p:nvGraphicFramePr>
        <p:xfrm>
          <a:off x="-76200" y="1784370"/>
          <a:ext cx="4173524" cy="5073630"/>
        </p:xfrm>
        <a:graphic>
          <a:graphicData uri="http://schemas.openxmlformats.org/drawingml/2006/table">
            <a:tbl>
              <a:tblPr/>
              <a:tblGrid>
                <a:gridCol w="2086762">
                  <a:extLst>
                    <a:ext uri="{9D8B030D-6E8A-4147-A177-3AD203B41FA5}">
                      <a16:colId xmlns:a16="http://schemas.microsoft.com/office/drawing/2014/main" val="20000"/>
                    </a:ext>
                  </a:extLst>
                </a:gridCol>
                <a:gridCol w="2086762">
                  <a:extLst>
                    <a:ext uri="{9D8B030D-6E8A-4147-A177-3AD203B41FA5}">
                      <a16:colId xmlns:a16="http://schemas.microsoft.com/office/drawing/2014/main" val="20001"/>
                    </a:ext>
                  </a:extLst>
                </a:gridCol>
              </a:tblGrid>
              <a:tr h="430890">
                <a:tc>
                  <a:txBody>
                    <a:bodyPr/>
                    <a:lstStyle/>
                    <a:p>
                      <a:r>
                        <a:rPr lang="en-GB" sz="1800" b="1" dirty="0">
                          <a:solidFill>
                            <a:schemeClr val="accent1"/>
                          </a:solidFill>
                          <a:latin typeface="Arial Black" panose="020B0A04020102020204" pitchFamily="34" charset="0"/>
                        </a:rPr>
                        <a:t>Name</a:t>
                      </a:r>
                      <a:br>
                        <a:rPr lang="en-GB" sz="1800" b="1" dirty="0">
                          <a:solidFill>
                            <a:schemeClr val="accent1"/>
                          </a:solidFill>
                          <a:latin typeface="Arial Black" panose="020B0A04020102020204" pitchFamily="34" charset="0"/>
                        </a:rPr>
                      </a:br>
                      <a:endParaRPr lang="en-GB" sz="1800" b="1" dirty="0">
                        <a:solidFill>
                          <a:schemeClr val="accent1"/>
                        </a:solidFill>
                        <a:latin typeface="Arial Black" panose="020B0A04020102020204" pitchFamily="34" charset="0"/>
                      </a:endParaRPr>
                    </a:p>
                  </a:txBody>
                  <a:tcPr marL="19409" marR="19409" marT="9705" marB="9705" anchor="ctr">
                    <a:lnL>
                      <a:noFill/>
                    </a:lnL>
                    <a:lnR>
                      <a:noFill/>
                    </a:lnR>
                    <a:lnT>
                      <a:noFill/>
                    </a:lnT>
                    <a:lnB>
                      <a:noFill/>
                    </a:lnB>
                  </a:tcPr>
                </a:tc>
                <a:tc>
                  <a:txBody>
                    <a:bodyPr/>
                    <a:lstStyle/>
                    <a:p>
                      <a:r>
                        <a:rPr lang="en-GB" sz="1800" b="1" dirty="0">
                          <a:solidFill>
                            <a:schemeClr val="accent1"/>
                          </a:solidFill>
                          <a:latin typeface="Arial Black" panose="020B0A04020102020204" pitchFamily="34" charset="0"/>
                        </a:rPr>
                        <a:t>Institute</a:t>
                      </a:r>
                      <a:br>
                        <a:rPr lang="en-GB" sz="1800" b="1" dirty="0">
                          <a:solidFill>
                            <a:schemeClr val="accent1"/>
                          </a:solidFill>
                          <a:latin typeface="Arial Black" panose="020B0A04020102020204" pitchFamily="34" charset="0"/>
                        </a:rPr>
                      </a:br>
                      <a:endParaRPr lang="en-GB" sz="1800" b="1" dirty="0">
                        <a:solidFill>
                          <a:schemeClr val="accent1"/>
                        </a:solidFill>
                        <a:latin typeface="Arial Black" panose="020B0A04020102020204" pitchFamily="34" charset="0"/>
                      </a:endParaRPr>
                    </a:p>
                  </a:txBody>
                  <a:tcPr marL="19409" marR="19409" marT="9705" marB="9705" anchor="ctr">
                    <a:lnL>
                      <a:noFill/>
                    </a:lnL>
                    <a:lnR>
                      <a:noFill/>
                    </a:lnR>
                    <a:lnT>
                      <a:noFill/>
                    </a:lnT>
                    <a:lnB>
                      <a:noFill/>
                    </a:lnB>
                  </a:tcPr>
                </a:tc>
                <a:extLst>
                  <a:ext uri="{0D108BD9-81ED-4DB2-BD59-A6C34878D82A}">
                    <a16:rowId xmlns:a16="http://schemas.microsoft.com/office/drawing/2014/main" val="10000"/>
                  </a:ext>
                </a:extLst>
              </a:tr>
              <a:tr h="430890">
                <a:tc>
                  <a:txBody>
                    <a:bodyPr/>
                    <a:lstStyle/>
                    <a:p>
                      <a:r>
                        <a:rPr lang="en-GB" sz="1800">
                          <a:latin typeface="Arial Black" panose="020B0A04020102020204" pitchFamily="34" charset="0"/>
                        </a:rPr>
                        <a:t>Emma Woolliams</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tc>
                  <a:txBody>
                    <a:bodyPr/>
                    <a:lstStyle/>
                    <a:p>
                      <a:r>
                        <a:rPr lang="en-GB" sz="1800">
                          <a:latin typeface="Arial Black" panose="020B0A04020102020204" pitchFamily="34" charset="0"/>
                        </a:rPr>
                        <a:t>NPL</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extLst>
                  <a:ext uri="{0D108BD9-81ED-4DB2-BD59-A6C34878D82A}">
                    <a16:rowId xmlns:a16="http://schemas.microsoft.com/office/drawing/2014/main" val="10001"/>
                  </a:ext>
                </a:extLst>
              </a:tr>
              <a:tr h="430890">
                <a:tc>
                  <a:txBody>
                    <a:bodyPr/>
                    <a:lstStyle/>
                    <a:p>
                      <a:r>
                        <a:rPr lang="en-GB" sz="1800">
                          <a:latin typeface="Arial Black" panose="020B0A04020102020204" pitchFamily="34" charset="0"/>
                        </a:rPr>
                        <a:t>Steffen Dransfeld</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tc>
                  <a:txBody>
                    <a:bodyPr/>
                    <a:lstStyle/>
                    <a:p>
                      <a:r>
                        <a:rPr lang="en-GB" sz="1800">
                          <a:latin typeface="Arial Black" panose="020B0A04020102020204" pitchFamily="34" charset="0"/>
                        </a:rPr>
                        <a:t>ESA-ESRIN</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extLst>
                  <a:ext uri="{0D108BD9-81ED-4DB2-BD59-A6C34878D82A}">
                    <a16:rowId xmlns:a16="http://schemas.microsoft.com/office/drawing/2014/main" val="10002"/>
                  </a:ext>
                </a:extLst>
              </a:tr>
              <a:tr h="430890">
                <a:tc>
                  <a:txBody>
                    <a:bodyPr/>
                    <a:lstStyle/>
                    <a:p>
                      <a:r>
                        <a:rPr lang="en-GB" sz="1800">
                          <a:latin typeface="Arial Black" panose="020B0A04020102020204" pitchFamily="34" charset="0"/>
                        </a:rPr>
                        <a:t>Lingling Ma</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tc>
                  <a:txBody>
                    <a:bodyPr/>
                    <a:lstStyle/>
                    <a:p>
                      <a:r>
                        <a:rPr lang="en-GB" sz="1800" dirty="0">
                          <a:latin typeface="Arial Black" panose="020B0A04020102020204" pitchFamily="34" charset="0"/>
                        </a:rPr>
                        <a:t>AOE-CAS</a:t>
                      </a:r>
                      <a:br>
                        <a:rPr lang="en-GB" sz="1800" dirty="0">
                          <a:latin typeface="Arial Black" panose="020B0A04020102020204" pitchFamily="34" charset="0"/>
                        </a:rPr>
                      </a:br>
                      <a:endParaRPr lang="en-GB" sz="1800" dirty="0">
                        <a:latin typeface="Arial Black" panose="020B0A04020102020204" pitchFamily="34" charset="0"/>
                      </a:endParaRPr>
                    </a:p>
                  </a:txBody>
                  <a:tcPr marL="19409" marR="19409" marT="9705" marB="9705" anchor="ctr">
                    <a:lnL>
                      <a:noFill/>
                    </a:lnL>
                    <a:lnR>
                      <a:noFill/>
                    </a:lnR>
                    <a:lnT>
                      <a:noFill/>
                    </a:lnT>
                    <a:lnB>
                      <a:noFill/>
                    </a:lnB>
                  </a:tcPr>
                </a:tc>
                <a:extLst>
                  <a:ext uri="{0D108BD9-81ED-4DB2-BD59-A6C34878D82A}">
                    <a16:rowId xmlns:a16="http://schemas.microsoft.com/office/drawing/2014/main" val="10003"/>
                  </a:ext>
                </a:extLst>
              </a:tr>
              <a:tr h="430890">
                <a:tc>
                  <a:txBody>
                    <a:bodyPr/>
                    <a:lstStyle/>
                    <a:p>
                      <a:r>
                        <a:rPr lang="en-GB" sz="1800">
                          <a:latin typeface="Arial Black" panose="020B0A04020102020204" pitchFamily="34" charset="0"/>
                        </a:rPr>
                        <a:t>Xinhong Wang</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tc>
                  <a:txBody>
                    <a:bodyPr/>
                    <a:lstStyle/>
                    <a:p>
                      <a:r>
                        <a:rPr lang="en-GB" sz="1800">
                          <a:latin typeface="Arial Black" panose="020B0A04020102020204" pitchFamily="34" charset="0"/>
                        </a:rPr>
                        <a:t>AOE-CAS</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extLst>
                  <a:ext uri="{0D108BD9-81ED-4DB2-BD59-A6C34878D82A}">
                    <a16:rowId xmlns:a16="http://schemas.microsoft.com/office/drawing/2014/main" val="10004"/>
                  </a:ext>
                </a:extLst>
              </a:tr>
              <a:tr h="430890">
                <a:tc>
                  <a:txBody>
                    <a:bodyPr/>
                    <a:lstStyle/>
                    <a:p>
                      <a:r>
                        <a:rPr lang="en-GB" sz="1800">
                          <a:latin typeface="Arial Black" panose="020B0A04020102020204" pitchFamily="34" charset="0"/>
                        </a:rPr>
                        <a:t>Hirokazu Yamamoto</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tc>
                  <a:txBody>
                    <a:bodyPr/>
                    <a:lstStyle/>
                    <a:p>
                      <a:r>
                        <a:rPr lang="en-GB" sz="1800" dirty="0">
                          <a:latin typeface="Arial Black" panose="020B0A04020102020204" pitchFamily="34" charset="0"/>
                        </a:rPr>
                        <a:t>AIST</a:t>
                      </a:r>
                      <a:br>
                        <a:rPr lang="en-GB" sz="1800" dirty="0">
                          <a:latin typeface="Arial Black" panose="020B0A04020102020204" pitchFamily="34" charset="0"/>
                        </a:rPr>
                      </a:br>
                      <a:endParaRPr lang="en-GB" sz="1800" dirty="0">
                        <a:latin typeface="Arial Black" panose="020B0A04020102020204" pitchFamily="34" charset="0"/>
                      </a:endParaRPr>
                    </a:p>
                  </a:txBody>
                  <a:tcPr marL="19409" marR="19409" marT="9705" marB="9705" anchor="ctr">
                    <a:lnL>
                      <a:noFill/>
                    </a:lnL>
                    <a:lnR>
                      <a:noFill/>
                    </a:lnR>
                    <a:lnT>
                      <a:noFill/>
                    </a:lnT>
                    <a:lnB>
                      <a:noFill/>
                    </a:lnB>
                  </a:tcPr>
                </a:tc>
                <a:extLst>
                  <a:ext uri="{0D108BD9-81ED-4DB2-BD59-A6C34878D82A}">
                    <a16:rowId xmlns:a16="http://schemas.microsoft.com/office/drawing/2014/main" val="10005"/>
                  </a:ext>
                </a:extLst>
              </a:tr>
              <a:tr h="430890">
                <a:tc>
                  <a:txBody>
                    <a:bodyPr/>
                    <a:lstStyle/>
                    <a:p>
                      <a:r>
                        <a:rPr lang="en-GB" sz="1800">
                          <a:latin typeface="Arial Black" panose="020B0A04020102020204" pitchFamily="34" charset="0"/>
                        </a:rPr>
                        <a:t>Paolo Castracane</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tc>
                  <a:txBody>
                    <a:bodyPr/>
                    <a:lstStyle/>
                    <a:p>
                      <a:r>
                        <a:rPr lang="en-GB" sz="1800" dirty="0">
                          <a:latin typeface="Arial Black" panose="020B0A04020102020204" pitchFamily="34" charset="0"/>
                        </a:rPr>
                        <a:t>ESA-ESRIN</a:t>
                      </a:r>
                      <a:br>
                        <a:rPr lang="en-GB" sz="1800" dirty="0">
                          <a:latin typeface="Arial Black" panose="020B0A04020102020204" pitchFamily="34" charset="0"/>
                        </a:rPr>
                      </a:br>
                      <a:endParaRPr lang="en-GB" sz="1800" dirty="0">
                        <a:latin typeface="Arial Black" panose="020B0A04020102020204" pitchFamily="34" charset="0"/>
                      </a:endParaRPr>
                    </a:p>
                  </a:txBody>
                  <a:tcPr marL="19409" marR="19409" marT="9705" marB="9705" anchor="ctr">
                    <a:lnL>
                      <a:noFill/>
                    </a:lnL>
                    <a:lnR>
                      <a:noFill/>
                    </a:lnR>
                    <a:lnT>
                      <a:noFill/>
                    </a:lnT>
                    <a:lnB>
                      <a:noFill/>
                    </a:lnB>
                  </a:tcPr>
                </a:tc>
                <a:extLst>
                  <a:ext uri="{0D108BD9-81ED-4DB2-BD59-A6C34878D82A}">
                    <a16:rowId xmlns:a16="http://schemas.microsoft.com/office/drawing/2014/main" val="10006"/>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565953977"/>
              </p:ext>
            </p:extLst>
          </p:nvPr>
        </p:nvGraphicFramePr>
        <p:xfrm>
          <a:off x="4572000" y="1916832"/>
          <a:ext cx="4173523" cy="4779900"/>
        </p:xfrm>
        <a:graphic>
          <a:graphicData uri="http://schemas.openxmlformats.org/drawingml/2006/table">
            <a:tbl>
              <a:tblPr/>
              <a:tblGrid>
                <a:gridCol w="1639056">
                  <a:extLst>
                    <a:ext uri="{9D8B030D-6E8A-4147-A177-3AD203B41FA5}">
                      <a16:colId xmlns:a16="http://schemas.microsoft.com/office/drawing/2014/main" val="20000"/>
                    </a:ext>
                  </a:extLst>
                </a:gridCol>
                <a:gridCol w="2534467">
                  <a:extLst>
                    <a:ext uri="{9D8B030D-6E8A-4147-A177-3AD203B41FA5}">
                      <a16:colId xmlns:a16="http://schemas.microsoft.com/office/drawing/2014/main" val="20001"/>
                    </a:ext>
                  </a:extLst>
                </a:gridCol>
              </a:tblGrid>
              <a:tr h="430890">
                <a:tc>
                  <a:txBody>
                    <a:bodyPr/>
                    <a:lstStyle/>
                    <a:p>
                      <a:r>
                        <a:rPr lang="en-GB" sz="1800" b="1" dirty="0">
                          <a:solidFill>
                            <a:schemeClr val="accent1"/>
                          </a:solidFill>
                          <a:latin typeface="Arial Black" panose="020B0A04020102020204" pitchFamily="34" charset="0"/>
                        </a:rPr>
                        <a:t>Name</a:t>
                      </a:r>
                      <a:br>
                        <a:rPr lang="en-GB" sz="1800" b="1" dirty="0">
                          <a:solidFill>
                            <a:schemeClr val="accent1"/>
                          </a:solidFill>
                          <a:latin typeface="Arial Black" panose="020B0A04020102020204" pitchFamily="34" charset="0"/>
                        </a:rPr>
                      </a:br>
                      <a:endParaRPr lang="en-GB" sz="1800" b="1" dirty="0">
                        <a:solidFill>
                          <a:schemeClr val="accent1"/>
                        </a:solidFill>
                        <a:latin typeface="Arial Black" panose="020B0A04020102020204" pitchFamily="34" charset="0"/>
                      </a:endParaRPr>
                    </a:p>
                  </a:txBody>
                  <a:tcPr marL="19409" marR="19409" marT="9705" marB="9705" anchor="ctr">
                    <a:lnL>
                      <a:noFill/>
                    </a:lnL>
                    <a:lnR>
                      <a:noFill/>
                    </a:lnR>
                    <a:lnT>
                      <a:noFill/>
                    </a:lnT>
                    <a:lnB>
                      <a:noFill/>
                    </a:lnB>
                  </a:tcPr>
                </a:tc>
                <a:tc>
                  <a:txBody>
                    <a:bodyPr/>
                    <a:lstStyle/>
                    <a:p>
                      <a:r>
                        <a:rPr lang="en-GB" sz="1800" b="1" dirty="0">
                          <a:solidFill>
                            <a:schemeClr val="accent1"/>
                          </a:solidFill>
                          <a:latin typeface="Arial Black" panose="020B0A04020102020204" pitchFamily="34" charset="0"/>
                        </a:rPr>
                        <a:t>Institute</a:t>
                      </a:r>
                      <a:br>
                        <a:rPr lang="en-GB" sz="1800" b="1" dirty="0">
                          <a:solidFill>
                            <a:schemeClr val="accent1"/>
                          </a:solidFill>
                          <a:latin typeface="Arial Black" panose="020B0A04020102020204" pitchFamily="34" charset="0"/>
                        </a:rPr>
                      </a:br>
                      <a:endParaRPr lang="en-GB" sz="1800" b="1" dirty="0">
                        <a:solidFill>
                          <a:schemeClr val="accent1"/>
                        </a:solidFill>
                        <a:latin typeface="Arial Black" panose="020B0A04020102020204" pitchFamily="34" charset="0"/>
                      </a:endParaRPr>
                    </a:p>
                  </a:txBody>
                  <a:tcPr marL="19409" marR="19409" marT="9705" marB="9705" anchor="ctr">
                    <a:lnL>
                      <a:noFill/>
                    </a:lnL>
                    <a:lnR>
                      <a:noFill/>
                    </a:lnR>
                    <a:lnT>
                      <a:noFill/>
                    </a:lnT>
                    <a:lnB>
                      <a:noFill/>
                    </a:lnB>
                  </a:tcPr>
                </a:tc>
                <a:extLst>
                  <a:ext uri="{0D108BD9-81ED-4DB2-BD59-A6C34878D82A}">
                    <a16:rowId xmlns:a16="http://schemas.microsoft.com/office/drawing/2014/main" val="10000"/>
                  </a:ext>
                </a:extLst>
              </a:tr>
              <a:tr h="430890">
                <a:tc>
                  <a:txBody>
                    <a:bodyPr/>
                    <a:lstStyle/>
                    <a:p>
                      <a:r>
                        <a:rPr lang="en-GB" sz="1800" dirty="0">
                          <a:latin typeface="Arial Black" panose="020B0A04020102020204" pitchFamily="34" charset="0"/>
                        </a:rPr>
                        <a:t>Stefanie </a:t>
                      </a:r>
                      <a:r>
                        <a:rPr lang="en-GB" sz="1800" dirty="0" err="1">
                          <a:latin typeface="Arial Black" panose="020B0A04020102020204" pitchFamily="34" charset="0"/>
                        </a:rPr>
                        <a:t>Holzwarth</a:t>
                      </a:r>
                      <a:br>
                        <a:rPr lang="en-GB" sz="1800" dirty="0">
                          <a:latin typeface="Arial Black" panose="020B0A04020102020204" pitchFamily="34" charset="0"/>
                        </a:rPr>
                      </a:br>
                      <a:endParaRPr lang="en-GB" sz="1800" dirty="0">
                        <a:latin typeface="Arial Black" panose="020B0A04020102020204" pitchFamily="34" charset="0"/>
                      </a:endParaRPr>
                    </a:p>
                  </a:txBody>
                  <a:tcPr marL="19409" marR="19409" marT="9705" marB="9705" anchor="ctr">
                    <a:lnL>
                      <a:noFill/>
                    </a:lnL>
                    <a:lnR>
                      <a:noFill/>
                    </a:lnR>
                    <a:lnT>
                      <a:noFill/>
                    </a:lnT>
                    <a:lnB>
                      <a:noFill/>
                    </a:lnB>
                  </a:tcPr>
                </a:tc>
                <a:tc>
                  <a:txBody>
                    <a:bodyPr/>
                    <a:lstStyle/>
                    <a:p>
                      <a:r>
                        <a:rPr lang="en-GB" sz="1800">
                          <a:latin typeface="Arial Black" panose="020B0A04020102020204" pitchFamily="34" charset="0"/>
                        </a:rPr>
                        <a:t>DLR</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extLst>
                  <a:ext uri="{0D108BD9-81ED-4DB2-BD59-A6C34878D82A}">
                    <a16:rowId xmlns:a16="http://schemas.microsoft.com/office/drawing/2014/main" val="10001"/>
                  </a:ext>
                </a:extLst>
              </a:tr>
              <a:tr h="430890">
                <a:tc>
                  <a:txBody>
                    <a:bodyPr/>
                    <a:lstStyle/>
                    <a:p>
                      <a:r>
                        <a:rPr lang="en-GB" sz="1800" dirty="0">
                          <a:latin typeface="Arial Black" panose="020B0A04020102020204" pitchFamily="34" charset="0"/>
                        </a:rPr>
                        <a:t>Cindy Ong</a:t>
                      </a:r>
                      <a:br>
                        <a:rPr lang="en-GB" sz="1800" dirty="0">
                          <a:latin typeface="Arial Black" panose="020B0A04020102020204" pitchFamily="34" charset="0"/>
                        </a:rPr>
                      </a:br>
                      <a:endParaRPr lang="en-GB" sz="1800" dirty="0">
                        <a:latin typeface="Arial Black" panose="020B0A04020102020204" pitchFamily="34" charset="0"/>
                      </a:endParaRPr>
                    </a:p>
                  </a:txBody>
                  <a:tcPr marL="19409" marR="19409" marT="9705" marB="9705" anchor="ctr">
                    <a:lnL>
                      <a:noFill/>
                    </a:lnL>
                    <a:lnR>
                      <a:noFill/>
                    </a:lnR>
                    <a:lnT>
                      <a:noFill/>
                    </a:lnT>
                    <a:lnB>
                      <a:noFill/>
                    </a:lnB>
                  </a:tcPr>
                </a:tc>
                <a:tc>
                  <a:txBody>
                    <a:bodyPr/>
                    <a:lstStyle/>
                    <a:p>
                      <a:r>
                        <a:rPr lang="en-GB" sz="1800">
                          <a:latin typeface="Arial Black" panose="020B0A04020102020204" pitchFamily="34" charset="0"/>
                        </a:rPr>
                        <a:t>CSIRO</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extLst>
                  <a:ext uri="{0D108BD9-81ED-4DB2-BD59-A6C34878D82A}">
                    <a16:rowId xmlns:a16="http://schemas.microsoft.com/office/drawing/2014/main" val="10002"/>
                  </a:ext>
                </a:extLst>
              </a:tr>
              <a:tr h="430890">
                <a:tc>
                  <a:txBody>
                    <a:bodyPr/>
                    <a:lstStyle/>
                    <a:p>
                      <a:r>
                        <a:rPr lang="en-GB" sz="1800">
                          <a:latin typeface="Arial Black" panose="020B0A04020102020204" pitchFamily="34" charset="0"/>
                        </a:rPr>
                        <a:t>Carol Bruegge</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tc>
                  <a:txBody>
                    <a:bodyPr/>
                    <a:lstStyle/>
                    <a:p>
                      <a:r>
                        <a:rPr lang="en-GB" sz="1800">
                          <a:latin typeface="Arial Black" panose="020B0A04020102020204" pitchFamily="34" charset="0"/>
                        </a:rPr>
                        <a:t>JPL-NASA</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extLst>
                  <a:ext uri="{0D108BD9-81ED-4DB2-BD59-A6C34878D82A}">
                    <a16:rowId xmlns:a16="http://schemas.microsoft.com/office/drawing/2014/main" val="10003"/>
                  </a:ext>
                </a:extLst>
              </a:tr>
              <a:tr h="430890">
                <a:tc>
                  <a:txBody>
                    <a:bodyPr/>
                    <a:lstStyle/>
                    <a:p>
                      <a:r>
                        <a:rPr lang="en-GB" sz="1800">
                          <a:latin typeface="Arial Black" panose="020B0A04020102020204" pitchFamily="34" charset="0"/>
                        </a:rPr>
                        <a:t>Cibele Teixeira Pinto</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tc>
                  <a:txBody>
                    <a:bodyPr/>
                    <a:lstStyle/>
                    <a:p>
                      <a:r>
                        <a:rPr lang="en-GB" sz="1800">
                          <a:latin typeface="Arial Black" panose="020B0A04020102020204" pitchFamily="34" charset="0"/>
                        </a:rPr>
                        <a:t>South Dakota State University</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extLst>
                  <a:ext uri="{0D108BD9-81ED-4DB2-BD59-A6C34878D82A}">
                    <a16:rowId xmlns:a16="http://schemas.microsoft.com/office/drawing/2014/main" val="10004"/>
                  </a:ext>
                </a:extLst>
              </a:tr>
              <a:tr h="430890">
                <a:tc>
                  <a:txBody>
                    <a:bodyPr/>
                    <a:lstStyle/>
                    <a:p>
                      <a:r>
                        <a:rPr lang="en-GB" sz="1800">
                          <a:latin typeface="Arial Black" panose="020B0A04020102020204" pitchFamily="34" charset="0"/>
                        </a:rPr>
                        <a:t>Martin Bachmann</a:t>
                      </a:r>
                      <a:br>
                        <a:rPr lang="en-GB" sz="1800">
                          <a:latin typeface="Arial Black" panose="020B0A04020102020204" pitchFamily="34" charset="0"/>
                        </a:rPr>
                      </a:br>
                      <a:endParaRPr lang="en-GB" sz="1800">
                        <a:latin typeface="Arial Black" panose="020B0A04020102020204" pitchFamily="34" charset="0"/>
                      </a:endParaRPr>
                    </a:p>
                  </a:txBody>
                  <a:tcPr marL="19409" marR="19409" marT="9705" marB="9705" anchor="ctr">
                    <a:lnL>
                      <a:noFill/>
                    </a:lnL>
                    <a:lnR>
                      <a:noFill/>
                    </a:lnR>
                    <a:lnT>
                      <a:noFill/>
                    </a:lnT>
                    <a:lnB>
                      <a:noFill/>
                    </a:lnB>
                  </a:tcPr>
                </a:tc>
                <a:tc>
                  <a:txBody>
                    <a:bodyPr/>
                    <a:lstStyle/>
                    <a:p>
                      <a:r>
                        <a:rPr lang="en-GB" sz="1800" dirty="0">
                          <a:latin typeface="Arial Black" panose="020B0A04020102020204" pitchFamily="34" charset="0"/>
                        </a:rPr>
                        <a:t>DLR</a:t>
                      </a:r>
                      <a:br>
                        <a:rPr lang="en-GB" sz="1800" dirty="0">
                          <a:latin typeface="Arial Black" panose="020B0A04020102020204" pitchFamily="34" charset="0"/>
                        </a:rPr>
                      </a:br>
                      <a:endParaRPr lang="en-GB" sz="1800" dirty="0">
                        <a:latin typeface="Arial Black" panose="020B0A04020102020204" pitchFamily="34" charset="0"/>
                      </a:endParaRPr>
                    </a:p>
                  </a:txBody>
                  <a:tcPr marL="19409" marR="19409" marT="9705" marB="9705" anchor="ctr">
                    <a:lnL>
                      <a:noFill/>
                    </a:lnL>
                    <a:lnR>
                      <a:noFill/>
                    </a:lnR>
                    <a:lnT>
                      <a:noFill/>
                    </a:lnT>
                    <a:lnB>
                      <a:noFill/>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16221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1143000"/>
          </a:xfrm>
        </p:spPr>
        <p:txBody>
          <a:bodyPr/>
          <a:lstStyle/>
          <a:p>
            <a:r>
              <a:rPr lang="en-GB" dirty="0"/>
              <a:t>Aims of task group</a:t>
            </a:r>
          </a:p>
        </p:txBody>
      </p:sp>
      <p:sp>
        <p:nvSpPr>
          <p:cNvPr id="3" name="Content Placeholder 2"/>
          <p:cNvSpPr>
            <a:spLocks noGrp="1"/>
          </p:cNvSpPr>
          <p:nvPr>
            <p:ph idx="1"/>
          </p:nvPr>
        </p:nvSpPr>
        <p:spPr/>
        <p:txBody>
          <a:bodyPr/>
          <a:lstStyle/>
          <a:p>
            <a:pPr>
              <a:buFont typeface="+mj-lt"/>
              <a:buAutoNum type="arabicPeriod"/>
            </a:pPr>
            <a:r>
              <a:rPr lang="en-GB" dirty="0"/>
              <a:t>A dictionary/</a:t>
            </a:r>
            <a:r>
              <a:rPr lang="en-GB" dirty="0" err="1"/>
              <a:t>thesauraus</a:t>
            </a:r>
            <a:r>
              <a:rPr lang="en-GB" dirty="0"/>
              <a:t>: all (“correct enough”) definitions in use for different words, collated in one place</a:t>
            </a:r>
          </a:p>
          <a:p>
            <a:pPr lvl="1"/>
            <a:r>
              <a:rPr lang="en-GB" dirty="0">
                <a:solidFill>
                  <a:schemeClr val="tx1"/>
                </a:solidFill>
              </a:rPr>
              <a:t>Can be more than one definition of the same word – different communities/languages</a:t>
            </a:r>
          </a:p>
          <a:p>
            <a:pPr>
              <a:buFont typeface="+mj-lt"/>
              <a:buAutoNum type="arabicPeriod"/>
            </a:pPr>
            <a:endParaRPr lang="en-GB" dirty="0"/>
          </a:p>
          <a:p>
            <a:pPr>
              <a:buFont typeface="+mj-lt"/>
              <a:buAutoNum type="arabicPeriod"/>
            </a:pPr>
            <a:r>
              <a:rPr lang="en-GB" dirty="0"/>
              <a:t>Tutorial materials to help give the message of Cal/Val out to the broader community</a:t>
            </a:r>
          </a:p>
        </p:txBody>
      </p:sp>
    </p:spTree>
    <p:extLst>
      <p:ext uri="{BB962C8B-B14F-4D97-AF65-F5344CB8AC3E}">
        <p14:creationId xmlns:p14="http://schemas.microsoft.com/office/powerpoint/2010/main" val="358881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1A29A968-7C5E-4F09-A505-B8E2C075E307}"/>
              </a:ext>
            </a:extLst>
          </p:cNvPr>
          <p:cNvGraphicFramePr>
            <a:graphicFrameLocks noGrp="1"/>
          </p:cNvGraphicFramePr>
          <p:nvPr>
            <p:ph idx="1"/>
            <p:extLst>
              <p:ext uri="{D42A27DB-BD31-4B8C-83A1-F6EECF244321}">
                <p14:modId xmlns:p14="http://schemas.microsoft.com/office/powerpoint/2010/main" val="3365385767"/>
              </p:ext>
            </p:extLst>
          </p:nvPr>
        </p:nvGraphicFramePr>
        <p:xfrm>
          <a:off x="198659" y="2088263"/>
          <a:ext cx="8921693" cy="4460508"/>
        </p:xfrm>
        <a:graphic>
          <a:graphicData uri="http://schemas.openxmlformats.org/drawingml/2006/table">
            <a:tbl>
              <a:tblPr>
                <a:tableStyleId>{5C22544A-7EE6-4342-B048-85BDC9FD1C3A}</a:tableStyleId>
              </a:tblPr>
              <a:tblGrid>
                <a:gridCol w="2156254">
                  <a:extLst>
                    <a:ext uri="{9D8B030D-6E8A-4147-A177-3AD203B41FA5}">
                      <a16:colId xmlns:a16="http://schemas.microsoft.com/office/drawing/2014/main" val="2948917158"/>
                    </a:ext>
                  </a:extLst>
                </a:gridCol>
                <a:gridCol w="2238835">
                  <a:extLst>
                    <a:ext uri="{9D8B030D-6E8A-4147-A177-3AD203B41FA5}">
                      <a16:colId xmlns:a16="http://schemas.microsoft.com/office/drawing/2014/main" val="2449688875"/>
                    </a:ext>
                  </a:extLst>
                </a:gridCol>
                <a:gridCol w="2399995">
                  <a:extLst>
                    <a:ext uri="{9D8B030D-6E8A-4147-A177-3AD203B41FA5}">
                      <a16:colId xmlns:a16="http://schemas.microsoft.com/office/drawing/2014/main" val="3437508515"/>
                    </a:ext>
                  </a:extLst>
                </a:gridCol>
                <a:gridCol w="2126609">
                  <a:extLst>
                    <a:ext uri="{9D8B030D-6E8A-4147-A177-3AD203B41FA5}">
                      <a16:colId xmlns:a16="http://schemas.microsoft.com/office/drawing/2014/main" val="2910607580"/>
                    </a:ext>
                  </a:extLst>
                </a:gridCol>
              </a:tblGrid>
              <a:tr h="305594">
                <a:tc>
                  <a:txBody>
                    <a:bodyPr/>
                    <a:lstStyle/>
                    <a:p>
                      <a:pPr algn="l" fontAlgn="t"/>
                      <a:r>
                        <a:rPr lang="en-GB" sz="1100" u="none" strike="noStrike" dirty="0">
                          <a:effectLst/>
                        </a:rPr>
                        <a:t>Accessibility </a:t>
                      </a:r>
                      <a:endParaRPr lang="en-GB" sz="1100" b="0" i="0" u="none" strike="noStrike" dirty="0">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fiducial reference measurements (FRM)</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precision</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service</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2660695297"/>
                  </a:ext>
                </a:extLst>
              </a:tr>
              <a:tr h="163297">
                <a:tc>
                  <a:txBody>
                    <a:bodyPr/>
                    <a:lstStyle/>
                    <a:p>
                      <a:pPr algn="l" fontAlgn="t"/>
                      <a:r>
                        <a:rPr lang="en-GB" sz="1100" u="none" strike="noStrike">
                          <a:effectLst/>
                        </a:rPr>
                        <a:t>Accuracy (of measurement) </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field-of-regard</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procedure</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stability</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3160101471"/>
                  </a:ext>
                </a:extLst>
              </a:tr>
              <a:tr h="289127">
                <a:tc>
                  <a:txBody>
                    <a:bodyPr/>
                    <a:lstStyle/>
                    <a:p>
                      <a:pPr algn="l" fontAlgn="ctr"/>
                      <a:r>
                        <a:rPr lang="en-GB" sz="1100" u="none" strike="noStrike">
                          <a:effectLst/>
                        </a:rPr>
                        <a:t>area (volume) of representativeness</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dirty="0">
                          <a:effectLst/>
                        </a:rPr>
                        <a:t>field-of-view</a:t>
                      </a:r>
                      <a:endParaRPr lang="en-GB" sz="1100" b="0" i="0" u="none" strike="noStrike" dirty="0">
                        <a:solidFill>
                          <a:srgbClr val="000000"/>
                        </a:solidFill>
                        <a:effectLst/>
                        <a:latin typeface="Calibri" panose="020F0502020204030204" pitchFamily="34" charset="0"/>
                      </a:endParaRPr>
                    </a:p>
                  </a:txBody>
                  <a:tcPr marL="3277" marR="3277" marT="3277" marB="0" anchor="ctr"/>
                </a:tc>
                <a:tc>
                  <a:txBody>
                    <a:bodyPr/>
                    <a:lstStyle/>
                    <a:p>
                      <a:pPr algn="l" fontAlgn="t"/>
                      <a:r>
                        <a:rPr lang="en-GB" sz="1100" u="none" strike="noStrike">
                          <a:effectLst/>
                        </a:rPr>
                        <a:t>Procedure (of measurement) </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standard uncertainty</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586355559"/>
                  </a:ext>
                </a:extLst>
              </a:tr>
              <a:tr h="163297">
                <a:tc>
                  <a:txBody>
                    <a:bodyPr/>
                    <a:lstStyle/>
                    <a:p>
                      <a:pPr algn="l" fontAlgn="t"/>
                      <a:r>
                        <a:rPr lang="en-GB" sz="1100" u="none" strike="noStrike" dirty="0">
                          <a:effectLst/>
                        </a:rPr>
                        <a:t>Availability </a:t>
                      </a:r>
                      <a:endParaRPr lang="en-GB" sz="1100" b="0" i="0" u="none" strike="noStrike" dirty="0">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footprint</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process</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t"/>
                      <a:r>
                        <a:rPr lang="en-GB" sz="1100" u="none" strike="noStrike">
                          <a:effectLst/>
                        </a:rPr>
                        <a:t>Standardisation </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2175852008"/>
                  </a:ext>
                </a:extLst>
              </a:tr>
              <a:tr h="163297">
                <a:tc>
                  <a:txBody>
                    <a:bodyPr/>
                    <a:lstStyle/>
                    <a:p>
                      <a:pPr algn="l" fontAlgn="ctr"/>
                      <a:r>
                        <a:rPr lang="en-GB" sz="1100" u="none" strike="noStrike">
                          <a:effectLst/>
                        </a:rPr>
                        <a:t>bias</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geometrical resolution</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process validation</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t"/>
                      <a:r>
                        <a:rPr lang="en-GB" sz="1100" u="none" strike="noStrike">
                          <a:effectLst/>
                        </a:rPr>
                        <a:t>structured error</a:t>
                      </a:r>
                      <a:endParaRPr lang="en-GB" sz="1100" b="0" i="0" u="none" strike="noStrike">
                        <a:solidFill>
                          <a:srgbClr val="4472C4"/>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1026148243"/>
                  </a:ext>
                </a:extLst>
              </a:tr>
              <a:tr h="163297">
                <a:tc>
                  <a:txBody>
                    <a:bodyPr/>
                    <a:lstStyle/>
                    <a:p>
                      <a:pPr algn="l" fontAlgn="ctr"/>
                      <a:r>
                        <a:rPr lang="en-GB" sz="1100" u="none" strike="noStrike">
                          <a:effectLst/>
                        </a:rPr>
                        <a:t>bias correction</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ground sampling distance (GSD)</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product</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system</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2614986717"/>
                  </a:ext>
                </a:extLst>
              </a:tr>
              <a:tr h="163297">
                <a:tc>
                  <a:txBody>
                    <a:bodyPr/>
                    <a:lstStyle/>
                    <a:p>
                      <a:pPr algn="l" fontAlgn="ctr"/>
                      <a:r>
                        <a:rPr lang="en-GB" sz="1100" u="none" strike="noStrike">
                          <a:effectLst/>
                        </a:rPr>
                        <a:t>calibration</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t"/>
                      <a:r>
                        <a:rPr lang="en-GB" sz="1100" u="none" strike="noStrike">
                          <a:effectLst/>
                        </a:rPr>
                        <a:t>Harmonisation</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t"/>
                      <a:r>
                        <a:rPr lang="en-GB" sz="1100" u="none" strike="noStrike">
                          <a:effectLst/>
                        </a:rPr>
                        <a:t>Protocol </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systematic error</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270583778"/>
                  </a:ext>
                </a:extLst>
              </a:tr>
              <a:tr h="322601">
                <a:tc>
                  <a:txBody>
                    <a:bodyPr/>
                    <a:lstStyle/>
                    <a:p>
                      <a:pPr algn="l" fontAlgn="ctr"/>
                      <a:r>
                        <a:rPr lang="en-GB" sz="1100" u="none" strike="noStrike" dirty="0">
                          <a:effectLst/>
                        </a:rPr>
                        <a:t>(sensor) (inter) / (re) calibration</a:t>
                      </a:r>
                      <a:endParaRPr lang="en-GB" sz="1100" b="0" i="0" u="none" strike="noStrike" dirty="0">
                        <a:solidFill>
                          <a:srgbClr val="000000"/>
                        </a:solidFill>
                        <a:effectLst/>
                        <a:latin typeface="Calibri" panose="020F0502020204030204" pitchFamily="34" charset="0"/>
                      </a:endParaRPr>
                    </a:p>
                  </a:txBody>
                  <a:tcPr marL="3277" marR="3277" marT="3277" marB="0" anchor="ctr"/>
                </a:tc>
                <a:tc>
                  <a:txBody>
                    <a:bodyPr/>
                    <a:lstStyle/>
                    <a:p>
                      <a:pPr algn="l" fontAlgn="t"/>
                      <a:r>
                        <a:rPr lang="en-GB" sz="1100" u="none" strike="noStrike">
                          <a:effectLst/>
                        </a:rPr>
                        <a:t>Homogenisation</a:t>
                      </a:r>
                      <a:endParaRPr lang="en-GB" sz="1100" b="0" i="0" u="none" strike="noStrike">
                        <a:solidFill>
                          <a:srgbClr val="4472C4"/>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quality</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traceability</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2462056376"/>
                  </a:ext>
                </a:extLst>
              </a:tr>
              <a:tr h="163297">
                <a:tc>
                  <a:txBody>
                    <a:bodyPr/>
                    <a:lstStyle/>
                    <a:p>
                      <a:pPr algn="l" fontAlgn="ctr"/>
                      <a:r>
                        <a:rPr lang="en-GB" sz="1100" u="none" strike="noStrike">
                          <a:effectLst/>
                        </a:rPr>
                        <a:t>climate data record (CDR)</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in situ measurement</a:t>
                      </a:r>
                      <a:endParaRPr lang="en-GB" sz="1100" b="0" i="1"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quality assessment</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traceability chain</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1507989348"/>
                  </a:ext>
                </a:extLst>
              </a:tr>
              <a:tr h="163297">
                <a:tc>
                  <a:txBody>
                    <a:bodyPr/>
                    <a:lstStyle/>
                    <a:p>
                      <a:pPr algn="l" fontAlgn="ctr"/>
                      <a:r>
                        <a:rPr lang="en-GB" sz="1100" u="none" strike="noStrike">
                          <a:effectLst/>
                        </a:rPr>
                        <a:t>(measurement) covariance matrix</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indication</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quality assurance</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t"/>
                      <a:r>
                        <a:rPr lang="en-GB" sz="1100" u="none" strike="noStrike">
                          <a:effectLst/>
                        </a:rPr>
                        <a:t>Type A evaluation of uncertainty </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118659435"/>
                  </a:ext>
                </a:extLst>
              </a:tr>
              <a:tr h="163297">
                <a:tc>
                  <a:txBody>
                    <a:bodyPr/>
                    <a:lstStyle/>
                    <a:p>
                      <a:pPr algn="l" fontAlgn="t"/>
                      <a:r>
                        <a:rPr lang="en-GB" sz="1100" u="none" strike="noStrike">
                          <a:effectLst/>
                        </a:rPr>
                        <a:t>Data fusion </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influence quantity</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quality control (QC)</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t"/>
                      <a:r>
                        <a:rPr lang="en-GB" sz="1100" u="none" strike="noStrike">
                          <a:effectLst/>
                        </a:rPr>
                        <a:t>Type B evaluation of uncertainty </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2132813413"/>
                  </a:ext>
                </a:extLst>
              </a:tr>
              <a:tr h="163297">
                <a:tc>
                  <a:txBody>
                    <a:bodyPr/>
                    <a:lstStyle/>
                    <a:p>
                      <a:pPr algn="l" fontAlgn="ctr"/>
                      <a:r>
                        <a:rPr lang="en-GB" sz="1100" u="none" strike="noStrike">
                          <a:effectLst/>
                        </a:rPr>
                        <a:t>dead band (or neutral zone)</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instantaneous field of view (IFOV)</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quality indicator (QI)</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uncertainty</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3132074898"/>
                  </a:ext>
                </a:extLst>
              </a:tr>
              <a:tr h="305594">
                <a:tc>
                  <a:txBody>
                    <a:bodyPr/>
                    <a:lstStyle/>
                    <a:p>
                      <a:pPr algn="l" fontAlgn="ctr"/>
                      <a:r>
                        <a:rPr lang="en-GB" sz="1100" u="none" strike="noStrike">
                          <a:effectLst/>
                        </a:rPr>
                        <a:t>detection limit</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instrumental drift</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radiometric calibration</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uncertainty of measurement method</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1092348003"/>
                  </a:ext>
                </a:extLst>
              </a:tr>
              <a:tr h="163297">
                <a:tc>
                  <a:txBody>
                    <a:bodyPr/>
                    <a:lstStyle/>
                    <a:p>
                      <a:pPr algn="l" fontAlgn="ctr"/>
                      <a:r>
                        <a:rPr lang="en-GB" sz="1100" u="none" strike="noStrike">
                          <a:effectLst/>
                        </a:rPr>
                        <a:t>essential climate variable (ECV)</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interoperability</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random error</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validation</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2362010981"/>
                  </a:ext>
                </a:extLst>
              </a:tr>
              <a:tr h="305594">
                <a:tc>
                  <a:txBody>
                    <a:bodyPr/>
                    <a:lstStyle/>
                    <a:p>
                      <a:pPr algn="l" fontAlgn="t"/>
                      <a:r>
                        <a:rPr lang="en-GB" sz="1100" u="none" strike="noStrike" dirty="0">
                          <a:effectLst/>
                        </a:rPr>
                        <a:t>EO data products (L0, L1, L2, L3, L4)</a:t>
                      </a:r>
                    </a:p>
                  </a:txBody>
                  <a:tcPr marL="3277" marR="3277" marT="3277" marB="0" anchor="ctr"/>
                </a:tc>
                <a:tc>
                  <a:txBody>
                    <a:bodyPr/>
                    <a:lstStyle/>
                    <a:p>
                      <a:pPr algn="l" fontAlgn="ctr"/>
                      <a:r>
                        <a:rPr lang="en-GB" sz="1100" u="none" strike="noStrike">
                          <a:effectLst/>
                        </a:rPr>
                        <a:t>measurand</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relative standard uncertainty</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verification</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2120598704"/>
                  </a:ext>
                </a:extLst>
              </a:tr>
              <a:tr h="163297">
                <a:tc>
                  <a:txBody>
                    <a:bodyPr/>
                    <a:lstStyle/>
                    <a:p>
                      <a:pPr algn="l" fontAlgn="ctr"/>
                      <a:r>
                        <a:rPr lang="en-GB" sz="1100" u="none" strike="noStrike">
                          <a:effectLst/>
                        </a:rPr>
                        <a:t>error</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metadata</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repeatability</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vicarious calibration</a:t>
                      </a:r>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1410620751"/>
                  </a:ext>
                </a:extLst>
              </a:tr>
              <a:tr h="163297">
                <a:tc>
                  <a:txBody>
                    <a:bodyPr/>
                    <a:lstStyle/>
                    <a:p>
                      <a:pPr algn="l" fontAlgn="ctr"/>
                      <a:r>
                        <a:rPr lang="en-GB" sz="1100" u="none" strike="noStrike">
                          <a:effectLst/>
                        </a:rPr>
                        <a:t>establish</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t"/>
                      <a:r>
                        <a:rPr lang="en-GB" sz="1100" u="none" strike="noStrike">
                          <a:effectLst/>
                        </a:rPr>
                        <a:t>Methodology </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representativeness</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b"/>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3518700729"/>
                  </a:ext>
                </a:extLst>
              </a:tr>
              <a:tr h="323317">
                <a:tc>
                  <a:txBody>
                    <a:bodyPr/>
                    <a:lstStyle/>
                    <a:p>
                      <a:pPr algn="l" fontAlgn="ctr"/>
                      <a:r>
                        <a:rPr lang="pt-BR" sz="1100" u="none" strike="noStrike">
                          <a:effectLst/>
                        </a:rPr>
                        <a:t>FCDR (Fundamental Climate Data Record)</a:t>
                      </a:r>
                      <a:endParaRPr lang="pt-BR" sz="1100" b="0" i="0" u="none" strike="noStrike">
                        <a:solidFill>
                          <a:srgbClr val="4472C4"/>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monitoring</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reproducibility</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b"/>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1304266624"/>
                  </a:ext>
                </a:extLst>
              </a:tr>
              <a:tr h="323317">
                <a:tc>
                  <a:txBody>
                    <a:bodyPr/>
                    <a:lstStyle/>
                    <a:p>
                      <a:pPr algn="l" fontAlgn="ctr"/>
                      <a:r>
                        <a:rPr lang="en-GB" sz="1100" u="none" strike="noStrike">
                          <a:effectLst/>
                        </a:rPr>
                        <a:t>fiducial</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point-to-area (point-to-volume) representativeness</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resolution</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b"/>
                      <a:endParaRPr lang="en-GB" sz="1100" b="0" i="0" u="none" strike="noStrike">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1191498981"/>
                  </a:ext>
                </a:extLst>
              </a:tr>
              <a:tr h="163297">
                <a:tc>
                  <a:txBody>
                    <a:bodyPr/>
                    <a:lstStyle/>
                    <a:p>
                      <a:pPr algn="l" fontAlgn="ctr"/>
                      <a:r>
                        <a:rPr lang="en-GB" sz="1100" u="none" strike="noStrike">
                          <a:effectLst/>
                        </a:rPr>
                        <a:t>fiducial mark</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positional accuracy</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ctr"/>
                      <a:r>
                        <a:rPr lang="en-GB" sz="1100" u="none" strike="noStrike">
                          <a:effectLst/>
                        </a:rPr>
                        <a:t>sensitivity of a measuring system</a:t>
                      </a:r>
                      <a:endParaRPr lang="en-GB" sz="1100" b="0" i="0" u="none" strike="noStrike">
                        <a:solidFill>
                          <a:srgbClr val="000000"/>
                        </a:solidFill>
                        <a:effectLst/>
                        <a:latin typeface="Calibri" panose="020F0502020204030204" pitchFamily="34" charset="0"/>
                      </a:endParaRPr>
                    </a:p>
                  </a:txBody>
                  <a:tcPr marL="3277" marR="3277" marT="3277" marB="0" anchor="ct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3277" marR="3277" marT="3277" marB="0" anchor="ctr"/>
                </a:tc>
                <a:extLst>
                  <a:ext uri="{0D108BD9-81ED-4DB2-BD59-A6C34878D82A}">
                    <a16:rowId xmlns:a16="http://schemas.microsoft.com/office/drawing/2014/main" val="1880366495"/>
                  </a:ext>
                </a:extLst>
              </a:tr>
            </a:tbl>
          </a:graphicData>
        </a:graphic>
      </p:graphicFrame>
      <p:sp>
        <p:nvSpPr>
          <p:cNvPr id="21509" name="Rectangle 3"/>
          <p:cNvSpPr>
            <a:spLocks noChangeArrowheads="1"/>
          </p:cNvSpPr>
          <p:nvPr/>
        </p:nvSpPr>
        <p:spPr bwMode="auto">
          <a:xfrm>
            <a:off x="1114335" y="4133851"/>
            <a:ext cx="184731" cy="369332"/>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12700" cap="rnd">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spcBef>
                <a:spcPct val="20000"/>
              </a:spcBef>
              <a:buClr>
                <a:srgbClr val="003399"/>
              </a:buClr>
              <a:buFont typeface="Wingdings" panose="05000000000000000000" pitchFamily="2" charset="2"/>
              <a:buChar char="§"/>
              <a:defRPr sz="2400">
                <a:solidFill>
                  <a:srgbClr val="003399"/>
                </a:solidFill>
                <a:latin typeface="Arial" panose="020B0604020202020204" pitchFamily="34" charset="0"/>
              </a:defRPr>
            </a:lvl1pPr>
            <a:lvl2pPr marL="742950" indent="-285750" defTabSz="762000">
              <a:spcBef>
                <a:spcPct val="20000"/>
              </a:spcBef>
              <a:buClr>
                <a:srgbClr val="0099CC"/>
              </a:buClr>
              <a:buFont typeface="Wingdings" panose="05000000000000000000" pitchFamily="2" charset="2"/>
              <a:defRPr sz="2400">
                <a:solidFill>
                  <a:schemeClr val="tx1"/>
                </a:solidFill>
                <a:latin typeface="Arial" panose="020B0604020202020204" pitchFamily="34" charset="0"/>
              </a:defRPr>
            </a:lvl2pPr>
            <a:lvl3pPr marL="1143000" indent="-228600" defTabSz="762000">
              <a:spcBef>
                <a:spcPct val="20000"/>
              </a:spcBef>
              <a:buClr>
                <a:srgbClr val="0099CC"/>
              </a:buClr>
              <a:buFont typeface="Wingdings" panose="05000000000000000000" pitchFamily="2" charset="2"/>
              <a:defRPr sz="2400">
                <a:solidFill>
                  <a:schemeClr val="tx1"/>
                </a:solidFill>
                <a:latin typeface="Arial" panose="020B0604020202020204" pitchFamily="34" charset="0"/>
              </a:defRPr>
            </a:lvl3pPr>
            <a:lvl4pPr marL="1600200" indent="-228600" defTabSz="762000">
              <a:spcBef>
                <a:spcPct val="20000"/>
              </a:spcBef>
              <a:buClr>
                <a:srgbClr val="0099CC"/>
              </a:buClr>
              <a:buFont typeface="Wingdings" panose="05000000000000000000" pitchFamily="2" charset="2"/>
              <a:defRPr sz="2400">
                <a:solidFill>
                  <a:schemeClr val="tx1"/>
                </a:solidFill>
                <a:latin typeface="Arial" panose="020B0604020202020204" pitchFamily="34" charset="0"/>
              </a:defRPr>
            </a:lvl4pPr>
            <a:lvl5pPr marL="2057400" indent="-228600" defTabSz="762000">
              <a:spcBef>
                <a:spcPct val="20000"/>
              </a:spcBef>
              <a:buClr>
                <a:srgbClr val="0099CC"/>
              </a:buClr>
              <a:buFont typeface="Wingdings" panose="05000000000000000000" pitchFamily="2" charset="2"/>
              <a:defRPr sz="2400">
                <a:solidFill>
                  <a:schemeClr val="tx1"/>
                </a:solidFill>
                <a:latin typeface="Arial" panose="020B0604020202020204" pitchFamily="34" charset="0"/>
              </a:defRPr>
            </a:lvl5pPr>
            <a:lvl6pPr marL="2514600" indent="-228600" defTabSz="762000" fontAlgn="base">
              <a:spcBef>
                <a:spcPct val="20000"/>
              </a:spcBef>
              <a:spcAft>
                <a:spcPct val="0"/>
              </a:spcAft>
              <a:buClr>
                <a:srgbClr val="0099CC"/>
              </a:buClr>
              <a:buFont typeface="Wingdings" panose="05000000000000000000" pitchFamily="2" charset="2"/>
              <a:defRPr sz="2400">
                <a:solidFill>
                  <a:schemeClr val="tx1"/>
                </a:solidFill>
                <a:latin typeface="Arial" panose="020B0604020202020204" pitchFamily="34" charset="0"/>
              </a:defRPr>
            </a:lvl6pPr>
            <a:lvl7pPr marL="2971800" indent="-228600" defTabSz="762000" fontAlgn="base">
              <a:spcBef>
                <a:spcPct val="20000"/>
              </a:spcBef>
              <a:spcAft>
                <a:spcPct val="0"/>
              </a:spcAft>
              <a:buClr>
                <a:srgbClr val="0099CC"/>
              </a:buClr>
              <a:buFont typeface="Wingdings" panose="05000000000000000000" pitchFamily="2" charset="2"/>
              <a:defRPr sz="2400">
                <a:solidFill>
                  <a:schemeClr val="tx1"/>
                </a:solidFill>
                <a:latin typeface="Arial" panose="020B0604020202020204" pitchFamily="34" charset="0"/>
              </a:defRPr>
            </a:lvl7pPr>
            <a:lvl8pPr marL="3429000" indent="-228600" defTabSz="762000" fontAlgn="base">
              <a:spcBef>
                <a:spcPct val="20000"/>
              </a:spcBef>
              <a:spcAft>
                <a:spcPct val="0"/>
              </a:spcAft>
              <a:buClr>
                <a:srgbClr val="0099CC"/>
              </a:buClr>
              <a:buFont typeface="Wingdings" panose="05000000000000000000" pitchFamily="2" charset="2"/>
              <a:defRPr sz="2400">
                <a:solidFill>
                  <a:schemeClr val="tx1"/>
                </a:solidFill>
                <a:latin typeface="Arial" panose="020B0604020202020204" pitchFamily="34" charset="0"/>
              </a:defRPr>
            </a:lvl8pPr>
            <a:lvl9pPr marL="3886200" indent="-228600" defTabSz="762000" fontAlgn="base">
              <a:spcBef>
                <a:spcPct val="20000"/>
              </a:spcBef>
              <a:spcAft>
                <a:spcPct val="0"/>
              </a:spcAft>
              <a:buClr>
                <a:srgbClr val="0099CC"/>
              </a:buClr>
              <a:buFont typeface="Wingdings" panose="05000000000000000000" pitchFamily="2" charset="2"/>
              <a:defRPr sz="2400">
                <a:solidFill>
                  <a:schemeClr val="tx1"/>
                </a:solidFill>
                <a:latin typeface="Arial" panose="020B0604020202020204" pitchFamily="34" charset="0"/>
              </a:defRPr>
            </a:lvl9pPr>
          </a:lstStyle>
          <a:p>
            <a:pPr algn="ctr">
              <a:buClr>
                <a:schemeClr val="tx2"/>
              </a:buClr>
              <a:buSzPct val="90000"/>
              <a:buFont typeface="Wingdings 2" panose="05020102010507070707" pitchFamily="18" charset="2"/>
              <a:buNone/>
            </a:pPr>
            <a:endParaRPr lang="en-GB" altLang="en-US" sz="1800">
              <a:solidFill>
                <a:schemeClr val="folHlink"/>
              </a:solidFill>
              <a:latin typeface="Helvetica" panose="020B0604020202020204" pitchFamily="34" charset="0"/>
            </a:endParaRPr>
          </a:p>
        </p:txBody>
      </p:sp>
      <p:sp>
        <p:nvSpPr>
          <p:cNvPr id="3" name="TextBox 2">
            <a:extLst>
              <a:ext uri="{FF2B5EF4-FFF2-40B4-BE49-F238E27FC236}">
                <a16:creationId xmlns:a16="http://schemas.microsoft.com/office/drawing/2014/main" id="{A56A0D67-A615-49B8-9F23-4087788DF7EB}"/>
              </a:ext>
            </a:extLst>
          </p:cNvPr>
          <p:cNvSpPr txBox="1"/>
          <p:nvPr/>
        </p:nvSpPr>
        <p:spPr>
          <a:xfrm>
            <a:off x="685800" y="1295400"/>
            <a:ext cx="7183073" cy="707886"/>
          </a:xfrm>
          <a:prstGeom prst="rect">
            <a:avLst/>
          </a:prstGeom>
          <a:noFill/>
        </p:spPr>
        <p:txBody>
          <a:bodyPr wrap="square" rtlCol="0">
            <a:spAutoFit/>
          </a:bodyPr>
          <a:lstStyle/>
          <a:p>
            <a:r>
              <a:rPr lang="en-GB" sz="2000" dirty="0"/>
              <a:t>Support for collation of list of definitions: suggestions sent – what next with the Excel file? (Not clear whose responsibility?)</a:t>
            </a:r>
          </a:p>
        </p:txBody>
      </p:sp>
      <p:sp>
        <p:nvSpPr>
          <p:cNvPr id="4" name="TextBox 3">
            <a:extLst>
              <a:ext uri="{FF2B5EF4-FFF2-40B4-BE49-F238E27FC236}">
                <a16:creationId xmlns:a16="http://schemas.microsoft.com/office/drawing/2014/main" id="{5D1EE305-C057-416F-B71F-09254CB9DBBF}"/>
              </a:ext>
            </a:extLst>
          </p:cNvPr>
          <p:cNvSpPr txBox="1"/>
          <p:nvPr/>
        </p:nvSpPr>
        <p:spPr>
          <a:xfrm>
            <a:off x="2209800" y="76200"/>
            <a:ext cx="4267200" cy="5847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lang="en-GB" sz="3200" dirty="0">
                <a:solidFill>
                  <a:schemeClr val="bg1"/>
                </a:solidFill>
              </a:rPr>
              <a:t>Candidates</a:t>
            </a:r>
            <a:r>
              <a:rPr lang="en-GB" dirty="0"/>
              <a:t> </a:t>
            </a:r>
            <a:endParaRPr kumimoji="0" lang="en-GB" sz="1800" b="0" i="0" u="none" strike="noStrike" cap="none" spc="0" normalizeH="0" baseline="0" dirty="0">
              <a:ln>
                <a:noFill/>
              </a:ln>
              <a:solidFill>
                <a:srgbClr val="002569"/>
              </a:solidFill>
              <a:effectLst/>
              <a:uFillTx/>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38DA3-DE3C-4563-8518-FCFD3E5C8A9B}"/>
              </a:ext>
            </a:extLst>
          </p:cNvPr>
          <p:cNvSpPr>
            <a:spLocks noGrp="1"/>
          </p:cNvSpPr>
          <p:nvPr>
            <p:ph type="title"/>
          </p:nvPr>
        </p:nvSpPr>
        <p:spPr>
          <a:xfrm>
            <a:off x="1714500" y="76200"/>
            <a:ext cx="5715000" cy="1143000"/>
          </a:xfrm>
        </p:spPr>
        <p:txBody>
          <a:bodyPr/>
          <a:lstStyle/>
          <a:p>
            <a:r>
              <a:rPr lang="en-GB" dirty="0"/>
              <a:t>Some words have multiple definitions – where different communities use them differently</a:t>
            </a:r>
          </a:p>
        </p:txBody>
      </p:sp>
      <p:graphicFrame>
        <p:nvGraphicFramePr>
          <p:cNvPr id="4" name="Content Placeholder 3">
            <a:extLst>
              <a:ext uri="{FF2B5EF4-FFF2-40B4-BE49-F238E27FC236}">
                <a16:creationId xmlns:a16="http://schemas.microsoft.com/office/drawing/2014/main" id="{D783990A-6F09-47DE-83B0-06128C67C492}"/>
              </a:ext>
            </a:extLst>
          </p:cNvPr>
          <p:cNvGraphicFramePr>
            <a:graphicFrameLocks noGrp="1"/>
          </p:cNvGraphicFramePr>
          <p:nvPr>
            <p:ph idx="1"/>
            <p:extLst>
              <p:ext uri="{D42A27DB-BD31-4B8C-83A1-F6EECF244321}">
                <p14:modId xmlns:p14="http://schemas.microsoft.com/office/powerpoint/2010/main" val="642540591"/>
              </p:ext>
            </p:extLst>
          </p:nvPr>
        </p:nvGraphicFramePr>
        <p:xfrm>
          <a:off x="1079498" y="1676400"/>
          <a:ext cx="6985003" cy="4647248"/>
        </p:xfrm>
        <a:graphic>
          <a:graphicData uri="http://schemas.openxmlformats.org/drawingml/2006/table">
            <a:tbl>
              <a:tblPr>
                <a:tableStyleId>{5C22544A-7EE6-4342-B048-85BDC9FD1C3A}</a:tableStyleId>
              </a:tblPr>
              <a:tblGrid>
                <a:gridCol w="2111558">
                  <a:extLst>
                    <a:ext uri="{9D8B030D-6E8A-4147-A177-3AD203B41FA5}">
                      <a16:colId xmlns:a16="http://schemas.microsoft.com/office/drawing/2014/main" val="1958255531"/>
                    </a:ext>
                  </a:extLst>
                </a:gridCol>
                <a:gridCol w="4873445">
                  <a:extLst>
                    <a:ext uri="{9D8B030D-6E8A-4147-A177-3AD203B41FA5}">
                      <a16:colId xmlns:a16="http://schemas.microsoft.com/office/drawing/2014/main" val="376989285"/>
                    </a:ext>
                  </a:extLst>
                </a:gridCol>
              </a:tblGrid>
              <a:tr h="2384584">
                <a:tc>
                  <a:txBody>
                    <a:bodyPr/>
                    <a:lstStyle/>
                    <a:p>
                      <a:pPr algn="l" fontAlgn="t"/>
                      <a:r>
                        <a:rPr lang="en-GB" sz="1600" u="none" strike="noStrike" dirty="0">
                          <a:effectLst/>
                        </a:rPr>
                        <a:t>Accuracy (of measurement) </a:t>
                      </a:r>
                      <a:endParaRPr lang="en-GB" sz="1600" b="0" i="0" u="none" strike="noStrike" dirty="0">
                        <a:solidFill>
                          <a:srgbClr val="000000"/>
                        </a:solidFill>
                        <a:effectLst/>
                        <a:latin typeface="Times Roman"/>
                      </a:endParaRPr>
                    </a:p>
                  </a:txBody>
                  <a:tcPr marL="7144" marR="7144" marT="7144" marB="0"/>
                </a:tc>
                <a:tc>
                  <a:txBody>
                    <a:bodyPr/>
                    <a:lstStyle/>
                    <a:p>
                      <a:pPr algn="l" fontAlgn="t"/>
                      <a:r>
                        <a:rPr lang="en-GB" sz="1600" u="none" strike="noStrike" dirty="0">
                          <a:effectLst/>
                        </a:rPr>
                        <a:t>Closeness of agreement between a measured quantity value and a true quantity value of a measurand.</a:t>
                      </a:r>
                      <a:br>
                        <a:rPr lang="en-GB" sz="1600" u="none" strike="noStrike" dirty="0">
                          <a:effectLst/>
                        </a:rPr>
                      </a:br>
                      <a:r>
                        <a:rPr lang="en-GB" sz="1600" u="none" strike="noStrike" dirty="0">
                          <a:effectLst/>
                        </a:rPr>
                        <a:t>NOTE 1 The concept ‘measurement accuracy’ is not a quantity and is not given a numerical quantity value. A measurement is said to be more accurate when it offers a smaller measurement error.</a:t>
                      </a:r>
                      <a:br>
                        <a:rPr lang="en-GB" sz="1600" u="none" strike="noStrike" dirty="0">
                          <a:effectLst/>
                        </a:rPr>
                      </a:br>
                      <a:r>
                        <a:rPr lang="en-GB" sz="1600" u="none" strike="noStrike" dirty="0">
                          <a:effectLst/>
                        </a:rPr>
                        <a:t>NOTE 2 The term “measurement accuracy” should not be used for measurement trueness and the term “measurement precision” should not be used for ‘measurement accuracy’, which, however, is related to both these concepts.</a:t>
                      </a:r>
                      <a:br>
                        <a:rPr lang="en-GB" sz="1600" u="none" strike="noStrike" dirty="0">
                          <a:effectLst/>
                        </a:rPr>
                      </a:br>
                      <a:r>
                        <a:rPr lang="en-GB" sz="1600" u="none" strike="noStrike" dirty="0">
                          <a:effectLst/>
                        </a:rPr>
                        <a:t>NOTE 3 ‘Measurement accuracy’ is sometimes understood as closeness of agreement between measured quantity values that are being attributed to the measurand. </a:t>
                      </a:r>
                      <a:br>
                        <a:rPr lang="en-GB" sz="1600" u="none" strike="noStrike" dirty="0">
                          <a:effectLst/>
                        </a:rPr>
                      </a:br>
                      <a:endParaRPr lang="en-GB" sz="1600" b="1" i="0" u="none" strike="noStrike" dirty="0">
                        <a:solidFill>
                          <a:srgbClr val="000000"/>
                        </a:solidFill>
                        <a:effectLst/>
                        <a:latin typeface="Times Roman"/>
                      </a:endParaRPr>
                    </a:p>
                  </a:txBody>
                  <a:tcPr marL="7144" marR="7144" marT="7144" marB="0"/>
                </a:tc>
                <a:extLst>
                  <a:ext uri="{0D108BD9-81ED-4DB2-BD59-A6C34878D82A}">
                    <a16:rowId xmlns:a16="http://schemas.microsoft.com/office/drawing/2014/main" val="3175389697"/>
                  </a:ext>
                </a:extLst>
              </a:tr>
              <a:tr h="555784">
                <a:tc>
                  <a:txBody>
                    <a:bodyPr/>
                    <a:lstStyle/>
                    <a:p>
                      <a:pPr algn="l" fontAlgn="t"/>
                      <a:r>
                        <a:rPr lang="en-GB" sz="1600" u="none" strike="noStrike">
                          <a:effectLst/>
                        </a:rPr>
                        <a:t>Accuracy (Atmospheric Correction Community)</a:t>
                      </a:r>
                      <a:endParaRPr lang="en-GB" sz="1600" b="0" i="0" u="none" strike="noStrike">
                        <a:solidFill>
                          <a:srgbClr val="4472C4"/>
                        </a:solidFill>
                        <a:effectLst/>
                        <a:latin typeface="Times Roman"/>
                      </a:endParaRPr>
                    </a:p>
                  </a:txBody>
                  <a:tcPr marL="7144" marR="7144" marT="7144" marB="0"/>
                </a:tc>
                <a:tc>
                  <a:txBody>
                    <a:bodyPr/>
                    <a:lstStyle/>
                    <a:p>
                      <a:pPr algn="l" fontAlgn="t"/>
                      <a:r>
                        <a:rPr lang="en-GB" sz="1600" u="none" strike="noStrike" dirty="0">
                          <a:effectLst/>
                        </a:rPr>
                        <a:t>[Community, not standard definition]</a:t>
                      </a:r>
                      <a:br>
                        <a:rPr lang="en-GB" sz="1600" u="none" strike="noStrike" dirty="0">
                          <a:effectLst/>
                        </a:rPr>
                      </a:br>
                      <a:r>
                        <a:rPr lang="en-GB" sz="1600" u="none" strike="noStrike" dirty="0">
                          <a:effectLst/>
                        </a:rPr>
                        <a:t>Used in the atmospheric correction community to represent the average difference between the modelled and measured quantities</a:t>
                      </a:r>
                      <a:endParaRPr lang="en-GB" sz="1600" b="0" i="0" u="none" strike="noStrike" dirty="0">
                        <a:solidFill>
                          <a:srgbClr val="4472C4"/>
                        </a:solidFill>
                        <a:effectLst/>
                        <a:latin typeface="Times Roman"/>
                      </a:endParaRPr>
                    </a:p>
                  </a:txBody>
                  <a:tcPr marL="7144" marR="7144" marT="7144" marB="0"/>
                </a:tc>
                <a:extLst>
                  <a:ext uri="{0D108BD9-81ED-4DB2-BD59-A6C34878D82A}">
                    <a16:rowId xmlns:a16="http://schemas.microsoft.com/office/drawing/2014/main" val="1401471272"/>
                  </a:ext>
                </a:extLst>
              </a:tr>
            </a:tbl>
          </a:graphicData>
        </a:graphic>
      </p:graphicFrame>
    </p:spTree>
    <p:extLst>
      <p:ext uri="{BB962C8B-B14F-4D97-AF65-F5344CB8AC3E}">
        <p14:creationId xmlns:p14="http://schemas.microsoft.com/office/powerpoint/2010/main" val="10274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FDE92-A837-4EBF-8D6D-ACE5AB6E3C6D}"/>
              </a:ext>
            </a:extLst>
          </p:cNvPr>
          <p:cNvSpPr>
            <a:spLocks noGrp="1"/>
          </p:cNvSpPr>
          <p:nvPr>
            <p:ph type="title"/>
          </p:nvPr>
        </p:nvSpPr>
        <p:spPr>
          <a:xfrm>
            <a:off x="293615" y="1052736"/>
            <a:ext cx="7122438" cy="857250"/>
          </a:xfrm>
        </p:spPr>
        <p:txBody>
          <a:bodyPr/>
          <a:lstStyle/>
          <a:p>
            <a:r>
              <a:rPr lang="en-GB" dirty="0"/>
              <a:t>Definitions of “resolution”. Note these can be very specific to certain applications – are we trying to resolve this?</a:t>
            </a:r>
          </a:p>
        </p:txBody>
      </p:sp>
      <p:sp>
        <p:nvSpPr>
          <p:cNvPr id="3" name="Content Placeholder 2">
            <a:extLst>
              <a:ext uri="{FF2B5EF4-FFF2-40B4-BE49-F238E27FC236}">
                <a16:creationId xmlns:a16="http://schemas.microsoft.com/office/drawing/2014/main" id="{A7D2C124-017A-406B-B835-0F8D04F4EC39}"/>
              </a:ext>
            </a:extLst>
          </p:cNvPr>
          <p:cNvSpPr>
            <a:spLocks noGrp="1"/>
          </p:cNvSpPr>
          <p:nvPr>
            <p:ph idx="1"/>
          </p:nvPr>
        </p:nvSpPr>
        <p:spPr>
          <a:xfrm>
            <a:off x="310393" y="1295400"/>
            <a:ext cx="8539992" cy="3394248"/>
          </a:xfrm>
        </p:spPr>
        <p:txBody>
          <a:bodyPr/>
          <a:lstStyle/>
          <a:p>
            <a:pPr marL="0" indent="0">
              <a:buNone/>
            </a:pPr>
            <a:r>
              <a:rPr lang="en-GB" dirty="0">
                <a:solidFill>
                  <a:schemeClr val="bg2">
                    <a:lumMod val="10000"/>
                  </a:schemeClr>
                </a:solidFill>
              </a:rPr>
              <a:t>(1) smallest change in a quantity being measured that causes a perceptible change in the corresponding indication (VIM)</a:t>
            </a:r>
            <a:br>
              <a:rPr lang="en-GB" dirty="0">
                <a:solidFill>
                  <a:schemeClr val="bg2">
                    <a:lumMod val="10000"/>
                  </a:schemeClr>
                </a:solidFill>
              </a:rPr>
            </a:br>
            <a:br>
              <a:rPr lang="en-GB" dirty="0">
                <a:solidFill>
                  <a:schemeClr val="bg2">
                    <a:lumMod val="10000"/>
                  </a:schemeClr>
                </a:solidFill>
              </a:rPr>
            </a:br>
            <a:r>
              <a:rPr lang="en-GB" dirty="0">
                <a:solidFill>
                  <a:schemeClr val="bg2">
                    <a:lumMod val="10000"/>
                  </a:schemeClr>
                </a:solidFill>
              </a:rPr>
              <a:t>(2) the least angular/linear/temporal/spectral distance between two identical point sources of radiation that can be distinguished according to a given criterion (NIST)</a:t>
            </a:r>
            <a:br>
              <a:rPr lang="en-GB" dirty="0">
                <a:solidFill>
                  <a:schemeClr val="bg2">
                    <a:lumMod val="10000"/>
                  </a:schemeClr>
                </a:solidFill>
              </a:rPr>
            </a:br>
            <a:br>
              <a:rPr lang="en-GB" dirty="0">
                <a:solidFill>
                  <a:schemeClr val="bg2">
                    <a:lumMod val="10000"/>
                  </a:schemeClr>
                </a:solidFill>
              </a:rPr>
            </a:br>
            <a:r>
              <a:rPr lang="en-GB" dirty="0">
                <a:solidFill>
                  <a:schemeClr val="bg2">
                    <a:lumMod val="10000"/>
                  </a:schemeClr>
                </a:solidFill>
              </a:rPr>
              <a:t>(3) the least vertical/geographical/temporal distance between two identical atmospheric features that can be distinguished in a gridded numerical product or in time series of measurements; resolution is equal to or coarser than vertical/geographical/temporal sampling of the grid or the measurement time series (MACC)</a:t>
            </a:r>
          </a:p>
        </p:txBody>
      </p:sp>
      <p:sp>
        <p:nvSpPr>
          <p:cNvPr id="4" name="Rectangle 3">
            <a:extLst>
              <a:ext uri="{FF2B5EF4-FFF2-40B4-BE49-F238E27FC236}">
                <a16:creationId xmlns:a16="http://schemas.microsoft.com/office/drawing/2014/main" id="{29ED9F7B-E42E-47BD-850F-08296C5DF3CF}"/>
              </a:ext>
            </a:extLst>
          </p:cNvPr>
          <p:cNvSpPr/>
          <p:nvPr/>
        </p:nvSpPr>
        <p:spPr>
          <a:xfrm>
            <a:off x="1676400" y="-76200"/>
            <a:ext cx="6553200" cy="1200329"/>
          </a:xfrm>
          <a:prstGeom prst="rect">
            <a:avLst/>
          </a:prstGeom>
        </p:spPr>
        <p:txBody>
          <a:bodyPr wrap="square">
            <a:spAutoFit/>
          </a:bodyPr>
          <a:lstStyle/>
          <a:p>
            <a:r>
              <a:rPr lang="en-GB" sz="2400" dirty="0">
                <a:solidFill>
                  <a:schemeClr val="bg1"/>
                </a:solidFill>
              </a:rPr>
              <a:t>Definitions of “resolution”. Note these can be very specific to certain applications – are we trying to resolve this?</a:t>
            </a:r>
            <a:endParaRPr lang="en-GB" sz="2400" dirty="0"/>
          </a:p>
        </p:txBody>
      </p:sp>
    </p:spTree>
    <p:extLst>
      <p:ext uri="{BB962C8B-B14F-4D97-AF65-F5344CB8AC3E}">
        <p14:creationId xmlns:p14="http://schemas.microsoft.com/office/powerpoint/2010/main" val="159468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011B7-BA5B-4F87-8FD0-6131DB3E3BD1}"/>
              </a:ext>
            </a:extLst>
          </p:cNvPr>
          <p:cNvSpPr>
            <a:spLocks noGrp="1"/>
          </p:cNvSpPr>
          <p:nvPr>
            <p:ph type="title"/>
          </p:nvPr>
        </p:nvSpPr>
        <p:spPr>
          <a:xfrm>
            <a:off x="2362200" y="228600"/>
            <a:ext cx="7772400" cy="1021556"/>
          </a:xfrm>
        </p:spPr>
        <p:txBody>
          <a:bodyPr/>
          <a:lstStyle/>
          <a:p>
            <a:r>
              <a:rPr lang="en-GB" dirty="0"/>
              <a:t>Interoperability</a:t>
            </a:r>
          </a:p>
        </p:txBody>
      </p:sp>
      <p:sp>
        <p:nvSpPr>
          <p:cNvPr id="2" name="TextBox 1">
            <a:extLst>
              <a:ext uri="{FF2B5EF4-FFF2-40B4-BE49-F238E27FC236}">
                <a16:creationId xmlns:a16="http://schemas.microsoft.com/office/drawing/2014/main" id="{2F96ABE5-FB9D-4D80-A2D7-C875CA5D1DC9}"/>
              </a:ext>
            </a:extLst>
          </p:cNvPr>
          <p:cNvSpPr txBox="1"/>
          <p:nvPr/>
        </p:nvSpPr>
        <p:spPr>
          <a:xfrm>
            <a:off x="838200" y="2209800"/>
            <a:ext cx="6226384" cy="2246769"/>
          </a:xfrm>
          <a:prstGeom prst="rect">
            <a:avLst/>
          </a:prstGeom>
          <a:noFill/>
        </p:spPr>
        <p:txBody>
          <a:bodyPr wrap="none" rtlCol="0">
            <a:spAutoFit/>
          </a:bodyPr>
          <a:lstStyle/>
          <a:p>
            <a:r>
              <a:rPr lang="en-GB" sz="2000" dirty="0"/>
              <a:t>Does it include bias correction?</a:t>
            </a:r>
          </a:p>
          <a:p>
            <a:endParaRPr lang="en-GB" sz="2000" dirty="0"/>
          </a:p>
          <a:p>
            <a:r>
              <a:rPr lang="en-GB" sz="2000" dirty="0"/>
              <a:t>What about spectral band adaption?</a:t>
            </a:r>
          </a:p>
          <a:p>
            <a:endParaRPr lang="en-GB" sz="2000" dirty="0"/>
          </a:p>
          <a:p>
            <a:r>
              <a:rPr lang="en-GB" sz="2000" dirty="0"/>
              <a:t>Does it require uncertainties? (Overall or pixel-level?)</a:t>
            </a:r>
          </a:p>
          <a:p>
            <a:endParaRPr lang="en-GB" sz="2000" dirty="0"/>
          </a:p>
          <a:p>
            <a:r>
              <a:rPr lang="en-GB" sz="2000" dirty="0"/>
              <a:t>Does it require common file formats?</a:t>
            </a:r>
          </a:p>
        </p:txBody>
      </p:sp>
    </p:spTree>
    <p:extLst>
      <p:ext uri="{BB962C8B-B14F-4D97-AF65-F5344CB8AC3E}">
        <p14:creationId xmlns:p14="http://schemas.microsoft.com/office/powerpoint/2010/main" val="3532372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3CA116-16F6-4FE3-9AA9-70A6B4D03309}"/>
              </a:ext>
            </a:extLst>
          </p:cNvPr>
          <p:cNvSpPr>
            <a:spLocks noGrp="1"/>
          </p:cNvSpPr>
          <p:nvPr>
            <p:ph type="title"/>
          </p:nvPr>
        </p:nvSpPr>
        <p:spPr>
          <a:xfrm>
            <a:off x="1905000" y="-76200"/>
            <a:ext cx="7438444" cy="857250"/>
          </a:xfrm>
        </p:spPr>
        <p:txBody>
          <a:bodyPr/>
          <a:lstStyle/>
          <a:p>
            <a:pPr algn="l"/>
            <a:r>
              <a:rPr lang="en-GB" sz="2800" dirty="0"/>
              <a:t>Suggested definition of interoperability</a:t>
            </a:r>
            <a:br>
              <a:rPr lang="en-GB" sz="2800" dirty="0"/>
            </a:br>
            <a:r>
              <a:rPr lang="en-GB" sz="2800" dirty="0"/>
              <a:t>Discussed at IVOS meeting – and afterwards</a:t>
            </a:r>
            <a:br>
              <a:rPr lang="en-GB" sz="2800" dirty="0"/>
            </a:br>
            <a:r>
              <a:rPr lang="en-GB" sz="2400" dirty="0">
                <a:solidFill>
                  <a:srgbClr val="FF0000"/>
                </a:solidFill>
              </a:rPr>
              <a:t>But consensus not yet reached – further comments desired</a:t>
            </a:r>
          </a:p>
        </p:txBody>
      </p:sp>
      <p:sp>
        <p:nvSpPr>
          <p:cNvPr id="5" name="Content Placeholder 4">
            <a:extLst>
              <a:ext uri="{FF2B5EF4-FFF2-40B4-BE49-F238E27FC236}">
                <a16:creationId xmlns:a16="http://schemas.microsoft.com/office/drawing/2014/main" id="{DE26E5E0-1388-43CD-854C-33C76245700F}"/>
              </a:ext>
            </a:extLst>
          </p:cNvPr>
          <p:cNvSpPr>
            <a:spLocks noGrp="1"/>
          </p:cNvSpPr>
          <p:nvPr>
            <p:ph idx="1"/>
          </p:nvPr>
        </p:nvSpPr>
        <p:spPr>
          <a:xfrm>
            <a:off x="36786" y="2057400"/>
            <a:ext cx="8539992" cy="3394248"/>
          </a:xfrm>
        </p:spPr>
        <p:txBody>
          <a:bodyPr/>
          <a:lstStyle/>
          <a:p>
            <a:r>
              <a:rPr lang="en-GB" sz="2000" dirty="0"/>
              <a:t>Interoperability is a characteristic of a product or system to work with other products or systems, present or future, without any restrictions. [adapted from </a:t>
            </a:r>
            <a:r>
              <a:rPr lang="en-GB" sz="2000" dirty="0">
                <a:hlinkClick r:id="rId2"/>
              </a:rPr>
              <a:t>h</a:t>
            </a:r>
            <a:r>
              <a:rPr lang="en-US" sz="2000" u="sng" dirty="0">
                <a:hlinkClick r:id="rId2"/>
              </a:rPr>
              <a:t>ttp://interoperability-definition.info/en/</a:t>
            </a:r>
            <a:r>
              <a:rPr lang="en-US" sz="2000" u="sng" dirty="0"/>
              <a:t>]</a:t>
            </a:r>
          </a:p>
          <a:p>
            <a:endParaRPr lang="en-GB" sz="800" dirty="0"/>
          </a:p>
          <a:p>
            <a:r>
              <a:rPr lang="en-GB" sz="1800" dirty="0">
                <a:solidFill>
                  <a:schemeClr val="tx1"/>
                </a:solidFill>
              </a:rPr>
              <a:t>Note 1:</a:t>
            </a:r>
            <a:r>
              <a:rPr lang="en-GB" sz="1800" dirty="0"/>
              <a:t> For products to be considered as “Interoperable products” they must contain a minimum set of metadata describing their geographical and temporal acquisition characteristics and their sensor characteristics. This implies that the geographical and sensor characteristics in the product’s metadata allow products from different sensors to be superimposed, compared and generally worked with in a common environment. [adapted from USGS/NASA-ESA Working Group on Landsat/Sentinel-2 ARD products]  </a:t>
            </a:r>
          </a:p>
          <a:p>
            <a:endParaRPr lang="en-GB" sz="800" dirty="0"/>
          </a:p>
          <a:p>
            <a:r>
              <a:rPr lang="en-GB" sz="1800" dirty="0">
                <a:solidFill>
                  <a:schemeClr val="tx1"/>
                </a:solidFill>
              </a:rPr>
              <a:t>Note 2: </a:t>
            </a:r>
            <a:r>
              <a:rPr lang="en-GB" sz="1800" dirty="0"/>
              <a:t>For satellite sensors to be considered interoperable, each must have associated with it sufficient uncertainty information for inter-sensor biases to be appropriately determined.</a:t>
            </a:r>
          </a:p>
        </p:txBody>
      </p:sp>
    </p:spTree>
    <p:extLst>
      <p:ext uri="{BB962C8B-B14F-4D97-AF65-F5344CB8AC3E}">
        <p14:creationId xmlns:p14="http://schemas.microsoft.com/office/powerpoint/2010/main" val="3953769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011B7-BA5B-4F87-8FD0-6131DB3E3BD1}"/>
              </a:ext>
            </a:extLst>
          </p:cNvPr>
          <p:cNvSpPr>
            <a:spLocks noGrp="1"/>
          </p:cNvSpPr>
          <p:nvPr>
            <p:ph type="title"/>
          </p:nvPr>
        </p:nvSpPr>
        <p:spPr>
          <a:xfrm>
            <a:off x="2514600" y="228600"/>
            <a:ext cx="7772400" cy="1021556"/>
          </a:xfrm>
        </p:spPr>
        <p:txBody>
          <a:bodyPr/>
          <a:lstStyle/>
          <a:p>
            <a:r>
              <a:rPr lang="en-GB" dirty="0"/>
              <a:t>Harmonisation </a:t>
            </a:r>
          </a:p>
        </p:txBody>
      </p:sp>
      <p:sp>
        <p:nvSpPr>
          <p:cNvPr id="2" name="TextBox 1">
            <a:extLst>
              <a:ext uri="{FF2B5EF4-FFF2-40B4-BE49-F238E27FC236}">
                <a16:creationId xmlns:a16="http://schemas.microsoft.com/office/drawing/2014/main" id="{2F96ABE5-FB9D-4D80-A2D7-C875CA5D1DC9}"/>
              </a:ext>
            </a:extLst>
          </p:cNvPr>
          <p:cNvSpPr txBox="1"/>
          <p:nvPr/>
        </p:nvSpPr>
        <p:spPr>
          <a:xfrm>
            <a:off x="152400" y="1828800"/>
            <a:ext cx="8382000" cy="3170099"/>
          </a:xfrm>
          <a:prstGeom prst="rect">
            <a:avLst/>
          </a:prstGeom>
          <a:noFill/>
        </p:spPr>
        <p:txBody>
          <a:bodyPr wrap="square" rtlCol="0">
            <a:spAutoFit/>
          </a:bodyPr>
          <a:lstStyle/>
          <a:p>
            <a:r>
              <a:rPr lang="en-GB" sz="2000" dirty="0"/>
              <a:t>Or harmonization?!</a:t>
            </a:r>
          </a:p>
          <a:p>
            <a:endParaRPr lang="en-GB" sz="2000" dirty="0"/>
          </a:p>
          <a:p>
            <a:r>
              <a:rPr lang="en-GB" sz="2000" dirty="0"/>
              <a:t>FIDUCEO definition requires first-principles recalibration and no spectral band changes</a:t>
            </a:r>
          </a:p>
          <a:p>
            <a:endParaRPr lang="en-GB" sz="2000" dirty="0"/>
          </a:p>
          <a:p>
            <a:r>
              <a:rPr lang="en-GB" sz="2000" dirty="0"/>
              <a:t>Others consider bias correction</a:t>
            </a:r>
          </a:p>
          <a:p>
            <a:endParaRPr lang="en-GB" sz="2000" dirty="0"/>
          </a:p>
          <a:p>
            <a:r>
              <a:rPr lang="en-GB" sz="2000" dirty="0"/>
              <a:t>Others just common file formats?</a:t>
            </a:r>
          </a:p>
          <a:p>
            <a:endParaRPr lang="en-GB" sz="2000" dirty="0"/>
          </a:p>
          <a:p>
            <a:r>
              <a:rPr lang="en-GB" sz="2000" dirty="0"/>
              <a:t>Is harmonisation what is needed to make interoperable products?</a:t>
            </a:r>
          </a:p>
        </p:txBody>
      </p:sp>
    </p:spTree>
    <p:extLst>
      <p:ext uri="{BB962C8B-B14F-4D97-AF65-F5344CB8AC3E}">
        <p14:creationId xmlns:p14="http://schemas.microsoft.com/office/powerpoint/2010/main" val="4111892740"/>
      </p:ext>
    </p:extLst>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16085</TotalTime>
  <Words>563</Words>
  <Application>Microsoft Office PowerPoint</Application>
  <PresentationFormat>On-screen Show (4:3)</PresentationFormat>
  <Paragraphs>152</Paragraphs>
  <Slides>10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Arial</vt:lpstr>
      <vt:lpstr>Arial Black</vt:lpstr>
      <vt:lpstr>Arial Bold</vt:lpstr>
      <vt:lpstr>Avenir Roman</vt:lpstr>
      <vt:lpstr>Calibri</vt:lpstr>
      <vt:lpstr>Droid Serif</vt:lpstr>
      <vt:lpstr>Helvetica</vt:lpstr>
      <vt:lpstr>Times Roman</vt:lpstr>
      <vt:lpstr>Wingdings 2</vt:lpstr>
      <vt:lpstr>ヒラギノ角ゴ Pro W3</vt:lpstr>
      <vt:lpstr>Default</vt:lpstr>
      <vt:lpstr>Terminology     </vt:lpstr>
      <vt:lpstr>Working group on vocabulary</vt:lpstr>
      <vt:lpstr>Aims of task group</vt:lpstr>
      <vt:lpstr>PowerPoint Presentation</vt:lpstr>
      <vt:lpstr>Some words have multiple definitions – where different communities use them differently</vt:lpstr>
      <vt:lpstr>Definitions of “resolution”. Note these can be very specific to certain applications – are we trying to resolve this?</vt:lpstr>
      <vt:lpstr>Interoperability</vt:lpstr>
      <vt:lpstr>Suggested definition of interoperability Discussed at IVOS meeting – and afterwards But consensus not yet reached – further comments desired</vt:lpstr>
      <vt:lpstr>Harmonisation </vt:lpstr>
      <vt:lpstr>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Nigel Fox</cp:lastModifiedBy>
  <cp:revision>194</cp:revision>
  <cp:lastPrinted>2018-03-23T09:11:55Z</cp:lastPrinted>
  <dcterms:modified xsi:type="dcterms:W3CDTF">2019-07-17T13:55:40Z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rcoClassification">
    <vt:lpwstr>Not an NPL document (No visible marking)</vt:lpwstr>
  </property>
  <property fmtid="{D5CDD505-2E9C-101B-9397-08002B2CF9AE}" pid="3" name="aliashPowerpointFooter">
    <vt:lpwstr/>
  </property>
</Properties>
</file>