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315" r:id="rId3"/>
    <p:sldId id="322" r:id="rId4"/>
    <p:sldId id="260" r:id="rId5"/>
    <p:sldId id="325" r:id="rId6"/>
    <p:sldId id="319" r:id="rId7"/>
    <p:sldId id="324" r:id="rId8"/>
    <p:sldId id="329" r:id="rId9"/>
    <p:sldId id="327" r:id="rId10"/>
    <p:sldId id="278" r:id="rId11"/>
    <p:sldId id="274" r:id="rId12"/>
    <p:sldId id="275" r:id="rId13"/>
    <p:sldId id="279" r:id="rId14"/>
  </p:sldIdLst>
  <p:sldSz cx="9144000" cy="6858000" type="screen4x3"/>
  <p:notesSz cx="6794500" cy="99314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7"/>
    <p:restoredTop sz="94708"/>
  </p:normalViewPr>
  <p:slideViewPr>
    <p:cSldViewPr>
      <p:cViewPr varScale="1">
        <p:scale>
          <a:sx n="81" d="100"/>
          <a:sy n="81" d="100"/>
        </p:scale>
        <p:origin x="103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61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612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03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03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032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032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03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7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1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4983" y="6490713"/>
            <a:ext cx="697424" cy="377890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48"/>
            <a:fld id="{81D60167-4931-47E6-BA6A-407CBD079E47}" type="slidenum">
              <a:rPr lang="en-GB" sz="2405" smtClean="0">
                <a:latin typeface="Times New Roman"/>
                <a:cs typeface="Times New Roman"/>
              </a:rPr>
              <a:pPr marL="25448"/>
              <a:t>‹#›</a:t>
            </a:fld>
            <a:endParaRPr lang="en-GB" sz="2405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067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54983" y="6479403"/>
            <a:ext cx="619932" cy="377890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48"/>
            <a:fld id="{81D60167-4931-47E6-BA6A-407CBD079E47}" type="slidenum">
              <a:rPr lang="en-GB" sz="2405" smtClean="0">
                <a:latin typeface="Times New Roman"/>
                <a:cs typeface="Times New Roman"/>
              </a:rPr>
              <a:pPr marL="25448"/>
              <a:t>‹#›</a:t>
            </a:fld>
            <a:endParaRPr lang="en-GB" sz="2405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740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hc">
            <a:extLst>
              <a:ext uri="{FF2B5EF4-FFF2-40B4-BE49-F238E27FC236}">
                <a16:creationId xmlns:a16="http://schemas.microsoft.com/office/drawing/2014/main" id="{7EA4C45C-FB9F-4FFC-8ED0-2BE068B127B6}"/>
              </a:ext>
            </a:extLst>
          </p:cNvPr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4" name="fc">
            <a:extLst>
              <a:ext uri="{FF2B5EF4-FFF2-40B4-BE49-F238E27FC236}">
                <a16:creationId xmlns:a16="http://schemas.microsoft.com/office/drawing/2014/main" id="{0DFA34CB-1382-47B6-AFE4-A3B4E51359C6}"/>
              </a:ext>
            </a:extLst>
          </p:cNvPr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8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calval.cr.usgs.gov/rst-resources/sites_catalog/spatial-site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.cr.usgs.gov/apps/test_sites_catalog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64/OE.26.03362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55998" y="1600200"/>
            <a:ext cx="9040402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>
                <a:solidFill>
                  <a:srgbClr val="FFFFFF"/>
                </a:solidFill>
                <a:latin typeface="+mj-lt"/>
              </a:rPr>
              <a:t>MTF (IVOS spatial quality task grp)</a:t>
            </a:r>
            <a:br>
              <a:rPr lang="en-US" sz="4200" b="1" dirty="0">
                <a:solidFill>
                  <a:srgbClr val="FFFFFF"/>
                </a:solidFill>
                <a:latin typeface="+mj-lt"/>
              </a:rPr>
            </a:br>
            <a:br>
              <a:rPr lang="en-US" sz="4200" b="1" dirty="0">
                <a:solidFill>
                  <a:srgbClr val="FFFFFF"/>
                </a:solidFill>
                <a:latin typeface="+mj-lt"/>
              </a:rPr>
            </a:br>
            <a:br>
              <a:rPr lang="en-US" sz="4200" b="1" dirty="0">
                <a:solidFill>
                  <a:srgbClr val="FFFFFF"/>
                </a:solidFill>
                <a:latin typeface="+mj-lt"/>
              </a:rPr>
            </a:br>
            <a:br>
              <a:rPr lang="en-US" sz="4200" b="1" dirty="0">
                <a:solidFill>
                  <a:srgbClr val="FFFFFF"/>
                </a:solidFill>
                <a:latin typeface="+mj-lt"/>
              </a:rPr>
            </a:br>
            <a:br>
              <a:rPr lang="en-US" dirty="0">
                <a:latin typeface="+mj-lt"/>
              </a:rPr>
            </a:b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381000" y="1257692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sp>
        <p:nvSpPr>
          <p:cNvPr id="8" name="Shape 11">
            <a:extLst>
              <a:ext uri="{FF2B5EF4-FFF2-40B4-BE49-F238E27FC236}">
                <a16:creationId xmlns:a16="http://schemas.microsoft.com/office/drawing/2014/main" id="{A874D8C3-BC08-40D0-90B1-BE6B6021A969}"/>
              </a:ext>
            </a:extLst>
          </p:cNvPr>
          <p:cNvSpPr/>
          <p:nvPr/>
        </p:nvSpPr>
        <p:spPr>
          <a:xfrm>
            <a:off x="685800" y="4953000"/>
            <a:ext cx="481085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 Viallefont  ONERA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 Helder SDSU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76200"/>
            <a:ext cx="7772400" cy="1143000"/>
          </a:xfrm>
        </p:spPr>
        <p:txBody>
          <a:bodyPr/>
          <a:lstStyle/>
          <a:p>
            <a:r>
              <a:rPr lang="en-US" dirty="0"/>
              <a:t>Test Site Catalog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6" y="1437763"/>
            <a:ext cx="8061648" cy="4586844"/>
          </a:xfrm>
        </p:spPr>
        <p:txBody>
          <a:bodyPr>
            <a:normAutofit fontScale="47500" lnSpcReduction="20000"/>
          </a:bodyPr>
          <a:lstStyle/>
          <a:p>
            <a:r>
              <a:rPr lang="en-US" sz="3807" dirty="0"/>
              <a:t>Test site catalog hosted by USGS EROS at </a:t>
            </a:r>
            <a:r>
              <a:rPr lang="en-US" sz="3807" dirty="0">
                <a:hlinkClick r:id="rId2"/>
              </a:rPr>
              <a:t>http://calval.cr.usgs.gov/rst-resources/sites_catalog/spatial-sites/</a:t>
            </a:r>
            <a:r>
              <a:rPr lang="en-US" sz="3807" dirty="0"/>
              <a:t> </a:t>
            </a:r>
          </a:p>
          <a:p>
            <a:r>
              <a:rPr lang="en-US" sz="3807" dirty="0"/>
              <a:t>Essentially no change in test site catalog since our meeting in November 2015.</a:t>
            </a:r>
          </a:p>
          <a:p>
            <a:pPr lvl="1"/>
            <a:r>
              <a:rPr lang="en-US" sz="3807" dirty="0"/>
              <a:t>Checkerboards:  Baotou, Big Spring, FGI </a:t>
            </a:r>
            <a:r>
              <a:rPr lang="en-US" sz="3807" dirty="0" err="1"/>
              <a:t>Sjokulla</a:t>
            </a:r>
            <a:r>
              <a:rPr lang="en-US" sz="3807" dirty="0"/>
              <a:t>, Peng-Hu, Salon de Provence, Stennis</a:t>
            </a:r>
          </a:p>
          <a:p>
            <a:pPr lvl="1"/>
            <a:r>
              <a:rPr lang="en-US" sz="3807" dirty="0"/>
              <a:t>Bridges:  Chesapeake Bay, </a:t>
            </a:r>
            <a:r>
              <a:rPr lang="en-US" sz="3807" dirty="0" err="1"/>
              <a:t>Jiaozhou</a:t>
            </a:r>
            <a:r>
              <a:rPr lang="en-US" sz="3807" dirty="0"/>
              <a:t> Bay, King Fahd, Lake </a:t>
            </a:r>
            <a:r>
              <a:rPr lang="en-US" sz="3807" dirty="0" err="1"/>
              <a:t>Ponchartrain</a:t>
            </a:r>
            <a:r>
              <a:rPr lang="en-US" sz="3807" dirty="0"/>
              <a:t>, San Mateo</a:t>
            </a:r>
          </a:p>
          <a:p>
            <a:pPr lvl="1"/>
            <a:endParaRPr lang="en-US" sz="3807" dirty="0"/>
          </a:p>
          <a:p>
            <a:pPr lvl="1"/>
            <a:r>
              <a:rPr lang="en-US" sz="3807" dirty="0">
                <a:solidFill>
                  <a:srgbClr val="FF0000"/>
                </a:solidFill>
              </a:rPr>
              <a:t>Migrate catalogue to </a:t>
            </a:r>
            <a:r>
              <a:rPr lang="en-US" sz="3807" dirty="0" err="1">
                <a:solidFill>
                  <a:srgbClr val="FF0000"/>
                </a:solidFill>
              </a:rPr>
              <a:t>CalVal</a:t>
            </a:r>
            <a:r>
              <a:rPr lang="en-US" sz="3807" dirty="0">
                <a:solidFill>
                  <a:srgbClr val="FF0000"/>
                </a:solidFill>
              </a:rPr>
              <a:t> portal (Done!)</a:t>
            </a:r>
          </a:p>
          <a:p>
            <a:pPr lvl="1"/>
            <a:endParaRPr lang="en-US" sz="3807" dirty="0"/>
          </a:p>
          <a:p>
            <a:r>
              <a:rPr lang="en-US" sz="3807" dirty="0"/>
              <a:t>Goal from last meeting to have exhaustive list of checkerboards and bridges</a:t>
            </a:r>
          </a:p>
          <a:p>
            <a:pPr lvl="1"/>
            <a:r>
              <a:rPr lang="en-US" sz="3807" dirty="0"/>
              <a:t>From the viewpoint of the participants on Monday, this list seems to be exhaustive.</a:t>
            </a:r>
          </a:p>
          <a:p>
            <a:r>
              <a:rPr lang="en-US" sz="3807" dirty="0"/>
              <a:t>Concern:  how many of these sites are being maintained?</a:t>
            </a:r>
          </a:p>
          <a:p>
            <a:pPr lvl="1"/>
            <a:r>
              <a:rPr lang="en-US" sz="3807" dirty="0"/>
              <a:t>Maintenance is first requirement to be CEOS recommended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97" y="1438108"/>
            <a:ext cx="2477278" cy="2319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480" y="1552274"/>
            <a:ext cx="2177001" cy="36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Baotou, China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730" y="1473848"/>
            <a:ext cx="3010549" cy="2309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7744" y="1552275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Chesapeake Bay Bridge, USA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813" y="1494823"/>
            <a:ext cx="3584546" cy="220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8588" y="1415831"/>
            <a:ext cx="2177001" cy="91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FGI </a:t>
            </a:r>
            <a:r>
              <a:rPr lang="en-US" sz="1773" dirty="0" err="1">
                <a:solidFill>
                  <a:srgbClr val="FF0000"/>
                </a:solidFill>
              </a:rPr>
              <a:t>Sjokulla</a:t>
            </a:r>
            <a:r>
              <a:rPr lang="en-US" sz="1773" dirty="0">
                <a:solidFill>
                  <a:srgbClr val="FF0000"/>
                </a:solidFill>
              </a:rPr>
              <a:t> Aerial Test Range, Finland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68" y="4254760"/>
            <a:ext cx="2693101" cy="20845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394" y="4179691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Ft. Huachuca MTF Site, USA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440" y="4057424"/>
            <a:ext cx="2758378" cy="2479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55043" y="5691877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 err="1">
                <a:solidFill>
                  <a:srgbClr val="FF0000"/>
                </a:solidFill>
              </a:rPr>
              <a:t>Jiaozhou</a:t>
            </a:r>
            <a:r>
              <a:rPr lang="en-US" sz="1773" dirty="0">
                <a:solidFill>
                  <a:srgbClr val="FF0000"/>
                </a:solidFill>
              </a:rPr>
              <a:t> Bay Bridge, China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814" y="4085574"/>
            <a:ext cx="3393987" cy="1930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3646" y="6010246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King Fahd Causeway, Bahrain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CC14F-CDD9-4E1C-9564-2D8587E23DC5}"/>
              </a:ext>
            </a:extLst>
          </p:cNvPr>
          <p:cNvSpPr/>
          <p:nvPr/>
        </p:nvSpPr>
        <p:spPr>
          <a:xfrm>
            <a:off x="2838269" y="220707"/>
            <a:ext cx="4421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Current Website Status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8" y="1428726"/>
            <a:ext cx="2927692" cy="1945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928" y="1455937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Lake </a:t>
            </a:r>
            <a:r>
              <a:rPr lang="en-US" sz="1773" dirty="0" err="1">
                <a:solidFill>
                  <a:srgbClr val="FF0000"/>
                </a:solidFill>
              </a:rPr>
              <a:t>Ponchartrain</a:t>
            </a:r>
            <a:r>
              <a:rPr lang="en-US" sz="1773" dirty="0">
                <a:solidFill>
                  <a:srgbClr val="FF0000"/>
                </a:solidFill>
              </a:rPr>
              <a:t> Causeway, USA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688" y="1428724"/>
            <a:ext cx="2552347" cy="195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7612" y="1428724"/>
            <a:ext cx="2177001" cy="36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 err="1">
                <a:solidFill>
                  <a:srgbClr val="FF0000"/>
                </a:solidFill>
              </a:rPr>
              <a:t>Peng</a:t>
            </a:r>
            <a:r>
              <a:rPr lang="en-US" sz="1773" dirty="0">
                <a:solidFill>
                  <a:srgbClr val="FF0000"/>
                </a:solidFill>
              </a:rPr>
              <a:t>-Hu, Taiwan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82488" y="1428725"/>
            <a:ext cx="2993377" cy="1955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3242" y="2990082"/>
            <a:ext cx="2627416" cy="63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Salon de Provence, France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9" y="3579139"/>
            <a:ext cx="3045353" cy="1801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618" y="4630105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San Mateo Bridge, USA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893" y="3579139"/>
            <a:ext cx="2315940" cy="2538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63892" y="3616674"/>
            <a:ext cx="2177001" cy="63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 err="1">
                <a:solidFill>
                  <a:srgbClr val="FF0000"/>
                </a:solidFill>
              </a:rPr>
              <a:t>Stennis</a:t>
            </a:r>
            <a:r>
              <a:rPr lang="en-US" sz="1773" dirty="0">
                <a:solidFill>
                  <a:srgbClr val="FF0000"/>
                </a:solidFill>
              </a:rPr>
              <a:t>, Mississippi, USA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3579139"/>
            <a:ext cx="2993377" cy="25378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2486" y="3588924"/>
            <a:ext cx="2177001" cy="36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3" dirty="0">
                <a:solidFill>
                  <a:srgbClr val="FF0000"/>
                </a:solidFill>
              </a:rPr>
              <a:t>Big Spring, USA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F77862-7CF3-4176-9A9C-8441AF21FE8F}"/>
              </a:ext>
            </a:extLst>
          </p:cNvPr>
          <p:cNvSpPr/>
          <p:nvPr/>
        </p:nvSpPr>
        <p:spPr>
          <a:xfrm>
            <a:off x="2838269" y="220707"/>
            <a:ext cx="4421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Current Website Status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2100"/>
            <a:ext cx="2895600" cy="1143000"/>
          </a:xfrm>
        </p:spPr>
        <p:txBody>
          <a:bodyPr/>
          <a:lstStyle/>
          <a:p>
            <a:r>
              <a:rPr lang="en-US" dirty="0"/>
              <a:t>Need 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6" y="1437763"/>
            <a:ext cx="8061648" cy="42051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are the requirements to be a CEOS recommended site?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Characteristics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What other test sites should be included?</a:t>
            </a:r>
          </a:p>
          <a:p>
            <a:pPr lvl="1"/>
            <a:r>
              <a:rPr lang="en-US" dirty="0"/>
              <a:t>Stars </a:t>
            </a:r>
          </a:p>
          <a:p>
            <a:pPr lvl="1"/>
            <a:r>
              <a:rPr lang="en-US" dirty="0"/>
              <a:t>Moon</a:t>
            </a:r>
          </a:p>
          <a:p>
            <a:pPr lvl="1"/>
            <a:r>
              <a:rPr lang="en-US" dirty="0"/>
              <a:t>Urban sites</a:t>
            </a:r>
          </a:p>
          <a:p>
            <a:endParaRPr lang="en-US" sz="2364" dirty="0"/>
          </a:p>
        </p:txBody>
      </p:sp>
    </p:spTree>
    <p:extLst>
      <p:ext uri="{BB962C8B-B14F-4D97-AF65-F5344CB8AC3E}">
        <p14:creationId xmlns:p14="http://schemas.microsoft.com/office/powerpoint/2010/main" val="53933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0800" y="304800"/>
            <a:ext cx="7192630" cy="400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CONTEXT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2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415212" y="1550981"/>
            <a:ext cx="8261408" cy="5680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The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geo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spatial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activity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was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set up in 2011.</a:t>
            </a: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It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started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with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presentations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entitled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Definition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and importance of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geo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-spatial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quality</a:t>
            </a: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Overview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of in-flight MTF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measurement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methods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and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corresponding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basic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theory</a:t>
            </a: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The IVOS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was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seen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as a good place to help the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small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community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working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in the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geo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spatial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quality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field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to </a:t>
            </a: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meet</a:t>
            </a: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exchange</a:t>
            </a: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share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their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experience</a:t>
            </a: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establish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recommendations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to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ensure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good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qeo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spatial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quality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.</a:t>
            </a:r>
          </a:p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18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8400" y="266254"/>
            <a:ext cx="2133600" cy="400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CONTEXT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3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415212" y="1550982"/>
            <a:ext cx="8261408" cy="4045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In the 2012-2014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period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,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letters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were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sent to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collect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information about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targets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,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methods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and expectations.</a:t>
            </a: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In 2015, a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geo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spatial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quality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workshop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was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organized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.</a:t>
            </a: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It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was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an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opportunity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to have a large set of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presentations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about MTF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assessment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from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various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entities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and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various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sensors</a:t>
            </a: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652748" marR="1172529" lvl="1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A roadmap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was</a:t>
            </a:r>
            <a:r>
              <a:rPr lang="fr-FR" sz="2104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spc="-10" dirty="0" err="1">
                <a:solidFill>
                  <a:srgbClr val="000041"/>
                </a:solidFill>
                <a:latin typeface="Arial"/>
                <a:cs typeface="Arial"/>
              </a:rPr>
              <a:t>discussed</a:t>
            </a: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24" y="3810707"/>
            <a:ext cx="4099532" cy="23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7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3537" y="79946"/>
            <a:ext cx="7772400" cy="1143000"/>
          </a:xfrm>
        </p:spPr>
        <p:txBody>
          <a:bodyPr/>
          <a:lstStyle/>
          <a:p>
            <a:r>
              <a:rPr lang="en-US" dirty="0"/>
              <a:t>Proposed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73" y="1327068"/>
            <a:ext cx="8107454" cy="5179762"/>
          </a:xfrm>
        </p:spPr>
        <p:txBody>
          <a:bodyPr>
            <a:normAutofit fontScale="47500" lnSpcReduction="20000"/>
          </a:bodyPr>
          <a:lstStyle/>
          <a:p>
            <a:r>
              <a:rPr lang="en-US" sz="4335" b="1" dirty="0"/>
              <a:t>On-orbit Estimation </a:t>
            </a:r>
            <a:r>
              <a:rPr lang="en-US" sz="2857" dirty="0">
                <a:solidFill>
                  <a:srgbClr val="0070C0"/>
                </a:solidFill>
              </a:rPr>
              <a:t>(substantial portion of document)</a:t>
            </a:r>
          </a:p>
          <a:p>
            <a:r>
              <a:rPr lang="en-US" b="1" dirty="0">
                <a:solidFill>
                  <a:srgbClr val="C00000"/>
                </a:solidFill>
              </a:rPr>
              <a:t>Field Methods Survey </a:t>
            </a:r>
          </a:p>
          <a:p>
            <a:r>
              <a:rPr lang="en-US" dirty="0"/>
              <a:t>Targets </a:t>
            </a:r>
          </a:p>
          <a:p>
            <a:pPr lvl="1"/>
            <a:r>
              <a:rPr lang="en-US" dirty="0"/>
              <a:t>Artificial/Man-made</a:t>
            </a:r>
          </a:p>
          <a:p>
            <a:pPr lvl="2"/>
            <a:r>
              <a:rPr lang="en-US" dirty="0"/>
              <a:t>Points</a:t>
            </a:r>
          </a:p>
          <a:p>
            <a:pPr lvl="2"/>
            <a:r>
              <a:rPr lang="en-US" dirty="0"/>
              <a:t>Lines</a:t>
            </a:r>
          </a:p>
          <a:p>
            <a:pPr lvl="2"/>
            <a:r>
              <a:rPr lang="en-US" dirty="0"/>
              <a:t>Edges</a:t>
            </a:r>
          </a:p>
          <a:p>
            <a:pPr lvl="2"/>
            <a:r>
              <a:rPr lang="en-US" dirty="0"/>
              <a:t>Pulses</a:t>
            </a:r>
          </a:p>
          <a:p>
            <a:pPr lvl="1"/>
            <a:r>
              <a:rPr lang="en-US" dirty="0"/>
              <a:t>Image feature-based</a:t>
            </a:r>
          </a:p>
          <a:p>
            <a:pPr lvl="2"/>
            <a:r>
              <a:rPr lang="en-US" dirty="0"/>
              <a:t>Linear (‘Rich’) features</a:t>
            </a:r>
          </a:p>
          <a:p>
            <a:pPr lvl="2"/>
            <a:r>
              <a:rPr lang="en-US" dirty="0"/>
              <a:t>Bridges</a:t>
            </a:r>
          </a:p>
          <a:p>
            <a:pPr lvl="2"/>
            <a:r>
              <a:rPr lang="en-US" dirty="0"/>
              <a:t>Moon</a:t>
            </a:r>
          </a:p>
          <a:p>
            <a:pPr lvl="1"/>
            <a:r>
              <a:rPr lang="en-US" dirty="0"/>
              <a:t>Matrix of Targets</a:t>
            </a:r>
          </a:p>
          <a:p>
            <a:pPr lvl="2"/>
            <a:r>
              <a:rPr lang="en-US" dirty="0"/>
              <a:t>Type vs. GSD</a:t>
            </a:r>
          </a:p>
          <a:p>
            <a:pPr lvl="2"/>
            <a:r>
              <a:rPr lang="en-US" dirty="0"/>
              <a:t>Availability/Maintenance</a:t>
            </a:r>
          </a:p>
          <a:p>
            <a:pPr lvl="2"/>
            <a:r>
              <a:rPr lang="en-US" dirty="0"/>
              <a:t>Point of Contact</a:t>
            </a:r>
          </a:p>
          <a:p>
            <a:pPr lvl="2"/>
            <a:r>
              <a:rPr lang="en-US" dirty="0"/>
              <a:t>Recommended for operational acquisition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Database of ‘Standard’ Imagery for PSF/MTF estimation</a:t>
            </a:r>
          </a:p>
          <a:p>
            <a:r>
              <a:rPr lang="en-US" dirty="0"/>
              <a:t>Data Analysis, PSF/MTF Estimation</a:t>
            </a:r>
          </a:p>
          <a:p>
            <a:pPr lvl="1"/>
            <a:r>
              <a:rPr lang="en-US" dirty="0"/>
              <a:t>Image data format</a:t>
            </a:r>
          </a:p>
          <a:p>
            <a:pPr lvl="1"/>
            <a:r>
              <a:rPr lang="en-US" dirty="0"/>
              <a:t>Models</a:t>
            </a:r>
          </a:p>
          <a:p>
            <a:pPr lvl="1"/>
            <a:r>
              <a:rPr lang="en-US" dirty="0"/>
              <a:t>Parametric/Nonparametric Methods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Database of ‘Standard’ estimation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2966" y="3192280"/>
            <a:ext cx="3647495" cy="578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3" b="1" dirty="0">
                <a:solidFill>
                  <a:srgbClr val="FF0000"/>
                </a:solidFill>
              </a:rPr>
              <a:t>Proposed Actions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145688" y="1927620"/>
            <a:ext cx="2402209" cy="15527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47897" y="3768376"/>
            <a:ext cx="750690" cy="1237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72276" y="3768376"/>
            <a:ext cx="3453175" cy="24381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99140" y="6206553"/>
            <a:ext cx="2229418" cy="456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64" dirty="0">
                <a:solidFill>
                  <a:srgbClr val="FF0000"/>
                </a:solidFill>
              </a:rPr>
              <a:t>(from IVOS 24)</a:t>
            </a:r>
          </a:p>
        </p:txBody>
      </p:sp>
    </p:spTree>
    <p:extLst>
      <p:ext uri="{BB962C8B-B14F-4D97-AF65-F5344CB8AC3E}">
        <p14:creationId xmlns:p14="http://schemas.microsoft.com/office/powerpoint/2010/main" val="301233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2200" y="307189"/>
            <a:ext cx="7192630" cy="400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THE FRAMEWORK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5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441296" y="1062417"/>
            <a:ext cx="8558504" cy="274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D. Helder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led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the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field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methods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survey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: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answers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to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letters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about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targets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and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methods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were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used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to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complete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a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catalog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of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targets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suited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for MTF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measurement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.</a:t>
            </a: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b="1" spc="-10" dirty="0">
              <a:solidFill>
                <a:srgbClr val="000041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C00000"/>
                </a:solidFill>
              </a:rPr>
              <a:t>Field Methods Survey 			      Test sites catalog</a:t>
            </a:r>
          </a:p>
          <a:p>
            <a:r>
              <a:rPr lang="en-US" b="1" dirty="0">
                <a:solidFill>
                  <a:srgbClr val="C00000"/>
                </a:solidFill>
              </a:rPr>
              <a:t>		</a:t>
            </a:r>
          </a:p>
          <a:p>
            <a:r>
              <a:rPr lang="en-US" b="1" dirty="0">
                <a:solidFill>
                  <a:srgbClr val="C00000"/>
                </a:solidFill>
              </a:rPr>
              <a:t>				</a:t>
            </a:r>
            <a:r>
              <a:rPr lang="en-US" b="1" dirty="0">
                <a:solidFill>
                  <a:srgbClr val="C00000"/>
                </a:solidFill>
                <a:hlinkClick r:id="rId3"/>
              </a:rPr>
              <a:t>https://calval.cr.usgs.gov/apps/test_sites_catalog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					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085E6F9-F04A-4EE0-9099-2D9A19228CF7}"/>
              </a:ext>
            </a:extLst>
          </p:cNvPr>
          <p:cNvCxnSpPr/>
          <p:nvPr/>
        </p:nvCxnSpPr>
        <p:spPr>
          <a:xfrm>
            <a:off x="2816148" y="2512904"/>
            <a:ext cx="206121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" y="3717802"/>
            <a:ext cx="1441386" cy="12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8" y="5334758"/>
            <a:ext cx="2051674" cy="12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61" y="3642728"/>
            <a:ext cx="1465750" cy="13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18" y="3861472"/>
            <a:ext cx="4613385" cy="300713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091265" y="4955828"/>
            <a:ext cx="992438" cy="462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51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0" y="232115"/>
            <a:ext cx="7040230" cy="400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THE FRAMEWORK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6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441296" y="1295400"/>
            <a:ext cx="8261408" cy="2638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In 2015, a team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was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created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to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work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on the MTF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measurement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methods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beginning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with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the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edge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method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.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Three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participants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provided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edge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images.</a:t>
            </a:r>
          </a:p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endParaRPr lang="fr-FR" sz="2104" b="1" spc="-10" dirty="0">
              <a:solidFill>
                <a:srgbClr val="000041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C00000"/>
                </a:solidFill>
              </a:rPr>
              <a:t>					</a:t>
            </a:r>
          </a:p>
          <a:p>
            <a:r>
              <a:rPr lang="en-US" b="1" dirty="0">
                <a:solidFill>
                  <a:srgbClr val="C00000"/>
                </a:solidFill>
              </a:rPr>
              <a:t>Shared data for MTF measurement 			Initiate reference dataset</a:t>
            </a: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8E0B2B-0287-4EAC-B678-9CB3B29DD955}"/>
              </a:ext>
            </a:extLst>
          </p:cNvPr>
          <p:cNvCxnSpPr>
            <a:cxnSpLocks/>
          </p:cNvCxnSpPr>
          <p:nvPr/>
        </p:nvCxnSpPr>
        <p:spPr>
          <a:xfrm>
            <a:off x="4183841" y="2818269"/>
            <a:ext cx="122791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859" y="44272"/>
            <a:ext cx="185074" cy="3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93456"/>
            <a:ext cx="5823323" cy="26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859" y="2496258"/>
            <a:ext cx="185074" cy="3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6137" rtl="0" fontAlgn="base">
              <a:spcBef>
                <a:spcPct val="0"/>
              </a:spcBef>
              <a:spcAft>
                <a:spcPct val="0"/>
              </a:spcAft>
            </a:pPr>
            <a:endParaRPr lang="fr-FR" altLang="fr-FR" sz="180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3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5600" y="390128"/>
            <a:ext cx="7192630" cy="400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THE FRAMEWORK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7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503695" y="1579235"/>
            <a:ext cx="8261408" cy="3699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From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2016 to 2017,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processing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of the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reference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edge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images and MTF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comparisons</a:t>
            </a:r>
            <a:endParaRPr lang="fr-FR" sz="2104" b="1" spc="-10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2018: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paper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writing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and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reference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dataset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preparation</a:t>
            </a:r>
            <a:endParaRPr lang="fr-FR" sz="2104" b="1" spc="-10" dirty="0">
              <a:solidFill>
                <a:srgbClr val="000041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C00000"/>
                </a:solidFill>
              </a:rPr>
              <a:t>					</a:t>
            </a:r>
          </a:p>
          <a:p>
            <a:r>
              <a:rPr lang="en-US" b="1" dirty="0">
                <a:solidFill>
                  <a:srgbClr val="C00000"/>
                </a:solidFill>
              </a:rPr>
              <a:t>MTF measurement comparison		   Reference dataset preparation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8E0B2B-0287-4EAC-B678-9CB3B29DD955}"/>
              </a:ext>
            </a:extLst>
          </p:cNvPr>
          <p:cNvCxnSpPr>
            <a:cxnSpLocks/>
          </p:cNvCxnSpPr>
          <p:nvPr/>
        </p:nvCxnSpPr>
        <p:spPr>
          <a:xfrm>
            <a:off x="3657600" y="3200400"/>
            <a:ext cx="122791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859" y="44272"/>
            <a:ext cx="185074" cy="3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859" y="2496258"/>
            <a:ext cx="185074" cy="3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6137" rtl="0" fontAlgn="base">
              <a:spcBef>
                <a:spcPct val="0"/>
              </a:spcBef>
              <a:spcAft>
                <a:spcPct val="0"/>
              </a:spcAft>
            </a:pPr>
            <a:endParaRPr lang="fr-FR" altLang="fr-FR" sz="180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8756"/>
            <a:ext cx="6430487" cy="2255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74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3200" y="279860"/>
            <a:ext cx="7192630" cy="400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RESULTS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8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877337" y="1295400"/>
            <a:ext cx="8261408" cy="6198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2018: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paper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published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and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reference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dataset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created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					</a:t>
            </a:r>
          </a:p>
          <a:p>
            <a:r>
              <a:rPr lang="en-US" b="1" dirty="0">
                <a:solidFill>
                  <a:srgbClr val="C00000"/>
                </a:solidFill>
              </a:rPr>
              <a:t>MTF measurement comparison			paper published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Comparison of MTF measurements using the edge method: towards a reference dataset</a:t>
            </a:r>
          </a:p>
          <a:p>
            <a:r>
              <a:rPr lang="en-US" b="1" dirty="0"/>
              <a:t>F</a:t>
            </a:r>
            <a:r>
              <a:rPr lang="en-US" b="1" cap="small" dirty="0"/>
              <a:t>rançoise</a:t>
            </a:r>
            <a:r>
              <a:rPr lang="en-US" b="1" dirty="0"/>
              <a:t> </a:t>
            </a:r>
            <a:r>
              <a:rPr lang="en-US" b="1" cap="small" dirty="0" err="1"/>
              <a:t>Viallefont-Robinet</a:t>
            </a:r>
            <a:r>
              <a:rPr lang="en-US" b="1" cap="small" dirty="0"/>
              <a:t>,</a:t>
            </a:r>
            <a:r>
              <a:rPr lang="en-US" b="1" dirty="0"/>
              <a:t> D</a:t>
            </a:r>
            <a:r>
              <a:rPr lang="en-US" b="1" cap="small" dirty="0"/>
              <a:t>ennis</a:t>
            </a:r>
            <a:r>
              <a:rPr lang="en-US" b="1" dirty="0"/>
              <a:t> </a:t>
            </a:r>
            <a:r>
              <a:rPr lang="en-US" b="1" dirty="0" err="1"/>
              <a:t>H</a:t>
            </a:r>
            <a:r>
              <a:rPr lang="en-US" b="1" cap="small" dirty="0" err="1"/>
              <a:t>elder</a:t>
            </a:r>
            <a:r>
              <a:rPr lang="en-US" b="1" cap="small" dirty="0"/>
              <a:t>,</a:t>
            </a:r>
            <a:r>
              <a:rPr lang="en-US" b="1" dirty="0"/>
              <a:t> R</a:t>
            </a:r>
            <a:r>
              <a:rPr lang="en-US" b="1" cap="small" dirty="0"/>
              <a:t>enaud</a:t>
            </a:r>
            <a:r>
              <a:rPr lang="en-US" b="1" dirty="0"/>
              <a:t> </a:t>
            </a:r>
            <a:r>
              <a:rPr lang="en-US" b="1" dirty="0" err="1"/>
              <a:t>F</a:t>
            </a:r>
            <a:r>
              <a:rPr lang="en-US" b="1" cap="small" dirty="0" err="1"/>
              <a:t>raisse</a:t>
            </a:r>
            <a:r>
              <a:rPr lang="en-US" b="1" cap="small" dirty="0"/>
              <a:t>,</a:t>
            </a:r>
            <a:r>
              <a:rPr lang="en-US" b="1" dirty="0"/>
              <a:t> A</a:t>
            </a:r>
            <a:r>
              <a:rPr lang="en-US" b="1" cap="small" dirty="0"/>
              <a:t>my</a:t>
            </a:r>
            <a:r>
              <a:rPr lang="en-US" b="1" dirty="0"/>
              <a:t> N</a:t>
            </a:r>
            <a:r>
              <a:rPr lang="en-US" b="1" cap="small" dirty="0"/>
              <a:t>ewbury,</a:t>
            </a:r>
            <a:r>
              <a:rPr lang="en-US" b="1" dirty="0"/>
              <a:t> </a:t>
            </a:r>
            <a:r>
              <a:rPr lang="en-US" b="1" cap="small" dirty="0" err="1"/>
              <a:t>Frans</a:t>
            </a:r>
            <a:r>
              <a:rPr lang="en-US" b="1" cap="small" dirty="0"/>
              <a:t> van den</a:t>
            </a:r>
            <a:r>
              <a:rPr lang="en-US" b="1" dirty="0"/>
              <a:t> B</a:t>
            </a:r>
            <a:r>
              <a:rPr lang="en-US" b="1" cap="small" dirty="0"/>
              <a:t>ergh,</a:t>
            </a:r>
            <a:r>
              <a:rPr lang="en-US" b="1" dirty="0"/>
              <a:t> </a:t>
            </a:r>
            <a:r>
              <a:rPr lang="en-US" b="1" dirty="0" err="1"/>
              <a:t>D</a:t>
            </a:r>
            <a:r>
              <a:rPr lang="en-US" b="1" cap="small" dirty="0" err="1"/>
              <a:t>ong</a:t>
            </a:r>
            <a:r>
              <a:rPr lang="en-US" b="1" dirty="0" err="1"/>
              <a:t>H</a:t>
            </a:r>
            <a:r>
              <a:rPr lang="en-US" b="1" cap="small" dirty="0" err="1"/>
              <a:t>an</a:t>
            </a:r>
            <a:r>
              <a:rPr lang="en-US" b="1" dirty="0"/>
              <a:t> L</a:t>
            </a:r>
            <a:r>
              <a:rPr lang="en-US" b="1" cap="small" dirty="0"/>
              <a:t>ee,</a:t>
            </a:r>
            <a:r>
              <a:rPr lang="en-US" b="1" dirty="0"/>
              <a:t> and </a:t>
            </a:r>
            <a:r>
              <a:rPr lang="en-US" b="1" dirty="0" err="1"/>
              <a:t>S</a:t>
            </a:r>
            <a:r>
              <a:rPr lang="en-US" b="1" cap="small" dirty="0" err="1"/>
              <a:t>ébastien</a:t>
            </a:r>
            <a:r>
              <a:rPr lang="en-US" b="1" dirty="0"/>
              <a:t> </a:t>
            </a:r>
            <a:r>
              <a:rPr lang="en-US" b="1" dirty="0" err="1"/>
              <a:t>S</a:t>
            </a:r>
            <a:r>
              <a:rPr lang="en-US" b="1" cap="small" dirty="0" err="1"/>
              <a:t>aunier</a:t>
            </a:r>
            <a:endParaRPr lang="en-US" b="1" dirty="0"/>
          </a:p>
          <a:p>
            <a:pPr marL="12724">
              <a:spcBef>
                <a:spcPts val="541"/>
              </a:spcBef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en-US" dirty="0">
                <a:latin typeface="Arial"/>
                <a:cs typeface="Arial"/>
              </a:rPr>
              <a:t>Optics Express Vol 26, Issue 26, 33625-33648, 2018</a:t>
            </a:r>
          </a:p>
          <a:p>
            <a:pPr marL="12724">
              <a:spcBef>
                <a:spcPts val="541"/>
              </a:spcBef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en-US" sz="1603" dirty="0">
                <a:latin typeface="Arial"/>
                <a:cs typeface="Arial"/>
                <a:hlinkClick r:id="rId3"/>
              </a:rPr>
              <a:t>https://doi.org/10.1364/OE.26.033625</a:t>
            </a:r>
            <a:endParaRPr lang="en-US" sz="1603" dirty="0">
              <a:latin typeface="Arial"/>
              <a:cs typeface="Arial"/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8E0B2B-0287-4EAC-B678-9CB3B29DD955}"/>
              </a:ext>
            </a:extLst>
          </p:cNvPr>
          <p:cNvCxnSpPr>
            <a:cxnSpLocks/>
          </p:cNvCxnSpPr>
          <p:nvPr/>
        </p:nvCxnSpPr>
        <p:spPr>
          <a:xfrm>
            <a:off x="4191000" y="2133600"/>
            <a:ext cx="122791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859" y="44272"/>
            <a:ext cx="185074" cy="3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859" y="2496258"/>
            <a:ext cx="185074" cy="3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6137" rtl="0" fontAlgn="base">
              <a:spcBef>
                <a:spcPct val="0"/>
              </a:spcBef>
              <a:spcAft>
                <a:spcPct val="0"/>
              </a:spcAft>
            </a:pPr>
            <a:endParaRPr lang="fr-FR" altLang="fr-FR" sz="180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01" y="2638082"/>
            <a:ext cx="3757814" cy="1450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65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8034" y="229024"/>
            <a:ext cx="5187963" cy="801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 err="1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 for </a:t>
            </a:r>
            <a:r>
              <a:rPr lang="fr-FR" sz="2605" b="1" spc="-20" dirty="0" err="1">
                <a:solidFill>
                  <a:srgbClr val="FFFFFF"/>
                </a:solidFill>
                <a:latin typeface="Arial"/>
                <a:cs typeface="Arial"/>
              </a:rPr>
              <a:t>users</a:t>
            </a:r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 to compare on </a:t>
            </a:r>
            <a:r>
              <a:rPr lang="fr-FR" sz="2605" b="1" spc="-20" dirty="0" err="1">
                <a:solidFill>
                  <a:srgbClr val="FFFFFF"/>
                </a:solidFill>
                <a:latin typeface="Arial"/>
                <a:cs typeface="Arial"/>
              </a:rPr>
              <a:t>CalVal</a:t>
            </a:r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 portal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9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431173" y="1362671"/>
            <a:ext cx="8261408" cy="2493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679" marR="1172529" indent="-181955">
              <a:lnSpc>
                <a:spcPct val="100800"/>
              </a:lnSpc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2018: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paper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published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and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reference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dataset</a:t>
            </a:r>
            <a:r>
              <a:rPr lang="fr-FR" sz="2104" b="1" spc="-10" dirty="0">
                <a:solidFill>
                  <a:srgbClr val="000041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000041"/>
                </a:solidFill>
                <a:latin typeface="Arial"/>
                <a:cs typeface="Arial"/>
              </a:rPr>
              <a:t>created</a:t>
            </a:r>
            <a:r>
              <a:rPr lang="en-US" b="1" dirty="0">
                <a:solidFill>
                  <a:srgbClr val="C00000"/>
                </a:solidFill>
              </a:rPr>
              <a:t>					</a:t>
            </a:r>
          </a:p>
          <a:p>
            <a:r>
              <a:rPr lang="en-US" b="1" dirty="0">
                <a:solidFill>
                  <a:srgbClr val="C00000"/>
                </a:solidFill>
              </a:rPr>
              <a:t>MTF measurement comparison			</a:t>
            </a:r>
          </a:p>
          <a:p>
            <a:r>
              <a:rPr lang="en-US" b="1" dirty="0">
                <a:solidFill>
                  <a:srgbClr val="C00000"/>
                </a:solidFill>
              </a:rPr>
              <a:t>	         +					 				Reference dataset</a:t>
            </a:r>
          </a:p>
          <a:p>
            <a:r>
              <a:rPr lang="en-US" b="1" dirty="0">
                <a:solidFill>
                  <a:srgbClr val="C00000"/>
                </a:solidFill>
              </a:rPr>
              <a:t>Shared data for MTF measurement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8E0B2B-0287-4EAC-B678-9CB3B29DD955}"/>
              </a:ext>
            </a:extLst>
          </p:cNvPr>
          <p:cNvCxnSpPr>
            <a:cxnSpLocks/>
          </p:cNvCxnSpPr>
          <p:nvPr/>
        </p:nvCxnSpPr>
        <p:spPr>
          <a:xfrm>
            <a:off x="4183841" y="2131197"/>
            <a:ext cx="122791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859" y="44272"/>
            <a:ext cx="185074" cy="3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859" y="2496258"/>
            <a:ext cx="185074" cy="3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6137" rtl="0" fontAlgn="base">
              <a:spcBef>
                <a:spcPct val="0"/>
              </a:spcBef>
              <a:spcAft>
                <a:spcPct val="0"/>
              </a:spcAft>
            </a:pPr>
            <a:endParaRPr lang="fr-FR" altLang="fr-FR" sz="180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8" y="4574121"/>
            <a:ext cx="3757814" cy="145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93" y="2894611"/>
            <a:ext cx="4809506" cy="3144803"/>
          </a:xfrm>
          <a:prstGeom prst="rect">
            <a:avLst/>
          </a:prstGeom>
        </p:spPr>
      </p:pic>
      <p:pic>
        <p:nvPicPr>
          <p:cNvPr id="10" name="Im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6" y="2894611"/>
            <a:ext cx="3414742" cy="15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8183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16095</TotalTime>
  <Words>575</Words>
  <Application>Microsoft Office PowerPoint</Application>
  <PresentationFormat>On-screen Show (4:3)</PresentationFormat>
  <Paragraphs>149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Bold</vt:lpstr>
      <vt:lpstr>Avenir Roman</vt:lpstr>
      <vt:lpstr>Calibri</vt:lpstr>
      <vt:lpstr>Droid Serif</vt:lpstr>
      <vt:lpstr>Helvetica</vt:lpstr>
      <vt:lpstr>Times New Roman</vt:lpstr>
      <vt:lpstr>Default</vt:lpstr>
      <vt:lpstr>MTF (IVOS spatial quality task grp)     </vt:lpstr>
      <vt:lpstr>PowerPoint Presentation</vt:lpstr>
      <vt:lpstr>PowerPoint Presentation</vt:lpstr>
      <vt:lpstr>Proposed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Site Catalog</vt:lpstr>
      <vt:lpstr>  </vt:lpstr>
      <vt:lpstr>PowerPoint Presentation</vt:lpstr>
      <vt:lpstr>Need to 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Nigel Fox</cp:lastModifiedBy>
  <cp:revision>195</cp:revision>
  <cp:lastPrinted>2018-03-23T09:11:55Z</cp:lastPrinted>
  <dcterms:modified xsi:type="dcterms:W3CDTF">2019-07-17T14:05:17Z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Not an NPL document (No visible marking)</vt:lpwstr>
  </property>
  <property fmtid="{D5CDD505-2E9C-101B-9397-08002B2CF9AE}" pid="3" name="aliashPowerpointFooter">
    <vt:lpwstr/>
  </property>
</Properties>
</file>